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47"/>
  </p:notesMasterIdLst>
  <p:handoutMasterIdLst>
    <p:handoutMasterId r:id="rId48"/>
  </p:handoutMasterIdLst>
  <p:sldIdLst>
    <p:sldId id="256" r:id="rId3"/>
    <p:sldId id="258" r:id="rId4"/>
    <p:sldId id="383" r:id="rId5"/>
    <p:sldId id="384" r:id="rId6"/>
    <p:sldId id="338"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5" r:id="rId42"/>
    <p:sldId id="385" r:id="rId43"/>
    <p:sldId id="382" r:id="rId44"/>
    <p:sldId id="386" r:id="rId45"/>
    <p:sldId id="376" r:id="rId4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A6A5E5C-6676-48A9-9846-338294D5FC25}">
          <p14:sldIdLst>
            <p14:sldId id="256"/>
          </p14:sldIdLst>
        </p14:section>
        <p14:section name="未命名的章節" id="{A8529787-2C3A-435A-9D60-E9CAADB109F7}">
          <p14:sldIdLst>
            <p14:sldId id="258"/>
            <p14:sldId id="383"/>
            <p14:sldId id="384"/>
            <p14:sldId id="338"/>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5"/>
            <p14:sldId id="385"/>
            <p14:sldId id="382"/>
            <p14:sldId id="386"/>
            <p14:sldId id="3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柏至" initials="周柏至" lastIdx="0" clrIdx="0">
    <p:extLst>
      <p:ext uri="{19B8F6BF-5375-455C-9EA6-DF929625EA0E}">
        <p15:presenceInfo xmlns:p15="http://schemas.microsoft.com/office/powerpoint/2012/main" userId="周柏至"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115" d="100"/>
          <a:sy n="115"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4CC4E-37C0-46A8-BE1B-A05AA72A405A}" type="doc">
      <dgm:prSet loTypeId="urn:microsoft.com/office/officeart/2008/layout/RadialCluster" loCatId="cycle" qsTypeId="urn:microsoft.com/office/officeart/2005/8/quickstyle/simple3" qsCatId="simple" csTypeId="urn:microsoft.com/office/officeart/2005/8/colors/colorful5" csCatId="colorful" phldr="1"/>
      <dgm:spPr/>
      <dgm:t>
        <a:bodyPr/>
        <a:lstStyle/>
        <a:p>
          <a:endParaRPr lang="zh-TW" altLang="en-US"/>
        </a:p>
      </dgm:t>
    </dgm:pt>
    <dgm:pt modelId="{E0C1EBDF-2AE8-4C5B-B380-2FD0EA7F02C9}">
      <dgm:prSet phldrT="[文字]" custT="1"/>
      <dgm:spPr/>
      <dgm:t>
        <a:bodyPr/>
        <a:lstStyle/>
        <a:p>
          <a:r>
            <a:rPr lang="zh-TW" altLang="en-US" sz="3600" b="1" dirty="0">
              <a:solidFill>
                <a:schemeClr val="tx1">
                  <a:lumMod val="95000"/>
                  <a:lumOff val="5000"/>
                </a:schemeClr>
              </a:solidFill>
              <a:latin typeface="標楷體" panose="03000509000000000000" pitchFamily="65" charset="-120"/>
              <a:ea typeface="標楷體" panose="03000509000000000000" pitchFamily="65" charset="-120"/>
            </a:rPr>
            <a:t>貪腐之源</a:t>
          </a:r>
          <a:endParaRPr lang="zh-TW" altLang="en-US" sz="3600" dirty="0">
            <a:solidFill>
              <a:schemeClr val="tx1">
                <a:lumMod val="95000"/>
                <a:lumOff val="5000"/>
              </a:schemeClr>
            </a:solidFill>
            <a:latin typeface="標楷體" panose="03000509000000000000" pitchFamily="65" charset="-120"/>
            <a:ea typeface="標楷體" panose="03000509000000000000" pitchFamily="65" charset="-120"/>
          </a:endParaRPr>
        </a:p>
      </dgm:t>
    </dgm:pt>
    <dgm:pt modelId="{75F81A43-0067-47E5-8111-05016D750869}" type="parTrans" cxnId="{664FC272-34DE-4E15-8F68-EA6BA956C8E4}">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E6E27C02-6E7E-4C23-9874-2D8941F3A207}" type="sibTrans" cxnId="{664FC272-34DE-4E15-8F68-EA6BA956C8E4}">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ACC16045-938E-45FD-920C-F1D8E90DB05D}">
      <dgm:prSet phldrT="[文字]" custT="1"/>
      <dgm:spPr/>
      <dgm:t>
        <a:bodyPr/>
        <a:lstStyle/>
        <a:p>
          <a:r>
            <a:rPr lang="zh-TW" altLang="en-US" sz="3600" b="1" dirty="0">
              <a:solidFill>
                <a:schemeClr val="tx1">
                  <a:lumMod val="95000"/>
                  <a:lumOff val="5000"/>
                </a:schemeClr>
              </a:solidFill>
              <a:latin typeface="標楷體" panose="03000509000000000000" pitchFamily="65" charset="-120"/>
              <a:ea typeface="標楷體" panose="03000509000000000000" pitchFamily="65" charset="-120"/>
            </a:rPr>
            <a:t>請託關說</a:t>
          </a:r>
          <a:endParaRPr lang="zh-TW" altLang="en-US" sz="3600" dirty="0">
            <a:solidFill>
              <a:schemeClr val="tx1">
                <a:lumMod val="95000"/>
                <a:lumOff val="5000"/>
              </a:schemeClr>
            </a:solidFill>
            <a:latin typeface="標楷體" panose="03000509000000000000" pitchFamily="65" charset="-120"/>
            <a:ea typeface="標楷體" panose="03000509000000000000" pitchFamily="65" charset="-120"/>
          </a:endParaRPr>
        </a:p>
      </dgm:t>
    </dgm:pt>
    <dgm:pt modelId="{439B66C4-3AF0-4407-A4A3-FF3A40509A68}" type="parTrans" cxnId="{558AC67C-39A1-4650-9D35-A5258225B548}">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44204E91-3A4E-4D74-997B-26BFD49FF16F}" type="sibTrans" cxnId="{558AC67C-39A1-4650-9D35-A5258225B548}">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621AC53D-4A62-4DFE-8C1E-B9B418A53FF4}">
      <dgm:prSet phldrT="[文字]" custT="1"/>
      <dgm:spPr/>
      <dgm:t>
        <a:bodyPr/>
        <a:lstStyle/>
        <a:p>
          <a:r>
            <a:rPr lang="zh-TW" altLang="en-US" sz="3600" b="1" dirty="0">
              <a:solidFill>
                <a:schemeClr val="tx1">
                  <a:lumMod val="95000"/>
                  <a:lumOff val="5000"/>
                </a:schemeClr>
              </a:solidFill>
              <a:latin typeface="標楷體" panose="03000509000000000000" pitchFamily="65" charset="-120"/>
              <a:ea typeface="標楷體" panose="03000509000000000000" pitchFamily="65" charset="-120"/>
            </a:rPr>
            <a:t>飲宴應酬</a:t>
          </a:r>
          <a:endParaRPr lang="zh-TW" altLang="en-US" sz="3600" dirty="0">
            <a:solidFill>
              <a:schemeClr val="tx1">
                <a:lumMod val="95000"/>
                <a:lumOff val="5000"/>
              </a:schemeClr>
            </a:solidFill>
            <a:latin typeface="標楷體" panose="03000509000000000000" pitchFamily="65" charset="-120"/>
            <a:ea typeface="標楷體" panose="03000509000000000000" pitchFamily="65" charset="-120"/>
          </a:endParaRPr>
        </a:p>
      </dgm:t>
    </dgm:pt>
    <dgm:pt modelId="{FEBCA5D4-AF3B-4E87-A938-5BC7FDC8FC2F}" type="parTrans" cxnId="{48FE1A92-73F3-42A9-93B1-39DBA2204B08}">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196705B9-5C8F-4DF0-82B2-61A4104A2DD8}" type="sibTrans" cxnId="{48FE1A92-73F3-42A9-93B1-39DBA2204B08}">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52B28937-AC02-4BD7-8C9B-944E87280B23}">
      <dgm:prSet phldrT="[文字]" custT="1"/>
      <dgm:spPr/>
      <dgm:t>
        <a:bodyPr/>
        <a:lstStyle/>
        <a:p>
          <a:r>
            <a:rPr lang="zh-TW" altLang="en-US" sz="3600" b="1" dirty="0">
              <a:solidFill>
                <a:schemeClr val="tx1">
                  <a:lumMod val="95000"/>
                  <a:lumOff val="5000"/>
                </a:schemeClr>
              </a:solidFill>
              <a:latin typeface="標楷體" panose="03000509000000000000" pitchFamily="65" charset="-120"/>
              <a:ea typeface="標楷體" panose="03000509000000000000" pitchFamily="65" charset="-120"/>
            </a:rPr>
            <a:t>贈受財物</a:t>
          </a:r>
          <a:endParaRPr lang="zh-TW" altLang="en-US" sz="3600" dirty="0">
            <a:solidFill>
              <a:schemeClr val="tx1">
                <a:lumMod val="95000"/>
                <a:lumOff val="5000"/>
              </a:schemeClr>
            </a:solidFill>
            <a:latin typeface="標楷體" panose="03000509000000000000" pitchFamily="65" charset="-120"/>
            <a:ea typeface="標楷體" panose="03000509000000000000" pitchFamily="65" charset="-120"/>
          </a:endParaRPr>
        </a:p>
      </dgm:t>
    </dgm:pt>
    <dgm:pt modelId="{D96BC6F3-E675-4AA3-8E56-8B8E7BD34F9E}" type="parTrans" cxnId="{26C9EFA5-4E53-4683-A586-B09C37FD40E1}">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EFD0DC65-320F-415F-BD19-EB51294C8962}" type="sibTrans" cxnId="{26C9EFA5-4E53-4683-A586-B09C37FD40E1}">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D94DF8E8-A805-481E-A878-26A1C4ED6258}" type="pres">
      <dgm:prSet presAssocID="{F0D4CC4E-37C0-46A8-BE1B-A05AA72A405A}" presName="Name0" presStyleCnt="0">
        <dgm:presLayoutVars>
          <dgm:chMax val="1"/>
          <dgm:chPref val="1"/>
          <dgm:dir/>
          <dgm:animOne val="branch"/>
          <dgm:animLvl val="lvl"/>
        </dgm:presLayoutVars>
      </dgm:prSet>
      <dgm:spPr/>
      <dgm:t>
        <a:bodyPr/>
        <a:lstStyle/>
        <a:p>
          <a:endParaRPr lang="zh-TW" altLang="en-US"/>
        </a:p>
      </dgm:t>
    </dgm:pt>
    <dgm:pt modelId="{13FE79C8-1EEB-4631-AC8C-0D84D0497B82}" type="pres">
      <dgm:prSet presAssocID="{E0C1EBDF-2AE8-4C5B-B380-2FD0EA7F02C9}" presName="singleCycle" presStyleCnt="0"/>
      <dgm:spPr/>
    </dgm:pt>
    <dgm:pt modelId="{C0A093BB-F081-4A53-A8CD-657E9A2B27DB}" type="pres">
      <dgm:prSet presAssocID="{E0C1EBDF-2AE8-4C5B-B380-2FD0EA7F02C9}" presName="singleCenter" presStyleLbl="node1" presStyleIdx="0" presStyleCnt="4" custScaleX="87103" custScaleY="87103" custLinFactNeighborX="-2" custLinFactNeighborY="-10987">
        <dgm:presLayoutVars>
          <dgm:chMax val="7"/>
          <dgm:chPref val="7"/>
        </dgm:presLayoutVars>
      </dgm:prSet>
      <dgm:spPr/>
      <dgm:t>
        <a:bodyPr/>
        <a:lstStyle/>
        <a:p>
          <a:endParaRPr lang="zh-TW" altLang="en-US"/>
        </a:p>
      </dgm:t>
    </dgm:pt>
    <dgm:pt modelId="{0350681D-DAA1-4CD7-95C8-1E0508994137}" type="pres">
      <dgm:prSet presAssocID="{439B66C4-3AF0-4407-A4A3-FF3A40509A68}" presName="Name56" presStyleLbl="parChTrans1D2" presStyleIdx="0" presStyleCnt="3"/>
      <dgm:spPr/>
      <dgm:t>
        <a:bodyPr/>
        <a:lstStyle/>
        <a:p>
          <a:endParaRPr lang="zh-TW" altLang="en-US"/>
        </a:p>
      </dgm:t>
    </dgm:pt>
    <dgm:pt modelId="{2C5EE948-9378-4E8B-A17A-AB4C0428A61C}" type="pres">
      <dgm:prSet presAssocID="{ACC16045-938E-45FD-920C-F1D8E90DB05D}" presName="text0" presStyleLbl="node1" presStyleIdx="1" presStyleCnt="4" custScaleX="238340" custScaleY="104003">
        <dgm:presLayoutVars>
          <dgm:bulletEnabled val="1"/>
        </dgm:presLayoutVars>
      </dgm:prSet>
      <dgm:spPr/>
      <dgm:t>
        <a:bodyPr/>
        <a:lstStyle/>
        <a:p>
          <a:endParaRPr lang="zh-TW" altLang="en-US"/>
        </a:p>
      </dgm:t>
    </dgm:pt>
    <dgm:pt modelId="{F81A26A6-47D6-4C0B-BE76-69163749BF90}" type="pres">
      <dgm:prSet presAssocID="{FEBCA5D4-AF3B-4E87-A938-5BC7FDC8FC2F}" presName="Name56" presStyleLbl="parChTrans1D2" presStyleIdx="1" presStyleCnt="3"/>
      <dgm:spPr/>
      <dgm:t>
        <a:bodyPr/>
        <a:lstStyle/>
        <a:p>
          <a:endParaRPr lang="zh-TW" altLang="en-US"/>
        </a:p>
      </dgm:t>
    </dgm:pt>
    <dgm:pt modelId="{42F3696D-6CE9-4958-AC53-E5D34A2E87AF}" type="pres">
      <dgm:prSet presAssocID="{621AC53D-4A62-4DFE-8C1E-B9B418A53FF4}" presName="text0" presStyleLbl="node1" presStyleIdx="2" presStyleCnt="4" custScaleX="238340" custScaleY="104003">
        <dgm:presLayoutVars>
          <dgm:bulletEnabled val="1"/>
        </dgm:presLayoutVars>
      </dgm:prSet>
      <dgm:spPr/>
      <dgm:t>
        <a:bodyPr/>
        <a:lstStyle/>
        <a:p>
          <a:endParaRPr lang="zh-TW" altLang="en-US"/>
        </a:p>
      </dgm:t>
    </dgm:pt>
    <dgm:pt modelId="{5C131F32-658F-48D9-BDCE-F9CD963C0A69}" type="pres">
      <dgm:prSet presAssocID="{D96BC6F3-E675-4AA3-8E56-8B8E7BD34F9E}" presName="Name56" presStyleLbl="parChTrans1D2" presStyleIdx="2" presStyleCnt="3"/>
      <dgm:spPr/>
      <dgm:t>
        <a:bodyPr/>
        <a:lstStyle/>
        <a:p>
          <a:endParaRPr lang="zh-TW" altLang="en-US"/>
        </a:p>
      </dgm:t>
    </dgm:pt>
    <dgm:pt modelId="{BB982F55-461B-400D-B351-1AC24F340FD3}" type="pres">
      <dgm:prSet presAssocID="{52B28937-AC02-4BD7-8C9B-944E87280B23}" presName="text0" presStyleLbl="node1" presStyleIdx="3" presStyleCnt="4" custScaleX="238340" custScaleY="104003">
        <dgm:presLayoutVars>
          <dgm:bulletEnabled val="1"/>
        </dgm:presLayoutVars>
      </dgm:prSet>
      <dgm:spPr/>
      <dgm:t>
        <a:bodyPr/>
        <a:lstStyle/>
        <a:p>
          <a:endParaRPr lang="zh-TW" altLang="en-US"/>
        </a:p>
      </dgm:t>
    </dgm:pt>
  </dgm:ptLst>
  <dgm:cxnLst>
    <dgm:cxn modelId="{6FAEB37F-58D8-4FC4-B362-35D2D089DF5B}" type="presOf" srcId="{F0D4CC4E-37C0-46A8-BE1B-A05AA72A405A}" destId="{D94DF8E8-A805-481E-A878-26A1C4ED6258}" srcOrd="0" destOrd="0" presId="urn:microsoft.com/office/officeart/2008/layout/RadialCluster"/>
    <dgm:cxn modelId="{BD92D999-A036-48CE-99F9-00AF45079EAB}" type="presOf" srcId="{ACC16045-938E-45FD-920C-F1D8E90DB05D}" destId="{2C5EE948-9378-4E8B-A17A-AB4C0428A61C}" srcOrd="0" destOrd="0" presId="urn:microsoft.com/office/officeart/2008/layout/RadialCluster"/>
    <dgm:cxn modelId="{1C7F1CD1-6E37-4ADB-9BD3-BFC1B5AB3060}" type="presOf" srcId="{621AC53D-4A62-4DFE-8C1E-B9B418A53FF4}" destId="{42F3696D-6CE9-4958-AC53-E5D34A2E87AF}" srcOrd="0" destOrd="0" presId="urn:microsoft.com/office/officeart/2008/layout/RadialCluster"/>
    <dgm:cxn modelId="{48FE1A92-73F3-42A9-93B1-39DBA2204B08}" srcId="{E0C1EBDF-2AE8-4C5B-B380-2FD0EA7F02C9}" destId="{621AC53D-4A62-4DFE-8C1E-B9B418A53FF4}" srcOrd="1" destOrd="0" parTransId="{FEBCA5D4-AF3B-4E87-A938-5BC7FDC8FC2F}" sibTransId="{196705B9-5C8F-4DF0-82B2-61A4104A2DD8}"/>
    <dgm:cxn modelId="{172D9F58-90F4-47DD-B110-A30A7E21151A}" type="presOf" srcId="{439B66C4-3AF0-4407-A4A3-FF3A40509A68}" destId="{0350681D-DAA1-4CD7-95C8-1E0508994137}" srcOrd="0" destOrd="0" presId="urn:microsoft.com/office/officeart/2008/layout/RadialCluster"/>
    <dgm:cxn modelId="{444296FC-CC8B-48D4-A70A-820C5E383006}" type="presOf" srcId="{52B28937-AC02-4BD7-8C9B-944E87280B23}" destId="{BB982F55-461B-400D-B351-1AC24F340FD3}" srcOrd="0" destOrd="0" presId="urn:microsoft.com/office/officeart/2008/layout/RadialCluster"/>
    <dgm:cxn modelId="{558AC67C-39A1-4650-9D35-A5258225B548}" srcId="{E0C1EBDF-2AE8-4C5B-B380-2FD0EA7F02C9}" destId="{ACC16045-938E-45FD-920C-F1D8E90DB05D}" srcOrd="0" destOrd="0" parTransId="{439B66C4-3AF0-4407-A4A3-FF3A40509A68}" sibTransId="{44204E91-3A4E-4D74-997B-26BFD49FF16F}"/>
    <dgm:cxn modelId="{AD43BFA5-DB80-401E-BA02-3D7A989FA515}" type="presOf" srcId="{FEBCA5D4-AF3B-4E87-A938-5BC7FDC8FC2F}" destId="{F81A26A6-47D6-4C0B-BE76-69163749BF90}" srcOrd="0" destOrd="0" presId="urn:microsoft.com/office/officeart/2008/layout/RadialCluster"/>
    <dgm:cxn modelId="{0CE37A73-34F8-4913-9ACD-0A07AE6B93D8}" type="presOf" srcId="{E0C1EBDF-2AE8-4C5B-B380-2FD0EA7F02C9}" destId="{C0A093BB-F081-4A53-A8CD-657E9A2B27DB}" srcOrd="0" destOrd="0" presId="urn:microsoft.com/office/officeart/2008/layout/RadialCluster"/>
    <dgm:cxn modelId="{110104AE-974F-4AC8-884B-665F9F8EC9CB}" type="presOf" srcId="{D96BC6F3-E675-4AA3-8E56-8B8E7BD34F9E}" destId="{5C131F32-658F-48D9-BDCE-F9CD963C0A69}" srcOrd="0" destOrd="0" presId="urn:microsoft.com/office/officeart/2008/layout/RadialCluster"/>
    <dgm:cxn modelId="{664FC272-34DE-4E15-8F68-EA6BA956C8E4}" srcId="{F0D4CC4E-37C0-46A8-BE1B-A05AA72A405A}" destId="{E0C1EBDF-2AE8-4C5B-B380-2FD0EA7F02C9}" srcOrd="0" destOrd="0" parTransId="{75F81A43-0067-47E5-8111-05016D750869}" sibTransId="{E6E27C02-6E7E-4C23-9874-2D8941F3A207}"/>
    <dgm:cxn modelId="{26C9EFA5-4E53-4683-A586-B09C37FD40E1}" srcId="{E0C1EBDF-2AE8-4C5B-B380-2FD0EA7F02C9}" destId="{52B28937-AC02-4BD7-8C9B-944E87280B23}" srcOrd="2" destOrd="0" parTransId="{D96BC6F3-E675-4AA3-8E56-8B8E7BD34F9E}" sibTransId="{EFD0DC65-320F-415F-BD19-EB51294C8962}"/>
    <dgm:cxn modelId="{242C22A8-40C6-4DAB-A333-1B5732CEB040}" type="presParOf" srcId="{D94DF8E8-A805-481E-A878-26A1C4ED6258}" destId="{13FE79C8-1EEB-4631-AC8C-0D84D0497B82}" srcOrd="0" destOrd="0" presId="urn:microsoft.com/office/officeart/2008/layout/RadialCluster"/>
    <dgm:cxn modelId="{6B2218C0-CBDC-4AC0-ACD4-08E45C3A15CB}" type="presParOf" srcId="{13FE79C8-1EEB-4631-AC8C-0D84D0497B82}" destId="{C0A093BB-F081-4A53-A8CD-657E9A2B27DB}" srcOrd="0" destOrd="0" presId="urn:microsoft.com/office/officeart/2008/layout/RadialCluster"/>
    <dgm:cxn modelId="{5D9168FA-61FD-44B1-8CBE-74BC01ACCA8D}" type="presParOf" srcId="{13FE79C8-1EEB-4631-AC8C-0D84D0497B82}" destId="{0350681D-DAA1-4CD7-95C8-1E0508994137}" srcOrd="1" destOrd="0" presId="urn:microsoft.com/office/officeart/2008/layout/RadialCluster"/>
    <dgm:cxn modelId="{C38E153B-74C2-47C8-9EC6-5FFF78DF4314}" type="presParOf" srcId="{13FE79C8-1EEB-4631-AC8C-0D84D0497B82}" destId="{2C5EE948-9378-4E8B-A17A-AB4C0428A61C}" srcOrd="2" destOrd="0" presId="urn:microsoft.com/office/officeart/2008/layout/RadialCluster"/>
    <dgm:cxn modelId="{30BCA401-DB5A-4410-B613-17A682192912}" type="presParOf" srcId="{13FE79C8-1EEB-4631-AC8C-0D84D0497B82}" destId="{F81A26A6-47D6-4C0B-BE76-69163749BF90}" srcOrd="3" destOrd="0" presId="urn:microsoft.com/office/officeart/2008/layout/RadialCluster"/>
    <dgm:cxn modelId="{DFF0E0F3-69CB-41E1-B307-6824876903E4}" type="presParOf" srcId="{13FE79C8-1EEB-4631-AC8C-0D84D0497B82}" destId="{42F3696D-6CE9-4958-AC53-E5D34A2E87AF}" srcOrd="4" destOrd="0" presId="urn:microsoft.com/office/officeart/2008/layout/RadialCluster"/>
    <dgm:cxn modelId="{D283BB5C-AA52-44B3-B194-936510977C89}" type="presParOf" srcId="{13FE79C8-1EEB-4631-AC8C-0D84D0497B82}" destId="{5C131F32-658F-48D9-BDCE-F9CD963C0A69}" srcOrd="5" destOrd="0" presId="urn:microsoft.com/office/officeart/2008/layout/RadialCluster"/>
    <dgm:cxn modelId="{B381D3B4-D680-4FD0-A909-DDD4C2EC9ED6}" type="presParOf" srcId="{13FE79C8-1EEB-4631-AC8C-0D84D0497B82}" destId="{BB982F55-461B-400D-B351-1AC24F340FD3}"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102AEA-0476-4C5D-866A-CBD30770A597}"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zh-TW" altLang="en-US"/>
        </a:p>
      </dgm:t>
    </dgm:pt>
    <dgm:pt modelId="{C3DF0921-6782-4273-B183-253478C2AC02}">
      <dgm:prSet phldrT="[文字]"/>
      <dgm:spPr/>
      <dgm:t>
        <a:bodyPr/>
        <a:lstStyle/>
        <a:p>
          <a:r>
            <a:rPr lang="zh-TW" altLang="en-US" b="1" dirty="0">
              <a:latin typeface="標楷體" pitchFamily="65" charset="-120"/>
              <a:ea typeface="標楷體" pitchFamily="65" charset="-120"/>
            </a:rPr>
            <a:t>實例探討</a:t>
          </a:r>
          <a:endParaRPr lang="zh-TW" altLang="en-US" dirty="0"/>
        </a:p>
      </dgm:t>
    </dgm:pt>
    <dgm:pt modelId="{BCCA9E01-CA3D-4EEB-92A0-E851FAD5C69D}" type="parTrans" cxnId="{F8432F0F-FED5-4539-9B74-239BD4C17B9D}">
      <dgm:prSet/>
      <dgm:spPr/>
      <dgm:t>
        <a:bodyPr/>
        <a:lstStyle/>
        <a:p>
          <a:endParaRPr lang="zh-TW" altLang="en-US"/>
        </a:p>
      </dgm:t>
    </dgm:pt>
    <dgm:pt modelId="{0ECE027D-4213-4CE3-B275-46AF433FF904}" type="sibTrans" cxnId="{F8432F0F-FED5-4539-9B74-239BD4C17B9D}">
      <dgm:prSet/>
      <dgm:spPr/>
      <dgm:t>
        <a:bodyPr/>
        <a:lstStyle/>
        <a:p>
          <a:endParaRPr lang="zh-TW" altLang="en-US"/>
        </a:p>
      </dgm:t>
    </dgm:pt>
    <dgm:pt modelId="{6919E1F9-433C-4BFB-B27D-26536EC5ADB0}" type="pres">
      <dgm:prSet presAssocID="{B7102AEA-0476-4C5D-866A-CBD30770A597}" presName="linear" presStyleCnt="0">
        <dgm:presLayoutVars>
          <dgm:dir/>
          <dgm:animLvl val="lvl"/>
          <dgm:resizeHandles val="exact"/>
        </dgm:presLayoutVars>
      </dgm:prSet>
      <dgm:spPr/>
      <dgm:t>
        <a:bodyPr/>
        <a:lstStyle/>
        <a:p>
          <a:endParaRPr lang="zh-TW" altLang="en-US"/>
        </a:p>
      </dgm:t>
    </dgm:pt>
    <dgm:pt modelId="{70BC3DED-0069-4205-A444-98A8A909171D}" type="pres">
      <dgm:prSet presAssocID="{C3DF0921-6782-4273-B183-253478C2AC02}" presName="parentLin" presStyleCnt="0"/>
      <dgm:spPr/>
    </dgm:pt>
    <dgm:pt modelId="{2D1021D6-E40D-4387-B7B3-6840C8A27960}" type="pres">
      <dgm:prSet presAssocID="{C3DF0921-6782-4273-B183-253478C2AC02}" presName="parentLeftMargin" presStyleLbl="node1" presStyleIdx="0" presStyleCnt="1"/>
      <dgm:spPr/>
      <dgm:t>
        <a:bodyPr/>
        <a:lstStyle/>
        <a:p>
          <a:endParaRPr lang="zh-TW" altLang="en-US"/>
        </a:p>
      </dgm:t>
    </dgm:pt>
    <dgm:pt modelId="{C2825EAA-F25D-4D54-9F47-8146C2599358}" type="pres">
      <dgm:prSet presAssocID="{C3DF0921-6782-4273-B183-253478C2AC02}" presName="parentText" presStyleLbl="node1" presStyleIdx="0" presStyleCnt="1" custScaleY="59373">
        <dgm:presLayoutVars>
          <dgm:chMax val="0"/>
          <dgm:bulletEnabled val="1"/>
        </dgm:presLayoutVars>
      </dgm:prSet>
      <dgm:spPr/>
      <dgm:t>
        <a:bodyPr/>
        <a:lstStyle/>
        <a:p>
          <a:endParaRPr lang="zh-TW" altLang="en-US"/>
        </a:p>
      </dgm:t>
    </dgm:pt>
    <dgm:pt modelId="{13189696-8083-4B01-B6AE-84B8F55AF89C}" type="pres">
      <dgm:prSet presAssocID="{C3DF0921-6782-4273-B183-253478C2AC02}" presName="negativeSpace" presStyleCnt="0"/>
      <dgm:spPr/>
    </dgm:pt>
    <dgm:pt modelId="{5DE13320-3238-4B17-ACD2-2D3ADDA76799}" type="pres">
      <dgm:prSet presAssocID="{C3DF0921-6782-4273-B183-253478C2AC02}" presName="childText" presStyleLbl="conFgAcc1" presStyleIdx="0" presStyleCnt="1" custLinFactNeighborX="-42588" custLinFactNeighborY="6633">
        <dgm:presLayoutVars>
          <dgm:bulletEnabled val="1"/>
        </dgm:presLayoutVars>
      </dgm:prSet>
      <dgm:spPr/>
    </dgm:pt>
  </dgm:ptLst>
  <dgm:cxnLst>
    <dgm:cxn modelId="{1EAFBC7A-24B5-4450-B36B-A87FFBA21A7C}" type="presOf" srcId="{C3DF0921-6782-4273-B183-253478C2AC02}" destId="{C2825EAA-F25D-4D54-9F47-8146C2599358}" srcOrd="1" destOrd="0" presId="urn:microsoft.com/office/officeart/2005/8/layout/list1"/>
    <dgm:cxn modelId="{6C616734-5B1F-488B-93B8-CB21AFCD7941}" type="presOf" srcId="{C3DF0921-6782-4273-B183-253478C2AC02}" destId="{2D1021D6-E40D-4387-B7B3-6840C8A27960}" srcOrd="0" destOrd="0" presId="urn:microsoft.com/office/officeart/2005/8/layout/list1"/>
    <dgm:cxn modelId="{F43E3685-E5B2-468A-B600-DC669506DD42}" type="presOf" srcId="{B7102AEA-0476-4C5D-866A-CBD30770A597}" destId="{6919E1F9-433C-4BFB-B27D-26536EC5ADB0}" srcOrd="0" destOrd="0" presId="urn:microsoft.com/office/officeart/2005/8/layout/list1"/>
    <dgm:cxn modelId="{F8432F0F-FED5-4539-9B74-239BD4C17B9D}" srcId="{B7102AEA-0476-4C5D-866A-CBD30770A597}" destId="{C3DF0921-6782-4273-B183-253478C2AC02}" srcOrd="0" destOrd="0" parTransId="{BCCA9E01-CA3D-4EEB-92A0-E851FAD5C69D}" sibTransId="{0ECE027D-4213-4CE3-B275-46AF433FF904}"/>
    <dgm:cxn modelId="{F46EC5D8-5CBA-4F3B-AA82-6D2D18D01C7E}" type="presParOf" srcId="{6919E1F9-433C-4BFB-B27D-26536EC5ADB0}" destId="{70BC3DED-0069-4205-A444-98A8A909171D}" srcOrd="0" destOrd="0" presId="urn:microsoft.com/office/officeart/2005/8/layout/list1"/>
    <dgm:cxn modelId="{07A1B2AE-BC45-4632-B72B-787E956C839A}" type="presParOf" srcId="{70BC3DED-0069-4205-A444-98A8A909171D}" destId="{2D1021D6-E40D-4387-B7B3-6840C8A27960}" srcOrd="0" destOrd="0" presId="urn:microsoft.com/office/officeart/2005/8/layout/list1"/>
    <dgm:cxn modelId="{28218C4B-E51C-44D5-A4BB-8DB198B8BDE9}" type="presParOf" srcId="{70BC3DED-0069-4205-A444-98A8A909171D}" destId="{C2825EAA-F25D-4D54-9F47-8146C2599358}" srcOrd="1" destOrd="0" presId="urn:microsoft.com/office/officeart/2005/8/layout/list1"/>
    <dgm:cxn modelId="{ACB982B3-3D0D-4400-9F93-5E1F962AC1A7}" type="presParOf" srcId="{6919E1F9-433C-4BFB-B27D-26536EC5ADB0}" destId="{13189696-8083-4B01-B6AE-84B8F55AF89C}" srcOrd="1" destOrd="0" presId="urn:microsoft.com/office/officeart/2005/8/layout/list1"/>
    <dgm:cxn modelId="{B897C731-B11D-4D7D-9E17-8979F9CEB675}" type="presParOf" srcId="{6919E1F9-433C-4BFB-B27D-26536EC5ADB0}" destId="{5DE13320-3238-4B17-ACD2-2D3ADDA7679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65C942-839A-4C23-9C5D-CCC80DB50782}" type="doc">
      <dgm:prSet loTypeId="urn:microsoft.com/office/officeart/2008/layout/LinedList" loCatId="list" qsTypeId="urn:microsoft.com/office/officeart/2005/8/quickstyle/simple1#2" qsCatId="simple" csTypeId="urn:microsoft.com/office/officeart/2005/8/colors/accent1_2#4" csCatId="accent1" phldr="1"/>
      <dgm:spPr/>
      <dgm:t>
        <a:bodyPr/>
        <a:lstStyle/>
        <a:p>
          <a:endParaRPr lang="zh-TW" altLang="en-US"/>
        </a:p>
      </dgm:t>
    </dgm:pt>
    <dgm:pt modelId="{AE57E075-5154-4CD8-972F-E8A5E633392F}">
      <dgm:prSet phldrT="[文字]" custT="1"/>
      <dgm:spPr/>
      <dgm:t>
        <a:bodyPr/>
        <a:lstStyle/>
        <a:p>
          <a:pPr algn="just"/>
          <a:r>
            <a:rPr lang="en-US" altLang="en-US" sz="2400" b="1" dirty="0">
              <a:solidFill>
                <a:srgbClr val="C00000"/>
              </a:solidFill>
              <a:latin typeface="微軟正黑體" panose="020B0604030504040204" pitchFamily="34" charset="-120"/>
              <a:ea typeface="微軟正黑體" panose="020B0604030504040204" pitchFamily="34" charset="-120"/>
            </a:rPr>
            <a:t>A </a:t>
          </a:r>
          <a:r>
            <a:rPr lang="zh-TW" altLang="en-US" sz="2400" b="1" dirty="0">
              <a:solidFill>
                <a:srgbClr val="C00000"/>
              </a:solidFill>
              <a:latin typeface="微軟正黑體" panose="020B0604030504040204" pitchFamily="34" charset="-120"/>
              <a:ea typeface="微軟正黑體" panose="020B0604030504040204" pitchFamily="34" charset="-120"/>
            </a:rPr>
            <a:t>校利用暑假期間進行操場跑道整修工程，如期完工後，</a:t>
          </a:r>
          <a:r>
            <a:rPr lang="en-US" altLang="en-US" sz="2400" b="1" dirty="0">
              <a:solidFill>
                <a:srgbClr val="C00000"/>
              </a:solidFill>
              <a:latin typeface="微軟正黑體" panose="020B0604030504040204" pitchFamily="34" charset="-120"/>
              <a:ea typeface="微軟正黑體" panose="020B0604030504040204" pitchFamily="34" charset="-120"/>
            </a:rPr>
            <a:t>B </a:t>
          </a:r>
          <a:r>
            <a:rPr lang="zh-TW" altLang="en-US" sz="2400" b="1" dirty="0">
              <a:solidFill>
                <a:srgbClr val="C00000"/>
              </a:solidFill>
              <a:latin typeface="微軟正黑體" panose="020B0604030504040204" pitchFamily="34" charset="-120"/>
              <a:ea typeface="微軟正黑體" panose="020B0604030504040204" pitchFamily="34" charset="-120"/>
            </a:rPr>
            <a:t>廠商通知學校估驗計價，但拖了很久都無下文，廠商即打電話拜託學校</a:t>
          </a:r>
          <a:r>
            <a:rPr lang="en-US" altLang="en-US" sz="2400" b="1" dirty="0">
              <a:solidFill>
                <a:srgbClr val="C00000"/>
              </a:solidFill>
              <a:latin typeface="微軟正黑體" panose="020B0604030504040204" pitchFamily="34" charset="-120"/>
              <a:ea typeface="微軟正黑體" panose="020B0604030504040204" pitchFamily="34" charset="-120"/>
            </a:rPr>
            <a:t>C</a:t>
          </a:r>
          <a:r>
            <a:rPr lang="zh-TW" altLang="en-US" sz="2400" b="1" dirty="0">
              <a:solidFill>
                <a:srgbClr val="C00000"/>
              </a:solidFill>
              <a:latin typeface="微軟正黑體" panose="020B0604030504040204" pitchFamily="34" charset="-120"/>
              <a:ea typeface="微軟正黑體" panose="020B0604030504040204" pitchFamily="34" charset="-120"/>
            </a:rPr>
            <a:t>總務主任</a:t>
          </a:r>
          <a:r>
            <a:rPr lang="zh-TW" altLang="en-US" sz="2400" b="1" u="sng" dirty="0">
              <a:solidFill>
                <a:srgbClr val="C00000"/>
              </a:solidFill>
              <a:latin typeface="微軟正黑體" panose="020B0604030504040204" pitchFamily="34" charset="-120"/>
              <a:ea typeface="微軟正黑體" panose="020B0604030504040204" pitchFamily="34" charset="-120"/>
            </a:rPr>
            <a:t>儘快辦理驗收</a:t>
          </a:r>
          <a:r>
            <a:rPr lang="zh-TW" altLang="en-US" sz="2400" b="1" dirty="0">
              <a:solidFill>
                <a:srgbClr val="C00000"/>
              </a:solidFill>
              <a:latin typeface="微軟正黑體" panose="020B0604030504040204" pitchFamily="34" charset="-120"/>
              <a:ea typeface="微軟正黑體" panose="020B0604030504040204" pitchFamily="34" charset="-120"/>
            </a:rPr>
            <a:t>，並請</a:t>
          </a:r>
          <a:r>
            <a:rPr lang="zh-TW" altLang="en-US" sz="2400" b="1" u="sng" dirty="0">
              <a:solidFill>
                <a:srgbClr val="C00000"/>
              </a:solidFill>
              <a:latin typeface="微軟正黑體" panose="020B0604030504040204" pitchFamily="34" charset="-120"/>
              <a:ea typeface="微軟正黑體" panose="020B0604030504040204" pitchFamily="34" charset="-120"/>
            </a:rPr>
            <a:t>驗收時標準放寬</a:t>
          </a:r>
          <a:r>
            <a:rPr lang="zh-TW" altLang="en-US" sz="2400" b="1" dirty="0">
              <a:solidFill>
                <a:srgbClr val="C00000"/>
              </a:solidFill>
              <a:latin typeface="微軟正黑體" panose="020B0604030504040204" pitchFamily="34" charset="-120"/>
              <a:ea typeface="微軟正黑體" panose="020B0604030504040204" pitchFamily="34" charset="-120"/>
            </a:rPr>
            <a:t>等情事。</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algn="just"/>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解析</a:t>
          </a:r>
          <a:r>
            <a:rPr lang="en-US" altLang="zh-TW" sz="2400" b="1" dirty="0">
              <a:solidFill>
                <a:schemeClr val="tx1"/>
              </a:solidFill>
              <a:latin typeface="微軟正黑體" panose="020B0604030504040204" pitchFamily="34" charset="-120"/>
              <a:ea typeface="微軟正黑體" panose="020B0604030504040204" pitchFamily="34" charset="-120"/>
            </a:rPr>
            <a:t>】</a:t>
          </a:r>
        </a:p>
        <a:p>
          <a:pPr algn="just"/>
          <a:r>
            <a:rPr lang="zh-TW" altLang="en-US" sz="2400" b="1" dirty="0">
              <a:solidFill>
                <a:schemeClr val="tx1"/>
              </a:solidFill>
              <a:latin typeface="微軟正黑體" panose="020B0604030504040204" pitchFamily="34" charset="-120"/>
              <a:ea typeface="微軟正黑體" panose="020B0604030504040204" pitchFamily="34" charset="-120"/>
            </a:rPr>
            <a:t>請託關說：</a:t>
          </a:r>
          <a:r>
            <a:rPr lang="zh-TW" sz="2400" b="1" dirty="0"/>
            <a:t>指其內容涉及本機關（構）或所屬機關（構）業務具體 事項之決定、執行或不執行，且因該事項之決定、執行或不執行致</a:t>
          </a:r>
          <a:r>
            <a:rPr lang="zh-TW" sz="2400" b="1" dirty="0">
              <a:solidFill>
                <a:srgbClr val="C00000"/>
              </a:solidFill>
            </a:rPr>
            <a:t>有違法或不當而影響特定權利義務之虞</a:t>
          </a:r>
          <a:r>
            <a:rPr lang="zh-TW" altLang="en-US" sz="2400" b="1" dirty="0">
              <a:solidFill>
                <a:srgbClr val="C00000"/>
              </a:solidFill>
            </a:rPr>
            <a:t>。</a:t>
          </a:r>
          <a:endParaRPr lang="zh-TW" altLang="en-US" sz="2400" b="1" dirty="0">
            <a:solidFill>
              <a:srgbClr val="C00000"/>
            </a:solidFill>
            <a:latin typeface="微軟正黑體" panose="020B0604030504040204" pitchFamily="34" charset="-120"/>
            <a:ea typeface="微軟正黑體" panose="020B0604030504040204" pitchFamily="34" charset="-120"/>
          </a:endParaRPr>
        </a:p>
      </dgm:t>
    </dgm:pt>
    <dgm:pt modelId="{9D0C82A0-81DE-4B26-A5D1-17B03DABC1AA}" type="parTrans" cxnId="{81168280-E534-4376-BABE-16992062F566}">
      <dgm:prSet/>
      <dgm:spPr/>
      <dgm:t>
        <a:bodyPr/>
        <a:lstStyle/>
        <a:p>
          <a:endParaRPr lang="zh-TW" altLang="en-US"/>
        </a:p>
      </dgm:t>
    </dgm:pt>
    <dgm:pt modelId="{24090E89-B1BB-48FE-BAFD-643330CDB8BB}" type="sibTrans" cxnId="{81168280-E534-4376-BABE-16992062F566}">
      <dgm:prSet/>
      <dgm:spPr/>
      <dgm:t>
        <a:bodyPr/>
        <a:lstStyle/>
        <a:p>
          <a:endParaRPr lang="zh-TW" altLang="en-US"/>
        </a:p>
      </dgm:t>
    </dgm:pt>
    <dgm:pt modelId="{F9AB2FCC-C520-4F82-961A-75355D0D38B8}" type="pres">
      <dgm:prSet presAssocID="{5B65C942-839A-4C23-9C5D-CCC80DB50782}" presName="vert0" presStyleCnt="0">
        <dgm:presLayoutVars>
          <dgm:dir/>
          <dgm:animOne val="branch"/>
          <dgm:animLvl val="lvl"/>
        </dgm:presLayoutVars>
      </dgm:prSet>
      <dgm:spPr/>
      <dgm:t>
        <a:bodyPr/>
        <a:lstStyle/>
        <a:p>
          <a:endParaRPr lang="zh-TW" altLang="en-US"/>
        </a:p>
      </dgm:t>
    </dgm:pt>
    <dgm:pt modelId="{E9C2F6D7-3FEB-4219-AA8A-A14693CAC8E2}" type="pres">
      <dgm:prSet presAssocID="{AE57E075-5154-4CD8-972F-E8A5E633392F}" presName="thickLine" presStyleLbl="alignNode1" presStyleIdx="0" presStyleCnt="1"/>
      <dgm:spPr/>
    </dgm:pt>
    <dgm:pt modelId="{24F799D1-F5DE-4CEF-BA40-FB829BBC333E}" type="pres">
      <dgm:prSet presAssocID="{AE57E075-5154-4CD8-972F-E8A5E633392F}" presName="horz1" presStyleCnt="0"/>
      <dgm:spPr/>
    </dgm:pt>
    <dgm:pt modelId="{710D15B4-DC33-4FA2-AEED-F97F693D3368}" type="pres">
      <dgm:prSet presAssocID="{AE57E075-5154-4CD8-972F-E8A5E633392F}" presName="tx1" presStyleLbl="revTx" presStyleIdx="0" presStyleCnt="1"/>
      <dgm:spPr/>
      <dgm:t>
        <a:bodyPr/>
        <a:lstStyle/>
        <a:p>
          <a:endParaRPr lang="zh-TW" altLang="en-US"/>
        </a:p>
      </dgm:t>
    </dgm:pt>
    <dgm:pt modelId="{C7A8CA15-6949-40FD-9355-7EED5F5B35B4}" type="pres">
      <dgm:prSet presAssocID="{AE57E075-5154-4CD8-972F-E8A5E633392F}" presName="vert1" presStyleCnt="0"/>
      <dgm:spPr/>
    </dgm:pt>
  </dgm:ptLst>
  <dgm:cxnLst>
    <dgm:cxn modelId="{81168280-E534-4376-BABE-16992062F566}" srcId="{5B65C942-839A-4C23-9C5D-CCC80DB50782}" destId="{AE57E075-5154-4CD8-972F-E8A5E633392F}" srcOrd="0" destOrd="0" parTransId="{9D0C82A0-81DE-4B26-A5D1-17B03DABC1AA}" sibTransId="{24090E89-B1BB-48FE-BAFD-643330CDB8BB}"/>
    <dgm:cxn modelId="{EDB778A2-4117-4683-AAD5-744C66092EC9}" type="presOf" srcId="{AE57E075-5154-4CD8-972F-E8A5E633392F}" destId="{710D15B4-DC33-4FA2-AEED-F97F693D3368}" srcOrd="0" destOrd="0" presId="urn:microsoft.com/office/officeart/2008/layout/LinedList"/>
    <dgm:cxn modelId="{67407AE8-B9DA-443B-8866-E3CD0015BB1B}" type="presOf" srcId="{5B65C942-839A-4C23-9C5D-CCC80DB50782}" destId="{F9AB2FCC-C520-4F82-961A-75355D0D38B8}" srcOrd="0" destOrd="0" presId="urn:microsoft.com/office/officeart/2008/layout/LinedList"/>
    <dgm:cxn modelId="{F673AC69-CE7B-4C51-A6BF-3D8D27DCCE7D}" type="presParOf" srcId="{F9AB2FCC-C520-4F82-961A-75355D0D38B8}" destId="{E9C2F6D7-3FEB-4219-AA8A-A14693CAC8E2}" srcOrd="0" destOrd="0" presId="urn:microsoft.com/office/officeart/2008/layout/LinedList"/>
    <dgm:cxn modelId="{748B34E0-869C-473B-9A45-FDB847CA833F}" type="presParOf" srcId="{F9AB2FCC-C520-4F82-961A-75355D0D38B8}" destId="{24F799D1-F5DE-4CEF-BA40-FB829BBC333E}" srcOrd="1" destOrd="0" presId="urn:microsoft.com/office/officeart/2008/layout/LinedList"/>
    <dgm:cxn modelId="{3538A672-4AA0-4A82-9215-BFF6FA3E33C0}" type="presParOf" srcId="{24F799D1-F5DE-4CEF-BA40-FB829BBC333E}" destId="{710D15B4-DC33-4FA2-AEED-F97F693D3368}" srcOrd="0" destOrd="0" presId="urn:microsoft.com/office/officeart/2008/layout/LinedList"/>
    <dgm:cxn modelId="{D7B8303A-412E-4EDF-8B8C-DD3FD9C215B6}" type="presParOf" srcId="{24F799D1-F5DE-4CEF-BA40-FB829BBC333E}" destId="{C7A8CA15-6949-40FD-9355-7EED5F5B35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16C2CB-B5B9-4CEC-9CC3-C002365ADFE8}" type="doc">
      <dgm:prSet loTypeId="urn:microsoft.com/office/officeart/2008/layout/LinedList" loCatId="list" qsTypeId="urn:microsoft.com/office/officeart/2005/8/quickstyle/simple1#3" qsCatId="simple" csTypeId="urn:microsoft.com/office/officeart/2005/8/colors/accent1_2#5" csCatId="accent1" phldr="1"/>
      <dgm:spPr/>
      <dgm:t>
        <a:bodyPr/>
        <a:lstStyle/>
        <a:p>
          <a:endParaRPr lang="zh-TW" altLang="en-US"/>
        </a:p>
      </dgm:t>
    </dgm:pt>
    <dgm:pt modelId="{CD64C57F-CD9E-46E4-A9C8-8B4404430B7B}">
      <dgm:prSet phldrT="[文字]" custT="1"/>
      <dgm:spPr/>
      <dgm:t>
        <a:bodyPr/>
        <a:lstStyle/>
        <a:p>
          <a:r>
            <a:rPr lang="zh-TW" altLang="en-US" sz="2400" b="1" dirty="0">
              <a:solidFill>
                <a:srgbClr val="C00000"/>
              </a:solidFill>
              <a:latin typeface="+mj-ea"/>
              <a:ea typeface="+mj-ea"/>
            </a:rPr>
            <a:t>機關首長因子女結婚，向部屬同仁發放喜帖邀請參加喜宴，則該首長得否收受部屬同仁致贈之禮金？</a:t>
          </a:r>
          <a:r>
            <a:rPr lang="zh-TW" altLang="en-US" sz="2400" dirty="0">
              <a:solidFill>
                <a:srgbClr val="C00000"/>
              </a:solidFill>
              <a:latin typeface="+mj-ea"/>
              <a:ea typeface="+mj-ea"/>
            </a:rPr>
            <a:t> </a:t>
          </a:r>
          <a:endParaRPr lang="en-US" altLang="zh-TW" sz="2400" dirty="0">
            <a:solidFill>
              <a:srgbClr val="C00000"/>
            </a:solidFill>
            <a:latin typeface="+mj-ea"/>
            <a:ea typeface="+mj-ea"/>
          </a:endParaRPr>
        </a:p>
        <a:p>
          <a:r>
            <a:rPr lang="en-US" altLang="zh-TW" sz="2200" b="1"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chemeClr val="tx1"/>
              </a:solidFill>
              <a:latin typeface="微軟正黑體" panose="020B0604030504040204" pitchFamily="34" charset="-120"/>
              <a:ea typeface="微軟正黑體" panose="020B0604030504040204" pitchFamily="34" charset="-120"/>
            </a:rPr>
            <a:t>解析</a:t>
          </a:r>
          <a:r>
            <a:rPr lang="en-US" altLang="zh-TW" sz="2200" b="1" dirty="0">
              <a:solidFill>
                <a:schemeClr val="tx1"/>
              </a:solidFill>
              <a:latin typeface="微軟正黑體" panose="020B0604030504040204" pitchFamily="34" charset="-120"/>
              <a:ea typeface="微軟正黑體" panose="020B0604030504040204" pitchFamily="34" charset="-120"/>
            </a:rPr>
            <a:t>】</a:t>
          </a:r>
        </a:p>
        <a:p>
          <a:r>
            <a:rPr lang="zh-TW" altLang="en-US" sz="2200" b="1" dirty="0">
              <a:solidFill>
                <a:srgbClr val="7030A0"/>
              </a:solidFill>
              <a:latin typeface="微軟正黑體" pitchFamily="34" charset="-120"/>
              <a:ea typeface="微軟正黑體" pitchFamily="34" charset="-120"/>
            </a:rPr>
            <a:t>機關首長與部屬同仁間雖具有職務上利害關係，然部屬同仁因受邀參加喜宴所致贈之禮金，屬受贈財物之例外規定，惟不可超過正常社交禮俗所訂新臺幣 </a:t>
          </a:r>
          <a:r>
            <a:rPr lang="en-US" altLang="en-US" sz="2200" b="1" dirty="0">
              <a:solidFill>
                <a:srgbClr val="7030A0"/>
              </a:solidFill>
              <a:latin typeface="微軟正黑體" pitchFamily="34" charset="-120"/>
              <a:ea typeface="微軟正黑體" pitchFamily="34" charset="-120"/>
            </a:rPr>
            <a:t>3,000 </a:t>
          </a:r>
          <a:r>
            <a:rPr lang="zh-TW" altLang="en-US" sz="2200" b="1" dirty="0">
              <a:solidFill>
                <a:srgbClr val="7030A0"/>
              </a:solidFill>
              <a:latin typeface="微軟正黑體" pitchFamily="34" charset="-120"/>
              <a:ea typeface="微軟正黑體" pitchFamily="34" charset="-120"/>
            </a:rPr>
            <a:t>元。若金額偏高，則該首長應予拒絕或退還，並知會政風單位。</a:t>
          </a:r>
          <a:endParaRPr lang="zh-TW" altLang="en-US" sz="2200" dirty="0">
            <a:solidFill>
              <a:srgbClr val="C00000"/>
            </a:solidFill>
          </a:endParaRPr>
        </a:p>
      </dgm:t>
    </dgm:pt>
    <dgm:pt modelId="{ECC05B95-62C1-40D4-97C4-F9DF0012F198}" type="parTrans" cxnId="{A4995673-B599-48E0-8BAF-A3298A4245B6}">
      <dgm:prSet/>
      <dgm:spPr/>
      <dgm:t>
        <a:bodyPr/>
        <a:lstStyle/>
        <a:p>
          <a:endParaRPr lang="zh-TW" altLang="en-US"/>
        </a:p>
      </dgm:t>
    </dgm:pt>
    <dgm:pt modelId="{75707B46-8549-41D7-AC4D-89A1DD45B103}" type="sibTrans" cxnId="{A4995673-B599-48E0-8BAF-A3298A4245B6}">
      <dgm:prSet/>
      <dgm:spPr/>
      <dgm:t>
        <a:bodyPr/>
        <a:lstStyle/>
        <a:p>
          <a:endParaRPr lang="zh-TW" altLang="en-US"/>
        </a:p>
      </dgm:t>
    </dgm:pt>
    <dgm:pt modelId="{0EAC4611-878D-4D8A-AAEA-84A8BE14BB08}" type="pres">
      <dgm:prSet presAssocID="{9D16C2CB-B5B9-4CEC-9CC3-C002365ADFE8}" presName="vert0" presStyleCnt="0">
        <dgm:presLayoutVars>
          <dgm:dir/>
          <dgm:animOne val="branch"/>
          <dgm:animLvl val="lvl"/>
        </dgm:presLayoutVars>
      </dgm:prSet>
      <dgm:spPr/>
      <dgm:t>
        <a:bodyPr/>
        <a:lstStyle/>
        <a:p>
          <a:endParaRPr lang="zh-TW" altLang="en-US"/>
        </a:p>
      </dgm:t>
    </dgm:pt>
    <dgm:pt modelId="{8FCFFFDB-EB57-4CAE-9E19-C53F61537C53}" type="pres">
      <dgm:prSet presAssocID="{CD64C57F-CD9E-46E4-A9C8-8B4404430B7B}" presName="thickLine" presStyleLbl="alignNode1" presStyleIdx="0" presStyleCnt="1" custLinFactNeighborX="-962" custLinFactNeighborY="-3175"/>
      <dgm:spPr/>
    </dgm:pt>
    <dgm:pt modelId="{2B8D0F23-678B-46F2-8252-C67794517010}" type="pres">
      <dgm:prSet presAssocID="{CD64C57F-CD9E-46E4-A9C8-8B4404430B7B}" presName="horz1" presStyleCnt="0"/>
      <dgm:spPr/>
    </dgm:pt>
    <dgm:pt modelId="{C4A4CB76-FD30-41FB-B08D-9C42BC381E50}" type="pres">
      <dgm:prSet presAssocID="{CD64C57F-CD9E-46E4-A9C8-8B4404430B7B}" presName="tx1" presStyleLbl="revTx" presStyleIdx="0" presStyleCnt="1"/>
      <dgm:spPr/>
      <dgm:t>
        <a:bodyPr/>
        <a:lstStyle/>
        <a:p>
          <a:endParaRPr lang="zh-TW" altLang="en-US"/>
        </a:p>
      </dgm:t>
    </dgm:pt>
    <dgm:pt modelId="{2981CB31-B746-49CF-A9D8-3ACCA97F8FB5}" type="pres">
      <dgm:prSet presAssocID="{CD64C57F-CD9E-46E4-A9C8-8B4404430B7B}" presName="vert1" presStyleCnt="0"/>
      <dgm:spPr/>
    </dgm:pt>
  </dgm:ptLst>
  <dgm:cxnLst>
    <dgm:cxn modelId="{91F7F4A3-460D-49B6-8EE8-B5BC7EA616E7}" type="presOf" srcId="{9D16C2CB-B5B9-4CEC-9CC3-C002365ADFE8}" destId="{0EAC4611-878D-4D8A-AAEA-84A8BE14BB08}" srcOrd="0" destOrd="0" presId="urn:microsoft.com/office/officeart/2008/layout/LinedList"/>
    <dgm:cxn modelId="{D6970537-8E0F-4225-BC76-D51B7D49462C}" type="presOf" srcId="{CD64C57F-CD9E-46E4-A9C8-8B4404430B7B}" destId="{C4A4CB76-FD30-41FB-B08D-9C42BC381E50}" srcOrd="0" destOrd="0" presId="urn:microsoft.com/office/officeart/2008/layout/LinedList"/>
    <dgm:cxn modelId="{A4995673-B599-48E0-8BAF-A3298A4245B6}" srcId="{9D16C2CB-B5B9-4CEC-9CC3-C002365ADFE8}" destId="{CD64C57F-CD9E-46E4-A9C8-8B4404430B7B}" srcOrd="0" destOrd="0" parTransId="{ECC05B95-62C1-40D4-97C4-F9DF0012F198}" sibTransId="{75707B46-8549-41D7-AC4D-89A1DD45B103}"/>
    <dgm:cxn modelId="{CEFC2110-A933-4E47-BB04-0703ED61A6E6}" type="presParOf" srcId="{0EAC4611-878D-4D8A-AAEA-84A8BE14BB08}" destId="{8FCFFFDB-EB57-4CAE-9E19-C53F61537C53}" srcOrd="0" destOrd="0" presId="urn:microsoft.com/office/officeart/2008/layout/LinedList"/>
    <dgm:cxn modelId="{A307CDC9-CB1C-4302-A3E6-40B017600361}" type="presParOf" srcId="{0EAC4611-878D-4D8A-AAEA-84A8BE14BB08}" destId="{2B8D0F23-678B-46F2-8252-C67794517010}" srcOrd="1" destOrd="0" presId="urn:microsoft.com/office/officeart/2008/layout/LinedList"/>
    <dgm:cxn modelId="{317C5EC9-0FD2-4A11-A24C-4038270BBEF1}" type="presParOf" srcId="{2B8D0F23-678B-46F2-8252-C67794517010}" destId="{C4A4CB76-FD30-41FB-B08D-9C42BC381E50}" srcOrd="0" destOrd="0" presId="urn:microsoft.com/office/officeart/2008/layout/LinedList"/>
    <dgm:cxn modelId="{80974C62-5FBA-49BF-A3E5-A8FF44A802FD}" type="presParOf" srcId="{2B8D0F23-678B-46F2-8252-C67794517010}" destId="{2981CB31-B746-49CF-A9D8-3ACCA97F8F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16C2CB-B5B9-4CEC-9CC3-C002365ADFE8}" type="doc">
      <dgm:prSet loTypeId="urn:microsoft.com/office/officeart/2008/layout/LinedList" loCatId="list" qsTypeId="urn:microsoft.com/office/officeart/2005/8/quickstyle/simple1#5" qsCatId="simple" csTypeId="urn:microsoft.com/office/officeart/2005/8/colors/accent1_2#7" csCatId="accent1" phldr="1"/>
      <dgm:spPr/>
      <dgm:t>
        <a:bodyPr/>
        <a:lstStyle/>
        <a:p>
          <a:endParaRPr lang="zh-TW" altLang="en-US"/>
        </a:p>
      </dgm:t>
    </dgm:pt>
    <dgm:pt modelId="{CD64C57F-CD9E-46E4-A9C8-8B4404430B7B}">
      <dgm:prSet phldrT="[文字]" custT="1"/>
      <dgm:spPr/>
      <dgm:t>
        <a:bodyPr/>
        <a:lstStyle/>
        <a:p>
          <a:pPr algn="just"/>
          <a:r>
            <a:rPr lang="zh-TW" altLang="en-US" sz="2400" b="1" dirty="0">
              <a:solidFill>
                <a:srgbClr val="C00000"/>
              </a:solidFill>
              <a:latin typeface="+mj-ea"/>
              <a:ea typeface="+mj-ea"/>
            </a:rPr>
            <a:t>同仁甲出國旅遊，回國後想說年節將近，致贈辦公室長官及其他同仁當地名產（紀念品）各一包當年節禮物，長官及同仁可以收受嗎</a:t>
          </a:r>
          <a:r>
            <a:rPr lang="en-US" altLang="zh-TW" sz="2400" b="1" dirty="0">
              <a:solidFill>
                <a:srgbClr val="C00000"/>
              </a:solidFill>
              <a:latin typeface="+mj-ea"/>
              <a:ea typeface="+mj-ea"/>
            </a:rPr>
            <a:t>?</a:t>
          </a:r>
        </a:p>
        <a:p>
          <a:pPr algn="just"/>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解析</a:t>
          </a:r>
          <a:r>
            <a:rPr lang="en-US" altLang="zh-TW" sz="2400" b="1" dirty="0">
              <a:solidFill>
                <a:schemeClr val="tx1"/>
              </a:solidFill>
              <a:latin typeface="微軟正黑體" panose="020B0604030504040204" pitchFamily="34" charset="-120"/>
              <a:ea typeface="微軟正黑體" panose="020B0604030504040204" pitchFamily="34" charset="-120"/>
            </a:rPr>
            <a:t>】</a:t>
          </a:r>
        </a:p>
        <a:p>
          <a:pPr algn="just"/>
          <a:r>
            <a:rPr lang="zh-TW" altLang="en-US" sz="2400" b="1" dirty="0">
              <a:solidFill>
                <a:schemeClr val="accent5">
                  <a:lumMod val="50000"/>
                </a:schemeClr>
              </a:solidFill>
              <a:latin typeface="Adobe 繁黑體 Std B" pitchFamily="34" charset="-120"/>
              <a:ea typeface="Adobe 繁黑體 Std B" pitchFamily="34" charset="-120"/>
            </a:rPr>
            <a:t>長官與甲雖</a:t>
          </a:r>
          <a:r>
            <a:rPr lang="zh-TW" altLang="en-US" sz="2400" b="1" dirty="0">
              <a:solidFill>
                <a:srgbClr val="7030A0"/>
              </a:solidFill>
              <a:latin typeface="Adobe 繁黑體 Std B" pitchFamily="34" charset="-120"/>
              <a:ea typeface="Adobe 繁黑體 Std B" pitchFamily="34" charset="-120"/>
            </a:rPr>
            <a:t>「有職務上利害關係」</a:t>
          </a:r>
          <a:r>
            <a:rPr lang="zh-TW" altLang="en-US" sz="2400" b="1" dirty="0">
              <a:solidFill>
                <a:schemeClr val="accent5">
                  <a:lumMod val="50000"/>
                </a:schemeClr>
              </a:solidFill>
              <a:latin typeface="+mj-ea"/>
              <a:ea typeface="+mj-ea"/>
            </a:rPr>
            <a:t>，</a:t>
          </a:r>
          <a:r>
            <a:rPr lang="zh-TW" altLang="en-US" sz="2400" b="1" dirty="0">
              <a:solidFill>
                <a:schemeClr val="accent5">
                  <a:lumMod val="50000"/>
                </a:schemeClr>
              </a:solidFill>
              <a:latin typeface="Adobe 繁黑體 Std B" pitchFamily="34" charset="-120"/>
              <a:ea typeface="Adobe 繁黑體 Std B" pitchFamily="34" charset="-120"/>
            </a:rPr>
            <a:t>當地名產（紀念品）市價在新臺幣</a:t>
          </a:r>
          <a:r>
            <a:rPr lang="en-US" altLang="zh-TW" sz="2400" b="1" u="sng" dirty="0">
              <a:solidFill>
                <a:srgbClr val="FFFF00"/>
              </a:solidFill>
              <a:latin typeface="Adobe 繁黑體 Std B" pitchFamily="34" charset="-120"/>
              <a:ea typeface="Adobe 繁黑體 Std B" pitchFamily="34" charset="-120"/>
            </a:rPr>
            <a:t>500</a:t>
          </a:r>
          <a:r>
            <a:rPr lang="zh-TW" altLang="en-US" sz="2400" b="1" u="sng" dirty="0">
              <a:solidFill>
                <a:srgbClr val="FFFF00"/>
              </a:solidFill>
              <a:latin typeface="Adobe 繁黑體 Std B" pitchFamily="34" charset="-120"/>
              <a:ea typeface="Adobe 繁黑體 Std B" pitchFamily="34" charset="-120"/>
            </a:rPr>
            <a:t>元</a:t>
          </a:r>
          <a:r>
            <a:rPr lang="zh-TW" altLang="en-US" sz="2400" b="1" dirty="0">
              <a:solidFill>
                <a:schemeClr val="accent5">
                  <a:lumMod val="50000"/>
                </a:schemeClr>
              </a:solidFill>
              <a:latin typeface="Adobe 繁黑體 Std B" pitchFamily="34" charset="-120"/>
              <a:ea typeface="Adobe 繁黑體 Std B" pitchFamily="34" charset="-120"/>
            </a:rPr>
            <a:t>以下</a:t>
          </a:r>
          <a:r>
            <a:rPr lang="zh-TW" altLang="en-US" sz="2400" b="1" dirty="0">
              <a:solidFill>
                <a:schemeClr val="accent5">
                  <a:lumMod val="50000"/>
                </a:schemeClr>
              </a:solidFill>
              <a:latin typeface="+mj-ea"/>
              <a:ea typeface="+mj-ea"/>
            </a:rPr>
            <a:t>，</a:t>
          </a:r>
          <a:r>
            <a:rPr lang="zh-TW" altLang="en-US" sz="2400" b="1" dirty="0">
              <a:solidFill>
                <a:schemeClr val="accent5">
                  <a:lumMod val="50000"/>
                </a:schemeClr>
              </a:solidFill>
              <a:latin typeface="Adobe 繁黑體 Std B" pitchFamily="34" charset="-120"/>
              <a:ea typeface="Adobe 繁黑體 Std B" pitchFamily="34" charset="-120"/>
            </a:rPr>
            <a:t>得收受之</a:t>
          </a:r>
          <a:r>
            <a:rPr lang="zh-TW" altLang="en-US" sz="2400" b="1" dirty="0">
              <a:solidFill>
                <a:srgbClr val="C00000"/>
              </a:solidFill>
              <a:latin typeface="+mj-ea"/>
              <a:ea typeface="+mj-ea"/>
            </a:rPr>
            <a:t>。</a:t>
          </a:r>
          <a:endParaRPr lang="en-US" altLang="zh-TW" sz="2400" dirty="0">
            <a:solidFill>
              <a:srgbClr val="C00000"/>
            </a:solidFill>
            <a:latin typeface="Adobe 繁黑體 Std B" pitchFamily="34" charset="-120"/>
            <a:ea typeface="Adobe 繁黑體 Std B" pitchFamily="34" charset="-120"/>
          </a:endParaRPr>
        </a:p>
        <a:p>
          <a:pPr algn="just"/>
          <a:r>
            <a:rPr lang="zh-TW" altLang="en-US" sz="2400" b="1" dirty="0">
              <a:solidFill>
                <a:schemeClr val="accent5">
                  <a:lumMod val="50000"/>
                </a:schemeClr>
              </a:solidFill>
              <a:latin typeface="+mj-ea"/>
              <a:ea typeface="+mj-ea"/>
            </a:rPr>
            <a:t>其他同仁與甲之間</a:t>
          </a:r>
          <a:r>
            <a:rPr lang="zh-TW" altLang="en-US" sz="2400" b="1" dirty="0">
              <a:solidFill>
                <a:srgbClr val="7030A0"/>
              </a:solidFill>
              <a:latin typeface="+mj-ea"/>
              <a:ea typeface="+mj-ea"/>
            </a:rPr>
            <a:t>「若無職務上利害關係」</a:t>
          </a:r>
          <a:r>
            <a:rPr lang="zh-TW" altLang="en-US" sz="2400" b="1" dirty="0">
              <a:solidFill>
                <a:schemeClr val="accent5">
                  <a:lumMod val="50000"/>
                </a:schemeClr>
              </a:solidFill>
              <a:latin typeface="+mj-ea"/>
              <a:ea typeface="+mj-ea"/>
            </a:rPr>
            <a:t>時，市價在新臺幣</a:t>
          </a:r>
          <a:r>
            <a:rPr lang="en-US" altLang="zh-TW" sz="2400" b="1" u="sng" dirty="0">
              <a:solidFill>
                <a:srgbClr val="FFFF00"/>
              </a:solidFill>
              <a:latin typeface="+mj-ea"/>
              <a:ea typeface="+mj-ea"/>
            </a:rPr>
            <a:t>3,000</a:t>
          </a:r>
          <a:r>
            <a:rPr lang="zh-TW" altLang="en-US" sz="2400" b="1" u="sng" dirty="0">
              <a:solidFill>
                <a:srgbClr val="FFFF00"/>
              </a:solidFill>
              <a:latin typeface="+mj-ea"/>
              <a:ea typeface="+mj-ea"/>
            </a:rPr>
            <a:t>元</a:t>
          </a:r>
          <a:r>
            <a:rPr lang="zh-TW" altLang="en-US" sz="2400" b="1" dirty="0">
              <a:solidFill>
                <a:schemeClr val="accent5">
                  <a:lumMod val="50000"/>
                </a:schemeClr>
              </a:solidFill>
              <a:latin typeface="+mj-ea"/>
              <a:ea typeface="+mj-ea"/>
            </a:rPr>
            <a:t>（正常社交禮俗）以內之贈品，得收受之</a:t>
          </a:r>
          <a:r>
            <a:rPr lang="zh-TW" altLang="en-US" sz="2400" b="1" dirty="0">
              <a:solidFill>
                <a:srgbClr val="C00000"/>
              </a:solidFill>
              <a:latin typeface="+mj-ea"/>
              <a:ea typeface="+mj-ea"/>
            </a:rPr>
            <a:t>。</a:t>
          </a:r>
          <a:r>
            <a:rPr lang="en-US" altLang="zh-TW" sz="2400" b="1" dirty="0">
              <a:solidFill>
                <a:schemeClr val="accent5">
                  <a:lumMod val="20000"/>
                  <a:lumOff val="80000"/>
                </a:schemeClr>
              </a:solidFill>
              <a:latin typeface="Adobe 繁黑體 Std B" pitchFamily="34" charset="-120"/>
              <a:ea typeface="Adobe 繁黑體 Std B" pitchFamily="34" charset="-120"/>
            </a:rPr>
            <a:t>(</a:t>
          </a:r>
          <a:r>
            <a:rPr lang="zh-TW" altLang="en-US" sz="2400" b="1" dirty="0">
              <a:solidFill>
                <a:schemeClr val="accent5">
                  <a:lumMod val="20000"/>
                  <a:lumOff val="80000"/>
                </a:schemeClr>
              </a:solidFill>
              <a:latin typeface="Adobe 繁黑體 Std B" pitchFamily="34" charset="-120"/>
              <a:ea typeface="Adobe 繁黑體 Std B" pitchFamily="34" charset="-120"/>
            </a:rPr>
            <a:t>有利害關係回歸</a:t>
          </a:r>
          <a:r>
            <a:rPr lang="en-US" altLang="zh-TW" sz="2400" b="1" dirty="0">
              <a:solidFill>
                <a:schemeClr val="accent5">
                  <a:lumMod val="20000"/>
                  <a:lumOff val="80000"/>
                </a:schemeClr>
              </a:solidFill>
              <a:latin typeface="Adobe 繁黑體 Std B" pitchFamily="34" charset="-120"/>
              <a:ea typeface="Adobe 繁黑體 Std B" pitchFamily="34" charset="-120"/>
            </a:rPr>
            <a:t>500</a:t>
          </a:r>
          <a:r>
            <a:rPr lang="zh-TW" altLang="en-US" sz="2400" b="1" dirty="0">
              <a:solidFill>
                <a:schemeClr val="accent5">
                  <a:lumMod val="20000"/>
                  <a:lumOff val="80000"/>
                </a:schemeClr>
              </a:solidFill>
              <a:latin typeface="Adobe 繁黑體 Std B" pitchFamily="34" charset="-120"/>
              <a:ea typeface="Adobe 繁黑體 Std B" pitchFamily="34" charset="-120"/>
            </a:rPr>
            <a:t>元之限制</a:t>
          </a:r>
          <a:r>
            <a:rPr lang="en-US" altLang="zh-TW" sz="2400" b="1" dirty="0">
              <a:solidFill>
                <a:schemeClr val="accent5">
                  <a:lumMod val="20000"/>
                  <a:lumOff val="80000"/>
                </a:schemeClr>
              </a:solidFill>
              <a:latin typeface="Adobe 繁黑體 Std B" pitchFamily="34" charset="-120"/>
              <a:ea typeface="Adobe 繁黑體 Std B" pitchFamily="34" charset="-120"/>
            </a:rPr>
            <a:t>)</a:t>
          </a:r>
          <a:endParaRPr lang="zh-TW" altLang="en-US" sz="2400" b="1" dirty="0">
            <a:solidFill>
              <a:schemeClr val="accent5">
                <a:lumMod val="20000"/>
                <a:lumOff val="80000"/>
              </a:schemeClr>
            </a:solidFill>
            <a:latin typeface="+mj-ea"/>
            <a:ea typeface="+mj-ea"/>
          </a:endParaRPr>
        </a:p>
      </dgm:t>
    </dgm:pt>
    <dgm:pt modelId="{ECC05B95-62C1-40D4-97C4-F9DF0012F198}" type="parTrans" cxnId="{A4995673-B599-48E0-8BAF-A3298A4245B6}">
      <dgm:prSet/>
      <dgm:spPr/>
      <dgm:t>
        <a:bodyPr/>
        <a:lstStyle/>
        <a:p>
          <a:endParaRPr lang="zh-TW" altLang="en-US"/>
        </a:p>
      </dgm:t>
    </dgm:pt>
    <dgm:pt modelId="{75707B46-8549-41D7-AC4D-89A1DD45B103}" type="sibTrans" cxnId="{A4995673-B599-48E0-8BAF-A3298A4245B6}">
      <dgm:prSet/>
      <dgm:spPr/>
      <dgm:t>
        <a:bodyPr/>
        <a:lstStyle/>
        <a:p>
          <a:endParaRPr lang="zh-TW" altLang="en-US"/>
        </a:p>
      </dgm:t>
    </dgm:pt>
    <dgm:pt modelId="{0EAC4611-878D-4D8A-AAEA-84A8BE14BB08}" type="pres">
      <dgm:prSet presAssocID="{9D16C2CB-B5B9-4CEC-9CC3-C002365ADFE8}" presName="vert0" presStyleCnt="0">
        <dgm:presLayoutVars>
          <dgm:dir/>
          <dgm:animOne val="branch"/>
          <dgm:animLvl val="lvl"/>
        </dgm:presLayoutVars>
      </dgm:prSet>
      <dgm:spPr/>
      <dgm:t>
        <a:bodyPr/>
        <a:lstStyle/>
        <a:p>
          <a:endParaRPr lang="zh-TW" altLang="en-US"/>
        </a:p>
      </dgm:t>
    </dgm:pt>
    <dgm:pt modelId="{8FCFFFDB-EB57-4CAE-9E19-C53F61537C53}" type="pres">
      <dgm:prSet presAssocID="{CD64C57F-CD9E-46E4-A9C8-8B4404430B7B}" presName="thickLine" presStyleLbl="alignNode1" presStyleIdx="0" presStyleCnt="1"/>
      <dgm:spPr/>
    </dgm:pt>
    <dgm:pt modelId="{2B8D0F23-678B-46F2-8252-C67794517010}" type="pres">
      <dgm:prSet presAssocID="{CD64C57F-CD9E-46E4-A9C8-8B4404430B7B}" presName="horz1" presStyleCnt="0"/>
      <dgm:spPr/>
    </dgm:pt>
    <dgm:pt modelId="{C4A4CB76-FD30-41FB-B08D-9C42BC381E50}" type="pres">
      <dgm:prSet presAssocID="{CD64C57F-CD9E-46E4-A9C8-8B4404430B7B}" presName="tx1" presStyleLbl="revTx" presStyleIdx="0" presStyleCnt="1"/>
      <dgm:spPr/>
      <dgm:t>
        <a:bodyPr/>
        <a:lstStyle/>
        <a:p>
          <a:endParaRPr lang="zh-TW" altLang="en-US"/>
        </a:p>
      </dgm:t>
    </dgm:pt>
    <dgm:pt modelId="{2981CB31-B746-49CF-A9D8-3ACCA97F8FB5}" type="pres">
      <dgm:prSet presAssocID="{CD64C57F-CD9E-46E4-A9C8-8B4404430B7B}" presName="vert1" presStyleCnt="0"/>
      <dgm:spPr/>
    </dgm:pt>
  </dgm:ptLst>
  <dgm:cxnLst>
    <dgm:cxn modelId="{A55132DB-F210-48E8-B1CA-CD6E3748AFF1}" type="presOf" srcId="{9D16C2CB-B5B9-4CEC-9CC3-C002365ADFE8}" destId="{0EAC4611-878D-4D8A-AAEA-84A8BE14BB08}" srcOrd="0" destOrd="0" presId="urn:microsoft.com/office/officeart/2008/layout/LinedList"/>
    <dgm:cxn modelId="{A4995673-B599-48E0-8BAF-A3298A4245B6}" srcId="{9D16C2CB-B5B9-4CEC-9CC3-C002365ADFE8}" destId="{CD64C57F-CD9E-46E4-A9C8-8B4404430B7B}" srcOrd="0" destOrd="0" parTransId="{ECC05B95-62C1-40D4-97C4-F9DF0012F198}" sibTransId="{75707B46-8549-41D7-AC4D-89A1DD45B103}"/>
    <dgm:cxn modelId="{8BA60AD0-595F-4CD1-BC33-1F956127D5B1}" type="presOf" srcId="{CD64C57F-CD9E-46E4-A9C8-8B4404430B7B}" destId="{C4A4CB76-FD30-41FB-B08D-9C42BC381E50}" srcOrd="0" destOrd="0" presId="urn:microsoft.com/office/officeart/2008/layout/LinedList"/>
    <dgm:cxn modelId="{2311F3BA-F90D-49E9-A109-BE77BCF0E2C2}" type="presParOf" srcId="{0EAC4611-878D-4D8A-AAEA-84A8BE14BB08}" destId="{8FCFFFDB-EB57-4CAE-9E19-C53F61537C53}" srcOrd="0" destOrd="0" presId="urn:microsoft.com/office/officeart/2008/layout/LinedList"/>
    <dgm:cxn modelId="{AF9F8E60-EBA5-4A88-B0DE-A2A7EDB9FBEF}" type="presParOf" srcId="{0EAC4611-878D-4D8A-AAEA-84A8BE14BB08}" destId="{2B8D0F23-678B-46F2-8252-C67794517010}" srcOrd="1" destOrd="0" presId="urn:microsoft.com/office/officeart/2008/layout/LinedList"/>
    <dgm:cxn modelId="{D2755F11-8143-4941-8E12-9AF3292529F0}" type="presParOf" srcId="{2B8D0F23-678B-46F2-8252-C67794517010}" destId="{C4A4CB76-FD30-41FB-B08D-9C42BC381E50}" srcOrd="0" destOrd="0" presId="urn:microsoft.com/office/officeart/2008/layout/LinedList"/>
    <dgm:cxn modelId="{FBC26F6E-7BC0-4679-8049-27FD1B4ECABF}" type="presParOf" srcId="{2B8D0F23-678B-46F2-8252-C67794517010}" destId="{2981CB31-B746-49CF-A9D8-3ACCA97F8F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16C2CB-B5B9-4CEC-9CC3-C002365ADFE8}" type="doc">
      <dgm:prSet loTypeId="urn:microsoft.com/office/officeart/2008/layout/LinedList" loCatId="list" qsTypeId="urn:microsoft.com/office/officeart/2005/8/quickstyle/simple1#5" qsCatId="simple" csTypeId="urn:microsoft.com/office/officeart/2005/8/colors/accent1_2#7" csCatId="accent1" phldr="1"/>
      <dgm:spPr/>
      <dgm:t>
        <a:bodyPr/>
        <a:lstStyle/>
        <a:p>
          <a:endParaRPr lang="zh-TW" altLang="en-US"/>
        </a:p>
      </dgm:t>
    </dgm:pt>
    <dgm:pt modelId="{CD64C57F-CD9E-46E4-A9C8-8B4404430B7B}">
      <dgm:prSet phldrT="[文字]" custT="1"/>
      <dgm:spPr/>
      <dgm:t>
        <a:bodyPr/>
        <a:lstStyle/>
        <a:p>
          <a:pPr algn="just"/>
          <a:r>
            <a:rPr lang="zh-TW" sz="2400" b="1" dirty="0">
              <a:solidFill>
                <a:srgbClr val="C00000"/>
              </a:solidFill>
              <a:latin typeface="+mj-ea"/>
              <a:ea typeface="+mj-ea"/>
            </a:rPr>
            <a:t>某國中甲校長於</a:t>
          </a:r>
          <a:r>
            <a:rPr lang="en-US" sz="2400" b="1" dirty="0">
              <a:solidFill>
                <a:srgbClr val="C00000"/>
              </a:solidFill>
              <a:latin typeface="+mj-ea"/>
              <a:ea typeface="+mj-ea"/>
            </a:rPr>
            <a:t>108</a:t>
          </a:r>
          <a:r>
            <a:rPr lang="zh-TW" sz="2400" b="1" dirty="0">
              <a:solidFill>
                <a:srgbClr val="C00000"/>
              </a:solidFill>
              <a:latin typeface="+mj-ea"/>
              <a:ea typeface="+mj-ea"/>
            </a:rPr>
            <a:t>年年初嫁女兒，收受該國中透過共同供應契約採購印刷設備之</a:t>
          </a:r>
          <a:r>
            <a:rPr lang="en-US" sz="2400" b="1" dirty="0">
              <a:solidFill>
                <a:srgbClr val="C00000"/>
              </a:solidFill>
              <a:latin typeface="+mj-ea"/>
              <a:ea typeface="+mj-ea"/>
            </a:rPr>
            <a:t>A</a:t>
          </a:r>
          <a:r>
            <a:rPr lang="zh-TW" sz="2400" b="1" dirty="0">
              <a:solidFill>
                <a:srgbClr val="C00000"/>
              </a:solidFill>
              <a:latin typeface="+mj-ea"/>
              <a:ea typeface="+mj-ea"/>
            </a:rPr>
            <a:t>廠商致贈結婚禮金新臺幣</a:t>
          </a:r>
          <a:r>
            <a:rPr lang="en-US" sz="2400" b="1" dirty="0">
              <a:solidFill>
                <a:srgbClr val="C00000"/>
              </a:solidFill>
              <a:latin typeface="+mj-ea"/>
              <a:ea typeface="+mj-ea"/>
            </a:rPr>
            <a:t>1</a:t>
          </a:r>
          <a:r>
            <a:rPr lang="zh-TW" sz="2400" b="1" dirty="0">
              <a:solidFill>
                <a:srgbClr val="C00000"/>
              </a:solidFill>
              <a:latin typeface="+mj-ea"/>
              <a:ea typeface="+mj-ea"/>
            </a:rPr>
            <a:t>萬元。</a:t>
          </a:r>
          <a:endParaRPr lang="en-US" altLang="zh-TW" sz="2400" b="1" dirty="0">
            <a:solidFill>
              <a:srgbClr val="C00000"/>
            </a:solidFill>
            <a:latin typeface="+mj-ea"/>
            <a:ea typeface="+mj-ea"/>
          </a:endParaRPr>
        </a:p>
        <a:p>
          <a:pPr algn="just"/>
          <a:r>
            <a:rPr lang="en-US" altLang="zh-TW" sz="2400" b="1" dirty="0">
              <a:solidFill>
                <a:schemeClr val="tx1"/>
              </a:solidFill>
              <a:latin typeface="+mj-ea"/>
              <a:ea typeface="+mj-ea"/>
            </a:rPr>
            <a:t>【</a:t>
          </a:r>
          <a:r>
            <a:rPr lang="zh-TW" altLang="en-US" sz="2400" b="1" dirty="0">
              <a:solidFill>
                <a:schemeClr val="tx1"/>
              </a:solidFill>
              <a:latin typeface="+mj-ea"/>
              <a:ea typeface="+mj-ea"/>
            </a:rPr>
            <a:t>解析</a:t>
          </a:r>
          <a:r>
            <a:rPr lang="en-US" altLang="zh-TW" sz="2400" b="1" dirty="0">
              <a:solidFill>
                <a:schemeClr val="tx1"/>
              </a:solidFill>
              <a:latin typeface="+mj-ea"/>
              <a:ea typeface="+mj-ea"/>
            </a:rPr>
            <a:t>】</a:t>
          </a:r>
        </a:p>
        <a:p>
          <a:pPr algn="just"/>
          <a:r>
            <a:rPr lang="zh-TW" altLang="en-US" sz="2400" b="1" dirty="0">
              <a:latin typeface="+mj-ea"/>
              <a:ea typeface="+mj-ea"/>
            </a:rPr>
            <a:t>一、</a:t>
          </a:r>
          <a:r>
            <a:rPr lang="zh-TW" sz="2400" b="1" dirty="0">
              <a:latin typeface="+mj-ea"/>
              <a:ea typeface="+mj-ea"/>
            </a:rPr>
            <a:t>因該國中與</a:t>
          </a:r>
          <a:r>
            <a:rPr lang="en-US" sz="2400" b="1" dirty="0">
              <a:latin typeface="+mj-ea"/>
              <a:ea typeface="+mj-ea"/>
            </a:rPr>
            <a:t>A</a:t>
          </a:r>
          <a:r>
            <a:rPr lang="zh-TW" sz="2400" b="1" dirty="0">
              <a:latin typeface="+mj-ea"/>
              <a:ea typeface="+mj-ea"/>
            </a:rPr>
            <a:t>廠商具職務上利害關係，因此，甲校長除有公務員廉政倫理規範</a:t>
          </a:r>
          <a:r>
            <a:rPr lang="en-US" sz="2400" b="1" dirty="0">
              <a:latin typeface="+mj-ea"/>
              <a:ea typeface="+mj-ea"/>
            </a:rPr>
            <a:t>(</a:t>
          </a:r>
          <a:r>
            <a:rPr lang="zh-TW" sz="2400" b="1" dirty="0">
              <a:latin typeface="+mj-ea"/>
              <a:ea typeface="+mj-ea"/>
            </a:rPr>
            <a:t>下稱本規範</a:t>
          </a:r>
          <a:r>
            <a:rPr lang="en-US" sz="2400" b="1" dirty="0">
              <a:latin typeface="+mj-ea"/>
              <a:ea typeface="+mj-ea"/>
            </a:rPr>
            <a:t>) </a:t>
          </a:r>
          <a:r>
            <a:rPr lang="zh-TW" sz="2400" b="1" dirty="0">
              <a:latin typeface="+mj-ea"/>
              <a:ea typeface="+mj-ea"/>
            </a:rPr>
            <a:t>第</a:t>
          </a:r>
          <a:r>
            <a:rPr lang="en-US" sz="2400" b="1" dirty="0">
              <a:latin typeface="+mj-ea"/>
              <a:ea typeface="+mj-ea"/>
            </a:rPr>
            <a:t>4</a:t>
          </a:r>
          <a:r>
            <a:rPr lang="zh-TW" sz="2400" b="1" dirty="0">
              <a:latin typeface="+mj-ea"/>
              <a:ea typeface="+mj-ea"/>
            </a:rPr>
            <a:t>點但書例外書由外，不得收受</a:t>
          </a:r>
          <a:r>
            <a:rPr lang="en-US" sz="2400" b="1" dirty="0">
              <a:latin typeface="+mj-ea"/>
              <a:ea typeface="+mj-ea"/>
            </a:rPr>
            <a:t>A</a:t>
          </a:r>
          <a:r>
            <a:rPr lang="zh-TW" sz="2400" b="1" dirty="0">
              <a:latin typeface="+mj-ea"/>
              <a:ea typeface="+mj-ea"/>
            </a:rPr>
            <a:t>廠商所為之餽贈。</a:t>
          </a:r>
          <a:endParaRPr lang="en-US" altLang="zh-TW" sz="2400" b="1" dirty="0">
            <a:latin typeface="+mj-ea"/>
            <a:ea typeface="+mj-ea"/>
          </a:endParaRPr>
        </a:p>
        <a:p>
          <a:pPr algn="just"/>
          <a:r>
            <a:rPr lang="zh-TW" altLang="en-US" sz="2400" b="1" dirty="0">
              <a:latin typeface="+mj-ea"/>
              <a:ea typeface="+mj-ea"/>
            </a:rPr>
            <a:t>二、</a:t>
          </a:r>
          <a:r>
            <a:rPr lang="zh-TW" sz="2400" b="1" dirty="0">
              <a:latin typeface="+mj-ea"/>
              <a:ea typeface="+mj-ea"/>
            </a:rPr>
            <a:t>因該筆禮金金額業超過正常社交禮俗標準</a:t>
          </a:r>
          <a:r>
            <a:rPr lang="en-US" sz="2400" b="1" dirty="0">
              <a:latin typeface="+mj-ea"/>
              <a:ea typeface="+mj-ea"/>
            </a:rPr>
            <a:t>(3,000</a:t>
          </a:r>
          <a:r>
            <a:rPr lang="zh-TW" sz="2400" b="1" dirty="0">
              <a:latin typeface="+mj-ea"/>
              <a:ea typeface="+mj-ea"/>
            </a:rPr>
            <a:t>元</a:t>
          </a:r>
          <a:r>
            <a:rPr lang="en-US" sz="2400" b="1" dirty="0">
              <a:latin typeface="+mj-ea"/>
              <a:ea typeface="+mj-ea"/>
            </a:rPr>
            <a:t>)</a:t>
          </a:r>
          <a:r>
            <a:rPr lang="zh-TW" sz="2400" b="1" dirty="0">
              <a:latin typeface="+mj-ea"/>
              <a:ea typeface="+mj-ea"/>
            </a:rPr>
            <a:t>，該市府爰對甲校長予以書面告誡</a:t>
          </a:r>
          <a:r>
            <a:rPr lang="zh-TW" altLang="en-US" sz="2400" b="1" dirty="0">
              <a:latin typeface="+mj-ea"/>
              <a:ea typeface="+mj-ea"/>
            </a:rPr>
            <a:t>。</a:t>
          </a:r>
          <a:endParaRPr lang="zh-TW" altLang="en-US" sz="2400" b="1" dirty="0">
            <a:solidFill>
              <a:srgbClr val="3366FF"/>
            </a:solidFill>
            <a:latin typeface="+mj-ea"/>
            <a:ea typeface="+mj-ea"/>
          </a:endParaRPr>
        </a:p>
      </dgm:t>
    </dgm:pt>
    <dgm:pt modelId="{ECC05B95-62C1-40D4-97C4-F9DF0012F198}" type="parTrans" cxnId="{A4995673-B599-48E0-8BAF-A3298A4245B6}">
      <dgm:prSet/>
      <dgm:spPr/>
      <dgm:t>
        <a:bodyPr/>
        <a:lstStyle/>
        <a:p>
          <a:endParaRPr lang="zh-TW" altLang="en-US"/>
        </a:p>
      </dgm:t>
    </dgm:pt>
    <dgm:pt modelId="{75707B46-8549-41D7-AC4D-89A1DD45B103}" type="sibTrans" cxnId="{A4995673-B599-48E0-8BAF-A3298A4245B6}">
      <dgm:prSet/>
      <dgm:spPr/>
      <dgm:t>
        <a:bodyPr/>
        <a:lstStyle/>
        <a:p>
          <a:endParaRPr lang="zh-TW" altLang="en-US"/>
        </a:p>
      </dgm:t>
    </dgm:pt>
    <dgm:pt modelId="{0EAC4611-878D-4D8A-AAEA-84A8BE14BB08}" type="pres">
      <dgm:prSet presAssocID="{9D16C2CB-B5B9-4CEC-9CC3-C002365ADFE8}" presName="vert0" presStyleCnt="0">
        <dgm:presLayoutVars>
          <dgm:dir/>
          <dgm:animOne val="branch"/>
          <dgm:animLvl val="lvl"/>
        </dgm:presLayoutVars>
      </dgm:prSet>
      <dgm:spPr/>
      <dgm:t>
        <a:bodyPr/>
        <a:lstStyle/>
        <a:p>
          <a:endParaRPr lang="zh-TW" altLang="en-US"/>
        </a:p>
      </dgm:t>
    </dgm:pt>
    <dgm:pt modelId="{8FCFFFDB-EB57-4CAE-9E19-C53F61537C53}" type="pres">
      <dgm:prSet presAssocID="{CD64C57F-CD9E-46E4-A9C8-8B4404430B7B}" presName="thickLine" presStyleLbl="alignNode1" presStyleIdx="0" presStyleCnt="1" custLinFactNeighborY="1493"/>
      <dgm:spPr/>
    </dgm:pt>
    <dgm:pt modelId="{2B8D0F23-678B-46F2-8252-C67794517010}" type="pres">
      <dgm:prSet presAssocID="{CD64C57F-CD9E-46E4-A9C8-8B4404430B7B}" presName="horz1" presStyleCnt="0"/>
      <dgm:spPr/>
    </dgm:pt>
    <dgm:pt modelId="{C4A4CB76-FD30-41FB-B08D-9C42BC381E50}" type="pres">
      <dgm:prSet presAssocID="{CD64C57F-CD9E-46E4-A9C8-8B4404430B7B}" presName="tx1" presStyleLbl="revTx" presStyleIdx="0" presStyleCnt="1"/>
      <dgm:spPr/>
      <dgm:t>
        <a:bodyPr/>
        <a:lstStyle/>
        <a:p>
          <a:endParaRPr lang="zh-TW" altLang="en-US"/>
        </a:p>
      </dgm:t>
    </dgm:pt>
    <dgm:pt modelId="{2981CB31-B746-49CF-A9D8-3ACCA97F8FB5}" type="pres">
      <dgm:prSet presAssocID="{CD64C57F-CD9E-46E4-A9C8-8B4404430B7B}" presName="vert1" presStyleCnt="0"/>
      <dgm:spPr/>
    </dgm:pt>
  </dgm:ptLst>
  <dgm:cxnLst>
    <dgm:cxn modelId="{FF482A7E-88AC-4EC6-BEB8-0C33ED8F6DB6}" type="presOf" srcId="{CD64C57F-CD9E-46E4-A9C8-8B4404430B7B}" destId="{C4A4CB76-FD30-41FB-B08D-9C42BC381E50}" srcOrd="0" destOrd="0" presId="urn:microsoft.com/office/officeart/2008/layout/LinedList"/>
    <dgm:cxn modelId="{167B09B6-0F8F-454F-B7B6-F24B7E34E596}" type="presOf" srcId="{9D16C2CB-B5B9-4CEC-9CC3-C002365ADFE8}" destId="{0EAC4611-878D-4D8A-AAEA-84A8BE14BB08}" srcOrd="0" destOrd="0" presId="urn:microsoft.com/office/officeart/2008/layout/LinedList"/>
    <dgm:cxn modelId="{A4995673-B599-48E0-8BAF-A3298A4245B6}" srcId="{9D16C2CB-B5B9-4CEC-9CC3-C002365ADFE8}" destId="{CD64C57F-CD9E-46E4-A9C8-8B4404430B7B}" srcOrd="0" destOrd="0" parTransId="{ECC05B95-62C1-40D4-97C4-F9DF0012F198}" sibTransId="{75707B46-8549-41D7-AC4D-89A1DD45B103}"/>
    <dgm:cxn modelId="{328FBB4B-24E7-4CC7-ABB2-28DFFE786389}" type="presParOf" srcId="{0EAC4611-878D-4D8A-AAEA-84A8BE14BB08}" destId="{8FCFFFDB-EB57-4CAE-9E19-C53F61537C53}" srcOrd="0" destOrd="0" presId="urn:microsoft.com/office/officeart/2008/layout/LinedList"/>
    <dgm:cxn modelId="{6E79B902-F759-4EFD-8F80-68B64B5BDF79}" type="presParOf" srcId="{0EAC4611-878D-4D8A-AAEA-84A8BE14BB08}" destId="{2B8D0F23-678B-46F2-8252-C67794517010}" srcOrd="1" destOrd="0" presId="urn:microsoft.com/office/officeart/2008/layout/LinedList"/>
    <dgm:cxn modelId="{75719038-5988-40C1-8943-49E2E28A6C09}" type="presParOf" srcId="{2B8D0F23-678B-46F2-8252-C67794517010}" destId="{C4A4CB76-FD30-41FB-B08D-9C42BC381E50}" srcOrd="0" destOrd="0" presId="urn:microsoft.com/office/officeart/2008/layout/LinedList"/>
    <dgm:cxn modelId="{F4FEA594-6D38-469B-920E-516102492B40}" type="presParOf" srcId="{2B8D0F23-678B-46F2-8252-C67794517010}" destId="{2981CB31-B746-49CF-A9D8-3ACCA97F8F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16C2CB-B5B9-4CEC-9CC3-C002365ADFE8}" type="doc">
      <dgm:prSet loTypeId="urn:microsoft.com/office/officeart/2008/layout/LinedList" loCatId="list" qsTypeId="urn:microsoft.com/office/officeart/2005/8/quickstyle/simple1#4" qsCatId="simple" csTypeId="urn:microsoft.com/office/officeart/2005/8/colors/accent1_2#6" csCatId="accent1" phldr="1"/>
      <dgm:spPr/>
      <dgm:t>
        <a:bodyPr/>
        <a:lstStyle/>
        <a:p>
          <a:endParaRPr lang="zh-TW" altLang="en-US"/>
        </a:p>
      </dgm:t>
    </dgm:pt>
    <dgm:pt modelId="{CD64C57F-CD9E-46E4-A9C8-8B4404430B7B}">
      <dgm:prSet phldrT="[文字]" custT="1"/>
      <dgm:spPr/>
      <dgm:t>
        <a:bodyPr/>
        <a:lstStyle/>
        <a:p>
          <a:pPr algn="just"/>
          <a:r>
            <a:rPr lang="en-US" altLang="en-US" sz="2200" b="1" u="sng" dirty="0">
              <a:solidFill>
                <a:srgbClr val="CC3300"/>
              </a:solidFill>
              <a:latin typeface="微軟正黑體" pitchFamily="34" charset="-120"/>
              <a:ea typeface="微軟正黑體" pitchFamily="34" charset="-120"/>
            </a:rPr>
            <a:t>A</a:t>
          </a:r>
          <a:r>
            <a:rPr lang="zh-TW" altLang="en-US" sz="2200" b="1" u="sng" dirty="0">
              <a:solidFill>
                <a:srgbClr val="CC3300"/>
              </a:solidFill>
              <a:latin typeface="微軟正黑體" pitchFamily="34" charset="-120"/>
              <a:ea typeface="微軟正黑體" pitchFamily="34" charset="-120"/>
            </a:rPr>
            <a:t>同學的奶奶</a:t>
          </a:r>
          <a:r>
            <a:rPr lang="zh-TW" altLang="en-US" sz="2200" b="1" dirty="0">
              <a:solidFill>
                <a:srgbClr val="CC3300"/>
              </a:solidFill>
              <a:latin typeface="微軟正黑體" pitchFamily="34" charset="-120"/>
              <a:ea typeface="微軟正黑體" pitchFamily="34" charset="-120"/>
            </a:rPr>
            <a:t>於教師節前夕送了一箱柚子給</a:t>
          </a:r>
          <a:r>
            <a:rPr lang="en-US" altLang="en-US" sz="2200" b="1" dirty="0">
              <a:solidFill>
                <a:srgbClr val="CC3300"/>
              </a:solidFill>
              <a:latin typeface="微軟正黑體" pitchFamily="34" charset="-120"/>
              <a:ea typeface="微軟正黑體" pitchFamily="34" charset="-120"/>
            </a:rPr>
            <a:t>B</a:t>
          </a:r>
          <a:r>
            <a:rPr lang="zh-TW" altLang="en-US" sz="2200" b="1" dirty="0">
              <a:solidFill>
                <a:srgbClr val="CC3300"/>
              </a:solidFill>
              <a:latin typeface="微軟正黑體" pitchFamily="34" charset="-120"/>
              <a:ea typeface="微軟正黑體" pitchFamily="34" charset="-120"/>
            </a:rPr>
            <a:t>導師，感謝平時細心教導其孫子。另於教科書選書期間，</a:t>
          </a:r>
          <a:r>
            <a:rPr lang="en-US" altLang="en-US" sz="2200" b="1" u="sng" dirty="0">
              <a:solidFill>
                <a:srgbClr val="CC3300"/>
              </a:solidFill>
              <a:latin typeface="微軟正黑體" pitchFamily="34" charset="-120"/>
              <a:ea typeface="微軟正黑體" pitchFamily="34" charset="-120"/>
            </a:rPr>
            <a:t>C</a:t>
          </a:r>
          <a:r>
            <a:rPr lang="zh-TW" altLang="en-US" sz="2200" b="1" u="sng" dirty="0">
              <a:solidFill>
                <a:srgbClr val="CC3300"/>
              </a:solidFill>
              <a:latin typeface="微軟正黑體" pitchFamily="34" charset="-120"/>
              <a:ea typeface="微軟正黑體" pitchFamily="34" charset="-120"/>
            </a:rPr>
            <a:t>教科書商</a:t>
          </a:r>
          <a:r>
            <a:rPr lang="zh-TW" altLang="en-US" sz="2200" b="1" dirty="0">
              <a:solidFill>
                <a:srgbClr val="CC3300"/>
              </a:solidFill>
              <a:latin typeface="微軟正黑體" pitchFamily="34" charset="-120"/>
              <a:ea typeface="微軟正黑體" pitchFamily="34" charset="-120"/>
            </a:rPr>
            <a:t>贈送</a:t>
          </a:r>
          <a:r>
            <a:rPr lang="en-US" altLang="en-US" sz="2200" b="1" dirty="0">
              <a:solidFill>
                <a:srgbClr val="CC3300"/>
              </a:solidFill>
              <a:latin typeface="微軟正黑體" pitchFamily="34" charset="-120"/>
              <a:ea typeface="微軟正黑體" pitchFamily="34" charset="-120"/>
            </a:rPr>
            <a:t>B</a:t>
          </a:r>
          <a:r>
            <a:rPr lang="zh-TW" altLang="en-US" sz="2200" b="1" dirty="0">
              <a:solidFill>
                <a:srgbClr val="CC3300"/>
              </a:solidFill>
              <a:latin typeface="微軟正黑體" pitchFamily="34" charset="-120"/>
              <a:ea typeface="微軟正黑體" pitchFamily="34" charset="-120"/>
            </a:rPr>
            <a:t>導師母親節禮袋，內含面膜及生態園區優惠券；</a:t>
          </a:r>
          <a:r>
            <a:rPr lang="en-US" altLang="en-US" sz="2200" b="1" u="sng" dirty="0">
              <a:solidFill>
                <a:srgbClr val="CC3300"/>
              </a:solidFill>
              <a:latin typeface="微軟正黑體" pitchFamily="34" charset="-120"/>
              <a:ea typeface="微軟正黑體" pitchFamily="34" charset="-120"/>
            </a:rPr>
            <a:t>D </a:t>
          </a:r>
          <a:r>
            <a:rPr lang="zh-TW" altLang="en-US" sz="2200" b="1" u="sng" dirty="0">
              <a:solidFill>
                <a:srgbClr val="CC3300"/>
              </a:solidFill>
              <a:latin typeface="微軟正黑體" pitchFamily="34" charset="-120"/>
              <a:ea typeface="微軟正黑體" pitchFamily="34" charset="-120"/>
            </a:rPr>
            <a:t>書商</a:t>
          </a:r>
          <a:r>
            <a:rPr lang="zh-TW" altLang="en-US" sz="2200" b="1" dirty="0">
              <a:solidFill>
                <a:srgbClr val="CC3300"/>
              </a:solidFill>
              <a:latin typeface="微軟正黑體" pitchFamily="34" charset="-120"/>
              <a:ea typeface="微軟正黑體" pitchFamily="34" charset="-120"/>
            </a:rPr>
            <a:t>贈送班級經營包，內含各種教室布置用素材；</a:t>
          </a:r>
          <a:r>
            <a:rPr lang="en-US" altLang="en-US" sz="2200" b="1" u="sng" dirty="0">
              <a:solidFill>
                <a:srgbClr val="CC3300"/>
              </a:solidFill>
              <a:latin typeface="微軟正黑體" pitchFamily="34" charset="-120"/>
              <a:ea typeface="微軟正黑體" pitchFamily="34" charset="-120"/>
            </a:rPr>
            <a:t>E </a:t>
          </a:r>
          <a:r>
            <a:rPr lang="zh-TW" altLang="en-US" sz="2200" b="1" u="sng" dirty="0">
              <a:solidFill>
                <a:srgbClr val="CC3300"/>
              </a:solidFill>
              <a:latin typeface="微軟正黑體" pitchFamily="34" charset="-120"/>
              <a:ea typeface="微軟正黑體" pitchFamily="34" charset="-120"/>
            </a:rPr>
            <a:t>書商</a:t>
          </a:r>
          <a:r>
            <a:rPr lang="zh-TW" altLang="en-US" sz="2200" b="1" dirty="0">
              <a:solidFill>
                <a:srgbClr val="CC3300"/>
              </a:solidFill>
              <a:latin typeface="微軟正黑體" pitchFamily="34" charset="-120"/>
              <a:ea typeface="微軟正黑體" pitchFamily="34" charset="-120"/>
            </a:rPr>
            <a:t>則提供各式印章、批改章及文件收納夾，三書商各出奇招以爭取選用其教科書之機會。</a:t>
          </a:r>
          <a:endParaRPr lang="en-US" altLang="zh-TW" sz="2200" b="1" dirty="0">
            <a:solidFill>
              <a:srgbClr val="CC3300"/>
            </a:solidFill>
            <a:latin typeface="微軟正黑體" pitchFamily="34" charset="-120"/>
            <a:ea typeface="微軟正黑體" pitchFamily="34" charset="-120"/>
          </a:endParaRPr>
        </a:p>
        <a:p>
          <a:pPr algn="just"/>
          <a:r>
            <a:rPr lang="en-US" altLang="zh-TW" sz="2200" b="1"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chemeClr val="tx1"/>
              </a:solidFill>
              <a:latin typeface="微軟正黑體" panose="020B0604030504040204" pitchFamily="34" charset="-120"/>
              <a:ea typeface="微軟正黑體" panose="020B0604030504040204" pitchFamily="34" charset="-120"/>
            </a:rPr>
            <a:t>解析</a:t>
          </a:r>
          <a:r>
            <a:rPr lang="en-US" altLang="zh-TW" sz="2200" b="1"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rgbClr val="0000FF"/>
            </a:solidFill>
            <a:latin typeface="+mj-ea"/>
            <a:ea typeface="+mj-ea"/>
          </a:endParaRPr>
        </a:p>
        <a:p>
          <a:pPr algn="just"/>
          <a:r>
            <a:rPr lang="en-US" altLang="en-US" sz="2200" b="1" u="none" dirty="0">
              <a:solidFill>
                <a:srgbClr val="0000FF"/>
              </a:solidFill>
              <a:latin typeface="+mj-ea"/>
              <a:ea typeface="+mj-ea"/>
            </a:rPr>
            <a:t>A</a:t>
          </a:r>
          <a:r>
            <a:rPr lang="zh-TW" altLang="en-US" sz="2200" b="1" u="none" dirty="0">
              <a:solidFill>
                <a:srgbClr val="0000FF"/>
              </a:solidFill>
              <a:latin typeface="+mj-ea"/>
              <a:ea typeface="+mj-ea"/>
            </a:rPr>
            <a:t>案：</a:t>
          </a:r>
          <a:r>
            <a:rPr lang="zh-TW" altLang="zh-TW" sz="2200" b="1" dirty="0">
              <a:solidFill>
                <a:srgbClr val="0000FF"/>
              </a:solidFill>
              <a:effectLst/>
              <a:latin typeface="+mj-ea"/>
              <a:ea typeface="+mj-ea"/>
            </a:rPr>
            <a:t>雖教師與家長間並無職務上利害關係，但家長畢竟代表其子女，倘導師收受禮品，將可能產生影響特定權利義務之虞的情形（相對於其他未送禮的學生為差</a:t>
          </a:r>
          <a:r>
            <a:rPr lang="zh-TW" altLang="en-US" sz="2200" b="1" dirty="0">
              <a:solidFill>
                <a:srgbClr val="0000FF"/>
              </a:solidFill>
              <a:effectLst/>
              <a:latin typeface="+mj-ea"/>
              <a:ea typeface="+mj-ea"/>
            </a:rPr>
            <a:t>別</a:t>
          </a:r>
          <a:r>
            <a:rPr lang="zh-TW" altLang="zh-TW" sz="2200" b="1" dirty="0">
              <a:solidFill>
                <a:srgbClr val="0000FF"/>
              </a:solidFill>
              <a:effectLst/>
              <a:latin typeface="+mj-ea"/>
              <a:ea typeface="+mj-ea"/>
            </a:rPr>
            <a:t>待遇），故仍應拒絕或退還</a:t>
          </a:r>
          <a:r>
            <a:rPr lang="zh-TW" altLang="en-US" sz="2200" b="1" dirty="0">
              <a:solidFill>
                <a:srgbClr val="0000FF"/>
              </a:solidFill>
              <a:effectLst/>
              <a:latin typeface="+mj-ea"/>
              <a:ea typeface="+mj-ea"/>
            </a:rPr>
            <a:t>。</a:t>
          </a:r>
          <a:endParaRPr lang="en-US" altLang="zh-TW" sz="2200" b="1" dirty="0">
            <a:solidFill>
              <a:srgbClr val="0000FF"/>
            </a:solidFill>
            <a:effectLst/>
            <a:latin typeface="+mj-ea"/>
            <a:ea typeface="+mj-ea"/>
          </a:endParaRPr>
        </a:p>
        <a:p>
          <a:pPr algn="just"/>
          <a:r>
            <a:rPr lang="en-US" altLang="en-US" sz="2200" b="1" u="none" dirty="0">
              <a:solidFill>
                <a:srgbClr val="0000FF"/>
              </a:solidFill>
              <a:latin typeface="+mj-ea"/>
              <a:ea typeface="+mj-ea"/>
            </a:rPr>
            <a:t>C、D、E</a:t>
          </a:r>
          <a:r>
            <a:rPr lang="zh-TW" altLang="en-US" sz="2200" b="1" u="none" dirty="0">
              <a:solidFill>
                <a:srgbClr val="0000FF"/>
              </a:solidFill>
              <a:latin typeface="+mj-ea"/>
              <a:ea typeface="+mj-ea"/>
            </a:rPr>
            <a:t> 案 </a:t>
          </a:r>
          <a:r>
            <a:rPr lang="en-US" altLang="en-US" sz="2200" b="1" u="none" dirty="0">
              <a:solidFill>
                <a:srgbClr val="0000FF"/>
              </a:solidFill>
              <a:latin typeface="+mj-ea"/>
              <a:ea typeface="+mj-ea"/>
            </a:rPr>
            <a:t>?</a:t>
          </a:r>
          <a:endParaRPr lang="en-US" altLang="zh-TW" sz="2200" b="1" u="none" dirty="0">
            <a:solidFill>
              <a:srgbClr val="0000FF"/>
            </a:solidFill>
            <a:effectLst/>
            <a:latin typeface="+mj-ea"/>
            <a:ea typeface="+mj-ea"/>
          </a:endParaRPr>
        </a:p>
        <a:p>
          <a:pPr algn="just"/>
          <a:endParaRPr lang="zh-TW" altLang="en-US" sz="2000" dirty="0">
            <a:solidFill>
              <a:srgbClr val="0000FF"/>
            </a:solidFill>
            <a:effectLst/>
            <a:latin typeface="+mj-ea"/>
            <a:ea typeface="+mj-ea"/>
          </a:endParaRPr>
        </a:p>
      </dgm:t>
    </dgm:pt>
    <dgm:pt modelId="{ECC05B95-62C1-40D4-97C4-F9DF0012F198}" type="parTrans" cxnId="{A4995673-B599-48E0-8BAF-A3298A4245B6}">
      <dgm:prSet/>
      <dgm:spPr/>
      <dgm:t>
        <a:bodyPr/>
        <a:lstStyle/>
        <a:p>
          <a:endParaRPr lang="zh-TW" altLang="en-US"/>
        </a:p>
      </dgm:t>
    </dgm:pt>
    <dgm:pt modelId="{75707B46-8549-41D7-AC4D-89A1DD45B103}" type="sibTrans" cxnId="{A4995673-B599-48E0-8BAF-A3298A4245B6}">
      <dgm:prSet/>
      <dgm:spPr/>
      <dgm:t>
        <a:bodyPr/>
        <a:lstStyle/>
        <a:p>
          <a:endParaRPr lang="zh-TW" altLang="en-US"/>
        </a:p>
      </dgm:t>
    </dgm:pt>
    <dgm:pt modelId="{0EAC4611-878D-4D8A-AAEA-84A8BE14BB08}" type="pres">
      <dgm:prSet presAssocID="{9D16C2CB-B5B9-4CEC-9CC3-C002365ADFE8}" presName="vert0" presStyleCnt="0">
        <dgm:presLayoutVars>
          <dgm:dir/>
          <dgm:animOne val="branch"/>
          <dgm:animLvl val="lvl"/>
        </dgm:presLayoutVars>
      </dgm:prSet>
      <dgm:spPr/>
      <dgm:t>
        <a:bodyPr/>
        <a:lstStyle/>
        <a:p>
          <a:endParaRPr lang="zh-TW" altLang="en-US"/>
        </a:p>
      </dgm:t>
    </dgm:pt>
    <dgm:pt modelId="{8FCFFFDB-EB57-4CAE-9E19-C53F61537C53}" type="pres">
      <dgm:prSet presAssocID="{CD64C57F-CD9E-46E4-A9C8-8B4404430B7B}" presName="thickLine" presStyleLbl="alignNode1" presStyleIdx="0" presStyleCnt="1"/>
      <dgm:spPr/>
    </dgm:pt>
    <dgm:pt modelId="{2B8D0F23-678B-46F2-8252-C67794517010}" type="pres">
      <dgm:prSet presAssocID="{CD64C57F-CD9E-46E4-A9C8-8B4404430B7B}" presName="horz1" presStyleCnt="0"/>
      <dgm:spPr/>
    </dgm:pt>
    <dgm:pt modelId="{C4A4CB76-FD30-41FB-B08D-9C42BC381E50}" type="pres">
      <dgm:prSet presAssocID="{CD64C57F-CD9E-46E4-A9C8-8B4404430B7B}" presName="tx1" presStyleLbl="revTx" presStyleIdx="0" presStyleCnt="1" custLinFactNeighborX="420" custLinFactNeighborY="-3413"/>
      <dgm:spPr/>
      <dgm:t>
        <a:bodyPr/>
        <a:lstStyle/>
        <a:p>
          <a:endParaRPr lang="zh-TW" altLang="en-US"/>
        </a:p>
      </dgm:t>
    </dgm:pt>
    <dgm:pt modelId="{2981CB31-B746-49CF-A9D8-3ACCA97F8FB5}" type="pres">
      <dgm:prSet presAssocID="{CD64C57F-CD9E-46E4-A9C8-8B4404430B7B}" presName="vert1" presStyleCnt="0"/>
      <dgm:spPr/>
    </dgm:pt>
  </dgm:ptLst>
  <dgm:cxnLst>
    <dgm:cxn modelId="{6CD25546-89CC-4BC6-9D4D-9228ADBC94D3}" type="presOf" srcId="{9D16C2CB-B5B9-4CEC-9CC3-C002365ADFE8}" destId="{0EAC4611-878D-4D8A-AAEA-84A8BE14BB08}" srcOrd="0" destOrd="0" presId="urn:microsoft.com/office/officeart/2008/layout/LinedList"/>
    <dgm:cxn modelId="{756EB5BB-471C-4A13-9C06-26A91C88B264}" type="presOf" srcId="{CD64C57F-CD9E-46E4-A9C8-8B4404430B7B}" destId="{C4A4CB76-FD30-41FB-B08D-9C42BC381E50}" srcOrd="0" destOrd="0" presId="urn:microsoft.com/office/officeart/2008/layout/LinedList"/>
    <dgm:cxn modelId="{A4995673-B599-48E0-8BAF-A3298A4245B6}" srcId="{9D16C2CB-B5B9-4CEC-9CC3-C002365ADFE8}" destId="{CD64C57F-CD9E-46E4-A9C8-8B4404430B7B}" srcOrd="0" destOrd="0" parTransId="{ECC05B95-62C1-40D4-97C4-F9DF0012F198}" sibTransId="{75707B46-8549-41D7-AC4D-89A1DD45B103}"/>
    <dgm:cxn modelId="{3C5B5ED6-9670-4651-AD1A-7C319ECD0A53}" type="presParOf" srcId="{0EAC4611-878D-4D8A-AAEA-84A8BE14BB08}" destId="{8FCFFFDB-EB57-4CAE-9E19-C53F61537C53}" srcOrd="0" destOrd="0" presId="urn:microsoft.com/office/officeart/2008/layout/LinedList"/>
    <dgm:cxn modelId="{991B5818-835E-4638-BEB5-7CDDB0587CE6}" type="presParOf" srcId="{0EAC4611-878D-4D8A-AAEA-84A8BE14BB08}" destId="{2B8D0F23-678B-46F2-8252-C67794517010}" srcOrd="1" destOrd="0" presId="urn:microsoft.com/office/officeart/2008/layout/LinedList"/>
    <dgm:cxn modelId="{6AEEE72A-33F4-4D5F-93A1-0A5A7DF409EE}" type="presParOf" srcId="{2B8D0F23-678B-46F2-8252-C67794517010}" destId="{C4A4CB76-FD30-41FB-B08D-9C42BC381E50}" srcOrd="0" destOrd="0" presId="urn:microsoft.com/office/officeart/2008/layout/LinedList"/>
    <dgm:cxn modelId="{3A39FE47-09B1-4FEB-8980-AB9B4B5EE0F4}" type="presParOf" srcId="{2B8D0F23-678B-46F2-8252-C67794517010}" destId="{2981CB31-B746-49CF-A9D8-3ACCA97F8F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16C2CB-B5B9-4CEC-9CC3-C002365ADFE8}" type="doc">
      <dgm:prSet loTypeId="urn:microsoft.com/office/officeart/2008/layout/LinedList" loCatId="list" qsTypeId="urn:microsoft.com/office/officeart/2005/8/quickstyle/simple1#4" qsCatId="simple" csTypeId="urn:microsoft.com/office/officeart/2005/8/colors/accent1_2#6" csCatId="accent1" phldr="1"/>
      <dgm:spPr/>
      <dgm:t>
        <a:bodyPr/>
        <a:lstStyle/>
        <a:p>
          <a:endParaRPr lang="zh-TW" altLang="en-US"/>
        </a:p>
      </dgm:t>
    </dgm:pt>
    <dgm:pt modelId="{CD64C57F-CD9E-46E4-A9C8-8B4404430B7B}">
      <dgm:prSet phldrT="[文字]" custT="1"/>
      <dgm:spPr/>
      <dgm:t>
        <a:bodyPr/>
        <a:lstStyle/>
        <a:p>
          <a:pPr algn="just"/>
          <a:r>
            <a:rPr lang="zh-TW" altLang="en-US" sz="2000" b="1" dirty="0">
              <a:solidFill>
                <a:schemeClr val="tx1"/>
              </a:solidFill>
              <a:latin typeface="+mj-ea"/>
              <a:ea typeface="+mj-ea"/>
            </a:rPr>
            <a:t>六月鳳凰花開，驪歌輕唱，又到了畢業的季節，某公立學校於舉行畢業典禮前夕，畢業班學生為感謝班導師的諄諄教誨與辛勞付出，特舉辦謝師宴，並邀請曾教導過的老師出席餐會。</a:t>
          </a:r>
          <a:endParaRPr lang="en-US" altLang="zh-TW" sz="2000" b="1" dirty="0">
            <a:solidFill>
              <a:schemeClr val="tx1"/>
            </a:solidFill>
            <a:latin typeface="+mj-ea"/>
            <a:ea typeface="+mj-ea"/>
          </a:endParaRPr>
        </a:p>
        <a:p>
          <a:pPr algn="just"/>
          <a:r>
            <a:rPr lang="en-US" altLang="zh-TW" sz="2400" b="1" dirty="0">
              <a:solidFill>
                <a:schemeClr val="tx1"/>
              </a:solidFill>
              <a:latin typeface="+mj-ea"/>
              <a:ea typeface="+mj-ea"/>
            </a:rPr>
            <a:t>【</a:t>
          </a:r>
          <a:r>
            <a:rPr lang="zh-TW" altLang="en-US" sz="2400" b="1" dirty="0">
              <a:solidFill>
                <a:schemeClr val="tx1"/>
              </a:solidFill>
              <a:latin typeface="+mj-ea"/>
              <a:ea typeface="+mj-ea"/>
            </a:rPr>
            <a:t>解析</a:t>
          </a:r>
          <a:r>
            <a:rPr lang="en-US" altLang="zh-TW" sz="2400" b="1" dirty="0">
              <a:solidFill>
                <a:schemeClr val="tx1"/>
              </a:solidFill>
              <a:latin typeface="+mj-ea"/>
              <a:ea typeface="+mj-ea"/>
            </a:rPr>
            <a:t>】</a:t>
          </a:r>
          <a:endParaRPr lang="en-US" altLang="zh-TW" sz="2400" dirty="0">
            <a:solidFill>
              <a:srgbClr val="0000FF"/>
            </a:solidFill>
            <a:latin typeface="+mj-ea"/>
            <a:ea typeface="+mj-ea"/>
          </a:endParaRPr>
        </a:p>
        <a:p>
          <a:pPr algn="just"/>
          <a:r>
            <a:rPr lang="zh-TW" altLang="en-US" sz="2400" b="1" dirty="0">
              <a:solidFill>
                <a:srgbClr val="002060"/>
              </a:solidFill>
              <a:effectLst/>
              <a:latin typeface="+mj-ea"/>
              <a:ea typeface="+mj-ea"/>
            </a:rPr>
            <a:t>一、</a:t>
          </a:r>
          <a:r>
            <a:rPr lang="zh-TW" altLang="zh-TW" sz="2400" b="1" dirty="0">
              <a:solidFill>
                <a:srgbClr val="002060"/>
              </a:solidFill>
              <a:effectLst/>
              <a:latin typeface="+mj-ea"/>
              <a:ea typeface="+mj-ea"/>
            </a:rPr>
            <a:t>尊師重道係優良傳統文化，學生感謝師</a:t>
          </a:r>
          <a:r>
            <a:rPr lang="zh-TW" altLang="en-US" sz="2400" b="1" dirty="0">
              <a:solidFill>
                <a:srgbClr val="002060"/>
              </a:solidFill>
              <a:effectLst/>
              <a:latin typeface="+mj-ea"/>
              <a:ea typeface="+mj-ea"/>
            </a:rPr>
            <a:t>恩</a:t>
          </a:r>
          <a:r>
            <a:rPr lang="zh-TW" altLang="zh-TW" sz="2400" b="1" dirty="0">
              <a:solidFill>
                <a:srgbClr val="002060"/>
              </a:solidFill>
              <a:effectLst/>
              <a:latin typeface="+mj-ea"/>
              <a:ea typeface="+mj-ea"/>
            </a:rPr>
            <a:t>舉辦之謝師宴，屬正常社交禮俗，依公務員廉政倫理規範，原則上並無規範教師不得參加</a:t>
          </a:r>
          <a:r>
            <a:rPr lang="zh-TW" altLang="en-US" sz="2400" b="1" dirty="0">
              <a:solidFill>
                <a:srgbClr val="002060"/>
              </a:solidFill>
              <a:effectLst/>
              <a:latin typeface="+mj-ea"/>
              <a:ea typeface="+mj-ea"/>
            </a:rPr>
            <a:t>。</a:t>
          </a:r>
          <a:endParaRPr lang="zh-TW" altLang="zh-TW" sz="2400" b="1" dirty="0">
            <a:solidFill>
              <a:srgbClr val="002060"/>
            </a:solidFill>
            <a:effectLst/>
            <a:latin typeface="+mj-ea"/>
            <a:ea typeface="+mj-ea"/>
          </a:endParaRPr>
        </a:p>
        <a:p>
          <a:pPr algn="just"/>
          <a:r>
            <a:rPr lang="zh-TW" altLang="en-US" sz="2400" b="1" dirty="0">
              <a:solidFill>
                <a:srgbClr val="002060"/>
              </a:solidFill>
              <a:effectLst/>
              <a:latin typeface="+mj-ea"/>
              <a:ea typeface="+mj-ea"/>
            </a:rPr>
            <a:t>二、</a:t>
          </a:r>
          <a:r>
            <a:rPr lang="zh-TW" altLang="zh-TW" sz="2400" b="1" dirty="0">
              <a:solidFill>
                <a:srgbClr val="002060"/>
              </a:solidFill>
              <a:effectLst/>
              <a:latin typeface="+mj-ea"/>
              <a:ea typeface="+mj-ea"/>
            </a:rPr>
            <a:t>提醒教師出席謝師宴，仍應注意受邀之飲宴餐敘其設宴場所、與會人士、用餐金額與教師身分等；謝師宴屬正常社交禮俗，原則上毋須登錄</a:t>
          </a:r>
          <a:r>
            <a:rPr lang="zh-TW" altLang="en-US" sz="2400" b="1" dirty="0">
              <a:solidFill>
                <a:srgbClr val="002060"/>
              </a:solidFill>
              <a:effectLst/>
              <a:latin typeface="+mj-ea"/>
              <a:ea typeface="+mj-ea"/>
            </a:rPr>
            <a:t>。</a:t>
          </a:r>
          <a:endParaRPr lang="zh-TW" altLang="en-US" sz="2400" dirty="0">
            <a:solidFill>
              <a:srgbClr val="0000FF"/>
            </a:solidFill>
            <a:effectLst/>
            <a:latin typeface="+mj-ea"/>
            <a:ea typeface="+mj-ea"/>
          </a:endParaRPr>
        </a:p>
      </dgm:t>
    </dgm:pt>
    <dgm:pt modelId="{ECC05B95-62C1-40D4-97C4-F9DF0012F198}" type="parTrans" cxnId="{A4995673-B599-48E0-8BAF-A3298A4245B6}">
      <dgm:prSet/>
      <dgm:spPr/>
      <dgm:t>
        <a:bodyPr/>
        <a:lstStyle/>
        <a:p>
          <a:endParaRPr lang="zh-TW" altLang="en-US"/>
        </a:p>
      </dgm:t>
    </dgm:pt>
    <dgm:pt modelId="{75707B46-8549-41D7-AC4D-89A1DD45B103}" type="sibTrans" cxnId="{A4995673-B599-48E0-8BAF-A3298A4245B6}">
      <dgm:prSet/>
      <dgm:spPr/>
      <dgm:t>
        <a:bodyPr/>
        <a:lstStyle/>
        <a:p>
          <a:endParaRPr lang="zh-TW" altLang="en-US"/>
        </a:p>
      </dgm:t>
    </dgm:pt>
    <dgm:pt modelId="{0EAC4611-878D-4D8A-AAEA-84A8BE14BB08}" type="pres">
      <dgm:prSet presAssocID="{9D16C2CB-B5B9-4CEC-9CC3-C002365ADFE8}" presName="vert0" presStyleCnt="0">
        <dgm:presLayoutVars>
          <dgm:dir/>
          <dgm:animOne val="branch"/>
          <dgm:animLvl val="lvl"/>
        </dgm:presLayoutVars>
      </dgm:prSet>
      <dgm:spPr/>
      <dgm:t>
        <a:bodyPr/>
        <a:lstStyle/>
        <a:p>
          <a:endParaRPr lang="zh-TW" altLang="en-US"/>
        </a:p>
      </dgm:t>
    </dgm:pt>
    <dgm:pt modelId="{8FCFFFDB-EB57-4CAE-9E19-C53F61537C53}" type="pres">
      <dgm:prSet presAssocID="{CD64C57F-CD9E-46E4-A9C8-8B4404430B7B}" presName="thickLine" presStyleLbl="alignNode1" presStyleIdx="0" presStyleCnt="1"/>
      <dgm:spPr/>
    </dgm:pt>
    <dgm:pt modelId="{2B8D0F23-678B-46F2-8252-C67794517010}" type="pres">
      <dgm:prSet presAssocID="{CD64C57F-CD9E-46E4-A9C8-8B4404430B7B}" presName="horz1" presStyleCnt="0"/>
      <dgm:spPr/>
    </dgm:pt>
    <dgm:pt modelId="{C4A4CB76-FD30-41FB-B08D-9C42BC381E50}" type="pres">
      <dgm:prSet presAssocID="{CD64C57F-CD9E-46E4-A9C8-8B4404430B7B}" presName="tx1" presStyleLbl="revTx" presStyleIdx="0" presStyleCnt="1"/>
      <dgm:spPr/>
      <dgm:t>
        <a:bodyPr/>
        <a:lstStyle/>
        <a:p>
          <a:endParaRPr lang="zh-TW" altLang="en-US"/>
        </a:p>
      </dgm:t>
    </dgm:pt>
    <dgm:pt modelId="{2981CB31-B746-49CF-A9D8-3ACCA97F8FB5}" type="pres">
      <dgm:prSet presAssocID="{CD64C57F-CD9E-46E4-A9C8-8B4404430B7B}" presName="vert1" presStyleCnt="0"/>
      <dgm:spPr/>
    </dgm:pt>
  </dgm:ptLst>
  <dgm:cxnLst>
    <dgm:cxn modelId="{2323F51D-7F64-4086-A616-80457E567C1F}" type="presOf" srcId="{CD64C57F-CD9E-46E4-A9C8-8B4404430B7B}" destId="{C4A4CB76-FD30-41FB-B08D-9C42BC381E50}" srcOrd="0" destOrd="0" presId="urn:microsoft.com/office/officeart/2008/layout/LinedList"/>
    <dgm:cxn modelId="{15B94A16-4141-4A59-9C32-368A4F300F51}" type="presOf" srcId="{9D16C2CB-B5B9-4CEC-9CC3-C002365ADFE8}" destId="{0EAC4611-878D-4D8A-AAEA-84A8BE14BB08}" srcOrd="0" destOrd="0" presId="urn:microsoft.com/office/officeart/2008/layout/LinedList"/>
    <dgm:cxn modelId="{A4995673-B599-48E0-8BAF-A3298A4245B6}" srcId="{9D16C2CB-B5B9-4CEC-9CC3-C002365ADFE8}" destId="{CD64C57F-CD9E-46E4-A9C8-8B4404430B7B}" srcOrd="0" destOrd="0" parTransId="{ECC05B95-62C1-40D4-97C4-F9DF0012F198}" sibTransId="{75707B46-8549-41D7-AC4D-89A1DD45B103}"/>
    <dgm:cxn modelId="{7EE0D531-D665-4386-8C9B-9B9DC18A7527}" type="presParOf" srcId="{0EAC4611-878D-4D8A-AAEA-84A8BE14BB08}" destId="{8FCFFFDB-EB57-4CAE-9E19-C53F61537C53}" srcOrd="0" destOrd="0" presId="urn:microsoft.com/office/officeart/2008/layout/LinedList"/>
    <dgm:cxn modelId="{737097A8-A370-4271-8677-1F41E218B09B}" type="presParOf" srcId="{0EAC4611-878D-4D8A-AAEA-84A8BE14BB08}" destId="{2B8D0F23-678B-46F2-8252-C67794517010}" srcOrd="1" destOrd="0" presId="urn:microsoft.com/office/officeart/2008/layout/LinedList"/>
    <dgm:cxn modelId="{28E97B83-9E23-47DC-B528-45DAC0611867}" type="presParOf" srcId="{2B8D0F23-678B-46F2-8252-C67794517010}" destId="{C4A4CB76-FD30-41FB-B08D-9C42BC381E50}" srcOrd="0" destOrd="0" presId="urn:microsoft.com/office/officeart/2008/layout/LinedList"/>
    <dgm:cxn modelId="{4F471E07-FD80-4F1A-A17C-51D15E872518}" type="presParOf" srcId="{2B8D0F23-678B-46F2-8252-C67794517010}" destId="{2981CB31-B746-49CF-A9D8-3ACCA97F8F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16C2CB-B5B9-4CEC-9CC3-C002365ADFE8}" type="doc">
      <dgm:prSet loTypeId="urn:microsoft.com/office/officeart/2008/layout/LinedList" loCatId="list" qsTypeId="urn:microsoft.com/office/officeart/2005/8/quickstyle/simple1#5" qsCatId="simple" csTypeId="urn:microsoft.com/office/officeart/2005/8/colors/accent1_2#7" csCatId="accent1" phldr="1"/>
      <dgm:spPr/>
      <dgm:t>
        <a:bodyPr/>
        <a:lstStyle/>
        <a:p>
          <a:endParaRPr lang="zh-TW" altLang="en-US"/>
        </a:p>
      </dgm:t>
    </dgm:pt>
    <dgm:pt modelId="{CD64C57F-CD9E-46E4-A9C8-8B4404430B7B}">
      <dgm:prSet phldrT="[文字]" custT="1"/>
      <dgm:spPr/>
      <dgm:t>
        <a:bodyPr/>
        <a:lstStyle/>
        <a:p>
          <a:pPr algn="just"/>
          <a:r>
            <a:rPr lang="zh-TW" altLang="en-US" sz="2400" b="1" u="none" dirty="0">
              <a:solidFill>
                <a:srgbClr val="FF0000"/>
              </a:solidFill>
              <a:effectLst/>
              <a:latin typeface="+mj-ea"/>
              <a:ea typeface="+mj-ea"/>
            </a:rPr>
            <a:t>廠商送學校採購承辦人紅酒及禮盒案</a:t>
          </a:r>
          <a:r>
            <a:rPr lang="zh-TW" altLang="en-US" sz="2400" b="1" u="none" dirty="0">
              <a:solidFill>
                <a:srgbClr val="CC3300"/>
              </a:solidFill>
              <a:effectLst/>
              <a:latin typeface="+mj-ea"/>
              <a:ea typeface="+mj-ea"/>
            </a:rPr>
            <a:t>。</a:t>
          </a:r>
          <a:endParaRPr lang="en-US" altLang="zh-TW" sz="2400" b="1" u="none" dirty="0">
            <a:solidFill>
              <a:srgbClr val="CC3300"/>
            </a:solidFill>
            <a:effectLst/>
            <a:latin typeface="+mj-ea"/>
            <a:ea typeface="+mj-ea"/>
          </a:endParaRPr>
        </a:p>
        <a:p>
          <a:pPr algn="just"/>
          <a:r>
            <a:rPr lang="zh-TW" altLang="en-US" sz="2200" b="1" dirty="0">
              <a:solidFill>
                <a:srgbClr val="002060"/>
              </a:solidFill>
              <a:effectLst/>
              <a:latin typeface="標楷體" panose="03000509000000000000" pitchFamily="65" charset="-120"/>
              <a:ea typeface="標楷體" panose="03000509000000000000" pitchFamily="65" charset="-120"/>
            </a:rPr>
            <a:t>●</a:t>
          </a:r>
          <a:r>
            <a:rPr lang="zh-TW" altLang="en-US" sz="2200" b="1" dirty="0">
              <a:solidFill>
                <a:srgbClr val="002060"/>
              </a:solidFill>
              <a:effectLst/>
              <a:latin typeface="+mj-ea"/>
              <a:ea typeface="+mj-ea"/>
            </a:rPr>
            <a:t>廠商向學校採購承辦同仁致贈紅酒及禮盒，該同仁當場表示不宜收受而婉拒，心想不要張揚，未知會政風單位。</a:t>
          </a:r>
          <a:endParaRPr lang="en-US" altLang="zh-TW" sz="2200" b="1" dirty="0">
            <a:solidFill>
              <a:schemeClr val="tx1"/>
            </a:solidFill>
            <a:effectLst/>
            <a:latin typeface="+mj-ea"/>
            <a:ea typeface="+mj-ea"/>
          </a:endParaRPr>
        </a:p>
        <a:p>
          <a:pPr algn="just"/>
          <a:r>
            <a:rPr lang="zh-TW" altLang="en-US" sz="2200" b="1" u="sng" dirty="0">
              <a:solidFill>
                <a:srgbClr val="002060"/>
              </a:solidFill>
              <a:effectLst/>
              <a:latin typeface="標楷體" panose="03000509000000000000" pitchFamily="65" charset="-120"/>
              <a:ea typeface="標楷體" panose="03000509000000000000" pitchFamily="65" charset="-120"/>
            </a:rPr>
            <a:t>●</a:t>
          </a:r>
          <a:r>
            <a:rPr lang="zh-TW" altLang="en-US" sz="2200" b="1" u="sng" dirty="0">
              <a:solidFill>
                <a:srgbClr val="002060"/>
              </a:solidFill>
              <a:effectLst/>
              <a:latin typeface="+mj-ea"/>
              <a:ea typeface="+mj-ea"/>
            </a:rPr>
            <a:t>未料，該採購廠商因採購弊案遭檢調單位搜索，查扣內部帳冊，內容竟記載該廠商歷年行賄送禮之詳細人、事、時、地、物，該同仁雖辯稱當場已退還，卻仍遭檢調約談</a:t>
          </a:r>
          <a:r>
            <a:rPr lang="zh-TW" altLang="en-US" sz="2200" b="1" dirty="0">
              <a:solidFill>
                <a:srgbClr val="002060"/>
              </a:solidFill>
              <a:effectLst>
                <a:outerShdw blurRad="38100" dist="38100" dir="2700000" algn="tl">
                  <a:srgbClr val="000000">
                    <a:alpha val="43137"/>
                  </a:srgbClr>
                </a:outerShdw>
              </a:effectLst>
              <a:latin typeface="標楷體"/>
              <a:ea typeface="標楷體"/>
            </a:rPr>
            <a:t>，</a:t>
          </a:r>
          <a:r>
            <a:rPr lang="zh-TW" altLang="en-US" sz="2200" b="1" u="sng" dirty="0">
              <a:solidFill>
                <a:srgbClr val="002060"/>
              </a:solidFill>
              <a:effectLst/>
              <a:latin typeface="+mj-ea"/>
              <a:ea typeface="+mj-ea"/>
            </a:rPr>
            <a:t>折騰好久，最後好不容易才證明其清白</a:t>
          </a:r>
          <a:r>
            <a:rPr lang="zh-TW" altLang="en-US" sz="2200" b="1" dirty="0">
              <a:solidFill>
                <a:srgbClr val="002060"/>
              </a:solidFill>
              <a:effectLst/>
              <a:latin typeface="+mj-ea"/>
              <a:ea typeface="+mj-ea"/>
            </a:rPr>
            <a:t>。</a:t>
          </a:r>
          <a:endParaRPr lang="en-US" altLang="zh-TW" sz="2200" b="1" dirty="0">
            <a:solidFill>
              <a:srgbClr val="002060"/>
            </a:solidFill>
            <a:effectLst/>
            <a:latin typeface="+mj-ea"/>
            <a:ea typeface="+mj-ea"/>
          </a:endParaRPr>
        </a:p>
        <a:p>
          <a:pPr algn="just"/>
          <a:r>
            <a:rPr lang="zh-TW" altLang="en-US" sz="2200" b="1" dirty="0">
              <a:solidFill>
                <a:srgbClr val="002060"/>
              </a:solidFill>
              <a:effectLst/>
              <a:latin typeface="標楷體" panose="03000509000000000000" pitchFamily="65" charset="-120"/>
              <a:ea typeface="標楷體" panose="03000509000000000000" pitchFamily="65" charset="-120"/>
            </a:rPr>
            <a:t>●</a:t>
          </a:r>
          <a:r>
            <a:rPr lang="zh-TW" altLang="en-US" sz="2200" b="1" dirty="0">
              <a:solidFill>
                <a:srgbClr val="002060"/>
              </a:solidFill>
              <a:effectLst/>
              <a:latin typeface="+mj-ea"/>
              <a:ea typeface="+mj-ea"/>
            </a:rPr>
            <a:t>事後想想，如果當初依規定登錄、並知會其長官及政風單位，該同仁嫌疑得以澄清，避免滋生不避要之困擾及爭議。</a:t>
          </a:r>
          <a:endParaRPr lang="zh-TW" altLang="en-US" sz="2200" b="1" dirty="0">
            <a:solidFill>
              <a:srgbClr val="3366FF"/>
            </a:solidFill>
            <a:effectLst/>
            <a:latin typeface="+mj-ea"/>
            <a:ea typeface="+mj-ea"/>
          </a:endParaRPr>
        </a:p>
      </dgm:t>
    </dgm:pt>
    <dgm:pt modelId="{ECC05B95-62C1-40D4-97C4-F9DF0012F198}" type="parTrans" cxnId="{A4995673-B599-48E0-8BAF-A3298A4245B6}">
      <dgm:prSet/>
      <dgm:spPr/>
      <dgm:t>
        <a:bodyPr/>
        <a:lstStyle/>
        <a:p>
          <a:endParaRPr lang="zh-TW" altLang="en-US"/>
        </a:p>
      </dgm:t>
    </dgm:pt>
    <dgm:pt modelId="{75707B46-8549-41D7-AC4D-89A1DD45B103}" type="sibTrans" cxnId="{A4995673-B599-48E0-8BAF-A3298A4245B6}">
      <dgm:prSet/>
      <dgm:spPr/>
      <dgm:t>
        <a:bodyPr/>
        <a:lstStyle/>
        <a:p>
          <a:endParaRPr lang="zh-TW" altLang="en-US"/>
        </a:p>
      </dgm:t>
    </dgm:pt>
    <dgm:pt modelId="{0EAC4611-878D-4D8A-AAEA-84A8BE14BB08}" type="pres">
      <dgm:prSet presAssocID="{9D16C2CB-B5B9-4CEC-9CC3-C002365ADFE8}" presName="vert0" presStyleCnt="0">
        <dgm:presLayoutVars>
          <dgm:dir/>
          <dgm:animOne val="branch"/>
          <dgm:animLvl val="lvl"/>
        </dgm:presLayoutVars>
      </dgm:prSet>
      <dgm:spPr/>
      <dgm:t>
        <a:bodyPr/>
        <a:lstStyle/>
        <a:p>
          <a:endParaRPr lang="zh-TW" altLang="en-US"/>
        </a:p>
      </dgm:t>
    </dgm:pt>
    <dgm:pt modelId="{8FCFFFDB-EB57-4CAE-9E19-C53F61537C53}" type="pres">
      <dgm:prSet presAssocID="{CD64C57F-CD9E-46E4-A9C8-8B4404430B7B}" presName="thickLine" presStyleLbl="alignNode1" presStyleIdx="0" presStyleCnt="1"/>
      <dgm:spPr/>
    </dgm:pt>
    <dgm:pt modelId="{2B8D0F23-678B-46F2-8252-C67794517010}" type="pres">
      <dgm:prSet presAssocID="{CD64C57F-CD9E-46E4-A9C8-8B4404430B7B}" presName="horz1" presStyleCnt="0"/>
      <dgm:spPr/>
    </dgm:pt>
    <dgm:pt modelId="{C4A4CB76-FD30-41FB-B08D-9C42BC381E50}" type="pres">
      <dgm:prSet presAssocID="{CD64C57F-CD9E-46E4-A9C8-8B4404430B7B}" presName="tx1" presStyleLbl="revTx" presStyleIdx="0" presStyleCnt="1"/>
      <dgm:spPr/>
      <dgm:t>
        <a:bodyPr/>
        <a:lstStyle/>
        <a:p>
          <a:endParaRPr lang="zh-TW" altLang="en-US"/>
        </a:p>
      </dgm:t>
    </dgm:pt>
    <dgm:pt modelId="{2981CB31-B746-49CF-A9D8-3ACCA97F8FB5}" type="pres">
      <dgm:prSet presAssocID="{CD64C57F-CD9E-46E4-A9C8-8B4404430B7B}" presName="vert1" presStyleCnt="0"/>
      <dgm:spPr/>
    </dgm:pt>
  </dgm:ptLst>
  <dgm:cxnLst>
    <dgm:cxn modelId="{63027813-97E1-4C8B-8E13-BEAF858886D8}" type="presOf" srcId="{9D16C2CB-B5B9-4CEC-9CC3-C002365ADFE8}" destId="{0EAC4611-878D-4D8A-AAEA-84A8BE14BB08}" srcOrd="0" destOrd="0" presId="urn:microsoft.com/office/officeart/2008/layout/LinedList"/>
    <dgm:cxn modelId="{9F7C2283-B8FF-4DE3-B3B2-B53952A6B41A}" type="presOf" srcId="{CD64C57F-CD9E-46E4-A9C8-8B4404430B7B}" destId="{C4A4CB76-FD30-41FB-B08D-9C42BC381E50}" srcOrd="0" destOrd="0" presId="urn:microsoft.com/office/officeart/2008/layout/LinedList"/>
    <dgm:cxn modelId="{A4995673-B599-48E0-8BAF-A3298A4245B6}" srcId="{9D16C2CB-B5B9-4CEC-9CC3-C002365ADFE8}" destId="{CD64C57F-CD9E-46E4-A9C8-8B4404430B7B}" srcOrd="0" destOrd="0" parTransId="{ECC05B95-62C1-40D4-97C4-F9DF0012F198}" sibTransId="{75707B46-8549-41D7-AC4D-89A1DD45B103}"/>
    <dgm:cxn modelId="{120F7478-0589-4604-98F5-3C616E22D818}" type="presParOf" srcId="{0EAC4611-878D-4D8A-AAEA-84A8BE14BB08}" destId="{8FCFFFDB-EB57-4CAE-9E19-C53F61537C53}" srcOrd="0" destOrd="0" presId="urn:microsoft.com/office/officeart/2008/layout/LinedList"/>
    <dgm:cxn modelId="{2F3735A5-FAC4-4F40-B62B-ECA70608CB83}" type="presParOf" srcId="{0EAC4611-878D-4D8A-AAEA-84A8BE14BB08}" destId="{2B8D0F23-678B-46F2-8252-C67794517010}" srcOrd="1" destOrd="0" presId="urn:microsoft.com/office/officeart/2008/layout/LinedList"/>
    <dgm:cxn modelId="{EF6939C3-3B57-4384-86CF-394D473C936C}" type="presParOf" srcId="{2B8D0F23-678B-46F2-8252-C67794517010}" destId="{C4A4CB76-FD30-41FB-B08D-9C42BC381E50}" srcOrd="0" destOrd="0" presId="urn:microsoft.com/office/officeart/2008/layout/LinedList"/>
    <dgm:cxn modelId="{0E5D3276-E747-43E5-A00A-3D8B41E90D9E}" type="presParOf" srcId="{2B8D0F23-678B-46F2-8252-C67794517010}" destId="{2981CB31-B746-49CF-A9D8-3ACCA97F8F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CC818-1A7F-43C5-B167-7CDA307C85F2}" type="doc">
      <dgm:prSet loTypeId="urn:microsoft.com/office/officeart/2005/8/layout/radial6" loCatId="relationship" qsTypeId="urn:microsoft.com/office/officeart/2005/8/quickstyle/simple3" qsCatId="simple" csTypeId="urn:microsoft.com/office/officeart/2005/8/colors/colorful1" csCatId="colorful" phldr="1"/>
      <dgm:spPr/>
    </dgm:pt>
    <dgm:pt modelId="{DBBF9765-6763-49D5-989F-000ECCD110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a:ln/>
              <a:effectLst/>
              <a:latin typeface="Tahoma" pitchFamily="34" charset="0"/>
              <a:ea typeface="標楷體" pitchFamily="65" charset="-120"/>
            </a:rPr>
            <a:t>與職務有</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a:ln/>
              <a:effectLst/>
              <a:latin typeface="Tahoma" pitchFamily="34" charset="0"/>
              <a:ea typeface="標楷體" pitchFamily="65" charset="-120"/>
            </a:rPr>
            <a:t>利害關係</a:t>
          </a:r>
        </a:p>
      </dgm:t>
    </dgm:pt>
    <dgm:pt modelId="{EAFC3E0C-7361-4209-B2E2-5628F591E45E}" type="parTrans" cxnId="{E4F739A1-9262-4DC1-8A87-17151487FF59}">
      <dgm:prSet/>
      <dgm:spPr/>
      <dgm:t>
        <a:bodyPr/>
        <a:lstStyle/>
        <a:p>
          <a:endParaRPr lang="zh-TW" altLang="en-US"/>
        </a:p>
      </dgm:t>
    </dgm:pt>
    <dgm:pt modelId="{F438A95F-AE53-481E-A47F-156F4EC04C0D}" type="sibTrans" cxnId="{E4F739A1-9262-4DC1-8A87-17151487FF59}">
      <dgm:prSet/>
      <dgm:spPr/>
      <dgm:t>
        <a:bodyPr/>
        <a:lstStyle/>
        <a:p>
          <a:endParaRPr lang="zh-TW" altLang="en-US"/>
        </a:p>
      </dgm:t>
    </dgm:pt>
    <dgm:pt modelId="{90FC502D-2662-437F-AECD-3D718BDFF21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dirty="0">
              <a:ln/>
              <a:effectLst/>
              <a:latin typeface="Tahoma" pitchFamily="34" charset="0"/>
              <a:ea typeface="標楷體" pitchFamily="65" charset="-120"/>
            </a:rPr>
            <a:t>餽贈</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dirty="0">
              <a:ln/>
              <a:effectLst/>
              <a:latin typeface="Tahoma" pitchFamily="34" charset="0"/>
              <a:ea typeface="標楷體" pitchFamily="65" charset="-120"/>
            </a:rPr>
            <a:t>財物</a:t>
          </a:r>
          <a:endParaRPr kumimoji="1" lang="en-US" altLang="zh-TW" sz="3200" b="0" i="0" u="none" strike="noStrike" cap="none" normalizeH="0" baseline="0" dirty="0">
            <a:ln/>
            <a:effectLst/>
            <a:latin typeface="Tahoma" pitchFamily="34" charset="0"/>
            <a:ea typeface="標楷體" pitchFamily="65" charset="-120"/>
          </a:endParaRPr>
        </a:p>
      </dgm:t>
    </dgm:pt>
    <dgm:pt modelId="{4D4FD3D5-B9AD-4AD9-90F7-B4FDC1A3F1FB}" type="parTrans" cxnId="{CD20F19B-AAB1-47D0-AC04-9C7955A2D8E5}">
      <dgm:prSet/>
      <dgm:spPr/>
      <dgm:t>
        <a:bodyPr/>
        <a:lstStyle/>
        <a:p>
          <a:endParaRPr lang="zh-TW" altLang="en-US"/>
        </a:p>
      </dgm:t>
    </dgm:pt>
    <dgm:pt modelId="{D24EFACB-AB81-4574-B093-C98FA05AD828}" type="sibTrans" cxnId="{CD20F19B-AAB1-47D0-AC04-9C7955A2D8E5}">
      <dgm:prSet/>
      <dgm:spPr/>
      <dgm:t>
        <a:bodyPr/>
        <a:lstStyle/>
        <a:p>
          <a:endParaRPr lang="zh-TW" altLang="en-US"/>
        </a:p>
      </dgm:t>
    </dgm:pt>
    <dgm:pt modelId="{E9FE0C81-080B-448D-BDBE-709D3C6501D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dirty="0">
              <a:ln/>
              <a:effectLst/>
              <a:latin typeface="Tahoma" pitchFamily="34" charset="0"/>
              <a:ea typeface="標楷體" pitchFamily="65" charset="-120"/>
            </a:rPr>
            <a:t>飲宴</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dirty="0">
              <a:ln/>
              <a:effectLst/>
              <a:latin typeface="Tahoma" pitchFamily="34" charset="0"/>
              <a:ea typeface="標楷體" pitchFamily="65" charset="-120"/>
            </a:rPr>
            <a:t>應酬</a:t>
          </a:r>
        </a:p>
      </dgm:t>
    </dgm:pt>
    <dgm:pt modelId="{6617108E-026C-455D-BE3C-9E80C0BD2865}" type="parTrans" cxnId="{7784A8E8-CD43-41E3-929E-CE7DB7C50A5F}">
      <dgm:prSet/>
      <dgm:spPr/>
      <dgm:t>
        <a:bodyPr/>
        <a:lstStyle/>
        <a:p>
          <a:endParaRPr lang="zh-TW" altLang="en-US"/>
        </a:p>
      </dgm:t>
    </dgm:pt>
    <dgm:pt modelId="{9A9C7E4B-388B-480E-96A7-42700035A12B}" type="sibTrans" cxnId="{7784A8E8-CD43-41E3-929E-CE7DB7C50A5F}">
      <dgm:prSet/>
      <dgm:spPr/>
      <dgm:t>
        <a:bodyPr/>
        <a:lstStyle/>
        <a:p>
          <a:endParaRPr lang="zh-TW" altLang="en-US"/>
        </a:p>
      </dgm:t>
    </dgm:pt>
    <dgm:pt modelId="{54B5AB98-94B0-44A4-9FBA-B0D36EFFFDC2}">
      <dgm:prSet custT="1"/>
      <dgm:spPr/>
      <dgm:t>
        <a:bodyPr/>
        <a:lstStyle/>
        <a:p>
          <a:r>
            <a:rPr lang="zh-TW" altLang="en-US" sz="2800" b="1" dirty="0">
              <a:ea typeface="標楷體" pitchFamily="65" charset="-120"/>
            </a:rPr>
            <a:t>出席演講活動</a:t>
          </a:r>
        </a:p>
      </dgm:t>
    </dgm:pt>
    <dgm:pt modelId="{CC8C1F2F-7D83-4789-9655-093CD2CEDE3E}" type="parTrans" cxnId="{0C5D61C6-34CC-46CD-8B8B-DFA2F910A35A}">
      <dgm:prSet/>
      <dgm:spPr/>
      <dgm:t>
        <a:bodyPr/>
        <a:lstStyle/>
        <a:p>
          <a:endParaRPr lang="zh-TW" altLang="en-US"/>
        </a:p>
      </dgm:t>
    </dgm:pt>
    <dgm:pt modelId="{3A2D1E74-450B-427C-9F27-83C317A8B51A}" type="sibTrans" cxnId="{0C5D61C6-34CC-46CD-8B8B-DFA2F910A35A}">
      <dgm:prSet/>
      <dgm:spPr/>
      <dgm:t>
        <a:bodyPr/>
        <a:lstStyle/>
        <a:p>
          <a:endParaRPr lang="zh-TW" altLang="en-US"/>
        </a:p>
      </dgm:t>
    </dgm:pt>
    <dgm:pt modelId="{32B90DEE-159B-4EC2-A532-83BB27420F5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dirty="0">
              <a:ln/>
              <a:effectLst/>
              <a:latin typeface="Tahoma" pitchFamily="34" charset="0"/>
              <a:ea typeface="標楷體" pitchFamily="65" charset="-120"/>
            </a:rPr>
            <a:t>請託</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dirty="0">
              <a:ln/>
              <a:effectLst/>
              <a:latin typeface="Tahoma" pitchFamily="34" charset="0"/>
              <a:ea typeface="標楷體" pitchFamily="65" charset="-120"/>
            </a:rPr>
            <a:t>關說</a:t>
          </a:r>
          <a:endParaRPr kumimoji="1" lang="en-US" altLang="zh-TW" sz="3200" b="0" i="0" u="none" strike="noStrike" cap="none" normalizeH="0" baseline="0" dirty="0">
            <a:ln/>
            <a:effectLst/>
            <a:latin typeface="Tahoma" pitchFamily="34" charset="0"/>
            <a:ea typeface="標楷體" pitchFamily="65" charset="-120"/>
          </a:endParaRPr>
        </a:p>
      </dgm:t>
    </dgm:pt>
    <dgm:pt modelId="{C51DF438-FFD5-45F4-BEAE-5C262FA1A67D}" type="parTrans" cxnId="{5A905F77-A432-4444-8842-E86D8539F4C5}">
      <dgm:prSet/>
      <dgm:spPr/>
      <dgm:t>
        <a:bodyPr/>
        <a:lstStyle/>
        <a:p>
          <a:endParaRPr lang="zh-TW" altLang="en-US"/>
        </a:p>
      </dgm:t>
    </dgm:pt>
    <dgm:pt modelId="{2C35B7DC-2E4F-4ACF-9302-B26BEE5560ED}" type="sibTrans" cxnId="{5A905F77-A432-4444-8842-E86D8539F4C5}">
      <dgm:prSet/>
      <dgm:spPr/>
      <dgm:t>
        <a:bodyPr/>
        <a:lstStyle/>
        <a:p>
          <a:endParaRPr lang="zh-TW" altLang="en-US"/>
        </a:p>
      </dgm:t>
    </dgm:pt>
    <dgm:pt modelId="{A6A6A1CE-CDB9-401F-ABC8-62A8A73D8BD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TW" altLang="en-US" sz="2400" b="1" dirty="0">
              <a:ea typeface="標楷體" pitchFamily="65" charset="-120"/>
            </a:rPr>
            <a:t>不當接觸與不當場所</a:t>
          </a:r>
          <a:endParaRPr kumimoji="1" lang="en-US" altLang="zh-TW" sz="2400" b="0" i="0" u="none" strike="noStrike" cap="none" normalizeH="0" baseline="0" dirty="0">
            <a:ln/>
            <a:effectLst/>
            <a:latin typeface="Tahoma" pitchFamily="34" charset="0"/>
            <a:ea typeface="標楷體" pitchFamily="65" charset="-120"/>
          </a:endParaRPr>
        </a:p>
      </dgm:t>
    </dgm:pt>
    <dgm:pt modelId="{94AE42B1-604F-408E-B17C-A36A6AA52681}" type="parTrans" cxnId="{4EAD6E72-C0E6-4B2E-ABA1-71F3A70BAC47}">
      <dgm:prSet/>
      <dgm:spPr/>
      <dgm:t>
        <a:bodyPr/>
        <a:lstStyle/>
        <a:p>
          <a:endParaRPr lang="zh-TW" altLang="en-US"/>
        </a:p>
      </dgm:t>
    </dgm:pt>
    <dgm:pt modelId="{43361FBD-F17C-443A-BE70-9E61C2691559}" type="sibTrans" cxnId="{4EAD6E72-C0E6-4B2E-ABA1-71F3A70BAC47}">
      <dgm:prSet/>
      <dgm:spPr/>
      <dgm:t>
        <a:bodyPr/>
        <a:lstStyle/>
        <a:p>
          <a:endParaRPr lang="zh-TW" altLang="en-US"/>
        </a:p>
      </dgm:t>
    </dgm:pt>
    <dgm:pt modelId="{039925ED-C7D2-4C9B-9AD1-A1BC0CDFF768}" type="pres">
      <dgm:prSet presAssocID="{E64CC818-1A7F-43C5-B167-7CDA307C85F2}" presName="Name0" presStyleCnt="0">
        <dgm:presLayoutVars>
          <dgm:chMax val="1"/>
          <dgm:dir/>
          <dgm:animLvl val="ctr"/>
          <dgm:resizeHandles val="exact"/>
        </dgm:presLayoutVars>
      </dgm:prSet>
      <dgm:spPr/>
    </dgm:pt>
    <dgm:pt modelId="{D539B897-D55D-47D1-BC2C-C6F36FB8EBF7}" type="pres">
      <dgm:prSet presAssocID="{DBBF9765-6763-49D5-989F-000ECCD1105F}" presName="centerShape" presStyleLbl="node0" presStyleIdx="0" presStyleCnt="1"/>
      <dgm:spPr/>
      <dgm:t>
        <a:bodyPr/>
        <a:lstStyle/>
        <a:p>
          <a:endParaRPr lang="zh-TW" altLang="en-US"/>
        </a:p>
      </dgm:t>
    </dgm:pt>
    <dgm:pt modelId="{07804250-8BF5-4761-AD0A-082EA2C72A07}" type="pres">
      <dgm:prSet presAssocID="{90FC502D-2662-437F-AECD-3D718BDFF210}" presName="node" presStyleLbl="node1" presStyleIdx="0" presStyleCnt="5">
        <dgm:presLayoutVars>
          <dgm:bulletEnabled val="1"/>
        </dgm:presLayoutVars>
      </dgm:prSet>
      <dgm:spPr/>
      <dgm:t>
        <a:bodyPr/>
        <a:lstStyle/>
        <a:p>
          <a:endParaRPr lang="zh-TW" altLang="en-US"/>
        </a:p>
      </dgm:t>
    </dgm:pt>
    <dgm:pt modelId="{34533F9A-306F-48F1-92C3-4DDE51D386D0}" type="pres">
      <dgm:prSet presAssocID="{90FC502D-2662-437F-AECD-3D718BDFF210}" presName="dummy" presStyleCnt="0"/>
      <dgm:spPr/>
    </dgm:pt>
    <dgm:pt modelId="{075C90D3-EF68-4DEF-8F4A-4B0E4D813A4B}" type="pres">
      <dgm:prSet presAssocID="{D24EFACB-AB81-4574-B093-C98FA05AD828}" presName="sibTrans" presStyleLbl="sibTrans2D1" presStyleIdx="0" presStyleCnt="5"/>
      <dgm:spPr/>
      <dgm:t>
        <a:bodyPr/>
        <a:lstStyle/>
        <a:p>
          <a:endParaRPr lang="zh-TW" altLang="en-US"/>
        </a:p>
      </dgm:t>
    </dgm:pt>
    <dgm:pt modelId="{A6C8A385-41E3-405C-AA29-07A76581BEC8}" type="pres">
      <dgm:prSet presAssocID="{A6A6A1CE-CDB9-401F-ABC8-62A8A73D8BD5}" presName="node" presStyleLbl="node1" presStyleIdx="1" presStyleCnt="5">
        <dgm:presLayoutVars>
          <dgm:bulletEnabled val="1"/>
        </dgm:presLayoutVars>
      </dgm:prSet>
      <dgm:spPr/>
      <dgm:t>
        <a:bodyPr/>
        <a:lstStyle/>
        <a:p>
          <a:endParaRPr lang="zh-TW" altLang="en-US"/>
        </a:p>
      </dgm:t>
    </dgm:pt>
    <dgm:pt modelId="{7D9E4B9D-80BD-49FE-8EA8-788749BE5FC7}" type="pres">
      <dgm:prSet presAssocID="{A6A6A1CE-CDB9-401F-ABC8-62A8A73D8BD5}" presName="dummy" presStyleCnt="0"/>
      <dgm:spPr/>
    </dgm:pt>
    <dgm:pt modelId="{50C0C31D-A93B-45A7-9ECF-4D365CA76F76}" type="pres">
      <dgm:prSet presAssocID="{43361FBD-F17C-443A-BE70-9E61C2691559}" presName="sibTrans" presStyleLbl="sibTrans2D1" presStyleIdx="1" presStyleCnt="5"/>
      <dgm:spPr/>
      <dgm:t>
        <a:bodyPr/>
        <a:lstStyle/>
        <a:p>
          <a:endParaRPr lang="zh-TW" altLang="en-US"/>
        </a:p>
      </dgm:t>
    </dgm:pt>
    <dgm:pt modelId="{5D65DD98-EDA7-4B89-BFC9-FC61C182319F}" type="pres">
      <dgm:prSet presAssocID="{32B90DEE-159B-4EC2-A532-83BB27420F5B}" presName="node" presStyleLbl="node1" presStyleIdx="2" presStyleCnt="5">
        <dgm:presLayoutVars>
          <dgm:bulletEnabled val="1"/>
        </dgm:presLayoutVars>
      </dgm:prSet>
      <dgm:spPr/>
      <dgm:t>
        <a:bodyPr/>
        <a:lstStyle/>
        <a:p>
          <a:endParaRPr lang="zh-TW" altLang="en-US"/>
        </a:p>
      </dgm:t>
    </dgm:pt>
    <dgm:pt modelId="{9E23693F-E3DA-49FB-BA61-522E44DC16FE}" type="pres">
      <dgm:prSet presAssocID="{32B90DEE-159B-4EC2-A532-83BB27420F5B}" presName="dummy" presStyleCnt="0"/>
      <dgm:spPr/>
    </dgm:pt>
    <dgm:pt modelId="{63D91428-5D98-4D69-8A16-9CF7C7916FA8}" type="pres">
      <dgm:prSet presAssocID="{2C35B7DC-2E4F-4ACF-9302-B26BEE5560ED}" presName="sibTrans" presStyleLbl="sibTrans2D1" presStyleIdx="2" presStyleCnt="5"/>
      <dgm:spPr/>
      <dgm:t>
        <a:bodyPr/>
        <a:lstStyle/>
        <a:p>
          <a:endParaRPr lang="zh-TW" altLang="en-US"/>
        </a:p>
      </dgm:t>
    </dgm:pt>
    <dgm:pt modelId="{3227716C-707B-4C87-9BD9-B084ECC1B07A}" type="pres">
      <dgm:prSet presAssocID="{E9FE0C81-080B-448D-BDBE-709D3C6501DC}" presName="node" presStyleLbl="node1" presStyleIdx="3" presStyleCnt="5">
        <dgm:presLayoutVars>
          <dgm:bulletEnabled val="1"/>
        </dgm:presLayoutVars>
      </dgm:prSet>
      <dgm:spPr/>
      <dgm:t>
        <a:bodyPr/>
        <a:lstStyle/>
        <a:p>
          <a:endParaRPr lang="zh-TW" altLang="en-US"/>
        </a:p>
      </dgm:t>
    </dgm:pt>
    <dgm:pt modelId="{BF98672A-6F57-43C9-95E7-F2ED4883F03C}" type="pres">
      <dgm:prSet presAssocID="{E9FE0C81-080B-448D-BDBE-709D3C6501DC}" presName="dummy" presStyleCnt="0"/>
      <dgm:spPr/>
    </dgm:pt>
    <dgm:pt modelId="{E2728A99-56A4-4F78-B8DD-428A8095F452}" type="pres">
      <dgm:prSet presAssocID="{9A9C7E4B-388B-480E-96A7-42700035A12B}" presName="sibTrans" presStyleLbl="sibTrans2D1" presStyleIdx="3" presStyleCnt="5"/>
      <dgm:spPr/>
      <dgm:t>
        <a:bodyPr/>
        <a:lstStyle/>
        <a:p>
          <a:endParaRPr lang="zh-TW" altLang="en-US"/>
        </a:p>
      </dgm:t>
    </dgm:pt>
    <dgm:pt modelId="{36628F6E-2CE7-4BA1-8FAE-E266114802E3}" type="pres">
      <dgm:prSet presAssocID="{54B5AB98-94B0-44A4-9FBA-B0D36EFFFDC2}" presName="node" presStyleLbl="node1" presStyleIdx="4" presStyleCnt="5">
        <dgm:presLayoutVars>
          <dgm:bulletEnabled val="1"/>
        </dgm:presLayoutVars>
      </dgm:prSet>
      <dgm:spPr/>
      <dgm:t>
        <a:bodyPr/>
        <a:lstStyle/>
        <a:p>
          <a:endParaRPr lang="zh-TW" altLang="en-US"/>
        </a:p>
      </dgm:t>
    </dgm:pt>
    <dgm:pt modelId="{7487CF1A-2FE5-41F0-9967-1D4060A3E6CA}" type="pres">
      <dgm:prSet presAssocID="{54B5AB98-94B0-44A4-9FBA-B0D36EFFFDC2}" presName="dummy" presStyleCnt="0"/>
      <dgm:spPr/>
    </dgm:pt>
    <dgm:pt modelId="{34A87E9F-19CA-47F6-B7D4-D94926C6DC4E}" type="pres">
      <dgm:prSet presAssocID="{3A2D1E74-450B-427C-9F27-83C317A8B51A}" presName="sibTrans" presStyleLbl="sibTrans2D1" presStyleIdx="4" presStyleCnt="5"/>
      <dgm:spPr/>
      <dgm:t>
        <a:bodyPr/>
        <a:lstStyle/>
        <a:p>
          <a:endParaRPr lang="zh-TW" altLang="en-US"/>
        </a:p>
      </dgm:t>
    </dgm:pt>
  </dgm:ptLst>
  <dgm:cxnLst>
    <dgm:cxn modelId="{A4BB1F0D-6933-45A4-807F-E7EB531887F1}" type="presOf" srcId="{3A2D1E74-450B-427C-9F27-83C317A8B51A}" destId="{34A87E9F-19CA-47F6-B7D4-D94926C6DC4E}" srcOrd="0" destOrd="0" presId="urn:microsoft.com/office/officeart/2005/8/layout/radial6"/>
    <dgm:cxn modelId="{4EAD6E72-C0E6-4B2E-ABA1-71F3A70BAC47}" srcId="{DBBF9765-6763-49D5-989F-000ECCD1105F}" destId="{A6A6A1CE-CDB9-401F-ABC8-62A8A73D8BD5}" srcOrd="1" destOrd="0" parTransId="{94AE42B1-604F-408E-B17C-A36A6AA52681}" sibTransId="{43361FBD-F17C-443A-BE70-9E61C2691559}"/>
    <dgm:cxn modelId="{BB4681D8-8261-4DE9-8BDF-BEEA664F6B8A}" type="presOf" srcId="{E64CC818-1A7F-43C5-B167-7CDA307C85F2}" destId="{039925ED-C7D2-4C9B-9AD1-A1BC0CDFF768}" srcOrd="0" destOrd="0" presId="urn:microsoft.com/office/officeart/2005/8/layout/radial6"/>
    <dgm:cxn modelId="{5AA38834-6F53-453D-959A-FE90B7DEAC42}" type="presOf" srcId="{2C35B7DC-2E4F-4ACF-9302-B26BEE5560ED}" destId="{63D91428-5D98-4D69-8A16-9CF7C7916FA8}" srcOrd="0" destOrd="0" presId="urn:microsoft.com/office/officeart/2005/8/layout/radial6"/>
    <dgm:cxn modelId="{CD20F19B-AAB1-47D0-AC04-9C7955A2D8E5}" srcId="{DBBF9765-6763-49D5-989F-000ECCD1105F}" destId="{90FC502D-2662-437F-AECD-3D718BDFF210}" srcOrd="0" destOrd="0" parTransId="{4D4FD3D5-B9AD-4AD9-90F7-B4FDC1A3F1FB}" sibTransId="{D24EFACB-AB81-4574-B093-C98FA05AD828}"/>
    <dgm:cxn modelId="{4C28E6F0-3710-45C2-A897-AA7AC911A6EA}" type="presOf" srcId="{43361FBD-F17C-443A-BE70-9E61C2691559}" destId="{50C0C31D-A93B-45A7-9ECF-4D365CA76F76}" srcOrd="0" destOrd="0" presId="urn:microsoft.com/office/officeart/2005/8/layout/radial6"/>
    <dgm:cxn modelId="{5A905F77-A432-4444-8842-E86D8539F4C5}" srcId="{DBBF9765-6763-49D5-989F-000ECCD1105F}" destId="{32B90DEE-159B-4EC2-A532-83BB27420F5B}" srcOrd="2" destOrd="0" parTransId="{C51DF438-FFD5-45F4-BEAE-5C262FA1A67D}" sibTransId="{2C35B7DC-2E4F-4ACF-9302-B26BEE5560ED}"/>
    <dgm:cxn modelId="{70E8A932-C47F-4715-99F4-F9ADB2F8DF5A}" type="presOf" srcId="{D24EFACB-AB81-4574-B093-C98FA05AD828}" destId="{075C90D3-EF68-4DEF-8F4A-4B0E4D813A4B}" srcOrd="0" destOrd="0" presId="urn:microsoft.com/office/officeart/2005/8/layout/radial6"/>
    <dgm:cxn modelId="{0C5D61C6-34CC-46CD-8B8B-DFA2F910A35A}" srcId="{DBBF9765-6763-49D5-989F-000ECCD1105F}" destId="{54B5AB98-94B0-44A4-9FBA-B0D36EFFFDC2}" srcOrd="4" destOrd="0" parTransId="{CC8C1F2F-7D83-4789-9655-093CD2CEDE3E}" sibTransId="{3A2D1E74-450B-427C-9F27-83C317A8B51A}"/>
    <dgm:cxn modelId="{60CB517D-318F-453E-A187-1206B7685C75}" type="presOf" srcId="{54B5AB98-94B0-44A4-9FBA-B0D36EFFFDC2}" destId="{36628F6E-2CE7-4BA1-8FAE-E266114802E3}" srcOrd="0" destOrd="0" presId="urn:microsoft.com/office/officeart/2005/8/layout/radial6"/>
    <dgm:cxn modelId="{1CFC9E0C-8F21-4DD7-B3DB-69EC0A7AF954}" type="presOf" srcId="{9A9C7E4B-388B-480E-96A7-42700035A12B}" destId="{E2728A99-56A4-4F78-B8DD-428A8095F452}" srcOrd="0" destOrd="0" presId="urn:microsoft.com/office/officeart/2005/8/layout/radial6"/>
    <dgm:cxn modelId="{5686F047-348F-4629-BD17-6FB5C7ECB84C}" type="presOf" srcId="{DBBF9765-6763-49D5-989F-000ECCD1105F}" destId="{D539B897-D55D-47D1-BC2C-C6F36FB8EBF7}" srcOrd="0" destOrd="0" presId="urn:microsoft.com/office/officeart/2005/8/layout/radial6"/>
    <dgm:cxn modelId="{78BD229E-DF54-48E0-A644-7075AF995420}" type="presOf" srcId="{A6A6A1CE-CDB9-401F-ABC8-62A8A73D8BD5}" destId="{A6C8A385-41E3-405C-AA29-07A76581BEC8}" srcOrd="0" destOrd="0" presId="urn:microsoft.com/office/officeart/2005/8/layout/radial6"/>
    <dgm:cxn modelId="{600171F7-AE06-4FA8-993B-EC82578C01D9}" type="presOf" srcId="{32B90DEE-159B-4EC2-A532-83BB27420F5B}" destId="{5D65DD98-EDA7-4B89-BFC9-FC61C182319F}" srcOrd="0" destOrd="0" presId="urn:microsoft.com/office/officeart/2005/8/layout/radial6"/>
    <dgm:cxn modelId="{7A55A1E1-3E0F-46EC-8FDC-1612AE58D0DB}" type="presOf" srcId="{90FC502D-2662-437F-AECD-3D718BDFF210}" destId="{07804250-8BF5-4761-AD0A-082EA2C72A07}" srcOrd="0" destOrd="0" presId="urn:microsoft.com/office/officeart/2005/8/layout/radial6"/>
    <dgm:cxn modelId="{7784A8E8-CD43-41E3-929E-CE7DB7C50A5F}" srcId="{DBBF9765-6763-49D5-989F-000ECCD1105F}" destId="{E9FE0C81-080B-448D-BDBE-709D3C6501DC}" srcOrd="3" destOrd="0" parTransId="{6617108E-026C-455D-BE3C-9E80C0BD2865}" sibTransId="{9A9C7E4B-388B-480E-96A7-42700035A12B}"/>
    <dgm:cxn modelId="{E4F739A1-9262-4DC1-8A87-17151487FF59}" srcId="{E64CC818-1A7F-43C5-B167-7CDA307C85F2}" destId="{DBBF9765-6763-49D5-989F-000ECCD1105F}" srcOrd="0" destOrd="0" parTransId="{EAFC3E0C-7361-4209-B2E2-5628F591E45E}" sibTransId="{F438A95F-AE53-481E-A47F-156F4EC04C0D}"/>
    <dgm:cxn modelId="{9491561A-0A83-45AE-9452-5337CE25F153}" type="presOf" srcId="{E9FE0C81-080B-448D-BDBE-709D3C6501DC}" destId="{3227716C-707B-4C87-9BD9-B084ECC1B07A}" srcOrd="0" destOrd="0" presId="urn:microsoft.com/office/officeart/2005/8/layout/radial6"/>
    <dgm:cxn modelId="{7FDDF718-4A1D-4EBF-99E0-D242866B9F44}" type="presParOf" srcId="{039925ED-C7D2-4C9B-9AD1-A1BC0CDFF768}" destId="{D539B897-D55D-47D1-BC2C-C6F36FB8EBF7}" srcOrd="0" destOrd="0" presId="urn:microsoft.com/office/officeart/2005/8/layout/radial6"/>
    <dgm:cxn modelId="{D1E35E26-5625-4F8B-8612-F7ECDF49F0AD}" type="presParOf" srcId="{039925ED-C7D2-4C9B-9AD1-A1BC0CDFF768}" destId="{07804250-8BF5-4761-AD0A-082EA2C72A07}" srcOrd="1" destOrd="0" presId="urn:microsoft.com/office/officeart/2005/8/layout/radial6"/>
    <dgm:cxn modelId="{FB0A5415-077F-407B-BE96-716B850DBF84}" type="presParOf" srcId="{039925ED-C7D2-4C9B-9AD1-A1BC0CDFF768}" destId="{34533F9A-306F-48F1-92C3-4DDE51D386D0}" srcOrd="2" destOrd="0" presId="urn:microsoft.com/office/officeart/2005/8/layout/radial6"/>
    <dgm:cxn modelId="{4666F282-0AFC-4F34-BB8F-E1B6776C2715}" type="presParOf" srcId="{039925ED-C7D2-4C9B-9AD1-A1BC0CDFF768}" destId="{075C90D3-EF68-4DEF-8F4A-4B0E4D813A4B}" srcOrd="3" destOrd="0" presId="urn:microsoft.com/office/officeart/2005/8/layout/radial6"/>
    <dgm:cxn modelId="{BA6BA0F0-E2E9-480A-93ED-2C5DC04A6906}" type="presParOf" srcId="{039925ED-C7D2-4C9B-9AD1-A1BC0CDFF768}" destId="{A6C8A385-41E3-405C-AA29-07A76581BEC8}" srcOrd="4" destOrd="0" presId="urn:microsoft.com/office/officeart/2005/8/layout/radial6"/>
    <dgm:cxn modelId="{BEB926FD-E91C-4E5D-985A-EE5786AFF3B7}" type="presParOf" srcId="{039925ED-C7D2-4C9B-9AD1-A1BC0CDFF768}" destId="{7D9E4B9D-80BD-49FE-8EA8-788749BE5FC7}" srcOrd="5" destOrd="0" presId="urn:microsoft.com/office/officeart/2005/8/layout/radial6"/>
    <dgm:cxn modelId="{B6B39FEB-4911-414A-8087-DB8C18F9C744}" type="presParOf" srcId="{039925ED-C7D2-4C9B-9AD1-A1BC0CDFF768}" destId="{50C0C31D-A93B-45A7-9ECF-4D365CA76F76}" srcOrd="6" destOrd="0" presId="urn:microsoft.com/office/officeart/2005/8/layout/radial6"/>
    <dgm:cxn modelId="{E77947A8-D3E3-4C9A-B34D-CD411AB7A913}" type="presParOf" srcId="{039925ED-C7D2-4C9B-9AD1-A1BC0CDFF768}" destId="{5D65DD98-EDA7-4B89-BFC9-FC61C182319F}" srcOrd="7" destOrd="0" presId="urn:microsoft.com/office/officeart/2005/8/layout/radial6"/>
    <dgm:cxn modelId="{6B67BA3C-9A9B-4E83-997C-9713194E1178}" type="presParOf" srcId="{039925ED-C7D2-4C9B-9AD1-A1BC0CDFF768}" destId="{9E23693F-E3DA-49FB-BA61-522E44DC16FE}" srcOrd="8" destOrd="0" presId="urn:microsoft.com/office/officeart/2005/8/layout/radial6"/>
    <dgm:cxn modelId="{35E35ACA-A1AE-43DF-958C-8CB9E0577839}" type="presParOf" srcId="{039925ED-C7D2-4C9B-9AD1-A1BC0CDFF768}" destId="{63D91428-5D98-4D69-8A16-9CF7C7916FA8}" srcOrd="9" destOrd="0" presId="urn:microsoft.com/office/officeart/2005/8/layout/radial6"/>
    <dgm:cxn modelId="{8D75D6FB-0DB8-4642-B193-E6EF8B791C1D}" type="presParOf" srcId="{039925ED-C7D2-4C9B-9AD1-A1BC0CDFF768}" destId="{3227716C-707B-4C87-9BD9-B084ECC1B07A}" srcOrd="10" destOrd="0" presId="urn:microsoft.com/office/officeart/2005/8/layout/radial6"/>
    <dgm:cxn modelId="{6F4E7E24-3A80-4C7F-9456-303A978BB6AD}" type="presParOf" srcId="{039925ED-C7D2-4C9B-9AD1-A1BC0CDFF768}" destId="{BF98672A-6F57-43C9-95E7-F2ED4883F03C}" srcOrd="11" destOrd="0" presId="urn:microsoft.com/office/officeart/2005/8/layout/radial6"/>
    <dgm:cxn modelId="{A375582B-D925-475F-8228-91A6E033E7DD}" type="presParOf" srcId="{039925ED-C7D2-4C9B-9AD1-A1BC0CDFF768}" destId="{E2728A99-56A4-4F78-B8DD-428A8095F452}" srcOrd="12" destOrd="0" presId="urn:microsoft.com/office/officeart/2005/8/layout/radial6"/>
    <dgm:cxn modelId="{BACDC730-DC3E-4F07-BA8B-74D1C4774708}" type="presParOf" srcId="{039925ED-C7D2-4C9B-9AD1-A1BC0CDFF768}" destId="{36628F6E-2CE7-4BA1-8FAE-E266114802E3}" srcOrd="13" destOrd="0" presId="urn:microsoft.com/office/officeart/2005/8/layout/radial6"/>
    <dgm:cxn modelId="{DBE9DFF4-9BEC-4BE9-85C3-34035B5FA90A}" type="presParOf" srcId="{039925ED-C7D2-4C9B-9AD1-A1BC0CDFF768}" destId="{7487CF1A-2FE5-41F0-9967-1D4060A3E6CA}" srcOrd="14" destOrd="0" presId="urn:microsoft.com/office/officeart/2005/8/layout/radial6"/>
    <dgm:cxn modelId="{7D195BEE-442B-4EE5-A6CF-09781F22F3C5}" type="presParOf" srcId="{039925ED-C7D2-4C9B-9AD1-A1BC0CDFF768}" destId="{34A87E9F-19CA-47F6-B7D4-D94926C6DC4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49F6F8-FB31-4425-BBFC-8D10DC3F3343}"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zh-TW" altLang="en-US"/>
        </a:p>
      </dgm:t>
    </dgm:pt>
    <dgm:pt modelId="{5AB847F6-4C65-496C-BE9A-EBCFB562CA07}">
      <dgm:prSet phldrT="[文字]"/>
      <dgm:spPr/>
      <dgm:t>
        <a:bodyPr/>
        <a:lstStyle/>
        <a:p>
          <a:r>
            <a:rPr lang="zh-TW" altLang="en-US" b="1">
              <a:latin typeface="標楷體" pitchFamily="65" charset="-120"/>
              <a:ea typeface="標楷體" pitchFamily="65" charset="-120"/>
            </a:rPr>
            <a:t>規範內容</a:t>
          </a:r>
          <a:endParaRPr lang="zh-TW" altLang="en-US"/>
        </a:p>
      </dgm:t>
    </dgm:pt>
    <dgm:pt modelId="{9C965249-6CBD-4072-BA4B-17AABDBC00C0}" type="parTrans" cxnId="{141669AA-86D3-41D3-9CEA-5F6CC18A6415}">
      <dgm:prSet/>
      <dgm:spPr/>
      <dgm:t>
        <a:bodyPr/>
        <a:lstStyle/>
        <a:p>
          <a:endParaRPr lang="zh-TW" altLang="en-US"/>
        </a:p>
      </dgm:t>
    </dgm:pt>
    <dgm:pt modelId="{3EDBC211-00C1-4906-BF6B-381A64A6D917}" type="sibTrans" cxnId="{141669AA-86D3-41D3-9CEA-5F6CC18A6415}">
      <dgm:prSet/>
      <dgm:spPr/>
      <dgm:t>
        <a:bodyPr/>
        <a:lstStyle/>
        <a:p>
          <a:endParaRPr lang="zh-TW" altLang="en-US"/>
        </a:p>
      </dgm:t>
    </dgm:pt>
    <dgm:pt modelId="{EDBBFB6F-4FD1-4FFA-A022-7AA711282597}" type="pres">
      <dgm:prSet presAssocID="{1249F6F8-FB31-4425-BBFC-8D10DC3F3343}" presName="linear" presStyleCnt="0">
        <dgm:presLayoutVars>
          <dgm:dir/>
          <dgm:animLvl val="lvl"/>
          <dgm:resizeHandles val="exact"/>
        </dgm:presLayoutVars>
      </dgm:prSet>
      <dgm:spPr/>
      <dgm:t>
        <a:bodyPr/>
        <a:lstStyle/>
        <a:p>
          <a:endParaRPr lang="zh-TW" altLang="en-US"/>
        </a:p>
      </dgm:t>
    </dgm:pt>
    <dgm:pt modelId="{0CE119B5-3FCC-476F-AE80-A4AB241CDB0B}" type="pres">
      <dgm:prSet presAssocID="{5AB847F6-4C65-496C-BE9A-EBCFB562CA07}" presName="parentLin" presStyleCnt="0"/>
      <dgm:spPr/>
    </dgm:pt>
    <dgm:pt modelId="{31F46D62-7587-42B3-B062-447D04AE45EB}" type="pres">
      <dgm:prSet presAssocID="{5AB847F6-4C65-496C-BE9A-EBCFB562CA07}" presName="parentLeftMargin" presStyleLbl="node1" presStyleIdx="0" presStyleCnt="1"/>
      <dgm:spPr/>
      <dgm:t>
        <a:bodyPr/>
        <a:lstStyle/>
        <a:p>
          <a:endParaRPr lang="zh-TW" altLang="en-US"/>
        </a:p>
      </dgm:t>
    </dgm:pt>
    <dgm:pt modelId="{0CAABC8B-22BA-45A1-BD82-3C624D869ED4}" type="pres">
      <dgm:prSet presAssocID="{5AB847F6-4C65-496C-BE9A-EBCFB562CA07}" presName="parentText" presStyleLbl="node1" presStyleIdx="0" presStyleCnt="1">
        <dgm:presLayoutVars>
          <dgm:chMax val="0"/>
          <dgm:bulletEnabled val="1"/>
        </dgm:presLayoutVars>
      </dgm:prSet>
      <dgm:spPr/>
      <dgm:t>
        <a:bodyPr/>
        <a:lstStyle/>
        <a:p>
          <a:endParaRPr lang="zh-TW" altLang="en-US"/>
        </a:p>
      </dgm:t>
    </dgm:pt>
    <dgm:pt modelId="{C9AD5B15-D903-4C8E-A3B9-31A072989F16}" type="pres">
      <dgm:prSet presAssocID="{5AB847F6-4C65-496C-BE9A-EBCFB562CA07}" presName="negativeSpace" presStyleCnt="0"/>
      <dgm:spPr/>
    </dgm:pt>
    <dgm:pt modelId="{C2465F10-E951-4EE4-BAC1-F5527ADC119F}" type="pres">
      <dgm:prSet presAssocID="{5AB847F6-4C65-496C-BE9A-EBCFB562CA07}" presName="childText" presStyleLbl="conFgAcc1" presStyleIdx="0" presStyleCnt="1">
        <dgm:presLayoutVars>
          <dgm:bulletEnabled val="1"/>
        </dgm:presLayoutVars>
      </dgm:prSet>
      <dgm:spPr/>
    </dgm:pt>
  </dgm:ptLst>
  <dgm:cxnLst>
    <dgm:cxn modelId="{C08F84FE-9341-413B-836E-7D3D89484656}" type="presOf" srcId="{1249F6F8-FB31-4425-BBFC-8D10DC3F3343}" destId="{EDBBFB6F-4FD1-4FFA-A022-7AA711282597}" srcOrd="0" destOrd="0" presId="urn:microsoft.com/office/officeart/2005/8/layout/list1"/>
    <dgm:cxn modelId="{D586CEC2-EE96-43C0-AEC5-03A437FA26B5}" type="presOf" srcId="{5AB847F6-4C65-496C-BE9A-EBCFB562CA07}" destId="{31F46D62-7587-42B3-B062-447D04AE45EB}" srcOrd="0" destOrd="0" presId="urn:microsoft.com/office/officeart/2005/8/layout/list1"/>
    <dgm:cxn modelId="{095A7787-AF8E-4F6F-AE3C-3BC3DE67713F}" type="presOf" srcId="{5AB847F6-4C65-496C-BE9A-EBCFB562CA07}" destId="{0CAABC8B-22BA-45A1-BD82-3C624D869ED4}" srcOrd="1" destOrd="0" presId="urn:microsoft.com/office/officeart/2005/8/layout/list1"/>
    <dgm:cxn modelId="{141669AA-86D3-41D3-9CEA-5F6CC18A6415}" srcId="{1249F6F8-FB31-4425-BBFC-8D10DC3F3343}" destId="{5AB847F6-4C65-496C-BE9A-EBCFB562CA07}" srcOrd="0" destOrd="0" parTransId="{9C965249-6CBD-4072-BA4B-17AABDBC00C0}" sibTransId="{3EDBC211-00C1-4906-BF6B-381A64A6D917}"/>
    <dgm:cxn modelId="{0CD011E2-A16B-4246-93BA-30B4FA46B642}" type="presParOf" srcId="{EDBBFB6F-4FD1-4FFA-A022-7AA711282597}" destId="{0CE119B5-3FCC-476F-AE80-A4AB241CDB0B}" srcOrd="0" destOrd="0" presId="urn:microsoft.com/office/officeart/2005/8/layout/list1"/>
    <dgm:cxn modelId="{FE3E7D71-AA77-4175-8B85-877C38BC6F35}" type="presParOf" srcId="{0CE119B5-3FCC-476F-AE80-A4AB241CDB0B}" destId="{31F46D62-7587-42B3-B062-447D04AE45EB}" srcOrd="0" destOrd="0" presId="urn:microsoft.com/office/officeart/2005/8/layout/list1"/>
    <dgm:cxn modelId="{13A345D6-054A-49A9-8F77-0FB1F49083E9}" type="presParOf" srcId="{0CE119B5-3FCC-476F-AE80-A4AB241CDB0B}" destId="{0CAABC8B-22BA-45A1-BD82-3C624D869ED4}" srcOrd="1" destOrd="0" presId="urn:microsoft.com/office/officeart/2005/8/layout/list1"/>
    <dgm:cxn modelId="{61A95154-5621-466B-8415-1FC7A9CD28BA}" type="presParOf" srcId="{EDBBFB6F-4FD1-4FFA-A022-7AA711282597}" destId="{C9AD5B15-D903-4C8E-A3B9-31A072989F16}" srcOrd="1" destOrd="0" presId="urn:microsoft.com/office/officeart/2005/8/layout/list1"/>
    <dgm:cxn modelId="{B3C8FEE5-A2A1-41FA-95A8-E253B8D26308}" type="presParOf" srcId="{EDBBFB6F-4FD1-4FFA-A022-7AA711282597}" destId="{C2465F10-E951-4EE4-BAC1-F5527ADC119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2A10A0-59B3-4AC6-8B38-93CB5AD6A552}" type="doc">
      <dgm:prSet loTypeId="urn:microsoft.com/office/officeart/2008/layout/LinedList" loCatId="list" qsTypeId="urn:microsoft.com/office/officeart/2005/8/quickstyle/simple1#9" qsCatId="simple" csTypeId="urn:microsoft.com/office/officeart/2005/8/colors/accent1_2#11" csCatId="accent1" phldr="1"/>
      <dgm:spPr/>
      <dgm:t>
        <a:bodyPr/>
        <a:lstStyle/>
        <a:p>
          <a:endParaRPr lang="zh-TW" altLang="en-US"/>
        </a:p>
      </dgm:t>
    </dgm:pt>
    <dgm:pt modelId="{417ADCB7-43E3-4B9E-8480-34A08EAEAAF2}">
      <dgm:prSet phldrT="[文字]" custT="1"/>
      <dgm:spPr>
        <a:ln>
          <a:solidFill>
            <a:schemeClr val="bg2">
              <a:lumMod val="20000"/>
              <a:lumOff val="80000"/>
            </a:schemeClr>
          </a:solidFill>
        </a:ln>
      </dgm:spPr>
      <dgm:t>
        <a:bodyPr/>
        <a:lstStyle/>
        <a:p>
          <a:pPr>
            <a:spcAft>
              <a:spcPts val="0"/>
            </a:spcAft>
          </a:pPr>
          <a:endParaRPr lang="en-US" altLang="zh-TW" sz="4000" b="1" dirty="0">
            <a:solidFill>
              <a:srgbClr val="C00000"/>
            </a:solidFill>
            <a:latin typeface="標楷體" panose="03000509000000000000" pitchFamily="65" charset="-120"/>
            <a:ea typeface="標楷體" panose="03000509000000000000" pitchFamily="65" charset="-120"/>
          </a:endParaRPr>
        </a:p>
        <a:p>
          <a:pPr>
            <a:spcAft>
              <a:spcPts val="0"/>
            </a:spcAft>
          </a:pPr>
          <a:r>
            <a:rPr lang="zh-TW" altLang="en-US" sz="4000" b="1" dirty="0">
              <a:solidFill>
                <a:srgbClr val="C00000"/>
              </a:solidFill>
              <a:latin typeface="標楷體" panose="03000509000000000000" pitchFamily="65" charset="-120"/>
              <a:ea typeface="標楷體" panose="03000509000000000000" pitchFamily="65" charset="-120"/>
            </a:rPr>
            <a:t>「桃園市政府員工廉政倫理規範」所稱本府員工：</a:t>
          </a:r>
          <a:r>
            <a:rPr lang="zh-TW" sz="4000" b="1" u="sng" dirty="0">
              <a:solidFill>
                <a:srgbClr val="C00000"/>
              </a:solidFill>
              <a:latin typeface="標楷體" panose="03000509000000000000" pitchFamily="65" charset="-120"/>
              <a:ea typeface="標楷體" panose="03000509000000000000" pitchFamily="65" charset="-120"/>
            </a:rPr>
            <a:t>指服務於本府及所屬各機關、學校、醫院及事業機構，受有薪俸之人員</a:t>
          </a:r>
          <a:r>
            <a:rPr lang="zh-TW" sz="4000" b="1" dirty="0">
              <a:solidFill>
                <a:srgbClr val="C00000"/>
              </a:solidFill>
              <a:latin typeface="標楷體" panose="03000509000000000000" pitchFamily="65" charset="-120"/>
              <a:ea typeface="標楷體" panose="03000509000000000000" pitchFamily="65" charset="-120"/>
            </a:rPr>
            <a:t>。</a:t>
          </a:r>
          <a:r>
            <a:rPr lang="zh-TW" altLang="en-US" sz="3200" b="1" dirty="0">
              <a:solidFill>
                <a:schemeClr val="tx1"/>
              </a:solidFill>
              <a:latin typeface="Times New Roman" panose="02020603050405020304" pitchFamily="18" charset="0"/>
              <a:ea typeface="標楷體" panose="03000509000000000000" pitchFamily="65" charset="-120"/>
            </a:rPr>
            <a:t>（第</a:t>
          </a:r>
          <a:r>
            <a:rPr lang="en-US" altLang="zh-TW" sz="3200" b="1" dirty="0">
              <a:solidFill>
                <a:schemeClr val="tx1"/>
              </a:solidFill>
              <a:latin typeface="Times New Roman" panose="02020603050405020304" pitchFamily="18" charset="0"/>
              <a:ea typeface="標楷體" panose="03000509000000000000" pitchFamily="65" charset="-120"/>
            </a:rPr>
            <a:t>2</a:t>
          </a:r>
          <a:r>
            <a:rPr lang="zh-TW" altLang="en-US" sz="3200" b="1" dirty="0">
              <a:solidFill>
                <a:schemeClr val="tx1"/>
              </a:solidFill>
              <a:latin typeface="Times New Roman" panose="02020603050405020304" pitchFamily="18" charset="0"/>
              <a:ea typeface="標楷體" panose="03000509000000000000" pitchFamily="65" charset="-120"/>
            </a:rPr>
            <a:t>點第</a:t>
          </a:r>
          <a:r>
            <a:rPr lang="en-US" altLang="zh-TW" sz="3200" b="1" dirty="0">
              <a:solidFill>
                <a:schemeClr val="tx1"/>
              </a:solidFill>
              <a:latin typeface="Times New Roman" panose="02020603050405020304" pitchFamily="18" charset="0"/>
              <a:ea typeface="標楷體" panose="03000509000000000000" pitchFamily="65" charset="-120"/>
            </a:rPr>
            <a:t>1</a:t>
          </a:r>
          <a:r>
            <a:rPr lang="zh-TW" altLang="en-US" sz="3200" b="1" dirty="0">
              <a:solidFill>
                <a:schemeClr val="tx1"/>
              </a:solidFill>
              <a:latin typeface="Times New Roman" panose="02020603050405020304" pitchFamily="18" charset="0"/>
              <a:ea typeface="標楷體" panose="03000509000000000000" pitchFamily="65" charset="-120"/>
            </a:rPr>
            <a:t>款）</a:t>
          </a:r>
          <a:endParaRPr lang="zh-TW" altLang="en-US" sz="3200" b="1" dirty="0">
            <a:solidFill>
              <a:srgbClr val="C00000"/>
            </a:solidFill>
            <a:latin typeface="標楷體" panose="03000509000000000000" pitchFamily="65" charset="-120"/>
            <a:ea typeface="標楷體" panose="03000509000000000000" pitchFamily="65" charset="-120"/>
          </a:endParaRPr>
        </a:p>
        <a:p>
          <a:pPr>
            <a:spcAft>
              <a:spcPts val="0"/>
            </a:spcAft>
          </a:pPr>
          <a:endParaRPr lang="en-US" altLang="zh-TW" sz="1100" b="1" dirty="0">
            <a:solidFill>
              <a:srgbClr val="FF0000"/>
            </a:solidFill>
            <a:latin typeface="標楷體" panose="03000509000000000000" pitchFamily="65" charset="-120"/>
            <a:ea typeface="標楷體" panose="03000509000000000000" pitchFamily="65" charset="-120"/>
          </a:endParaRPr>
        </a:p>
      </dgm:t>
    </dgm:pt>
    <dgm:pt modelId="{EF76391A-3E89-405C-9D13-DB5FBB8891E4}" type="parTrans" cxnId="{29859B0E-739C-4A92-88EF-DBB3BA3567E6}">
      <dgm:prSet/>
      <dgm:spPr/>
      <dgm:t>
        <a:bodyPr/>
        <a:lstStyle/>
        <a:p>
          <a:endParaRPr lang="zh-TW" altLang="en-US"/>
        </a:p>
      </dgm:t>
    </dgm:pt>
    <dgm:pt modelId="{3362C5B5-F0AD-4BCD-80DC-174545F699C3}" type="sibTrans" cxnId="{29859B0E-739C-4A92-88EF-DBB3BA3567E6}">
      <dgm:prSet/>
      <dgm:spPr/>
      <dgm:t>
        <a:bodyPr/>
        <a:lstStyle/>
        <a:p>
          <a:endParaRPr lang="zh-TW" altLang="en-US"/>
        </a:p>
      </dgm:t>
    </dgm:pt>
    <dgm:pt modelId="{7B426A03-BB15-4FBA-A6C7-8674BA683BDC}" type="pres">
      <dgm:prSet presAssocID="{732A10A0-59B3-4AC6-8B38-93CB5AD6A552}" presName="vert0" presStyleCnt="0">
        <dgm:presLayoutVars>
          <dgm:dir/>
          <dgm:animOne val="branch"/>
          <dgm:animLvl val="lvl"/>
        </dgm:presLayoutVars>
      </dgm:prSet>
      <dgm:spPr/>
      <dgm:t>
        <a:bodyPr/>
        <a:lstStyle/>
        <a:p>
          <a:endParaRPr lang="zh-TW" altLang="en-US"/>
        </a:p>
      </dgm:t>
    </dgm:pt>
    <dgm:pt modelId="{8408D0F8-761C-4CE6-9A9A-1EF8F302108F}" type="pres">
      <dgm:prSet presAssocID="{417ADCB7-43E3-4B9E-8480-34A08EAEAAF2}" presName="thickLine" presStyleLbl="alignNode1" presStyleIdx="0" presStyleCnt="1" custLinFactNeighborX="-11429" custLinFactNeighborY="-1471"/>
      <dgm:spPr/>
    </dgm:pt>
    <dgm:pt modelId="{56BBB48B-7848-484C-8330-661D9C0D193E}" type="pres">
      <dgm:prSet presAssocID="{417ADCB7-43E3-4B9E-8480-34A08EAEAAF2}" presName="horz1" presStyleCnt="0"/>
      <dgm:spPr/>
    </dgm:pt>
    <dgm:pt modelId="{EA03ABF2-AD03-4825-983A-1C71E415D8F2}" type="pres">
      <dgm:prSet presAssocID="{417ADCB7-43E3-4B9E-8480-34A08EAEAAF2}" presName="tx1" presStyleLbl="revTx" presStyleIdx="0" presStyleCnt="1"/>
      <dgm:spPr/>
      <dgm:t>
        <a:bodyPr/>
        <a:lstStyle/>
        <a:p>
          <a:endParaRPr lang="zh-TW" altLang="en-US"/>
        </a:p>
      </dgm:t>
    </dgm:pt>
    <dgm:pt modelId="{3C84F414-900B-45EA-9A78-97D00D4AD73E}" type="pres">
      <dgm:prSet presAssocID="{417ADCB7-43E3-4B9E-8480-34A08EAEAAF2}" presName="vert1" presStyleCnt="0"/>
      <dgm:spPr/>
    </dgm:pt>
  </dgm:ptLst>
  <dgm:cxnLst>
    <dgm:cxn modelId="{D35405E7-5ED3-4A1F-AAF8-406F5977AE3B}" type="presOf" srcId="{732A10A0-59B3-4AC6-8B38-93CB5AD6A552}" destId="{7B426A03-BB15-4FBA-A6C7-8674BA683BDC}" srcOrd="0" destOrd="0" presId="urn:microsoft.com/office/officeart/2008/layout/LinedList"/>
    <dgm:cxn modelId="{E3071633-E20D-4448-B5B9-DC7ABE6BE3FC}" type="presOf" srcId="{417ADCB7-43E3-4B9E-8480-34A08EAEAAF2}" destId="{EA03ABF2-AD03-4825-983A-1C71E415D8F2}" srcOrd="0" destOrd="0" presId="urn:microsoft.com/office/officeart/2008/layout/LinedList"/>
    <dgm:cxn modelId="{29859B0E-739C-4A92-88EF-DBB3BA3567E6}" srcId="{732A10A0-59B3-4AC6-8B38-93CB5AD6A552}" destId="{417ADCB7-43E3-4B9E-8480-34A08EAEAAF2}" srcOrd="0" destOrd="0" parTransId="{EF76391A-3E89-405C-9D13-DB5FBB8891E4}" sibTransId="{3362C5B5-F0AD-4BCD-80DC-174545F699C3}"/>
    <dgm:cxn modelId="{AADB7869-D9DA-4D57-8825-BA4417DD072C}" type="presParOf" srcId="{7B426A03-BB15-4FBA-A6C7-8674BA683BDC}" destId="{8408D0F8-761C-4CE6-9A9A-1EF8F302108F}" srcOrd="0" destOrd="0" presId="urn:microsoft.com/office/officeart/2008/layout/LinedList"/>
    <dgm:cxn modelId="{51BD48EC-EF9B-43C4-9874-DD2C94D5C8AD}" type="presParOf" srcId="{7B426A03-BB15-4FBA-A6C7-8674BA683BDC}" destId="{56BBB48B-7848-484C-8330-661D9C0D193E}" srcOrd="1" destOrd="0" presId="urn:microsoft.com/office/officeart/2008/layout/LinedList"/>
    <dgm:cxn modelId="{E011A2F6-1560-45F0-ABB2-97154A28C1A8}" type="presParOf" srcId="{56BBB48B-7848-484C-8330-661D9C0D193E}" destId="{EA03ABF2-AD03-4825-983A-1C71E415D8F2}" srcOrd="0" destOrd="0" presId="urn:microsoft.com/office/officeart/2008/layout/LinedList"/>
    <dgm:cxn modelId="{F6FF4545-5E90-45AD-B27D-5D1BB7275ED1}" type="presParOf" srcId="{56BBB48B-7848-484C-8330-661D9C0D193E}" destId="{3C84F414-900B-45EA-9A78-97D00D4AD7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3AB45B-9C83-471E-AB78-A90824F6146D}" type="doc">
      <dgm:prSet loTypeId="urn:microsoft.com/office/officeart/2005/8/layout/hierarchy4" loCatId="list" qsTypeId="urn:microsoft.com/office/officeart/2005/8/quickstyle/simple3" qsCatId="simple" csTypeId="urn:microsoft.com/office/officeart/2005/8/colors/colorful4" csCatId="colorful" phldr="1"/>
      <dgm:spPr/>
      <dgm:t>
        <a:bodyPr/>
        <a:lstStyle/>
        <a:p>
          <a:endParaRPr lang="zh-TW" altLang="en-US"/>
        </a:p>
      </dgm:t>
    </dgm:pt>
    <dgm:pt modelId="{926EF99C-2493-4411-8852-399B749B74C6}">
      <dgm:prSet phldrT="[文字]" custT="1"/>
      <dgm:spPr/>
      <dgm:t>
        <a:bodyPr/>
        <a:lstStyle/>
        <a:p>
          <a:pPr algn="l"/>
          <a:r>
            <a:rPr lang="zh-TW" altLang="en-US" sz="1800" b="1" dirty="0">
              <a:latin typeface="微軟正黑體" pitchFamily="34" charset="-120"/>
              <a:ea typeface="微軟正黑體" pitchFamily="34" charset="-120"/>
            </a:rPr>
            <a:t>公務員不得要求、期約或收受與其</a:t>
          </a:r>
          <a:r>
            <a:rPr lang="zh-TW" altLang="en-US" sz="1800" b="1" u="sng" dirty="0">
              <a:latin typeface="微軟正黑體" pitchFamily="34" charset="-120"/>
              <a:ea typeface="微軟正黑體" pitchFamily="34" charset="-120"/>
            </a:rPr>
            <a:t>職務有利害關係</a:t>
          </a:r>
          <a:r>
            <a:rPr lang="zh-TW" altLang="en-US" sz="1800" b="1" dirty="0">
              <a:latin typeface="微軟正黑體" pitchFamily="34" charset="-120"/>
              <a:ea typeface="微軟正黑體" pitchFamily="34" charset="-120"/>
            </a:rPr>
            <a:t>者餽贈財物或其他具有經濟價值之權利或利益。但有下列情形之一，且係</a:t>
          </a:r>
          <a:r>
            <a:rPr lang="zh-TW" altLang="en-US" sz="1800" b="1" u="sng" dirty="0">
              <a:latin typeface="微軟正黑體" pitchFamily="34" charset="-120"/>
              <a:ea typeface="微軟正黑體" pitchFamily="34" charset="-120"/>
            </a:rPr>
            <a:t>偶發而無影響特定權利義務之虞</a:t>
          </a:r>
          <a:r>
            <a:rPr lang="zh-TW" altLang="en-US" sz="1800" b="1" dirty="0">
              <a:latin typeface="微軟正黑體" pitchFamily="34" charset="-120"/>
              <a:ea typeface="微軟正黑體" pitchFamily="34" charset="-120"/>
            </a:rPr>
            <a:t>時，得受贈之：</a:t>
          </a:r>
        </a:p>
      </dgm:t>
    </dgm:pt>
    <dgm:pt modelId="{FA1510AF-CED4-44B6-A598-B5C0EB425418}" type="parTrans" cxnId="{286D3C87-E85F-4CC7-A6FA-3842DC77DF16}">
      <dgm:prSet/>
      <dgm:spPr/>
      <dgm:t>
        <a:bodyPr/>
        <a:lstStyle/>
        <a:p>
          <a:endParaRPr lang="zh-TW" altLang="en-US"/>
        </a:p>
      </dgm:t>
    </dgm:pt>
    <dgm:pt modelId="{6CC678C4-EE9B-4A79-A052-2CFC0EE43B3F}" type="sibTrans" cxnId="{286D3C87-E85F-4CC7-A6FA-3842DC77DF16}">
      <dgm:prSet/>
      <dgm:spPr/>
      <dgm:t>
        <a:bodyPr/>
        <a:lstStyle/>
        <a:p>
          <a:endParaRPr lang="zh-TW" altLang="en-US"/>
        </a:p>
      </dgm:t>
    </dgm:pt>
    <dgm:pt modelId="{8B3D8EE5-5EA2-4D6D-BA7D-7349FDF9D54A}">
      <dgm:prSet/>
      <dgm:spPr/>
      <dgm:t>
        <a:bodyPr/>
        <a:lstStyle/>
        <a:p>
          <a:pPr algn="l"/>
          <a:r>
            <a:rPr lang="zh-TW" b="1" dirty="0">
              <a:latin typeface="微軟正黑體" pitchFamily="34" charset="-120"/>
              <a:ea typeface="微軟正黑體" pitchFamily="34" charset="-120"/>
            </a:rPr>
            <a:t>屬公務禮儀。</a:t>
          </a:r>
        </a:p>
      </dgm:t>
    </dgm:pt>
    <dgm:pt modelId="{5B2397F3-E2BF-4634-9D51-365C2953077C}" type="parTrans" cxnId="{47D3F540-6536-4779-8A07-7B0CFF1026F6}">
      <dgm:prSet/>
      <dgm:spPr/>
      <dgm:t>
        <a:bodyPr/>
        <a:lstStyle/>
        <a:p>
          <a:endParaRPr lang="zh-TW" altLang="en-US"/>
        </a:p>
      </dgm:t>
    </dgm:pt>
    <dgm:pt modelId="{71C186BE-977E-4423-A5FB-008387904608}" type="sibTrans" cxnId="{47D3F540-6536-4779-8A07-7B0CFF1026F6}">
      <dgm:prSet/>
      <dgm:spPr/>
      <dgm:t>
        <a:bodyPr/>
        <a:lstStyle/>
        <a:p>
          <a:endParaRPr lang="zh-TW" altLang="en-US"/>
        </a:p>
      </dgm:t>
    </dgm:pt>
    <dgm:pt modelId="{14677048-EB52-4BA7-AC13-7F24A3409E6C}">
      <dgm:prSet/>
      <dgm:spPr/>
      <dgm:t>
        <a:bodyPr/>
        <a:lstStyle/>
        <a:p>
          <a:pPr algn="l"/>
          <a:r>
            <a:rPr lang="zh-TW" b="1" dirty="0">
              <a:latin typeface="微軟正黑體" pitchFamily="34" charset="-120"/>
              <a:ea typeface="微軟正黑體" pitchFamily="34" charset="-120"/>
            </a:rPr>
            <a:t>長官之獎勵、救助或慰問。</a:t>
          </a:r>
        </a:p>
      </dgm:t>
    </dgm:pt>
    <dgm:pt modelId="{23FB8A33-BEA7-4FA9-8476-0C8E0CCC1BAF}" type="parTrans" cxnId="{C822A02A-88AD-4DB2-A296-225C618FD614}">
      <dgm:prSet/>
      <dgm:spPr/>
      <dgm:t>
        <a:bodyPr/>
        <a:lstStyle/>
        <a:p>
          <a:endParaRPr lang="zh-TW" altLang="en-US"/>
        </a:p>
      </dgm:t>
    </dgm:pt>
    <dgm:pt modelId="{B03DC747-4D4C-446C-A083-232E84D54EF4}" type="sibTrans" cxnId="{C822A02A-88AD-4DB2-A296-225C618FD614}">
      <dgm:prSet/>
      <dgm:spPr/>
      <dgm:t>
        <a:bodyPr/>
        <a:lstStyle/>
        <a:p>
          <a:endParaRPr lang="zh-TW" altLang="en-US"/>
        </a:p>
      </dgm:t>
    </dgm:pt>
    <dgm:pt modelId="{729DB216-E69B-4A38-9BA5-499F639B61BD}">
      <dgm:prSet/>
      <dgm:spPr/>
      <dgm:t>
        <a:bodyPr/>
        <a:lstStyle/>
        <a:p>
          <a:pPr algn="l"/>
          <a:r>
            <a:rPr lang="zh-TW" b="1" dirty="0">
              <a:latin typeface="微軟正黑體" pitchFamily="34" charset="-120"/>
              <a:ea typeface="微軟正黑體" pitchFamily="34" charset="-120"/>
            </a:rPr>
            <a:t>受贈之財物市價在新臺幣五百元以下；或對本機關（構）內多數人為餽贈，其市價總額在新臺幣一千元以下。</a:t>
          </a:r>
        </a:p>
      </dgm:t>
    </dgm:pt>
    <dgm:pt modelId="{687ACEE1-557E-467C-B93D-7F4CF05DEB53}" type="parTrans" cxnId="{5687DCDC-784D-4CE7-ADE4-91D10D8C2C66}">
      <dgm:prSet/>
      <dgm:spPr/>
      <dgm:t>
        <a:bodyPr/>
        <a:lstStyle/>
        <a:p>
          <a:endParaRPr lang="zh-TW" altLang="en-US"/>
        </a:p>
      </dgm:t>
    </dgm:pt>
    <dgm:pt modelId="{1B111F1E-E44B-4057-8EC0-8E0442C3FF0C}" type="sibTrans" cxnId="{5687DCDC-784D-4CE7-ADE4-91D10D8C2C66}">
      <dgm:prSet/>
      <dgm:spPr/>
      <dgm:t>
        <a:bodyPr/>
        <a:lstStyle/>
        <a:p>
          <a:endParaRPr lang="zh-TW" altLang="en-US"/>
        </a:p>
      </dgm:t>
    </dgm:pt>
    <dgm:pt modelId="{B21EDA49-1C9B-49A1-861E-8FD6E9F1A5BF}">
      <dgm:prSet/>
      <dgm:spPr/>
      <dgm:t>
        <a:bodyPr/>
        <a:lstStyle/>
        <a:p>
          <a:pPr algn="l"/>
          <a:r>
            <a:rPr lang="zh-TW" b="1" dirty="0">
              <a:latin typeface="微軟正黑體" pitchFamily="34" charset="-120"/>
              <a:ea typeface="微軟正黑體" pitchFamily="34" charset="-120"/>
            </a:rPr>
            <a:t>因訂婚、結婚、生育、喬遷、就職、陞遷異動、退休、辭職、離職及本人、配偶或直系親屬之傷病、死亡受贈之財物，其市價不超過</a:t>
          </a:r>
          <a:r>
            <a:rPr lang="zh-TW" b="1" u="sng" dirty="0">
              <a:latin typeface="微軟正黑體" pitchFamily="34" charset="-120"/>
              <a:ea typeface="微軟正黑體" pitchFamily="34" charset="-120"/>
            </a:rPr>
            <a:t>正常社交禮俗標準</a:t>
          </a:r>
          <a:r>
            <a:rPr lang="zh-TW" b="1" dirty="0">
              <a:latin typeface="微軟正黑體" pitchFamily="34" charset="-120"/>
              <a:ea typeface="微軟正黑體" pitchFamily="34" charset="-120"/>
            </a:rPr>
            <a:t>。</a:t>
          </a:r>
        </a:p>
      </dgm:t>
    </dgm:pt>
    <dgm:pt modelId="{00D00D61-4BE5-4A34-9B5D-7C615C51890F}" type="parTrans" cxnId="{8E0EB875-0CA5-43B9-B88D-C6221D4C085E}">
      <dgm:prSet/>
      <dgm:spPr/>
      <dgm:t>
        <a:bodyPr/>
        <a:lstStyle/>
        <a:p>
          <a:endParaRPr lang="zh-TW" altLang="en-US"/>
        </a:p>
      </dgm:t>
    </dgm:pt>
    <dgm:pt modelId="{5F0A5276-9CF6-4ACC-837E-9F8DB28C21CB}" type="sibTrans" cxnId="{8E0EB875-0CA5-43B9-B88D-C6221D4C085E}">
      <dgm:prSet/>
      <dgm:spPr/>
      <dgm:t>
        <a:bodyPr/>
        <a:lstStyle/>
        <a:p>
          <a:endParaRPr lang="zh-TW" altLang="en-US"/>
        </a:p>
      </dgm:t>
    </dgm:pt>
    <dgm:pt modelId="{D3D8D096-67C5-4C73-9467-12A556F696E0}" type="pres">
      <dgm:prSet presAssocID="{1A3AB45B-9C83-471E-AB78-A90824F6146D}" presName="Name0" presStyleCnt="0">
        <dgm:presLayoutVars>
          <dgm:chPref val="1"/>
          <dgm:dir/>
          <dgm:animOne val="branch"/>
          <dgm:animLvl val="lvl"/>
          <dgm:resizeHandles/>
        </dgm:presLayoutVars>
      </dgm:prSet>
      <dgm:spPr/>
      <dgm:t>
        <a:bodyPr/>
        <a:lstStyle/>
        <a:p>
          <a:endParaRPr lang="zh-TW" altLang="en-US"/>
        </a:p>
      </dgm:t>
    </dgm:pt>
    <dgm:pt modelId="{66D5CF38-93EF-420C-B6E8-B14CD4E64426}" type="pres">
      <dgm:prSet presAssocID="{926EF99C-2493-4411-8852-399B749B74C6}" presName="vertOne" presStyleCnt="0"/>
      <dgm:spPr/>
    </dgm:pt>
    <dgm:pt modelId="{DC4F5D67-1C04-4F4C-B94F-5556CCB80686}" type="pres">
      <dgm:prSet presAssocID="{926EF99C-2493-4411-8852-399B749B74C6}" presName="txOne" presStyleLbl="node0" presStyleIdx="0" presStyleCnt="1" custScaleY="44153">
        <dgm:presLayoutVars>
          <dgm:chPref val="3"/>
        </dgm:presLayoutVars>
      </dgm:prSet>
      <dgm:spPr/>
      <dgm:t>
        <a:bodyPr/>
        <a:lstStyle/>
        <a:p>
          <a:endParaRPr lang="zh-TW" altLang="en-US"/>
        </a:p>
      </dgm:t>
    </dgm:pt>
    <dgm:pt modelId="{E59EEF1C-FD54-4992-8ED5-B0372754EE2D}" type="pres">
      <dgm:prSet presAssocID="{926EF99C-2493-4411-8852-399B749B74C6}" presName="parTransOne" presStyleCnt="0"/>
      <dgm:spPr/>
    </dgm:pt>
    <dgm:pt modelId="{91226411-AD21-4C5D-B856-439EB20233C5}" type="pres">
      <dgm:prSet presAssocID="{926EF99C-2493-4411-8852-399B749B74C6}" presName="horzOne" presStyleCnt="0"/>
      <dgm:spPr/>
    </dgm:pt>
    <dgm:pt modelId="{BF2EE9EE-375C-4DF7-9988-3CFAD8522A62}" type="pres">
      <dgm:prSet presAssocID="{8B3D8EE5-5EA2-4D6D-BA7D-7349FDF9D54A}" presName="vertTwo" presStyleCnt="0"/>
      <dgm:spPr/>
    </dgm:pt>
    <dgm:pt modelId="{FD6812C7-F999-45D4-B42F-60DA77504776}" type="pres">
      <dgm:prSet presAssocID="{8B3D8EE5-5EA2-4D6D-BA7D-7349FDF9D54A}" presName="txTwo" presStyleLbl="node2" presStyleIdx="0" presStyleCnt="4">
        <dgm:presLayoutVars>
          <dgm:chPref val="3"/>
        </dgm:presLayoutVars>
      </dgm:prSet>
      <dgm:spPr/>
      <dgm:t>
        <a:bodyPr/>
        <a:lstStyle/>
        <a:p>
          <a:endParaRPr lang="zh-TW" altLang="en-US"/>
        </a:p>
      </dgm:t>
    </dgm:pt>
    <dgm:pt modelId="{BFC2D753-694F-4A41-8790-F7E52C0308EF}" type="pres">
      <dgm:prSet presAssocID="{8B3D8EE5-5EA2-4D6D-BA7D-7349FDF9D54A}" presName="horzTwo" presStyleCnt="0"/>
      <dgm:spPr/>
    </dgm:pt>
    <dgm:pt modelId="{CA0EC336-A69B-4F4E-83E5-1F2ECDF75993}" type="pres">
      <dgm:prSet presAssocID="{71C186BE-977E-4423-A5FB-008387904608}" presName="sibSpaceTwo" presStyleCnt="0"/>
      <dgm:spPr/>
    </dgm:pt>
    <dgm:pt modelId="{6560187D-9478-4D34-BC04-8DA70A8B3146}" type="pres">
      <dgm:prSet presAssocID="{14677048-EB52-4BA7-AC13-7F24A3409E6C}" presName="vertTwo" presStyleCnt="0"/>
      <dgm:spPr/>
    </dgm:pt>
    <dgm:pt modelId="{01384853-7234-495C-A17E-7DD7192F647D}" type="pres">
      <dgm:prSet presAssocID="{14677048-EB52-4BA7-AC13-7F24A3409E6C}" presName="txTwo" presStyleLbl="node2" presStyleIdx="1" presStyleCnt="4">
        <dgm:presLayoutVars>
          <dgm:chPref val="3"/>
        </dgm:presLayoutVars>
      </dgm:prSet>
      <dgm:spPr/>
      <dgm:t>
        <a:bodyPr/>
        <a:lstStyle/>
        <a:p>
          <a:endParaRPr lang="zh-TW" altLang="en-US"/>
        </a:p>
      </dgm:t>
    </dgm:pt>
    <dgm:pt modelId="{90BC26E5-827F-4B3F-B85B-DB7D1F440FC3}" type="pres">
      <dgm:prSet presAssocID="{14677048-EB52-4BA7-AC13-7F24A3409E6C}" presName="horzTwo" presStyleCnt="0"/>
      <dgm:spPr/>
    </dgm:pt>
    <dgm:pt modelId="{4BA985D2-EA5B-449C-BA53-5A2FE250651E}" type="pres">
      <dgm:prSet presAssocID="{B03DC747-4D4C-446C-A083-232E84D54EF4}" presName="sibSpaceTwo" presStyleCnt="0"/>
      <dgm:spPr/>
    </dgm:pt>
    <dgm:pt modelId="{2998D6DB-A1B4-43D0-A23D-8AC2847E85B9}" type="pres">
      <dgm:prSet presAssocID="{729DB216-E69B-4A38-9BA5-499F639B61BD}" presName="vertTwo" presStyleCnt="0"/>
      <dgm:spPr/>
    </dgm:pt>
    <dgm:pt modelId="{19D0B326-16F7-4EEB-8D80-94B770081BD7}" type="pres">
      <dgm:prSet presAssocID="{729DB216-E69B-4A38-9BA5-499F639B61BD}" presName="txTwo" presStyleLbl="node2" presStyleIdx="2" presStyleCnt="4">
        <dgm:presLayoutVars>
          <dgm:chPref val="3"/>
        </dgm:presLayoutVars>
      </dgm:prSet>
      <dgm:spPr/>
      <dgm:t>
        <a:bodyPr/>
        <a:lstStyle/>
        <a:p>
          <a:endParaRPr lang="zh-TW" altLang="en-US"/>
        </a:p>
      </dgm:t>
    </dgm:pt>
    <dgm:pt modelId="{046D9069-5922-47BC-9449-C806842BCC91}" type="pres">
      <dgm:prSet presAssocID="{729DB216-E69B-4A38-9BA5-499F639B61BD}" presName="horzTwo" presStyleCnt="0"/>
      <dgm:spPr/>
    </dgm:pt>
    <dgm:pt modelId="{8032E4BA-1F8A-4ADF-82EB-C7AD494C9F6A}" type="pres">
      <dgm:prSet presAssocID="{1B111F1E-E44B-4057-8EC0-8E0442C3FF0C}" presName="sibSpaceTwo" presStyleCnt="0"/>
      <dgm:spPr/>
    </dgm:pt>
    <dgm:pt modelId="{2CC96B51-95C6-4234-ACC6-FD6B00C995B3}" type="pres">
      <dgm:prSet presAssocID="{B21EDA49-1C9B-49A1-861E-8FD6E9F1A5BF}" presName="vertTwo" presStyleCnt="0"/>
      <dgm:spPr/>
    </dgm:pt>
    <dgm:pt modelId="{DFFECA6E-386C-412E-BD3E-585F5E137051}" type="pres">
      <dgm:prSet presAssocID="{B21EDA49-1C9B-49A1-861E-8FD6E9F1A5BF}" presName="txTwo" presStyleLbl="node2" presStyleIdx="3" presStyleCnt="4">
        <dgm:presLayoutVars>
          <dgm:chPref val="3"/>
        </dgm:presLayoutVars>
      </dgm:prSet>
      <dgm:spPr/>
      <dgm:t>
        <a:bodyPr/>
        <a:lstStyle/>
        <a:p>
          <a:endParaRPr lang="zh-TW" altLang="en-US"/>
        </a:p>
      </dgm:t>
    </dgm:pt>
    <dgm:pt modelId="{9E4B33EF-BF7C-4948-9227-ADEBC6441929}" type="pres">
      <dgm:prSet presAssocID="{B21EDA49-1C9B-49A1-861E-8FD6E9F1A5BF}" presName="horzTwo" presStyleCnt="0"/>
      <dgm:spPr/>
    </dgm:pt>
  </dgm:ptLst>
  <dgm:cxnLst>
    <dgm:cxn modelId="{D88A275E-A42D-4264-BA08-1DA0A985FC17}" type="presOf" srcId="{B21EDA49-1C9B-49A1-861E-8FD6E9F1A5BF}" destId="{DFFECA6E-386C-412E-BD3E-585F5E137051}" srcOrd="0" destOrd="0" presId="urn:microsoft.com/office/officeart/2005/8/layout/hierarchy4"/>
    <dgm:cxn modelId="{8E0EB875-0CA5-43B9-B88D-C6221D4C085E}" srcId="{926EF99C-2493-4411-8852-399B749B74C6}" destId="{B21EDA49-1C9B-49A1-861E-8FD6E9F1A5BF}" srcOrd="3" destOrd="0" parTransId="{00D00D61-4BE5-4A34-9B5D-7C615C51890F}" sibTransId="{5F0A5276-9CF6-4ACC-837E-9F8DB28C21CB}"/>
    <dgm:cxn modelId="{286D3C87-E85F-4CC7-A6FA-3842DC77DF16}" srcId="{1A3AB45B-9C83-471E-AB78-A90824F6146D}" destId="{926EF99C-2493-4411-8852-399B749B74C6}" srcOrd="0" destOrd="0" parTransId="{FA1510AF-CED4-44B6-A598-B5C0EB425418}" sibTransId="{6CC678C4-EE9B-4A79-A052-2CFC0EE43B3F}"/>
    <dgm:cxn modelId="{FD329BAD-7F36-4F0B-992C-FAE6292A9D1B}" type="presOf" srcId="{729DB216-E69B-4A38-9BA5-499F639B61BD}" destId="{19D0B326-16F7-4EEB-8D80-94B770081BD7}" srcOrd="0" destOrd="0" presId="urn:microsoft.com/office/officeart/2005/8/layout/hierarchy4"/>
    <dgm:cxn modelId="{5687DCDC-784D-4CE7-ADE4-91D10D8C2C66}" srcId="{926EF99C-2493-4411-8852-399B749B74C6}" destId="{729DB216-E69B-4A38-9BA5-499F639B61BD}" srcOrd="2" destOrd="0" parTransId="{687ACEE1-557E-467C-B93D-7F4CF05DEB53}" sibTransId="{1B111F1E-E44B-4057-8EC0-8E0442C3FF0C}"/>
    <dgm:cxn modelId="{D2B6034A-78AE-4989-8394-90C2E90775BB}" type="presOf" srcId="{926EF99C-2493-4411-8852-399B749B74C6}" destId="{DC4F5D67-1C04-4F4C-B94F-5556CCB80686}" srcOrd="0" destOrd="0" presId="urn:microsoft.com/office/officeart/2005/8/layout/hierarchy4"/>
    <dgm:cxn modelId="{C822A02A-88AD-4DB2-A296-225C618FD614}" srcId="{926EF99C-2493-4411-8852-399B749B74C6}" destId="{14677048-EB52-4BA7-AC13-7F24A3409E6C}" srcOrd="1" destOrd="0" parTransId="{23FB8A33-BEA7-4FA9-8476-0C8E0CCC1BAF}" sibTransId="{B03DC747-4D4C-446C-A083-232E84D54EF4}"/>
    <dgm:cxn modelId="{47D3F540-6536-4779-8A07-7B0CFF1026F6}" srcId="{926EF99C-2493-4411-8852-399B749B74C6}" destId="{8B3D8EE5-5EA2-4D6D-BA7D-7349FDF9D54A}" srcOrd="0" destOrd="0" parTransId="{5B2397F3-E2BF-4634-9D51-365C2953077C}" sibTransId="{71C186BE-977E-4423-A5FB-008387904608}"/>
    <dgm:cxn modelId="{6BFB37F6-A0F7-4C89-B6ED-0E6DDB1EEBE6}" type="presOf" srcId="{1A3AB45B-9C83-471E-AB78-A90824F6146D}" destId="{D3D8D096-67C5-4C73-9467-12A556F696E0}" srcOrd="0" destOrd="0" presId="urn:microsoft.com/office/officeart/2005/8/layout/hierarchy4"/>
    <dgm:cxn modelId="{643248D8-8140-4016-8D4E-9C7E8CC0ADCD}" type="presOf" srcId="{8B3D8EE5-5EA2-4D6D-BA7D-7349FDF9D54A}" destId="{FD6812C7-F999-45D4-B42F-60DA77504776}" srcOrd="0" destOrd="0" presId="urn:microsoft.com/office/officeart/2005/8/layout/hierarchy4"/>
    <dgm:cxn modelId="{F2C2434E-A517-4A4B-AB71-C71C78C57190}" type="presOf" srcId="{14677048-EB52-4BA7-AC13-7F24A3409E6C}" destId="{01384853-7234-495C-A17E-7DD7192F647D}" srcOrd="0" destOrd="0" presId="urn:microsoft.com/office/officeart/2005/8/layout/hierarchy4"/>
    <dgm:cxn modelId="{1140B2A5-C6FE-4F31-873F-3D4F1166866F}" type="presParOf" srcId="{D3D8D096-67C5-4C73-9467-12A556F696E0}" destId="{66D5CF38-93EF-420C-B6E8-B14CD4E64426}" srcOrd="0" destOrd="0" presId="urn:microsoft.com/office/officeart/2005/8/layout/hierarchy4"/>
    <dgm:cxn modelId="{5A0505D0-34A5-4E2A-8871-EB69CDBED76A}" type="presParOf" srcId="{66D5CF38-93EF-420C-B6E8-B14CD4E64426}" destId="{DC4F5D67-1C04-4F4C-B94F-5556CCB80686}" srcOrd="0" destOrd="0" presId="urn:microsoft.com/office/officeart/2005/8/layout/hierarchy4"/>
    <dgm:cxn modelId="{9B81F0B8-3C73-4A33-A4F2-23BE83ED8A2C}" type="presParOf" srcId="{66D5CF38-93EF-420C-B6E8-B14CD4E64426}" destId="{E59EEF1C-FD54-4992-8ED5-B0372754EE2D}" srcOrd="1" destOrd="0" presId="urn:microsoft.com/office/officeart/2005/8/layout/hierarchy4"/>
    <dgm:cxn modelId="{D60B023A-8B78-428A-B1F0-45FB6EA23B78}" type="presParOf" srcId="{66D5CF38-93EF-420C-B6E8-B14CD4E64426}" destId="{91226411-AD21-4C5D-B856-439EB20233C5}" srcOrd="2" destOrd="0" presId="urn:microsoft.com/office/officeart/2005/8/layout/hierarchy4"/>
    <dgm:cxn modelId="{902F35E8-4052-4F42-848F-D95111A4F2E2}" type="presParOf" srcId="{91226411-AD21-4C5D-B856-439EB20233C5}" destId="{BF2EE9EE-375C-4DF7-9988-3CFAD8522A62}" srcOrd="0" destOrd="0" presId="urn:microsoft.com/office/officeart/2005/8/layout/hierarchy4"/>
    <dgm:cxn modelId="{0A9A430D-9906-4761-9F7B-37DB3AA25421}" type="presParOf" srcId="{BF2EE9EE-375C-4DF7-9988-3CFAD8522A62}" destId="{FD6812C7-F999-45D4-B42F-60DA77504776}" srcOrd="0" destOrd="0" presId="urn:microsoft.com/office/officeart/2005/8/layout/hierarchy4"/>
    <dgm:cxn modelId="{A835A757-CCE7-486D-8695-E370EDC563DF}" type="presParOf" srcId="{BF2EE9EE-375C-4DF7-9988-3CFAD8522A62}" destId="{BFC2D753-694F-4A41-8790-F7E52C0308EF}" srcOrd="1" destOrd="0" presId="urn:microsoft.com/office/officeart/2005/8/layout/hierarchy4"/>
    <dgm:cxn modelId="{F2ED44A2-1CA9-46FD-A615-881179C209E9}" type="presParOf" srcId="{91226411-AD21-4C5D-B856-439EB20233C5}" destId="{CA0EC336-A69B-4F4E-83E5-1F2ECDF75993}" srcOrd="1" destOrd="0" presId="urn:microsoft.com/office/officeart/2005/8/layout/hierarchy4"/>
    <dgm:cxn modelId="{C8B9CE79-02CF-459C-A29B-1A665AD77018}" type="presParOf" srcId="{91226411-AD21-4C5D-B856-439EB20233C5}" destId="{6560187D-9478-4D34-BC04-8DA70A8B3146}" srcOrd="2" destOrd="0" presId="urn:microsoft.com/office/officeart/2005/8/layout/hierarchy4"/>
    <dgm:cxn modelId="{12E2EAF5-6FAC-433C-AB14-BBBC3F64840F}" type="presParOf" srcId="{6560187D-9478-4D34-BC04-8DA70A8B3146}" destId="{01384853-7234-495C-A17E-7DD7192F647D}" srcOrd="0" destOrd="0" presId="urn:microsoft.com/office/officeart/2005/8/layout/hierarchy4"/>
    <dgm:cxn modelId="{E7094544-FB0B-448C-B1CB-C31C0646EE10}" type="presParOf" srcId="{6560187D-9478-4D34-BC04-8DA70A8B3146}" destId="{90BC26E5-827F-4B3F-B85B-DB7D1F440FC3}" srcOrd="1" destOrd="0" presId="urn:microsoft.com/office/officeart/2005/8/layout/hierarchy4"/>
    <dgm:cxn modelId="{2C9FAD40-517A-40F9-8F01-2D169C6A4689}" type="presParOf" srcId="{91226411-AD21-4C5D-B856-439EB20233C5}" destId="{4BA985D2-EA5B-449C-BA53-5A2FE250651E}" srcOrd="3" destOrd="0" presId="urn:microsoft.com/office/officeart/2005/8/layout/hierarchy4"/>
    <dgm:cxn modelId="{E4CC84CC-FE14-4A21-AEB4-688E5FA8DF49}" type="presParOf" srcId="{91226411-AD21-4C5D-B856-439EB20233C5}" destId="{2998D6DB-A1B4-43D0-A23D-8AC2847E85B9}" srcOrd="4" destOrd="0" presId="urn:microsoft.com/office/officeart/2005/8/layout/hierarchy4"/>
    <dgm:cxn modelId="{CB6A71B6-D21F-4366-8580-848CF4C3CD4B}" type="presParOf" srcId="{2998D6DB-A1B4-43D0-A23D-8AC2847E85B9}" destId="{19D0B326-16F7-4EEB-8D80-94B770081BD7}" srcOrd="0" destOrd="0" presId="urn:microsoft.com/office/officeart/2005/8/layout/hierarchy4"/>
    <dgm:cxn modelId="{4F2BFAEF-0488-422C-B243-FA71CF017D41}" type="presParOf" srcId="{2998D6DB-A1B4-43D0-A23D-8AC2847E85B9}" destId="{046D9069-5922-47BC-9449-C806842BCC91}" srcOrd="1" destOrd="0" presId="urn:microsoft.com/office/officeart/2005/8/layout/hierarchy4"/>
    <dgm:cxn modelId="{F48845C7-E492-4282-8C87-201E432060CE}" type="presParOf" srcId="{91226411-AD21-4C5D-B856-439EB20233C5}" destId="{8032E4BA-1F8A-4ADF-82EB-C7AD494C9F6A}" srcOrd="5" destOrd="0" presId="urn:microsoft.com/office/officeart/2005/8/layout/hierarchy4"/>
    <dgm:cxn modelId="{4D32B548-EDD5-4719-ABC0-AD6702BE1984}" type="presParOf" srcId="{91226411-AD21-4C5D-B856-439EB20233C5}" destId="{2CC96B51-95C6-4234-ACC6-FD6B00C995B3}" srcOrd="6" destOrd="0" presId="urn:microsoft.com/office/officeart/2005/8/layout/hierarchy4"/>
    <dgm:cxn modelId="{A374424D-333A-4E26-9871-C3E1DBADB126}" type="presParOf" srcId="{2CC96B51-95C6-4234-ACC6-FD6B00C995B3}" destId="{DFFECA6E-386C-412E-BD3E-585F5E137051}" srcOrd="0" destOrd="0" presId="urn:microsoft.com/office/officeart/2005/8/layout/hierarchy4"/>
    <dgm:cxn modelId="{72FC42B4-52D7-4126-A184-2B9008FAFAEC}" type="presParOf" srcId="{2CC96B51-95C6-4234-ACC6-FD6B00C995B3}" destId="{9E4B33EF-BF7C-4948-9227-ADEBC644192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734609-2865-4F78-B5F7-582F4988F2A8}" type="doc">
      <dgm:prSet loTypeId="urn:microsoft.com/office/officeart/2005/8/layout/chevron2" loCatId="list" qsTypeId="urn:microsoft.com/office/officeart/2005/8/quickstyle/simple3" qsCatId="simple" csTypeId="urn:microsoft.com/office/officeart/2005/8/colors/accent3_3" csCatId="accent3" phldr="1"/>
      <dgm:spPr/>
      <dgm:t>
        <a:bodyPr/>
        <a:lstStyle/>
        <a:p>
          <a:endParaRPr lang="zh-TW" altLang="en-US"/>
        </a:p>
      </dgm:t>
    </dgm:pt>
    <dgm:pt modelId="{10C0DC11-6FDE-4534-9C8B-7B187AA09186}">
      <dgm:prSet phldrT="[文字]" custT="1"/>
      <dgm:spPr/>
      <dgm:t>
        <a:bodyPr/>
        <a:lstStyle/>
        <a:p>
          <a:pPr algn="l"/>
          <a:r>
            <a:rPr lang="zh-TW" altLang="en-US" sz="1800" b="1" dirty="0">
              <a:latin typeface="微軟正黑體" pitchFamily="34" charset="-120"/>
              <a:ea typeface="微軟正黑體" pitchFamily="34" charset="-120"/>
            </a:rPr>
            <a:t>公務員不得參加與其</a:t>
          </a:r>
          <a:r>
            <a:rPr lang="zh-TW" altLang="en-US" sz="1800" b="1" u="sng" dirty="0">
              <a:latin typeface="微軟正黑體" pitchFamily="34" charset="-120"/>
              <a:ea typeface="微軟正黑體" pitchFamily="34" charset="-120"/>
            </a:rPr>
            <a:t>職務有利害關係</a:t>
          </a:r>
          <a:r>
            <a:rPr lang="zh-TW" altLang="en-US" sz="1800" b="1" dirty="0">
              <a:latin typeface="微軟正黑體" pitchFamily="34" charset="-120"/>
              <a:ea typeface="微軟正黑體" pitchFamily="34" charset="-120"/>
            </a:rPr>
            <a:t>者之飲宴應酬。但有下列情形之ㄧ者，不在此限：</a:t>
          </a:r>
        </a:p>
      </dgm:t>
    </dgm:pt>
    <dgm:pt modelId="{64B3291F-EDEB-4F71-AC7E-953EB99398F7}" type="parTrans" cxnId="{3DEDC943-B1A1-498C-AEF7-B9759B5473BC}">
      <dgm:prSet/>
      <dgm:spPr/>
      <dgm:t>
        <a:bodyPr/>
        <a:lstStyle/>
        <a:p>
          <a:endParaRPr lang="zh-TW" altLang="en-US"/>
        </a:p>
      </dgm:t>
    </dgm:pt>
    <dgm:pt modelId="{5BDA83A8-6CEF-483C-943E-B3ADA9BD9159}" type="sibTrans" cxnId="{3DEDC943-B1A1-498C-AEF7-B9759B5473BC}">
      <dgm:prSet/>
      <dgm:spPr/>
      <dgm:t>
        <a:bodyPr/>
        <a:lstStyle/>
        <a:p>
          <a:endParaRPr lang="zh-TW" altLang="en-US"/>
        </a:p>
      </dgm:t>
    </dgm:pt>
    <dgm:pt modelId="{B586A359-B7D8-43F4-B8E8-15313C65CFD8}">
      <dgm:prSet custT="1"/>
      <dgm:spPr/>
      <dgm:t>
        <a:bodyPr/>
        <a:lstStyle/>
        <a:p>
          <a:r>
            <a:rPr lang="zh-TW" altLang="en-US" sz="1800" b="1" dirty="0">
              <a:latin typeface="微軟正黑體" pitchFamily="34" charset="-120"/>
              <a:ea typeface="微軟正黑體" pitchFamily="34" charset="-120"/>
            </a:rPr>
            <a:t>因公務禮儀確有必要參加。</a:t>
          </a:r>
        </a:p>
      </dgm:t>
    </dgm:pt>
    <dgm:pt modelId="{B9052CC3-C451-4531-9D26-B9DCB4C1476E}" type="parTrans" cxnId="{AC9D29AC-2696-435F-8CB3-2CE5B9051EDC}">
      <dgm:prSet/>
      <dgm:spPr/>
      <dgm:t>
        <a:bodyPr/>
        <a:lstStyle/>
        <a:p>
          <a:endParaRPr lang="zh-TW" altLang="en-US"/>
        </a:p>
      </dgm:t>
    </dgm:pt>
    <dgm:pt modelId="{79223113-3E08-43FE-BC2D-B927688F1A6D}" type="sibTrans" cxnId="{AC9D29AC-2696-435F-8CB3-2CE5B9051EDC}">
      <dgm:prSet/>
      <dgm:spPr/>
      <dgm:t>
        <a:bodyPr/>
        <a:lstStyle/>
        <a:p>
          <a:endParaRPr lang="zh-TW" altLang="en-US"/>
        </a:p>
      </dgm:t>
    </dgm:pt>
    <dgm:pt modelId="{4727467E-0B08-4F35-9896-B517CE3FDBE7}">
      <dgm:prSet custT="1"/>
      <dgm:spPr/>
      <dgm:t>
        <a:bodyPr/>
        <a:lstStyle/>
        <a:p>
          <a:r>
            <a:rPr lang="zh-TW" altLang="en-US" sz="1800" b="1" dirty="0">
              <a:latin typeface="微軟正黑體" pitchFamily="34" charset="-120"/>
              <a:ea typeface="微軟正黑體" pitchFamily="34" charset="-120"/>
            </a:rPr>
            <a:t>因民俗節慶公開舉辦之活動且邀請一般人參加。</a:t>
          </a:r>
        </a:p>
      </dgm:t>
    </dgm:pt>
    <dgm:pt modelId="{7825D51F-CAE9-4E55-A1A6-E4D7F1DA4F53}" type="parTrans" cxnId="{DF3F3893-4544-463D-8940-ECC8B9531FDC}">
      <dgm:prSet/>
      <dgm:spPr/>
      <dgm:t>
        <a:bodyPr/>
        <a:lstStyle/>
        <a:p>
          <a:endParaRPr lang="zh-TW" altLang="en-US"/>
        </a:p>
      </dgm:t>
    </dgm:pt>
    <dgm:pt modelId="{3F489B67-E993-434E-AC89-6AE30887D9BC}" type="sibTrans" cxnId="{DF3F3893-4544-463D-8940-ECC8B9531FDC}">
      <dgm:prSet/>
      <dgm:spPr/>
      <dgm:t>
        <a:bodyPr/>
        <a:lstStyle/>
        <a:p>
          <a:endParaRPr lang="zh-TW" altLang="en-US"/>
        </a:p>
      </dgm:t>
    </dgm:pt>
    <dgm:pt modelId="{8750721A-19B0-4A97-BA5D-3F8D428DBD89}">
      <dgm:prSet custT="1"/>
      <dgm:spPr/>
      <dgm:t>
        <a:bodyPr/>
        <a:lstStyle/>
        <a:p>
          <a:r>
            <a:rPr lang="zh-TW" altLang="en-US" sz="1800" b="1" dirty="0">
              <a:latin typeface="微軟正黑體" pitchFamily="34" charset="-120"/>
              <a:ea typeface="微軟正黑體" pitchFamily="34" charset="-120"/>
            </a:rPr>
            <a:t>長官對屬員之獎勵、慰勞。</a:t>
          </a:r>
        </a:p>
      </dgm:t>
    </dgm:pt>
    <dgm:pt modelId="{34105646-DA6E-402F-BE9F-30C7F887C994}" type="parTrans" cxnId="{1C15CB48-A363-4479-A8B5-BF5A51640CAD}">
      <dgm:prSet/>
      <dgm:spPr/>
      <dgm:t>
        <a:bodyPr/>
        <a:lstStyle/>
        <a:p>
          <a:endParaRPr lang="zh-TW" altLang="en-US"/>
        </a:p>
      </dgm:t>
    </dgm:pt>
    <dgm:pt modelId="{E1CE2336-1446-4C6A-8E5A-BB2EE0EAEFD0}" type="sibTrans" cxnId="{1C15CB48-A363-4479-A8B5-BF5A51640CAD}">
      <dgm:prSet/>
      <dgm:spPr/>
      <dgm:t>
        <a:bodyPr/>
        <a:lstStyle/>
        <a:p>
          <a:endParaRPr lang="zh-TW" altLang="en-US"/>
        </a:p>
      </dgm:t>
    </dgm:pt>
    <dgm:pt modelId="{8770C978-7231-4960-A83A-E77E84588E07}">
      <dgm:prSet custT="1"/>
      <dgm:spPr/>
      <dgm:t>
        <a:bodyPr/>
        <a:lstStyle/>
        <a:p>
          <a:r>
            <a:rPr lang="zh-TW" altLang="en-US" sz="1800" b="1" dirty="0">
              <a:latin typeface="微軟正黑體" pitchFamily="34" charset="-120"/>
              <a:ea typeface="微軟正黑體" pitchFamily="34" charset="-120"/>
            </a:rPr>
            <a:t>因訂婚、結婚、生育、喬遷、就職、陞遷異動、退休、辭職、離職等所舉辦之活動，而未超過</a:t>
          </a:r>
          <a:r>
            <a:rPr lang="zh-TW" altLang="en-US" sz="1800" b="1" u="sng" dirty="0">
              <a:latin typeface="微軟正黑體" pitchFamily="34" charset="-120"/>
              <a:ea typeface="微軟正黑體" pitchFamily="34" charset="-120"/>
            </a:rPr>
            <a:t>正常社交禮俗標準</a:t>
          </a:r>
          <a:r>
            <a:rPr lang="zh-TW" altLang="en-US" sz="1800" b="1" dirty="0">
              <a:latin typeface="微軟正黑體" pitchFamily="34" charset="-120"/>
              <a:ea typeface="微軟正黑體" pitchFamily="34" charset="-120"/>
            </a:rPr>
            <a:t>。</a:t>
          </a:r>
          <a:endParaRPr lang="zh-TW" altLang="en-US" sz="1800" b="1" dirty="0">
            <a:latin typeface="+mn-ea"/>
            <a:ea typeface="+mn-ea"/>
          </a:endParaRPr>
        </a:p>
      </dgm:t>
    </dgm:pt>
    <dgm:pt modelId="{6DA5CD06-3719-4BF1-9003-94516E655898}" type="parTrans" cxnId="{28605AEA-B3A4-4BA0-8954-BBF58BEC6F62}">
      <dgm:prSet/>
      <dgm:spPr/>
      <dgm:t>
        <a:bodyPr/>
        <a:lstStyle/>
        <a:p>
          <a:endParaRPr lang="zh-TW" altLang="en-US"/>
        </a:p>
      </dgm:t>
    </dgm:pt>
    <dgm:pt modelId="{EF96C4C9-A3CC-460B-A49B-4EA592F50C2F}" type="sibTrans" cxnId="{28605AEA-B3A4-4BA0-8954-BBF58BEC6F62}">
      <dgm:prSet/>
      <dgm:spPr/>
      <dgm:t>
        <a:bodyPr/>
        <a:lstStyle/>
        <a:p>
          <a:endParaRPr lang="zh-TW" altLang="en-US"/>
        </a:p>
      </dgm:t>
    </dgm:pt>
    <dgm:pt modelId="{0B8CB3F3-64F0-4026-8688-FAF511DA794D}">
      <dgm:prSet custT="1"/>
      <dgm:spPr/>
      <dgm:t>
        <a:bodyPr/>
        <a:lstStyle/>
        <a:p>
          <a:r>
            <a:rPr lang="zh-TW" altLang="en-US" sz="1800" b="1" i="1" dirty="0">
              <a:solidFill>
                <a:srgbClr val="C00000"/>
              </a:solidFill>
              <a:effectLst>
                <a:outerShdw blurRad="38100" dist="38100" dir="2700000" algn="tl">
                  <a:srgbClr val="000000">
                    <a:alpha val="43137"/>
                  </a:srgbClr>
                </a:outerShdw>
              </a:effectLst>
              <a:latin typeface="+mn-ea"/>
              <a:ea typeface="+mn-ea"/>
              <a:cs typeface="Aharoni" panose="02010803020104030203" pitchFamily="2" charset="-79"/>
            </a:rPr>
            <a:t>惟須注意者</a:t>
          </a:r>
          <a:r>
            <a:rPr lang="zh-TW" altLang="en-US" sz="1800" b="1" i="1" dirty="0">
              <a:solidFill>
                <a:srgbClr val="C00000"/>
              </a:solidFill>
              <a:effectLst>
                <a:outerShdw blurRad="38100" dist="38100" dir="2700000" algn="tl">
                  <a:srgbClr val="000000">
                    <a:alpha val="43137"/>
                  </a:srgbClr>
                </a:outerShdw>
              </a:effectLst>
              <a:latin typeface="細明體" panose="02020509000000000000" pitchFamily="49" charset="-120"/>
              <a:ea typeface="細明體" panose="02020509000000000000" pitchFamily="49" charset="-120"/>
              <a:cs typeface="Aharoni" panose="02010803020104030203" pitchFamily="2" charset="-79"/>
            </a:rPr>
            <a:t>，</a:t>
          </a:r>
          <a:r>
            <a:rPr lang="zh-TW" altLang="en-US" sz="1800" b="1" i="1" dirty="0">
              <a:solidFill>
                <a:srgbClr val="C00000"/>
              </a:solidFill>
              <a:effectLst>
                <a:outerShdw blurRad="38100" dist="38100" dir="2700000" algn="tl">
                  <a:srgbClr val="000000">
                    <a:alpha val="43137"/>
                  </a:srgbClr>
                </a:outerShdw>
              </a:effectLst>
              <a:latin typeface="+mn-ea"/>
              <a:ea typeface="+mn-ea"/>
              <a:cs typeface="Aharoni" panose="02010803020104030203" pitchFamily="2" charset="-79"/>
            </a:rPr>
            <a:t>公務員受邀之飲宴應酬，雖與其無職務上利害關係，而與其身分、職務顯不相宜</a:t>
          </a:r>
          <a:r>
            <a:rPr lang="zh-TW" sz="1800" b="1" i="1" dirty="0">
              <a:solidFill>
                <a:srgbClr val="C00000"/>
              </a:solidFill>
              <a:effectLst>
                <a:outerShdw blurRad="38100" dist="38100" dir="2700000" algn="tl">
                  <a:srgbClr val="000000">
                    <a:alpha val="43137"/>
                  </a:srgbClr>
                </a:outerShdw>
              </a:effectLst>
              <a:latin typeface="+mn-ea"/>
              <a:ea typeface="+mn-ea"/>
              <a:cs typeface="Aharoni" panose="02010803020104030203" pitchFamily="2" charset="-79"/>
            </a:rPr>
            <a:t>致外界觀感不佳者，仍應避免。</a:t>
          </a:r>
          <a:endParaRPr lang="zh-TW" altLang="en-US" sz="1800" b="1" i="1" dirty="0">
            <a:effectLst>
              <a:outerShdw blurRad="38100" dist="38100" dir="2700000" algn="tl">
                <a:srgbClr val="000000">
                  <a:alpha val="43137"/>
                </a:srgbClr>
              </a:outerShdw>
            </a:effectLst>
            <a:latin typeface="+mn-ea"/>
            <a:ea typeface="+mn-ea"/>
          </a:endParaRPr>
        </a:p>
      </dgm:t>
    </dgm:pt>
    <dgm:pt modelId="{34D0584D-AE43-4992-8D16-1FE7F05960A8}" type="parTrans" cxnId="{895F4096-0706-4A5C-98B0-73DFF01779EF}">
      <dgm:prSet/>
      <dgm:spPr/>
      <dgm:t>
        <a:bodyPr/>
        <a:lstStyle/>
        <a:p>
          <a:endParaRPr lang="zh-TW" altLang="en-US"/>
        </a:p>
      </dgm:t>
    </dgm:pt>
    <dgm:pt modelId="{BD214F5B-A4F9-4C7B-9E48-6AAB3485096F}" type="sibTrans" cxnId="{895F4096-0706-4A5C-98B0-73DFF01779EF}">
      <dgm:prSet/>
      <dgm:spPr/>
      <dgm:t>
        <a:bodyPr/>
        <a:lstStyle/>
        <a:p>
          <a:endParaRPr lang="zh-TW" altLang="en-US"/>
        </a:p>
      </dgm:t>
    </dgm:pt>
    <dgm:pt modelId="{22C2B036-41E8-47E6-AF6E-7981FFDA7709}" type="pres">
      <dgm:prSet presAssocID="{40734609-2865-4F78-B5F7-582F4988F2A8}" presName="linearFlow" presStyleCnt="0">
        <dgm:presLayoutVars>
          <dgm:dir/>
          <dgm:animLvl val="lvl"/>
          <dgm:resizeHandles val="exact"/>
        </dgm:presLayoutVars>
      </dgm:prSet>
      <dgm:spPr/>
      <dgm:t>
        <a:bodyPr/>
        <a:lstStyle/>
        <a:p>
          <a:endParaRPr lang="zh-TW" altLang="en-US"/>
        </a:p>
      </dgm:t>
    </dgm:pt>
    <dgm:pt modelId="{5B614D40-CF69-4F7F-8144-6D54593258E6}" type="pres">
      <dgm:prSet presAssocID="{10C0DC11-6FDE-4534-9C8B-7B187AA09186}" presName="composite" presStyleCnt="0"/>
      <dgm:spPr/>
    </dgm:pt>
    <dgm:pt modelId="{55C47E6E-FE03-4E2B-B794-B4D7CCA1F1CB}" type="pres">
      <dgm:prSet presAssocID="{10C0DC11-6FDE-4534-9C8B-7B187AA09186}" presName="parentText" presStyleLbl="alignNode1" presStyleIdx="0" presStyleCnt="1">
        <dgm:presLayoutVars>
          <dgm:chMax val="1"/>
          <dgm:bulletEnabled val="1"/>
        </dgm:presLayoutVars>
      </dgm:prSet>
      <dgm:spPr/>
      <dgm:t>
        <a:bodyPr/>
        <a:lstStyle/>
        <a:p>
          <a:endParaRPr lang="zh-TW" altLang="en-US"/>
        </a:p>
      </dgm:t>
    </dgm:pt>
    <dgm:pt modelId="{E2D4F53F-CC67-4671-8C0A-187F962951D1}" type="pres">
      <dgm:prSet presAssocID="{10C0DC11-6FDE-4534-9C8B-7B187AA09186}" presName="descendantText" presStyleLbl="alignAcc1" presStyleIdx="0" presStyleCnt="1" custScaleY="163837" custLinFactNeighborX="749" custLinFactNeighborY="1592">
        <dgm:presLayoutVars>
          <dgm:bulletEnabled val="1"/>
        </dgm:presLayoutVars>
      </dgm:prSet>
      <dgm:spPr/>
      <dgm:t>
        <a:bodyPr/>
        <a:lstStyle/>
        <a:p>
          <a:endParaRPr lang="zh-TW" altLang="en-US"/>
        </a:p>
      </dgm:t>
    </dgm:pt>
  </dgm:ptLst>
  <dgm:cxnLst>
    <dgm:cxn modelId="{3DEDC943-B1A1-498C-AEF7-B9759B5473BC}" srcId="{40734609-2865-4F78-B5F7-582F4988F2A8}" destId="{10C0DC11-6FDE-4534-9C8B-7B187AA09186}" srcOrd="0" destOrd="0" parTransId="{64B3291F-EDEB-4F71-AC7E-953EB99398F7}" sibTransId="{5BDA83A8-6CEF-483C-943E-B3ADA9BD9159}"/>
    <dgm:cxn modelId="{EB4F46D0-5798-4AFA-BAB1-3852C9A777D1}" type="presOf" srcId="{40734609-2865-4F78-B5F7-582F4988F2A8}" destId="{22C2B036-41E8-47E6-AF6E-7981FFDA7709}" srcOrd="0" destOrd="0" presId="urn:microsoft.com/office/officeart/2005/8/layout/chevron2"/>
    <dgm:cxn modelId="{AACAFDA1-1022-461A-918E-27A3B9E2F113}" type="presOf" srcId="{0B8CB3F3-64F0-4026-8688-FAF511DA794D}" destId="{E2D4F53F-CC67-4671-8C0A-187F962951D1}" srcOrd="0" destOrd="4" presId="urn:microsoft.com/office/officeart/2005/8/layout/chevron2"/>
    <dgm:cxn modelId="{5B11ED50-A298-4590-A2BB-8E79001B9D31}" type="presOf" srcId="{B586A359-B7D8-43F4-B8E8-15313C65CFD8}" destId="{E2D4F53F-CC67-4671-8C0A-187F962951D1}" srcOrd="0" destOrd="0" presId="urn:microsoft.com/office/officeart/2005/8/layout/chevron2"/>
    <dgm:cxn modelId="{ADF73DE1-7C8E-429F-9620-FFC626C5BE8E}" type="presOf" srcId="{4727467E-0B08-4F35-9896-B517CE3FDBE7}" destId="{E2D4F53F-CC67-4671-8C0A-187F962951D1}" srcOrd="0" destOrd="1" presId="urn:microsoft.com/office/officeart/2005/8/layout/chevron2"/>
    <dgm:cxn modelId="{9EDBB369-E94F-4EDE-B19D-BE1C24DF9DFE}" type="presOf" srcId="{10C0DC11-6FDE-4534-9C8B-7B187AA09186}" destId="{55C47E6E-FE03-4E2B-B794-B4D7CCA1F1CB}" srcOrd="0" destOrd="0" presId="urn:microsoft.com/office/officeart/2005/8/layout/chevron2"/>
    <dgm:cxn modelId="{DF3F3893-4544-463D-8940-ECC8B9531FDC}" srcId="{10C0DC11-6FDE-4534-9C8B-7B187AA09186}" destId="{4727467E-0B08-4F35-9896-B517CE3FDBE7}" srcOrd="1" destOrd="0" parTransId="{7825D51F-CAE9-4E55-A1A6-E4D7F1DA4F53}" sibTransId="{3F489B67-E993-434E-AC89-6AE30887D9BC}"/>
    <dgm:cxn modelId="{895F4096-0706-4A5C-98B0-73DFF01779EF}" srcId="{10C0DC11-6FDE-4534-9C8B-7B187AA09186}" destId="{0B8CB3F3-64F0-4026-8688-FAF511DA794D}" srcOrd="4" destOrd="0" parTransId="{34D0584D-AE43-4992-8D16-1FE7F05960A8}" sibTransId="{BD214F5B-A4F9-4C7B-9E48-6AAB3485096F}"/>
    <dgm:cxn modelId="{84B25DD0-0533-4504-A284-0497B22E99E8}" type="presOf" srcId="{8770C978-7231-4960-A83A-E77E84588E07}" destId="{E2D4F53F-CC67-4671-8C0A-187F962951D1}" srcOrd="0" destOrd="3" presId="urn:microsoft.com/office/officeart/2005/8/layout/chevron2"/>
    <dgm:cxn modelId="{AC9D29AC-2696-435F-8CB3-2CE5B9051EDC}" srcId="{10C0DC11-6FDE-4534-9C8B-7B187AA09186}" destId="{B586A359-B7D8-43F4-B8E8-15313C65CFD8}" srcOrd="0" destOrd="0" parTransId="{B9052CC3-C451-4531-9D26-B9DCB4C1476E}" sibTransId="{79223113-3E08-43FE-BC2D-B927688F1A6D}"/>
    <dgm:cxn modelId="{1C15CB48-A363-4479-A8B5-BF5A51640CAD}" srcId="{10C0DC11-6FDE-4534-9C8B-7B187AA09186}" destId="{8750721A-19B0-4A97-BA5D-3F8D428DBD89}" srcOrd="2" destOrd="0" parTransId="{34105646-DA6E-402F-BE9F-30C7F887C994}" sibTransId="{E1CE2336-1446-4C6A-8E5A-BB2EE0EAEFD0}"/>
    <dgm:cxn modelId="{28605AEA-B3A4-4BA0-8954-BBF58BEC6F62}" srcId="{10C0DC11-6FDE-4534-9C8B-7B187AA09186}" destId="{8770C978-7231-4960-A83A-E77E84588E07}" srcOrd="3" destOrd="0" parTransId="{6DA5CD06-3719-4BF1-9003-94516E655898}" sibTransId="{EF96C4C9-A3CC-460B-A49B-4EA592F50C2F}"/>
    <dgm:cxn modelId="{04368D73-A9ED-4418-BE43-F6CBA4842039}" type="presOf" srcId="{8750721A-19B0-4A97-BA5D-3F8D428DBD89}" destId="{E2D4F53F-CC67-4671-8C0A-187F962951D1}" srcOrd="0" destOrd="2" presId="urn:microsoft.com/office/officeart/2005/8/layout/chevron2"/>
    <dgm:cxn modelId="{4A080919-5D43-4F43-BFEA-0013C17BBA30}" type="presParOf" srcId="{22C2B036-41E8-47E6-AF6E-7981FFDA7709}" destId="{5B614D40-CF69-4F7F-8144-6D54593258E6}" srcOrd="0" destOrd="0" presId="urn:microsoft.com/office/officeart/2005/8/layout/chevron2"/>
    <dgm:cxn modelId="{F41A3E43-7EF5-4148-BFB3-C02C0257A8C2}" type="presParOf" srcId="{5B614D40-CF69-4F7F-8144-6D54593258E6}" destId="{55C47E6E-FE03-4E2B-B794-B4D7CCA1F1CB}" srcOrd="0" destOrd="0" presId="urn:microsoft.com/office/officeart/2005/8/layout/chevron2"/>
    <dgm:cxn modelId="{BF293640-1B6A-49FA-98E0-9ED3420182B5}" type="presParOf" srcId="{5B614D40-CF69-4F7F-8144-6D54593258E6}" destId="{E2D4F53F-CC67-4671-8C0A-187F962951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52C51F-9A7C-4447-A154-D57F179BB578}" type="doc">
      <dgm:prSet loTypeId="urn:microsoft.com/office/officeart/2005/8/layout/process1" loCatId="process" qsTypeId="urn:microsoft.com/office/officeart/2005/8/quickstyle/simple3" qsCatId="simple" csTypeId="urn:microsoft.com/office/officeart/2005/8/colors/colorful2" csCatId="colorful" phldr="1"/>
      <dgm:spPr/>
      <dgm:t>
        <a:bodyPr/>
        <a:lstStyle/>
        <a:p>
          <a:endParaRPr lang="zh-TW" altLang="en-US"/>
        </a:p>
      </dgm:t>
    </dgm:pt>
    <dgm:pt modelId="{E2AB7F4A-5AF2-4EB1-A1F7-F5810DA2352B}">
      <dgm:prSet phldrT="[文字]" custT="1"/>
      <dgm:spPr/>
      <dgm:t>
        <a:bodyPr/>
        <a:lstStyle/>
        <a:p>
          <a:pPr algn="l">
            <a:lnSpc>
              <a:spcPct val="150000"/>
            </a:lnSpc>
          </a:pPr>
          <a:r>
            <a:rPr lang="zh-TW" altLang="en-US" sz="3200" b="1" dirty="0">
              <a:latin typeface="標楷體" panose="03000509000000000000" pitchFamily="65" charset="-120"/>
              <a:ea typeface="標楷體" panose="03000509000000000000" pitchFamily="65" charset="-120"/>
            </a:rPr>
            <a:t>本府員工</a:t>
          </a:r>
          <a:r>
            <a:rPr lang="zh-TW" sz="3200" b="1" dirty="0">
              <a:latin typeface="標楷體" panose="03000509000000000000" pitchFamily="65" charset="-120"/>
              <a:ea typeface="標楷體" panose="03000509000000000000" pitchFamily="65" charset="-120"/>
            </a:rPr>
            <a:t>遇有請託關說時，應於三日內簽報其長官並知會政風機構</a:t>
          </a:r>
          <a:r>
            <a:rPr lang="zh-TW" altLang="en-US" sz="3200" b="1" dirty="0">
              <a:latin typeface="標楷體" panose="03000509000000000000" pitchFamily="65" charset="-120"/>
              <a:ea typeface="標楷體" panose="03000509000000000000" pitchFamily="65" charset="-120"/>
            </a:rPr>
            <a:t>。</a:t>
          </a:r>
          <a:r>
            <a:rPr lang="en-US" altLang="zh-TW" sz="3200" b="1" dirty="0">
              <a:latin typeface="標楷體" panose="03000509000000000000" pitchFamily="65" charset="-120"/>
              <a:ea typeface="標楷體" panose="03000509000000000000" pitchFamily="65" charset="-120"/>
            </a:rPr>
            <a:t>【</a:t>
          </a:r>
          <a:r>
            <a:rPr lang="zh-TW" sz="3200" b="1" dirty="0">
              <a:latin typeface="標楷體" panose="03000509000000000000" pitchFamily="65" charset="-120"/>
              <a:ea typeface="標楷體" panose="03000509000000000000" pitchFamily="65" charset="-120"/>
            </a:rPr>
            <a:t>請託關說非以書面為之者，應作成書面紀錄，載明請託關說者之姓名、身分、時間、地點、方式及內容。</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 </a:t>
          </a:r>
          <a:endParaRPr lang="zh-TW" altLang="en-US" sz="3200" b="1" dirty="0">
            <a:solidFill>
              <a:srgbClr val="FF0000"/>
            </a:solidFill>
            <a:latin typeface="標楷體" panose="03000509000000000000" pitchFamily="65" charset="-120"/>
            <a:ea typeface="標楷體" panose="03000509000000000000" pitchFamily="65" charset="-120"/>
          </a:endParaRPr>
        </a:p>
      </dgm:t>
    </dgm:pt>
    <dgm:pt modelId="{48690B2E-5444-47E8-9290-08FEBE6B8D80}" type="parTrans" cxnId="{E34991F7-A69D-49F6-95F4-9A4C6A4DF28D}">
      <dgm:prSet/>
      <dgm:spPr/>
      <dgm:t>
        <a:bodyPr/>
        <a:lstStyle/>
        <a:p>
          <a:endParaRPr lang="zh-TW" altLang="en-US"/>
        </a:p>
      </dgm:t>
    </dgm:pt>
    <dgm:pt modelId="{5D5EE5CA-E093-4E51-9190-809485AAD227}" type="sibTrans" cxnId="{E34991F7-A69D-49F6-95F4-9A4C6A4DF28D}">
      <dgm:prSet/>
      <dgm:spPr/>
      <dgm:t>
        <a:bodyPr/>
        <a:lstStyle/>
        <a:p>
          <a:endParaRPr lang="zh-TW" altLang="en-US"/>
        </a:p>
      </dgm:t>
    </dgm:pt>
    <dgm:pt modelId="{44C0AF28-BE3E-4DE9-90C7-E65B0588E53D}" type="pres">
      <dgm:prSet presAssocID="{1352C51F-9A7C-4447-A154-D57F179BB578}" presName="Name0" presStyleCnt="0">
        <dgm:presLayoutVars>
          <dgm:dir/>
          <dgm:resizeHandles val="exact"/>
        </dgm:presLayoutVars>
      </dgm:prSet>
      <dgm:spPr/>
      <dgm:t>
        <a:bodyPr/>
        <a:lstStyle/>
        <a:p>
          <a:endParaRPr lang="zh-TW" altLang="en-US"/>
        </a:p>
      </dgm:t>
    </dgm:pt>
    <dgm:pt modelId="{5E636592-ECEF-47FD-A686-42A31795B1B0}" type="pres">
      <dgm:prSet presAssocID="{E2AB7F4A-5AF2-4EB1-A1F7-F5810DA2352B}" presName="node" presStyleLbl="node1" presStyleIdx="0" presStyleCnt="1" custScaleY="138909">
        <dgm:presLayoutVars>
          <dgm:bulletEnabled val="1"/>
        </dgm:presLayoutVars>
      </dgm:prSet>
      <dgm:spPr/>
      <dgm:t>
        <a:bodyPr/>
        <a:lstStyle/>
        <a:p>
          <a:endParaRPr lang="zh-TW" altLang="en-US"/>
        </a:p>
      </dgm:t>
    </dgm:pt>
  </dgm:ptLst>
  <dgm:cxnLst>
    <dgm:cxn modelId="{D12FBB46-4AE6-4317-937E-6345FA733C2C}" type="presOf" srcId="{E2AB7F4A-5AF2-4EB1-A1F7-F5810DA2352B}" destId="{5E636592-ECEF-47FD-A686-42A31795B1B0}" srcOrd="0" destOrd="0" presId="urn:microsoft.com/office/officeart/2005/8/layout/process1"/>
    <dgm:cxn modelId="{5979E99F-2CE6-4C92-B3DA-65D7CE21E28B}" type="presOf" srcId="{1352C51F-9A7C-4447-A154-D57F179BB578}" destId="{44C0AF28-BE3E-4DE9-90C7-E65B0588E53D}" srcOrd="0" destOrd="0" presId="urn:microsoft.com/office/officeart/2005/8/layout/process1"/>
    <dgm:cxn modelId="{E34991F7-A69D-49F6-95F4-9A4C6A4DF28D}" srcId="{1352C51F-9A7C-4447-A154-D57F179BB578}" destId="{E2AB7F4A-5AF2-4EB1-A1F7-F5810DA2352B}" srcOrd="0" destOrd="0" parTransId="{48690B2E-5444-47E8-9290-08FEBE6B8D80}" sibTransId="{5D5EE5CA-E093-4E51-9190-809485AAD227}"/>
    <dgm:cxn modelId="{29693C34-95C3-4EAD-8D0F-E43C4C1D9CDD}" type="presParOf" srcId="{44C0AF28-BE3E-4DE9-90C7-E65B0588E53D}" destId="{5E636592-ECEF-47FD-A686-42A31795B1B0}"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95F201-EEF5-467F-8ECB-7D8E4AA7EC38}" type="doc">
      <dgm:prSet loTypeId="urn:microsoft.com/office/officeart/2005/8/layout/default#7" loCatId="list" qsTypeId="urn:microsoft.com/office/officeart/2005/8/quickstyle/simple3" qsCatId="simple" csTypeId="urn:microsoft.com/office/officeart/2005/8/colors/colorful2" csCatId="colorful" phldr="1"/>
      <dgm:spPr/>
      <dgm:t>
        <a:bodyPr/>
        <a:lstStyle/>
        <a:p>
          <a:endParaRPr lang="zh-TW" altLang="en-US"/>
        </a:p>
      </dgm:t>
    </dgm:pt>
    <dgm:pt modelId="{02B61B22-1F1A-4FF2-B893-DF55FE346000}">
      <dgm:prSet phldrT="[文字]"/>
      <dgm:spPr/>
      <dgm:t>
        <a:bodyPr/>
        <a:lstStyle/>
        <a:p>
          <a:pPr algn="l"/>
          <a:r>
            <a:rPr lang="zh-TW" b="1" dirty="0">
              <a:latin typeface="微軟正黑體" pitchFamily="34" charset="-120"/>
              <a:ea typeface="微軟正黑體" pitchFamily="34" charset="-120"/>
            </a:rPr>
            <a:t>公務員出席演講、座談、研習及評審（選）等活動，支領鐘點費每小時不得超過新臺幣五千元。</a:t>
          </a:r>
          <a:endParaRPr lang="zh-TW" altLang="en-US" b="1" dirty="0">
            <a:latin typeface="微軟正黑體" pitchFamily="34" charset="-120"/>
            <a:ea typeface="微軟正黑體" pitchFamily="34" charset="-120"/>
          </a:endParaRPr>
        </a:p>
      </dgm:t>
    </dgm:pt>
    <dgm:pt modelId="{50D26CB8-A7C8-49B4-99A0-78F3A26C946E}" type="parTrans" cxnId="{1B9BD77E-B52B-42F8-AC56-8CA151F5CDD9}">
      <dgm:prSet/>
      <dgm:spPr/>
      <dgm:t>
        <a:bodyPr/>
        <a:lstStyle/>
        <a:p>
          <a:endParaRPr lang="zh-TW" altLang="en-US"/>
        </a:p>
      </dgm:t>
    </dgm:pt>
    <dgm:pt modelId="{E612E342-FA07-4E4B-8C7E-BF459476C431}" type="sibTrans" cxnId="{1B9BD77E-B52B-42F8-AC56-8CA151F5CDD9}">
      <dgm:prSet/>
      <dgm:spPr/>
      <dgm:t>
        <a:bodyPr/>
        <a:lstStyle/>
        <a:p>
          <a:endParaRPr lang="zh-TW" altLang="en-US"/>
        </a:p>
      </dgm:t>
    </dgm:pt>
    <dgm:pt modelId="{97576461-5A97-48F5-89B9-41AC00144175}">
      <dgm:prSet phldrT="[文字]"/>
      <dgm:spPr/>
      <dgm:t>
        <a:bodyPr/>
        <a:lstStyle/>
        <a:p>
          <a:pPr algn="l"/>
          <a:r>
            <a:rPr lang="zh-TW" b="1" dirty="0">
              <a:latin typeface="微軟正黑體" pitchFamily="34" charset="-120"/>
              <a:ea typeface="微軟正黑體" pitchFamily="34" charset="-120"/>
            </a:rPr>
            <a:t>公務員參加前項活動，另有支領稿費者，每千字不得超過新臺幣二千元。</a:t>
          </a:r>
          <a:endParaRPr lang="zh-TW" altLang="en-US" b="1" dirty="0">
            <a:latin typeface="微軟正黑體" pitchFamily="34" charset="-120"/>
            <a:ea typeface="微軟正黑體" pitchFamily="34" charset="-120"/>
          </a:endParaRPr>
        </a:p>
      </dgm:t>
    </dgm:pt>
    <dgm:pt modelId="{FEC6CF8D-5444-4985-91C3-923FF775CC13}" type="parTrans" cxnId="{31515281-9137-4F14-AD8D-6402CEB43318}">
      <dgm:prSet/>
      <dgm:spPr/>
      <dgm:t>
        <a:bodyPr/>
        <a:lstStyle/>
        <a:p>
          <a:endParaRPr lang="zh-TW" altLang="en-US"/>
        </a:p>
      </dgm:t>
    </dgm:pt>
    <dgm:pt modelId="{8644E47D-B2EF-4275-AF5D-38C646602B0E}" type="sibTrans" cxnId="{31515281-9137-4F14-AD8D-6402CEB43318}">
      <dgm:prSet/>
      <dgm:spPr/>
      <dgm:t>
        <a:bodyPr/>
        <a:lstStyle/>
        <a:p>
          <a:endParaRPr lang="zh-TW" altLang="en-US"/>
        </a:p>
      </dgm:t>
    </dgm:pt>
    <dgm:pt modelId="{27FF3E6C-A3CB-4790-B91D-18110868A7B3}">
      <dgm:prSet phldrT="[文字]" custT="1"/>
      <dgm:spPr/>
      <dgm:t>
        <a:bodyPr/>
        <a:lstStyle/>
        <a:p>
          <a:pPr algn="l"/>
          <a:r>
            <a:rPr lang="zh-TW" altLang="en-US" sz="1800" b="1" dirty="0">
              <a:latin typeface="微軟正黑體" pitchFamily="34" charset="-120"/>
              <a:ea typeface="微軟正黑體" pitchFamily="34" charset="-120"/>
            </a:rPr>
            <a:t>公務員參加第一項活動，如屬與其職務有利害關係者籌辦或邀請，應先簽報其長官核准及知會政風機構登錄後始得前往。</a:t>
          </a:r>
        </a:p>
      </dgm:t>
    </dgm:pt>
    <dgm:pt modelId="{3E0364A4-A644-4752-8795-09E432D511C3}" type="parTrans" cxnId="{026A74B5-22EB-4F46-BB94-AFD824E71B66}">
      <dgm:prSet/>
      <dgm:spPr/>
      <dgm:t>
        <a:bodyPr/>
        <a:lstStyle/>
        <a:p>
          <a:endParaRPr lang="zh-TW" altLang="en-US"/>
        </a:p>
      </dgm:t>
    </dgm:pt>
    <dgm:pt modelId="{8EF23086-B568-423E-AA61-37740BE4ACFB}" type="sibTrans" cxnId="{026A74B5-22EB-4F46-BB94-AFD824E71B66}">
      <dgm:prSet/>
      <dgm:spPr/>
      <dgm:t>
        <a:bodyPr/>
        <a:lstStyle/>
        <a:p>
          <a:endParaRPr lang="zh-TW" altLang="en-US"/>
        </a:p>
      </dgm:t>
    </dgm:pt>
    <dgm:pt modelId="{74D883B8-FD4B-488C-A178-5F769AB95908}" type="pres">
      <dgm:prSet presAssocID="{E395F201-EEF5-467F-8ECB-7D8E4AA7EC38}" presName="diagram" presStyleCnt="0">
        <dgm:presLayoutVars>
          <dgm:dir/>
          <dgm:resizeHandles val="exact"/>
        </dgm:presLayoutVars>
      </dgm:prSet>
      <dgm:spPr/>
      <dgm:t>
        <a:bodyPr/>
        <a:lstStyle/>
        <a:p>
          <a:endParaRPr lang="zh-TW" altLang="en-US"/>
        </a:p>
      </dgm:t>
    </dgm:pt>
    <dgm:pt modelId="{A97A7096-D396-4B0C-B78D-1E2A04025F1A}" type="pres">
      <dgm:prSet presAssocID="{02B61B22-1F1A-4FF2-B893-DF55FE346000}" presName="node" presStyleLbl="node1" presStyleIdx="0" presStyleCnt="3">
        <dgm:presLayoutVars>
          <dgm:bulletEnabled val="1"/>
        </dgm:presLayoutVars>
      </dgm:prSet>
      <dgm:spPr/>
      <dgm:t>
        <a:bodyPr/>
        <a:lstStyle/>
        <a:p>
          <a:endParaRPr lang="zh-TW" altLang="en-US"/>
        </a:p>
      </dgm:t>
    </dgm:pt>
    <dgm:pt modelId="{40DEADC7-AC3E-4EE9-B631-3EFD82E59B7B}" type="pres">
      <dgm:prSet presAssocID="{E612E342-FA07-4E4B-8C7E-BF459476C431}" presName="sibTrans" presStyleCnt="0"/>
      <dgm:spPr/>
    </dgm:pt>
    <dgm:pt modelId="{2D25526F-D932-4292-8D13-D328CCC38B0F}" type="pres">
      <dgm:prSet presAssocID="{97576461-5A97-48F5-89B9-41AC00144175}" presName="node" presStyleLbl="node1" presStyleIdx="1" presStyleCnt="3">
        <dgm:presLayoutVars>
          <dgm:bulletEnabled val="1"/>
        </dgm:presLayoutVars>
      </dgm:prSet>
      <dgm:spPr/>
      <dgm:t>
        <a:bodyPr/>
        <a:lstStyle/>
        <a:p>
          <a:endParaRPr lang="zh-TW" altLang="en-US"/>
        </a:p>
      </dgm:t>
    </dgm:pt>
    <dgm:pt modelId="{57FF4751-9CB4-4EFF-A56D-E45F08B24B2E}" type="pres">
      <dgm:prSet presAssocID="{8644E47D-B2EF-4275-AF5D-38C646602B0E}" presName="sibTrans" presStyleCnt="0"/>
      <dgm:spPr/>
    </dgm:pt>
    <dgm:pt modelId="{10E37824-ED87-44A6-B4D4-976DA4E2BABB}" type="pres">
      <dgm:prSet presAssocID="{27FF3E6C-A3CB-4790-B91D-18110868A7B3}" presName="node" presStyleLbl="node1" presStyleIdx="2" presStyleCnt="3" custLinFactNeighborX="769" custLinFactNeighborY="-478">
        <dgm:presLayoutVars>
          <dgm:bulletEnabled val="1"/>
        </dgm:presLayoutVars>
      </dgm:prSet>
      <dgm:spPr/>
      <dgm:t>
        <a:bodyPr/>
        <a:lstStyle/>
        <a:p>
          <a:endParaRPr lang="zh-TW" altLang="en-US"/>
        </a:p>
      </dgm:t>
    </dgm:pt>
  </dgm:ptLst>
  <dgm:cxnLst>
    <dgm:cxn modelId="{026A74B5-22EB-4F46-BB94-AFD824E71B66}" srcId="{E395F201-EEF5-467F-8ECB-7D8E4AA7EC38}" destId="{27FF3E6C-A3CB-4790-B91D-18110868A7B3}" srcOrd="2" destOrd="0" parTransId="{3E0364A4-A644-4752-8795-09E432D511C3}" sibTransId="{8EF23086-B568-423E-AA61-37740BE4ACFB}"/>
    <dgm:cxn modelId="{4A62CD02-3FEC-4908-B415-52927836652E}" type="presOf" srcId="{02B61B22-1F1A-4FF2-B893-DF55FE346000}" destId="{A97A7096-D396-4B0C-B78D-1E2A04025F1A}" srcOrd="0" destOrd="0" presId="urn:microsoft.com/office/officeart/2005/8/layout/default#7"/>
    <dgm:cxn modelId="{1B9BD77E-B52B-42F8-AC56-8CA151F5CDD9}" srcId="{E395F201-EEF5-467F-8ECB-7D8E4AA7EC38}" destId="{02B61B22-1F1A-4FF2-B893-DF55FE346000}" srcOrd="0" destOrd="0" parTransId="{50D26CB8-A7C8-49B4-99A0-78F3A26C946E}" sibTransId="{E612E342-FA07-4E4B-8C7E-BF459476C431}"/>
    <dgm:cxn modelId="{CFE95ECE-2729-454C-AD64-21586847BE2D}" type="presOf" srcId="{27FF3E6C-A3CB-4790-B91D-18110868A7B3}" destId="{10E37824-ED87-44A6-B4D4-976DA4E2BABB}" srcOrd="0" destOrd="0" presId="urn:microsoft.com/office/officeart/2005/8/layout/default#7"/>
    <dgm:cxn modelId="{B40F176D-4AB4-4933-A204-A6698E9AB88D}" type="presOf" srcId="{E395F201-EEF5-467F-8ECB-7D8E4AA7EC38}" destId="{74D883B8-FD4B-488C-A178-5F769AB95908}" srcOrd="0" destOrd="0" presId="urn:microsoft.com/office/officeart/2005/8/layout/default#7"/>
    <dgm:cxn modelId="{31515281-9137-4F14-AD8D-6402CEB43318}" srcId="{E395F201-EEF5-467F-8ECB-7D8E4AA7EC38}" destId="{97576461-5A97-48F5-89B9-41AC00144175}" srcOrd="1" destOrd="0" parTransId="{FEC6CF8D-5444-4985-91C3-923FF775CC13}" sibTransId="{8644E47D-B2EF-4275-AF5D-38C646602B0E}"/>
    <dgm:cxn modelId="{A3A18E5E-F4F8-43AC-AA45-3D34726DD3DE}" type="presOf" srcId="{97576461-5A97-48F5-89B9-41AC00144175}" destId="{2D25526F-D932-4292-8D13-D328CCC38B0F}" srcOrd="0" destOrd="0" presId="urn:microsoft.com/office/officeart/2005/8/layout/default#7"/>
    <dgm:cxn modelId="{DB8EA183-6A9B-49C8-A690-3C2D7A35B27A}" type="presParOf" srcId="{74D883B8-FD4B-488C-A178-5F769AB95908}" destId="{A97A7096-D396-4B0C-B78D-1E2A04025F1A}" srcOrd="0" destOrd="0" presId="urn:microsoft.com/office/officeart/2005/8/layout/default#7"/>
    <dgm:cxn modelId="{BFD890FD-FF5A-4560-95FA-FD02D91D7DD3}" type="presParOf" srcId="{74D883B8-FD4B-488C-A178-5F769AB95908}" destId="{40DEADC7-AC3E-4EE9-B631-3EFD82E59B7B}" srcOrd="1" destOrd="0" presId="urn:microsoft.com/office/officeart/2005/8/layout/default#7"/>
    <dgm:cxn modelId="{AFD6998F-A0CB-4B41-9B13-098E2DBE9B14}" type="presParOf" srcId="{74D883B8-FD4B-488C-A178-5F769AB95908}" destId="{2D25526F-D932-4292-8D13-D328CCC38B0F}" srcOrd="2" destOrd="0" presId="urn:microsoft.com/office/officeart/2005/8/layout/default#7"/>
    <dgm:cxn modelId="{B184C15E-4EC8-4F1D-AC8F-52269BCA8374}" type="presParOf" srcId="{74D883B8-FD4B-488C-A178-5F769AB95908}" destId="{57FF4751-9CB4-4EFF-A56D-E45F08B24B2E}" srcOrd="3" destOrd="0" presId="urn:microsoft.com/office/officeart/2005/8/layout/default#7"/>
    <dgm:cxn modelId="{13641D60-89A5-4506-8AAB-016C84910829}" type="presParOf" srcId="{74D883B8-FD4B-488C-A178-5F769AB95908}" destId="{10E37824-ED87-44A6-B4D4-976DA4E2BABB}" srcOrd="4"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680D97-927E-40AD-A046-9B49113117E7}" type="doc">
      <dgm:prSet loTypeId="urn:microsoft.com/office/officeart/2005/8/layout/process4" loCatId="list" qsTypeId="urn:microsoft.com/office/officeart/2005/8/quickstyle/simple3" qsCatId="simple" csTypeId="urn:microsoft.com/office/officeart/2005/8/colors/colorful5" csCatId="colorful" phldr="1"/>
      <dgm:spPr/>
      <dgm:t>
        <a:bodyPr/>
        <a:lstStyle/>
        <a:p>
          <a:endParaRPr lang="zh-TW" altLang="en-US"/>
        </a:p>
      </dgm:t>
    </dgm:pt>
    <dgm:pt modelId="{2819D47C-50A9-45A0-9ED8-58217F71DEEC}">
      <dgm:prSet custT="1"/>
      <dgm:spPr/>
      <dgm:t>
        <a:bodyPr/>
        <a:lstStyle/>
        <a:p>
          <a:r>
            <a:rPr lang="zh-TW" altLang="en-US" sz="2400" b="1" dirty="0">
              <a:effectLst>
                <a:outerShdw blurRad="38100" dist="38100" dir="2700000" algn="tl">
                  <a:srgbClr val="FFFFFF"/>
                </a:outerShdw>
              </a:effectLst>
              <a:latin typeface="微軟正黑體" panose="020B0604030504040204" pitchFamily="34" charset="-120"/>
              <a:ea typeface="微軟正黑體" panose="020B0604030504040204" pitchFamily="34" charset="-120"/>
            </a:rPr>
            <a:t>知 會 政 風 機 構</a:t>
          </a:r>
          <a:endParaRPr lang="zh-TW" altLang="en-US" sz="2400" dirty="0">
            <a:latin typeface="微軟正黑體" panose="020B0604030504040204" pitchFamily="34" charset="-120"/>
            <a:ea typeface="微軟正黑體" panose="020B0604030504040204" pitchFamily="34" charset="-120"/>
          </a:endParaRPr>
        </a:p>
      </dgm:t>
    </dgm:pt>
    <dgm:pt modelId="{20EAB832-F2A4-4393-9627-1544742BD3AD}" type="parTrans" cxnId="{DE5E2D5D-3BE9-43E9-8FC4-A69C41DF15FF}">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E582E1DF-660E-4BDA-AA04-4D03FB418403}" type="sibTrans" cxnId="{DE5E2D5D-3BE9-43E9-8FC4-A69C41DF15FF}">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B1691559-0871-436E-92F0-8DF894F9D359}">
      <dgm:prSet custT="1"/>
      <dgm:spPr/>
      <dgm:t>
        <a:bodyPr/>
        <a:lstStyle/>
        <a:p>
          <a:r>
            <a:rPr lang="zh-TW" altLang="en-US" sz="2400" b="1" dirty="0">
              <a:effectLst>
                <a:outerShdw blurRad="38100" dist="38100" dir="2700000" algn="tl">
                  <a:srgbClr val="FFFFFF"/>
                </a:outerShdw>
              </a:effectLst>
              <a:latin typeface="微軟正黑體" panose="020B0604030504040204" pitchFamily="34" charset="-120"/>
              <a:ea typeface="微軟正黑體" panose="020B0604030504040204" pitchFamily="34" charset="-120"/>
            </a:rPr>
            <a:t>簽　報　長　官</a:t>
          </a:r>
          <a:endParaRPr lang="zh-TW" altLang="en-US" sz="2400" dirty="0">
            <a:latin typeface="微軟正黑體" panose="020B0604030504040204" pitchFamily="34" charset="-120"/>
            <a:ea typeface="微軟正黑體" panose="020B0604030504040204" pitchFamily="34" charset="-120"/>
          </a:endParaRPr>
        </a:p>
      </dgm:t>
    </dgm:pt>
    <dgm:pt modelId="{4A14D6B4-252B-49BB-8383-57BDD4845D3F}" type="parTrans" cxnId="{F612C1C0-964B-4617-9AAE-9C5D0132F0DC}">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68615E0E-876D-430F-8702-2582CECB9188}" type="sibTrans" cxnId="{F612C1C0-964B-4617-9AAE-9C5D0132F0DC}">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5D5E31B6-6E98-432A-8B54-7FA5BFEAFEE1}">
      <dgm:prSet custT="1"/>
      <dgm:spPr/>
      <dgm:t>
        <a:bodyPr/>
        <a:lstStyle/>
        <a:p>
          <a:r>
            <a:rPr lang="zh-TW" altLang="en-US" sz="2400" b="1">
              <a:effectLst>
                <a:outerShdw blurRad="38100" dist="38100" dir="2700000" algn="tl">
                  <a:srgbClr val="FFFFFF"/>
                </a:outerShdw>
              </a:effectLst>
              <a:latin typeface="微軟正黑體" panose="020B0604030504040204" pitchFamily="34" charset="-120"/>
              <a:ea typeface="微軟正黑體" panose="020B0604030504040204" pitchFamily="34" charset="-120"/>
            </a:rPr>
            <a:t>依 法 行 政、秉 公 處 理 </a:t>
          </a:r>
          <a:endParaRPr lang="zh-TW" altLang="en-US" sz="2400" dirty="0">
            <a:latin typeface="微軟正黑體" panose="020B0604030504040204" pitchFamily="34" charset="-120"/>
            <a:ea typeface="微軟正黑體" panose="020B0604030504040204" pitchFamily="34" charset="-120"/>
          </a:endParaRPr>
        </a:p>
      </dgm:t>
    </dgm:pt>
    <dgm:pt modelId="{F18AE2B1-1A14-42AB-8E10-2E99A502605C}" type="parTrans" cxnId="{09F3B8AA-E6DC-47CF-8F9C-5355E239799F}">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2DC891A1-A2BF-43A1-82F2-92A98EEABE6C}" type="sibTrans" cxnId="{09F3B8AA-E6DC-47CF-8F9C-5355E239799F}">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B46E21B4-74CA-4084-8DB0-60B8C39E9912}">
      <dgm:prSet custT="1"/>
      <dgm:spPr/>
      <dgm:t>
        <a:bodyPr/>
        <a:lstStyle/>
        <a:p>
          <a:r>
            <a:rPr lang="zh-TW" altLang="en-US" sz="2400" b="1" dirty="0">
              <a:effectLst>
                <a:outerShdw blurRad="38100" dist="38100" dir="2700000" algn="tl">
                  <a:srgbClr val="FFFFFF"/>
                </a:outerShdw>
              </a:effectLst>
              <a:latin typeface="微軟正黑體" panose="020B0604030504040204" pitchFamily="34" charset="-120"/>
              <a:ea typeface="微軟正黑體" panose="020B0604030504040204" pitchFamily="34" charset="-120"/>
            </a:rPr>
            <a:t>拿的放心、吃的小心、不吃不拿、絕對安心</a:t>
          </a:r>
          <a:endParaRPr lang="zh-TW" altLang="en-US" sz="2400" dirty="0">
            <a:latin typeface="微軟正黑體" panose="020B0604030504040204" pitchFamily="34" charset="-120"/>
            <a:ea typeface="微軟正黑體" panose="020B0604030504040204" pitchFamily="34" charset="-120"/>
          </a:endParaRPr>
        </a:p>
      </dgm:t>
    </dgm:pt>
    <dgm:pt modelId="{0E2609FE-0F73-4B80-A8EB-67CB0F52C060}" type="parTrans" cxnId="{8CC56833-54E1-42F0-9F9D-A6A0281B85C5}">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DBD50DCC-4D7B-4561-A18D-47D4D645851D}" type="sibTrans" cxnId="{8CC56833-54E1-42F0-9F9D-A6A0281B85C5}">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5338DF80-7AC1-4855-866C-496622678118}" type="pres">
      <dgm:prSet presAssocID="{AA680D97-927E-40AD-A046-9B49113117E7}" presName="Name0" presStyleCnt="0">
        <dgm:presLayoutVars>
          <dgm:dir/>
          <dgm:animLvl val="lvl"/>
          <dgm:resizeHandles val="exact"/>
        </dgm:presLayoutVars>
      </dgm:prSet>
      <dgm:spPr/>
      <dgm:t>
        <a:bodyPr/>
        <a:lstStyle/>
        <a:p>
          <a:endParaRPr lang="zh-TW" altLang="en-US"/>
        </a:p>
      </dgm:t>
    </dgm:pt>
    <dgm:pt modelId="{692A8B06-0AC2-496E-A5D4-CF5D2EEE22AE}" type="pres">
      <dgm:prSet presAssocID="{B46E21B4-74CA-4084-8DB0-60B8C39E9912}" presName="boxAndChildren" presStyleCnt="0"/>
      <dgm:spPr/>
    </dgm:pt>
    <dgm:pt modelId="{D4EE1EBB-D539-4C88-BF4E-9112B83C8782}" type="pres">
      <dgm:prSet presAssocID="{B46E21B4-74CA-4084-8DB0-60B8C39E9912}" presName="parentTextBox" presStyleLbl="node1" presStyleIdx="0" presStyleCnt="4"/>
      <dgm:spPr/>
      <dgm:t>
        <a:bodyPr/>
        <a:lstStyle/>
        <a:p>
          <a:endParaRPr lang="zh-TW" altLang="en-US"/>
        </a:p>
      </dgm:t>
    </dgm:pt>
    <dgm:pt modelId="{887D6B84-B7A9-4DD2-B38B-463F0F036049}" type="pres">
      <dgm:prSet presAssocID="{2DC891A1-A2BF-43A1-82F2-92A98EEABE6C}" presName="sp" presStyleCnt="0"/>
      <dgm:spPr/>
    </dgm:pt>
    <dgm:pt modelId="{E51963E1-F545-4CA9-80FF-D375CE081CFC}" type="pres">
      <dgm:prSet presAssocID="{5D5E31B6-6E98-432A-8B54-7FA5BFEAFEE1}" presName="arrowAndChildren" presStyleCnt="0"/>
      <dgm:spPr/>
    </dgm:pt>
    <dgm:pt modelId="{D2262F82-4511-49A0-86FC-806CF66C42E2}" type="pres">
      <dgm:prSet presAssocID="{5D5E31B6-6E98-432A-8B54-7FA5BFEAFEE1}" presName="parentTextArrow" presStyleLbl="node1" presStyleIdx="1" presStyleCnt="4"/>
      <dgm:spPr/>
      <dgm:t>
        <a:bodyPr/>
        <a:lstStyle/>
        <a:p>
          <a:endParaRPr lang="zh-TW" altLang="en-US"/>
        </a:p>
      </dgm:t>
    </dgm:pt>
    <dgm:pt modelId="{4F5E3269-821E-4BB3-866F-39747E810866}" type="pres">
      <dgm:prSet presAssocID="{E582E1DF-660E-4BDA-AA04-4D03FB418403}" presName="sp" presStyleCnt="0"/>
      <dgm:spPr/>
    </dgm:pt>
    <dgm:pt modelId="{61FF9C1C-7B89-4BA6-A079-D44FAC72FD42}" type="pres">
      <dgm:prSet presAssocID="{2819D47C-50A9-45A0-9ED8-58217F71DEEC}" presName="arrowAndChildren" presStyleCnt="0"/>
      <dgm:spPr/>
    </dgm:pt>
    <dgm:pt modelId="{B61CDF24-948B-4CE4-98F5-3D8A3401FD77}" type="pres">
      <dgm:prSet presAssocID="{2819D47C-50A9-45A0-9ED8-58217F71DEEC}" presName="parentTextArrow" presStyleLbl="node1" presStyleIdx="2" presStyleCnt="4"/>
      <dgm:spPr/>
      <dgm:t>
        <a:bodyPr/>
        <a:lstStyle/>
        <a:p>
          <a:endParaRPr lang="zh-TW" altLang="en-US"/>
        </a:p>
      </dgm:t>
    </dgm:pt>
    <dgm:pt modelId="{6A26E0A7-FE00-4D37-AB71-384935A8CFE7}" type="pres">
      <dgm:prSet presAssocID="{68615E0E-876D-430F-8702-2582CECB9188}" presName="sp" presStyleCnt="0"/>
      <dgm:spPr/>
    </dgm:pt>
    <dgm:pt modelId="{B062C838-1918-43BE-98B1-8CE4DB8AFAF1}" type="pres">
      <dgm:prSet presAssocID="{B1691559-0871-436E-92F0-8DF894F9D359}" presName="arrowAndChildren" presStyleCnt="0"/>
      <dgm:spPr/>
    </dgm:pt>
    <dgm:pt modelId="{41CA7818-2006-4FF9-9288-4BB5CD206FB8}" type="pres">
      <dgm:prSet presAssocID="{B1691559-0871-436E-92F0-8DF894F9D359}" presName="parentTextArrow" presStyleLbl="node1" presStyleIdx="3" presStyleCnt="4"/>
      <dgm:spPr/>
      <dgm:t>
        <a:bodyPr/>
        <a:lstStyle/>
        <a:p>
          <a:endParaRPr lang="zh-TW" altLang="en-US"/>
        </a:p>
      </dgm:t>
    </dgm:pt>
  </dgm:ptLst>
  <dgm:cxnLst>
    <dgm:cxn modelId="{D449964B-602A-468F-BAE1-E359B545C142}" type="presOf" srcId="{2819D47C-50A9-45A0-9ED8-58217F71DEEC}" destId="{B61CDF24-948B-4CE4-98F5-3D8A3401FD77}" srcOrd="0" destOrd="0" presId="urn:microsoft.com/office/officeart/2005/8/layout/process4"/>
    <dgm:cxn modelId="{58FEC55E-E03C-4D7B-8B5E-7352E0052A1C}" type="presOf" srcId="{5D5E31B6-6E98-432A-8B54-7FA5BFEAFEE1}" destId="{D2262F82-4511-49A0-86FC-806CF66C42E2}" srcOrd="0" destOrd="0" presId="urn:microsoft.com/office/officeart/2005/8/layout/process4"/>
    <dgm:cxn modelId="{5E75E110-8C76-45BF-9FD9-A5892D6DEA00}" type="presOf" srcId="{B46E21B4-74CA-4084-8DB0-60B8C39E9912}" destId="{D4EE1EBB-D539-4C88-BF4E-9112B83C8782}" srcOrd="0" destOrd="0" presId="urn:microsoft.com/office/officeart/2005/8/layout/process4"/>
    <dgm:cxn modelId="{09F3B8AA-E6DC-47CF-8F9C-5355E239799F}" srcId="{AA680D97-927E-40AD-A046-9B49113117E7}" destId="{5D5E31B6-6E98-432A-8B54-7FA5BFEAFEE1}" srcOrd="2" destOrd="0" parTransId="{F18AE2B1-1A14-42AB-8E10-2E99A502605C}" sibTransId="{2DC891A1-A2BF-43A1-82F2-92A98EEABE6C}"/>
    <dgm:cxn modelId="{F612C1C0-964B-4617-9AAE-9C5D0132F0DC}" srcId="{AA680D97-927E-40AD-A046-9B49113117E7}" destId="{B1691559-0871-436E-92F0-8DF894F9D359}" srcOrd="0" destOrd="0" parTransId="{4A14D6B4-252B-49BB-8383-57BDD4845D3F}" sibTransId="{68615E0E-876D-430F-8702-2582CECB9188}"/>
    <dgm:cxn modelId="{DE5E2D5D-3BE9-43E9-8FC4-A69C41DF15FF}" srcId="{AA680D97-927E-40AD-A046-9B49113117E7}" destId="{2819D47C-50A9-45A0-9ED8-58217F71DEEC}" srcOrd="1" destOrd="0" parTransId="{20EAB832-F2A4-4393-9627-1544742BD3AD}" sibTransId="{E582E1DF-660E-4BDA-AA04-4D03FB418403}"/>
    <dgm:cxn modelId="{8CC56833-54E1-42F0-9F9D-A6A0281B85C5}" srcId="{AA680D97-927E-40AD-A046-9B49113117E7}" destId="{B46E21B4-74CA-4084-8DB0-60B8C39E9912}" srcOrd="3" destOrd="0" parTransId="{0E2609FE-0F73-4B80-A8EB-67CB0F52C060}" sibTransId="{DBD50DCC-4D7B-4561-A18D-47D4D645851D}"/>
    <dgm:cxn modelId="{92125FC7-35CD-4689-9A0F-9440B38C5C2B}" type="presOf" srcId="{B1691559-0871-436E-92F0-8DF894F9D359}" destId="{41CA7818-2006-4FF9-9288-4BB5CD206FB8}" srcOrd="0" destOrd="0" presId="urn:microsoft.com/office/officeart/2005/8/layout/process4"/>
    <dgm:cxn modelId="{86F18467-4E67-4AEF-BA44-8991434444C1}" type="presOf" srcId="{AA680D97-927E-40AD-A046-9B49113117E7}" destId="{5338DF80-7AC1-4855-866C-496622678118}" srcOrd="0" destOrd="0" presId="urn:microsoft.com/office/officeart/2005/8/layout/process4"/>
    <dgm:cxn modelId="{90756311-5F88-4C78-A8DC-66DDA125BD15}" type="presParOf" srcId="{5338DF80-7AC1-4855-866C-496622678118}" destId="{692A8B06-0AC2-496E-A5D4-CF5D2EEE22AE}" srcOrd="0" destOrd="0" presId="urn:microsoft.com/office/officeart/2005/8/layout/process4"/>
    <dgm:cxn modelId="{B1A7DE93-9856-4888-8BBF-0D95B85BB670}" type="presParOf" srcId="{692A8B06-0AC2-496E-A5D4-CF5D2EEE22AE}" destId="{D4EE1EBB-D539-4C88-BF4E-9112B83C8782}" srcOrd="0" destOrd="0" presId="urn:microsoft.com/office/officeart/2005/8/layout/process4"/>
    <dgm:cxn modelId="{A5CA61AB-00DC-4043-AE54-E172165697E1}" type="presParOf" srcId="{5338DF80-7AC1-4855-866C-496622678118}" destId="{887D6B84-B7A9-4DD2-B38B-463F0F036049}" srcOrd="1" destOrd="0" presId="urn:microsoft.com/office/officeart/2005/8/layout/process4"/>
    <dgm:cxn modelId="{F2A217CE-41E5-436C-B12E-37584ABDD7CC}" type="presParOf" srcId="{5338DF80-7AC1-4855-866C-496622678118}" destId="{E51963E1-F545-4CA9-80FF-D375CE081CFC}" srcOrd="2" destOrd="0" presId="urn:microsoft.com/office/officeart/2005/8/layout/process4"/>
    <dgm:cxn modelId="{D795AB8D-66CD-43C2-852D-0F8220FB5FA3}" type="presParOf" srcId="{E51963E1-F545-4CA9-80FF-D375CE081CFC}" destId="{D2262F82-4511-49A0-86FC-806CF66C42E2}" srcOrd="0" destOrd="0" presId="urn:microsoft.com/office/officeart/2005/8/layout/process4"/>
    <dgm:cxn modelId="{59EE2C5F-5150-4C64-8C2B-1E4937BC7D46}" type="presParOf" srcId="{5338DF80-7AC1-4855-866C-496622678118}" destId="{4F5E3269-821E-4BB3-866F-39747E810866}" srcOrd="3" destOrd="0" presId="urn:microsoft.com/office/officeart/2005/8/layout/process4"/>
    <dgm:cxn modelId="{9A7FAA3A-A9D6-46C8-97EF-01D71D6261EB}" type="presParOf" srcId="{5338DF80-7AC1-4855-866C-496622678118}" destId="{61FF9C1C-7B89-4BA6-A079-D44FAC72FD42}" srcOrd="4" destOrd="0" presId="urn:microsoft.com/office/officeart/2005/8/layout/process4"/>
    <dgm:cxn modelId="{66746973-F783-45C7-AD82-93284C75A05F}" type="presParOf" srcId="{61FF9C1C-7B89-4BA6-A079-D44FAC72FD42}" destId="{B61CDF24-948B-4CE4-98F5-3D8A3401FD77}" srcOrd="0" destOrd="0" presId="urn:microsoft.com/office/officeart/2005/8/layout/process4"/>
    <dgm:cxn modelId="{1A6A8B2D-7168-4CA2-8969-7983D8760BC4}" type="presParOf" srcId="{5338DF80-7AC1-4855-866C-496622678118}" destId="{6A26E0A7-FE00-4D37-AB71-384935A8CFE7}" srcOrd="5" destOrd="0" presId="urn:microsoft.com/office/officeart/2005/8/layout/process4"/>
    <dgm:cxn modelId="{6F902AA3-B922-496F-A0AF-144136D77BC2}" type="presParOf" srcId="{5338DF80-7AC1-4855-866C-496622678118}" destId="{B062C838-1918-43BE-98B1-8CE4DB8AFAF1}" srcOrd="6" destOrd="0" presId="urn:microsoft.com/office/officeart/2005/8/layout/process4"/>
    <dgm:cxn modelId="{D3B2D214-715B-46FE-BDC0-76CC2C96EEE9}" type="presParOf" srcId="{B062C838-1918-43BE-98B1-8CE4DB8AFAF1}" destId="{41CA7818-2006-4FF9-9288-4BB5CD206F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093BB-F081-4A53-A8CD-657E9A2B27DB}">
      <dsp:nvSpPr>
        <dsp:cNvPr id="0" name=""/>
        <dsp:cNvSpPr/>
      </dsp:nvSpPr>
      <dsp:spPr>
        <a:xfrm>
          <a:off x="2306957" y="1787157"/>
          <a:ext cx="1218388" cy="1218388"/>
        </a:xfrm>
        <a:prstGeom prst="roundRect">
          <a:avLst/>
        </a:prstGeom>
        <a:gradFill rotWithShape="0">
          <a:gsLst>
            <a:gs pos="0">
              <a:schemeClr val="accent5">
                <a:hueOff val="0"/>
                <a:satOff val="0"/>
                <a:lumOff val="0"/>
                <a:alphaOff val="0"/>
                <a:tint val="70000"/>
                <a:lumMod val="110000"/>
              </a:schemeClr>
            </a:gs>
            <a:gs pos="100000">
              <a:schemeClr val="accent5">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zh-TW" altLang="en-US" sz="3600" b="1" kern="1200" dirty="0">
              <a:solidFill>
                <a:schemeClr val="tx1">
                  <a:lumMod val="95000"/>
                  <a:lumOff val="5000"/>
                </a:schemeClr>
              </a:solidFill>
              <a:latin typeface="標楷體" panose="03000509000000000000" pitchFamily="65" charset="-120"/>
              <a:ea typeface="標楷體" panose="03000509000000000000" pitchFamily="65" charset="-120"/>
            </a:rPr>
            <a:t>貪腐之源</a:t>
          </a:r>
          <a:endParaRPr lang="zh-TW" altLang="en-US" sz="3600" kern="1200" dirty="0">
            <a:solidFill>
              <a:schemeClr val="tx1">
                <a:lumMod val="95000"/>
                <a:lumOff val="5000"/>
              </a:schemeClr>
            </a:solidFill>
            <a:latin typeface="標楷體" panose="03000509000000000000" pitchFamily="65" charset="-120"/>
            <a:ea typeface="標楷體" panose="03000509000000000000" pitchFamily="65" charset="-120"/>
          </a:endParaRPr>
        </a:p>
      </dsp:txBody>
      <dsp:txXfrm>
        <a:off x="2366434" y="1846634"/>
        <a:ext cx="1099434" cy="1099434"/>
      </dsp:txXfrm>
    </dsp:sp>
    <dsp:sp modelId="{0350681D-DAA1-4CD7-95C8-1E0508994137}">
      <dsp:nvSpPr>
        <dsp:cNvPr id="0" name=""/>
        <dsp:cNvSpPr/>
      </dsp:nvSpPr>
      <dsp:spPr>
        <a:xfrm rot="16200176">
          <a:off x="2626010" y="1496970"/>
          <a:ext cx="580374" cy="0"/>
        </a:xfrm>
        <a:custGeom>
          <a:avLst/>
          <a:gdLst/>
          <a:ahLst/>
          <a:cxnLst/>
          <a:rect l="0" t="0" r="0" b="0"/>
          <a:pathLst>
            <a:path>
              <a:moveTo>
                <a:pt x="0" y="0"/>
              </a:moveTo>
              <a:lnTo>
                <a:pt x="580374" y="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EE948-9378-4E8B-A17A-AB4C0428A61C}">
      <dsp:nvSpPr>
        <dsp:cNvPr id="0" name=""/>
        <dsp:cNvSpPr/>
      </dsp:nvSpPr>
      <dsp:spPr>
        <a:xfrm>
          <a:off x="1799388" y="232077"/>
          <a:ext cx="2233698" cy="974705"/>
        </a:xfrm>
        <a:prstGeom prst="roundRect">
          <a:avLst/>
        </a:prstGeom>
        <a:gradFill rotWithShape="0">
          <a:gsLst>
            <a:gs pos="0">
              <a:schemeClr val="accent5">
                <a:hueOff val="-983369"/>
                <a:satOff val="954"/>
                <a:lumOff val="-1699"/>
                <a:alphaOff val="0"/>
                <a:tint val="70000"/>
                <a:lumMod val="110000"/>
              </a:schemeClr>
            </a:gs>
            <a:gs pos="100000">
              <a:schemeClr val="accent5">
                <a:hueOff val="-983369"/>
                <a:satOff val="954"/>
                <a:lumOff val="-1699"/>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zh-TW" altLang="en-US" sz="3600" b="1" kern="1200" dirty="0">
              <a:solidFill>
                <a:schemeClr val="tx1">
                  <a:lumMod val="95000"/>
                  <a:lumOff val="5000"/>
                </a:schemeClr>
              </a:solidFill>
              <a:latin typeface="標楷體" panose="03000509000000000000" pitchFamily="65" charset="-120"/>
              <a:ea typeface="標楷體" panose="03000509000000000000" pitchFamily="65" charset="-120"/>
            </a:rPr>
            <a:t>請託關說</a:t>
          </a:r>
          <a:endParaRPr lang="zh-TW" altLang="en-US" sz="3600" kern="1200" dirty="0">
            <a:solidFill>
              <a:schemeClr val="tx1">
                <a:lumMod val="95000"/>
                <a:lumOff val="5000"/>
              </a:schemeClr>
            </a:solidFill>
            <a:latin typeface="標楷體" panose="03000509000000000000" pitchFamily="65" charset="-120"/>
            <a:ea typeface="標楷體" panose="03000509000000000000" pitchFamily="65" charset="-120"/>
          </a:endParaRPr>
        </a:p>
      </dsp:txBody>
      <dsp:txXfrm>
        <a:off x="1846969" y="279658"/>
        <a:ext cx="2138536" cy="879543"/>
      </dsp:txXfrm>
    </dsp:sp>
    <dsp:sp modelId="{F81A26A6-47D6-4C0B-BE76-69163749BF90}">
      <dsp:nvSpPr>
        <dsp:cNvPr id="0" name=""/>
        <dsp:cNvSpPr/>
      </dsp:nvSpPr>
      <dsp:spPr>
        <a:xfrm rot="2383688">
          <a:off x="3425408" y="3179236"/>
          <a:ext cx="865581" cy="0"/>
        </a:xfrm>
        <a:custGeom>
          <a:avLst/>
          <a:gdLst/>
          <a:ahLst/>
          <a:cxnLst/>
          <a:rect l="0" t="0" r="0" b="0"/>
          <a:pathLst>
            <a:path>
              <a:moveTo>
                <a:pt x="0" y="0"/>
              </a:moveTo>
              <a:lnTo>
                <a:pt x="865581" y="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3696D-6CE9-4958-AC53-E5D34A2E87AF}">
      <dsp:nvSpPr>
        <dsp:cNvPr id="0" name=""/>
        <dsp:cNvSpPr/>
      </dsp:nvSpPr>
      <dsp:spPr>
        <a:xfrm>
          <a:off x="3660636" y="3455853"/>
          <a:ext cx="2233698" cy="974705"/>
        </a:xfrm>
        <a:prstGeom prst="roundRect">
          <a:avLst/>
        </a:prstGeom>
        <a:gradFill rotWithShape="0">
          <a:gsLst>
            <a:gs pos="0">
              <a:schemeClr val="accent5">
                <a:hueOff val="-1966737"/>
                <a:satOff val="1907"/>
                <a:lumOff val="-3399"/>
                <a:alphaOff val="0"/>
                <a:tint val="70000"/>
                <a:lumMod val="110000"/>
              </a:schemeClr>
            </a:gs>
            <a:gs pos="100000">
              <a:schemeClr val="accent5">
                <a:hueOff val="-1966737"/>
                <a:satOff val="1907"/>
                <a:lumOff val="-3399"/>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zh-TW" altLang="en-US" sz="3600" b="1" kern="1200" dirty="0">
              <a:solidFill>
                <a:schemeClr val="tx1">
                  <a:lumMod val="95000"/>
                  <a:lumOff val="5000"/>
                </a:schemeClr>
              </a:solidFill>
              <a:latin typeface="標楷體" panose="03000509000000000000" pitchFamily="65" charset="-120"/>
              <a:ea typeface="標楷體" panose="03000509000000000000" pitchFamily="65" charset="-120"/>
            </a:rPr>
            <a:t>飲宴應酬</a:t>
          </a:r>
          <a:endParaRPr lang="zh-TW" altLang="en-US" sz="3600" kern="1200" dirty="0">
            <a:solidFill>
              <a:schemeClr val="tx1">
                <a:lumMod val="95000"/>
                <a:lumOff val="5000"/>
              </a:schemeClr>
            </a:solidFill>
            <a:latin typeface="標楷體" panose="03000509000000000000" pitchFamily="65" charset="-120"/>
            <a:ea typeface="標楷體" panose="03000509000000000000" pitchFamily="65" charset="-120"/>
          </a:endParaRPr>
        </a:p>
      </dsp:txBody>
      <dsp:txXfrm>
        <a:off x="3708217" y="3503434"/>
        <a:ext cx="2138536" cy="879543"/>
      </dsp:txXfrm>
    </dsp:sp>
    <dsp:sp modelId="{5C131F32-658F-48D9-BDCE-F9CD963C0A69}">
      <dsp:nvSpPr>
        <dsp:cNvPr id="0" name=""/>
        <dsp:cNvSpPr/>
      </dsp:nvSpPr>
      <dsp:spPr>
        <a:xfrm rot="8416156">
          <a:off x="1541432" y="3179260"/>
          <a:ext cx="865460" cy="0"/>
        </a:xfrm>
        <a:custGeom>
          <a:avLst/>
          <a:gdLst/>
          <a:ahLst/>
          <a:cxnLst/>
          <a:rect l="0" t="0" r="0" b="0"/>
          <a:pathLst>
            <a:path>
              <a:moveTo>
                <a:pt x="0" y="0"/>
              </a:moveTo>
              <a:lnTo>
                <a:pt x="865460" y="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82F55-461B-400D-B351-1AC24F340FD3}">
      <dsp:nvSpPr>
        <dsp:cNvPr id="0" name=""/>
        <dsp:cNvSpPr/>
      </dsp:nvSpPr>
      <dsp:spPr>
        <a:xfrm>
          <a:off x="-61859" y="3455853"/>
          <a:ext cx="2233698" cy="974705"/>
        </a:xfrm>
        <a:prstGeom prst="roundRect">
          <a:avLst/>
        </a:prstGeom>
        <a:gradFill rotWithShape="0">
          <a:gsLst>
            <a:gs pos="0">
              <a:schemeClr val="accent5">
                <a:hueOff val="-2950106"/>
                <a:satOff val="2861"/>
                <a:lumOff val="-5098"/>
                <a:alphaOff val="0"/>
                <a:tint val="70000"/>
                <a:lumMod val="110000"/>
              </a:schemeClr>
            </a:gs>
            <a:gs pos="100000">
              <a:schemeClr val="accent5">
                <a:hueOff val="-2950106"/>
                <a:satOff val="2861"/>
                <a:lumOff val="-5098"/>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zh-TW" altLang="en-US" sz="3600" b="1" kern="1200" dirty="0">
              <a:solidFill>
                <a:schemeClr val="tx1">
                  <a:lumMod val="95000"/>
                  <a:lumOff val="5000"/>
                </a:schemeClr>
              </a:solidFill>
              <a:latin typeface="標楷體" panose="03000509000000000000" pitchFamily="65" charset="-120"/>
              <a:ea typeface="標楷體" panose="03000509000000000000" pitchFamily="65" charset="-120"/>
            </a:rPr>
            <a:t>贈受財物</a:t>
          </a:r>
          <a:endParaRPr lang="zh-TW" altLang="en-US" sz="3600" kern="1200" dirty="0">
            <a:solidFill>
              <a:schemeClr val="tx1">
                <a:lumMod val="95000"/>
                <a:lumOff val="5000"/>
              </a:schemeClr>
            </a:solidFill>
            <a:latin typeface="標楷體" panose="03000509000000000000" pitchFamily="65" charset="-120"/>
            <a:ea typeface="標楷體" panose="03000509000000000000" pitchFamily="65" charset="-120"/>
          </a:endParaRPr>
        </a:p>
      </dsp:txBody>
      <dsp:txXfrm>
        <a:off x="-14278" y="3503434"/>
        <a:ext cx="2138536" cy="8795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13320-3238-4B17-ACD2-2D3ADDA76799}">
      <dsp:nvSpPr>
        <dsp:cNvPr id="0" name=""/>
        <dsp:cNvSpPr/>
      </dsp:nvSpPr>
      <dsp:spPr>
        <a:xfrm>
          <a:off x="0" y="1292743"/>
          <a:ext cx="5832475" cy="16380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825EAA-F25D-4D54-9F47-8146C2599358}">
      <dsp:nvSpPr>
        <dsp:cNvPr id="0" name=""/>
        <dsp:cNvSpPr/>
      </dsp:nvSpPr>
      <dsp:spPr>
        <a:xfrm>
          <a:off x="291623" y="1049256"/>
          <a:ext cx="4082732" cy="1139249"/>
        </a:xfrm>
        <a:prstGeom prst="roundRect">
          <a:avLst/>
        </a:prstGeom>
        <a:gradFill rotWithShape="0">
          <a:gsLst>
            <a:gs pos="0">
              <a:schemeClr val="accent2">
                <a:hueOff val="0"/>
                <a:satOff val="0"/>
                <a:lumOff val="0"/>
                <a:alphaOff val="0"/>
                <a:tint val="70000"/>
                <a:lumMod val="110000"/>
              </a:schemeClr>
            </a:gs>
            <a:gs pos="100000">
              <a:schemeClr val="accent2">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4318" tIns="0" rIns="154318" bIns="0" numCol="1" spcCol="1270" anchor="ctr" anchorCtr="0">
          <a:noAutofit/>
        </a:bodyPr>
        <a:lstStyle/>
        <a:p>
          <a:pPr lvl="0" algn="l" defTabSz="2889250">
            <a:lnSpc>
              <a:spcPct val="90000"/>
            </a:lnSpc>
            <a:spcBef>
              <a:spcPct val="0"/>
            </a:spcBef>
            <a:spcAft>
              <a:spcPct val="35000"/>
            </a:spcAft>
          </a:pPr>
          <a:r>
            <a:rPr lang="zh-TW" altLang="en-US" sz="6500" b="1" kern="1200" dirty="0">
              <a:latin typeface="標楷體" pitchFamily="65" charset="-120"/>
              <a:ea typeface="標楷體" pitchFamily="65" charset="-120"/>
            </a:rPr>
            <a:t>實例探討</a:t>
          </a:r>
          <a:endParaRPr lang="zh-TW" altLang="en-US" sz="6500" kern="1200" dirty="0"/>
        </a:p>
      </dsp:txBody>
      <dsp:txXfrm>
        <a:off x="347237" y="1104870"/>
        <a:ext cx="3971504" cy="10280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2F6D7-3FEB-4219-AA8A-A14693CAC8E2}">
      <dsp:nvSpPr>
        <dsp:cNvPr id="0" name=""/>
        <dsp:cNvSpPr/>
      </dsp:nvSpPr>
      <dsp:spPr>
        <a:xfrm>
          <a:off x="0" y="2250"/>
          <a:ext cx="734481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D15B4-DC33-4FA2-AEED-F97F693D3368}">
      <dsp:nvSpPr>
        <dsp:cNvPr id="0" name=""/>
        <dsp:cNvSpPr/>
      </dsp:nvSpPr>
      <dsp:spPr>
        <a:xfrm>
          <a:off x="0" y="2250"/>
          <a:ext cx="7344816" cy="4604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altLang="en-US" sz="2400" b="1" kern="1200" dirty="0">
              <a:solidFill>
                <a:srgbClr val="C00000"/>
              </a:solidFill>
              <a:latin typeface="微軟正黑體" panose="020B0604030504040204" pitchFamily="34" charset="-120"/>
              <a:ea typeface="微軟正黑體" panose="020B0604030504040204" pitchFamily="34" charset="-120"/>
            </a:rPr>
            <a:t>A </a:t>
          </a:r>
          <a:r>
            <a:rPr lang="zh-TW" altLang="en-US" sz="2400" b="1" kern="1200" dirty="0">
              <a:solidFill>
                <a:srgbClr val="C00000"/>
              </a:solidFill>
              <a:latin typeface="微軟正黑體" panose="020B0604030504040204" pitchFamily="34" charset="-120"/>
              <a:ea typeface="微軟正黑體" panose="020B0604030504040204" pitchFamily="34" charset="-120"/>
            </a:rPr>
            <a:t>校利用暑假期間進行操場跑道整修工程，如期完工後，</a:t>
          </a:r>
          <a:r>
            <a:rPr lang="en-US" altLang="en-US" sz="2400" b="1" kern="1200" dirty="0">
              <a:solidFill>
                <a:srgbClr val="C00000"/>
              </a:solidFill>
              <a:latin typeface="微軟正黑體" panose="020B0604030504040204" pitchFamily="34" charset="-120"/>
              <a:ea typeface="微軟正黑體" panose="020B0604030504040204" pitchFamily="34" charset="-120"/>
            </a:rPr>
            <a:t>B </a:t>
          </a:r>
          <a:r>
            <a:rPr lang="zh-TW" altLang="en-US" sz="2400" b="1" kern="1200" dirty="0">
              <a:solidFill>
                <a:srgbClr val="C00000"/>
              </a:solidFill>
              <a:latin typeface="微軟正黑體" panose="020B0604030504040204" pitchFamily="34" charset="-120"/>
              <a:ea typeface="微軟正黑體" panose="020B0604030504040204" pitchFamily="34" charset="-120"/>
            </a:rPr>
            <a:t>廠商通知學校估驗計價，但拖了很久都無下文，廠商即打電話拜託學校</a:t>
          </a:r>
          <a:r>
            <a:rPr lang="en-US" altLang="en-US" sz="2400" b="1" kern="1200" dirty="0">
              <a:solidFill>
                <a:srgbClr val="C00000"/>
              </a:solidFill>
              <a:latin typeface="微軟正黑體" panose="020B0604030504040204" pitchFamily="34" charset="-120"/>
              <a:ea typeface="微軟正黑體" panose="020B0604030504040204" pitchFamily="34" charset="-120"/>
            </a:rPr>
            <a:t>C</a:t>
          </a:r>
          <a:r>
            <a:rPr lang="zh-TW" altLang="en-US" sz="2400" b="1" kern="1200" dirty="0">
              <a:solidFill>
                <a:srgbClr val="C00000"/>
              </a:solidFill>
              <a:latin typeface="微軟正黑體" panose="020B0604030504040204" pitchFamily="34" charset="-120"/>
              <a:ea typeface="微軟正黑體" panose="020B0604030504040204" pitchFamily="34" charset="-120"/>
            </a:rPr>
            <a:t>總務主任</a:t>
          </a:r>
          <a:r>
            <a:rPr lang="zh-TW" altLang="en-US" sz="2400" b="1" u="sng" kern="1200" dirty="0">
              <a:solidFill>
                <a:srgbClr val="C00000"/>
              </a:solidFill>
              <a:latin typeface="微軟正黑體" panose="020B0604030504040204" pitchFamily="34" charset="-120"/>
              <a:ea typeface="微軟正黑體" panose="020B0604030504040204" pitchFamily="34" charset="-120"/>
            </a:rPr>
            <a:t>儘快辦理驗收</a:t>
          </a:r>
          <a:r>
            <a:rPr lang="zh-TW" altLang="en-US" sz="2400" b="1" kern="1200" dirty="0">
              <a:solidFill>
                <a:srgbClr val="C00000"/>
              </a:solidFill>
              <a:latin typeface="微軟正黑體" panose="020B0604030504040204" pitchFamily="34" charset="-120"/>
              <a:ea typeface="微軟正黑體" panose="020B0604030504040204" pitchFamily="34" charset="-120"/>
            </a:rPr>
            <a:t>，並請</a:t>
          </a:r>
          <a:r>
            <a:rPr lang="zh-TW" altLang="en-US" sz="2400" b="1" u="sng" kern="1200" dirty="0">
              <a:solidFill>
                <a:srgbClr val="C00000"/>
              </a:solidFill>
              <a:latin typeface="微軟正黑體" panose="020B0604030504040204" pitchFamily="34" charset="-120"/>
              <a:ea typeface="微軟正黑體" panose="020B0604030504040204" pitchFamily="34" charset="-120"/>
            </a:rPr>
            <a:t>驗收時標準放寬</a:t>
          </a:r>
          <a:r>
            <a:rPr lang="zh-TW" altLang="en-US" sz="2400" b="1" kern="1200" dirty="0">
              <a:solidFill>
                <a:srgbClr val="C00000"/>
              </a:solidFill>
              <a:latin typeface="微軟正黑體" panose="020B0604030504040204" pitchFamily="34" charset="-120"/>
              <a:ea typeface="微軟正黑體" panose="020B0604030504040204" pitchFamily="34" charset="-120"/>
            </a:rPr>
            <a:t>等情事。</a:t>
          </a:r>
          <a:endParaRPr lang="en-US" altLang="zh-TW" sz="2400" b="1" kern="1200" dirty="0">
            <a:solidFill>
              <a:srgbClr val="C00000"/>
            </a:solidFill>
            <a:latin typeface="微軟正黑體" panose="020B0604030504040204" pitchFamily="34" charset="-120"/>
            <a:ea typeface="微軟正黑體" panose="020B0604030504040204" pitchFamily="34" charset="-120"/>
          </a:endParaRPr>
        </a:p>
        <a:p>
          <a:pPr lvl="0" algn="just" defTabSz="1066800">
            <a:lnSpc>
              <a:spcPct val="90000"/>
            </a:lnSpc>
            <a:spcBef>
              <a:spcPct val="0"/>
            </a:spcBef>
            <a:spcAft>
              <a:spcPct val="35000"/>
            </a:spcAft>
          </a:pPr>
          <a:r>
            <a:rPr lang="en-US" altLang="zh-TW" sz="2400" b="1" kern="1200" dirty="0">
              <a:solidFill>
                <a:schemeClr val="tx1"/>
              </a:solidFill>
              <a:latin typeface="微軟正黑體" panose="020B0604030504040204" pitchFamily="34" charset="-120"/>
              <a:ea typeface="微軟正黑體" panose="020B0604030504040204" pitchFamily="34" charset="-120"/>
            </a:rPr>
            <a:t>【</a:t>
          </a:r>
          <a:r>
            <a:rPr lang="zh-TW" altLang="en-US" sz="2400" b="1" kern="1200" dirty="0">
              <a:solidFill>
                <a:schemeClr val="tx1"/>
              </a:solidFill>
              <a:latin typeface="微軟正黑體" panose="020B0604030504040204" pitchFamily="34" charset="-120"/>
              <a:ea typeface="微軟正黑體" panose="020B0604030504040204" pitchFamily="34" charset="-120"/>
            </a:rPr>
            <a:t>解析</a:t>
          </a:r>
          <a:r>
            <a:rPr lang="en-US" altLang="zh-TW" sz="2400" b="1" kern="1200" dirty="0">
              <a:solidFill>
                <a:schemeClr val="tx1"/>
              </a:solidFill>
              <a:latin typeface="微軟正黑體" panose="020B0604030504040204" pitchFamily="34" charset="-120"/>
              <a:ea typeface="微軟正黑體" panose="020B0604030504040204" pitchFamily="34" charset="-120"/>
            </a:rPr>
            <a:t>】</a:t>
          </a:r>
        </a:p>
        <a:p>
          <a:pPr lvl="0" algn="just" defTabSz="1066800">
            <a:lnSpc>
              <a:spcPct val="90000"/>
            </a:lnSpc>
            <a:spcBef>
              <a:spcPct val="0"/>
            </a:spcBef>
            <a:spcAft>
              <a:spcPct val="35000"/>
            </a:spcAft>
          </a:pPr>
          <a:r>
            <a:rPr lang="zh-TW" altLang="en-US" sz="2400" b="1" kern="1200" dirty="0">
              <a:solidFill>
                <a:schemeClr val="tx1"/>
              </a:solidFill>
              <a:latin typeface="微軟正黑體" panose="020B0604030504040204" pitchFamily="34" charset="-120"/>
              <a:ea typeface="微軟正黑體" panose="020B0604030504040204" pitchFamily="34" charset="-120"/>
            </a:rPr>
            <a:t>請託關說：</a:t>
          </a:r>
          <a:r>
            <a:rPr lang="zh-TW" sz="2400" b="1" kern="1200" dirty="0"/>
            <a:t>指其內容涉及本機關（構）或所屬機關（構）業務具體 事項之決定、執行或不執行，且因該事項之決定、執行或不執行致</a:t>
          </a:r>
          <a:r>
            <a:rPr lang="zh-TW" sz="2400" b="1" kern="1200" dirty="0">
              <a:solidFill>
                <a:srgbClr val="C00000"/>
              </a:solidFill>
            </a:rPr>
            <a:t>有違法或不當而影響特定權利義務之虞</a:t>
          </a:r>
          <a:r>
            <a:rPr lang="zh-TW" altLang="en-US" sz="2400" b="1" kern="1200" dirty="0">
              <a:solidFill>
                <a:srgbClr val="C00000"/>
              </a:solidFill>
            </a:rPr>
            <a:t>。</a:t>
          </a:r>
          <a:endParaRPr lang="zh-TW" altLang="en-US" sz="2400" b="1" kern="1200" dirty="0">
            <a:solidFill>
              <a:srgbClr val="C00000"/>
            </a:solidFill>
            <a:latin typeface="微軟正黑體" panose="020B0604030504040204" pitchFamily="34" charset="-120"/>
            <a:ea typeface="微軟正黑體" panose="020B0604030504040204" pitchFamily="34" charset="-120"/>
          </a:endParaRPr>
        </a:p>
      </dsp:txBody>
      <dsp:txXfrm>
        <a:off x="0" y="2250"/>
        <a:ext cx="7344816" cy="46040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FFFDB-EB57-4CAE-9E19-C53F61537C53}">
      <dsp:nvSpPr>
        <dsp:cNvPr id="0" name=""/>
        <dsp:cNvSpPr/>
      </dsp:nvSpPr>
      <dsp:spPr>
        <a:xfrm>
          <a:off x="0" y="0"/>
          <a:ext cx="748883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4CB76-FD30-41FB-B08D-9C42BC381E50}">
      <dsp:nvSpPr>
        <dsp:cNvPr id="0" name=""/>
        <dsp:cNvSpPr/>
      </dsp:nvSpPr>
      <dsp:spPr>
        <a:xfrm>
          <a:off x="0" y="0"/>
          <a:ext cx="7488832" cy="453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1" kern="1200" dirty="0">
              <a:solidFill>
                <a:srgbClr val="C00000"/>
              </a:solidFill>
              <a:latin typeface="+mj-ea"/>
              <a:ea typeface="+mj-ea"/>
            </a:rPr>
            <a:t>機關首長因子女結婚，向部屬同仁發放喜帖邀請參加喜宴，則該首長得否收受部屬同仁致贈之禮金？</a:t>
          </a:r>
          <a:r>
            <a:rPr lang="zh-TW" altLang="en-US" sz="2400" kern="1200" dirty="0">
              <a:solidFill>
                <a:srgbClr val="C00000"/>
              </a:solidFill>
              <a:latin typeface="+mj-ea"/>
              <a:ea typeface="+mj-ea"/>
            </a:rPr>
            <a:t> </a:t>
          </a:r>
          <a:endParaRPr lang="en-US" altLang="zh-TW" sz="2400" kern="1200" dirty="0">
            <a:solidFill>
              <a:srgbClr val="C00000"/>
            </a:solidFill>
            <a:latin typeface="+mj-ea"/>
            <a:ea typeface="+mj-ea"/>
          </a:endParaRPr>
        </a:p>
        <a:p>
          <a:pPr lvl="0" algn="l" defTabSz="1066800">
            <a:lnSpc>
              <a:spcPct val="90000"/>
            </a:lnSpc>
            <a:spcBef>
              <a:spcPct val="0"/>
            </a:spcBef>
            <a:spcAft>
              <a:spcPct val="35000"/>
            </a:spcAft>
          </a:pPr>
          <a:r>
            <a:rPr lang="en-US" altLang="zh-TW" sz="2200" b="1" kern="1200" dirty="0">
              <a:solidFill>
                <a:schemeClr val="tx1"/>
              </a:solidFill>
              <a:latin typeface="微軟正黑體" panose="020B0604030504040204" pitchFamily="34" charset="-120"/>
              <a:ea typeface="微軟正黑體" panose="020B0604030504040204" pitchFamily="34" charset="-120"/>
            </a:rPr>
            <a:t>【</a:t>
          </a:r>
          <a:r>
            <a:rPr lang="zh-TW" altLang="en-US" sz="2200" b="1" kern="1200" dirty="0">
              <a:solidFill>
                <a:schemeClr val="tx1"/>
              </a:solidFill>
              <a:latin typeface="微軟正黑體" panose="020B0604030504040204" pitchFamily="34" charset="-120"/>
              <a:ea typeface="微軟正黑體" panose="020B0604030504040204" pitchFamily="34" charset="-120"/>
            </a:rPr>
            <a:t>解析</a:t>
          </a:r>
          <a:r>
            <a:rPr lang="en-US" altLang="zh-TW" sz="2200" b="1" kern="1200" dirty="0">
              <a:solidFill>
                <a:schemeClr val="tx1"/>
              </a:solidFill>
              <a:latin typeface="微軟正黑體" panose="020B0604030504040204" pitchFamily="34" charset="-120"/>
              <a:ea typeface="微軟正黑體" panose="020B0604030504040204" pitchFamily="34" charset="-120"/>
            </a:rPr>
            <a:t>】</a:t>
          </a:r>
        </a:p>
        <a:p>
          <a:pPr lvl="0" algn="l" defTabSz="1066800">
            <a:lnSpc>
              <a:spcPct val="90000"/>
            </a:lnSpc>
            <a:spcBef>
              <a:spcPct val="0"/>
            </a:spcBef>
            <a:spcAft>
              <a:spcPct val="35000"/>
            </a:spcAft>
          </a:pPr>
          <a:r>
            <a:rPr lang="zh-TW" altLang="en-US" sz="2200" b="1" kern="1200" dirty="0">
              <a:solidFill>
                <a:srgbClr val="7030A0"/>
              </a:solidFill>
              <a:latin typeface="微軟正黑體" pitchFamily="34" charset="-120"/>
              <a:ea typeface="微軟正黑體" pitchFamily="34" charset="-120"/>
            </a:rPr>
            <a:t>機關首長與部屬同仁間雖具有職務上利害關係，然部屬同仁因受邀參加喜宴所致贈之禮金，屬受贈財物之例外規定，惟不可超過正常社交禮俗所訂新臺幣 </a:t>
          </a:r>
          <a:r>
            <a:rPr lang="en-US" altLang="en-US" sz="2200" b="1" kern="1200" dirty="0">
              <a:solidFill>
                <a:srgbClr val="7030A0"/>
              </a:solidFill>
              <a:latin typeface="微軟正黑體" pitchFamily="34" charset="-120"/>
              <a:ea typeface="微軟正黑體" pitchFamily="34" charset="-120"/>
            </a:rPr>
            <a:t>3,000 </a:t>
          </a:r>
          <a:r>
            <a:rPr lang="zh-TW" altLang="en-US" sz="2200" b="1" kern="1200" dirty="0">
              <a:solidFill>
                <a:srgbClr val="7030A0"/>
              </a:solidFill>
              <a:latin typeface="微軟正黑體" pitchFamily="34" charset="-120"/>
              <a:ea typeface="微軟正黑體" pitchFamily="34" charset="-120"/>
            </a:rPr>
            <a:t>元。若金額偏高，則該首長應予拒絕或退還，並知會政風單位。</a:t>
          </a:r>
          <a:endParaRPr lang="zh-TW" altLang="en-US" sz="2200" kern="1200" dirty="0">
            <a:solidFill>
              <a:srgbClr val="C00000"/>
            </a:solidFill>
          </a:endParaRPr>
        </a:p>
      </dsp:txBody>
      <dsp:txXfrm>
        <a:off x="0" y="0"/>
        <a:ext cx="7488832" cy="45365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FFFDB-EB57-4CAE-9E19-C53F61537C53}">
      <dsp:nvSpPr>
        <dsp:cNvPr id="0" name=""/>
        <dsp:cNvSpPr/>
      </dsp:nvSpPr>
      <dsp:spPr>
        <a:xfrm>
          <a:off x="0" y="2086"/>
          <a:ext cx="734481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4CB76-FD30-41FB-B08D-9C42BC381E50}">
      <dsp:nvSpPr>
        <dsp:cNvPr id="0" name=""/>
        <dsp:cNvSpPr/>
      </dsp:nvSpPr>
      <dsp:spPr>
        <a:xfrm>
          <a:off x="0" y="2086"/>
          <a:ext cx="7344815" cy="42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zh-TW" altLang="en-US" sz="2400" b="1" kern="1200" dirty="0">
              <a:solidFill>
                <a:srgbClr val="C00000"/>
              </a:solidFill>
              <a:latin typeface="+mj-ea"/>
              <a:ea typeface="+mj-ea"/>
            </a:rPr>
            <a:t>同仁甲出國旅遊，回國後想說年節將近，致贈辦公室長官及其他同仁當地名產（紀念品）各一包當年節禮物，長官及同仁可以收受嗎</a:t>
          </a:r>
          <a:r>
            <a:rPr lang="en-US" altLang="zh-TW" sz="2400" b="1" kern="1200" dirty="0">
              <a:solidFill>
                <a:srgbClr val="C00000"/>
              </a:solidFill>
              <a:latin typeface="+mj-ea"/>
              <a:ea typeface="+mj-ea"/>
            </a:rPr>
            <a:t>?</a:t>
          </a:r>
        </a:p>
        <a:p>
          <a:pPr lvl="0" algn="just" defTabSz="1066800">
            <a:lnSpc>
              <a:spcPct val="90000"/>
            </a:lnSpc>
            <a:spcBef>
              <a:spcPct val="0"/>
            </a:spcBef>
            <a:spcAft>
              <a:spcPct val="35000"/>
            </a:spcAft>
          </a:pPr>
          <a:r>
            <a:rPr lang="en-US" altLang="zh-TW" sz="2400" b="1" kern="1200" dirty="0">
              <a:solidFill>
                <a:schemeClr val="tx1"/>
              </a:solidFill>
              <a:latin typeface="微軟正黑體" panose="020B0604030504040204" pitchFamily="34" charset="-120"/>
              <a:ea typeface="微軟正黑體" panose="020B0604030504040204" pitchFamily="34" charset="-120"/>
            </a:rPr>
            <a:t>【</a:t>
          </a:r>
          <a:r>
            <a:rPr lang="zh-TW" altLang="en-US" sz="2400" b="1" kern="1200" dirty="0">
              <a:solidFill>
                <a:schemeClr val="tx1"/>
              </a:solidFill>
              <a:latin typeface="微軟正黑體" panose="020B0604030504040204" pitchFamily="34" charset="-120"/>
              <a:ea typeface="微軟正黑體" panose="020B0604030504040204" pitchFamily="34" charset="-120"/>
            </a:rPr>
            <a:t>解析</a:t>
          </a:r>
          <a:r>
            <a:rPr lang="en-US" altLang="zh-TW" sz="2400" b="1" kern="1200" dirty="0">
              <a:solidFill>
                <a:schemeClr val="tx1"/>
              </a:solidFill>
              <a:latin typeface="微軟正黑體" panose="020B0604030504040204" pitchFamily="34" charset="-120"/>
              <a:ea typeface="微軟正黑體" panose="020B0604030504040204" pitchFamily="34" charset="-120"/>
            </a:rPr>
            <a:t>】</a:t>
          </a:r>
        </a:p>
        <a:p>
          <a:pPr lvl="0" algn="just" defTabSz="1066800">
            <a:lnSpc>
              <a:spcPct val="90000"/>
            </a:lnSpc>
            <a:spcBef>
              <a:spcPct val="0"/>
            </a:spcBef>
            <a:spcAft>
              <a:spcPct val="35000"/>
            </a:spcAft>
          </a:pPr>
          <a:r>
            <a:rPr lang="zh-TW" altLang="en-US" sz="2400" b="1" kern="1200" dirty="0">
              <a:solidFill>
                <a:schemeClr val="accent5">
                  <a:lumMod val="50000"/>
                </a:schemeClr>
              </a:solidFill>
              <a:latin typeface="Adobe 繁黑體 Std B" pitchFamily="34" charset="-120"/>
              <a:ea typeface="Adobe 繁黑體 Std B" pitchFamily="34" charset="-120"/>
            </a:rPr>
            <a:t>長官與甲雖</a:t>
          </a:r>
          <a:r>
            <a:rPr lang="zh-TW" altLang="en-US" sz="2400" b="1" kern="1200" dirty="0">
              <a:solidFill>
                <a:srgbClr val="7030A0"/>
              </a:solidFill>
              <a:latin typeface="Adobe 繁黑體 Std B" pitchFamily="34" charset="-120"/>
              <a:ea typeface="Adobe 繁黑體 Std B" pitchFamily="34" charset="-120"/>
            </a:rPr>
            <a:t>「有職務上利害關係」</a:t>
          </a:r>
          <a:r>
            <a:rPr lang="zh-TW" altLang="en-US" sz="2400" b="1" kern="1200" dirty="0">
              <a:solidFill>
                <a:schemeClr val="accent5">
                  <a:lumMod val="50000"/>
                </a:schemeClr>
              </a:solidFill>
              <a:latin typeface="+mj-ea"/>
              <a:ea typeface="+mj-ea"/>
            </a:rPr>
            <a:t>，</a:t>
          </a:r>
          <a:r>
            <a:rPr lang="zh-TW" altLang="en-US" sz="2400" b="1" kern="1200" dirty="0">
              <a:solidFill>
                <a:schemeClr val="accent5">
                  <a:lumMod val="50000"/>
                </a:schemeClr>
              </a:solidFill>
              <a:latin typeface="Adobe 繁黑體 Std B" pitchFamily="34" charset="-120"/>
              <a:ea typeface="Adobe 繁黑體 Std B" pitchFamily="34" charset="-120"/>
            </a:rPr>
            <a:t>當地名產（紀念品）市價在新臺幣</a:t>
          </a:r>
          <a:r>
            <a:rPr lang="en-US" altLang="zh-TW" sz="2400" b="1" u="sng" kern="1200" dirty="0">
              <a:solidFill>
                <a:srgbClr val="FFFF00"/>
              </a:solidFill>
              <a:latin typeface="Adobe 繁黑體 Std B" pitchFamily="34" charset="-120"/>
              <a:ea typeface="Adobe 繁黑體 Std B" pitchFamily="34" charset="-120"/>
            </a:rPr>
            <a:t>500</a:t>
          </a:r>
          <a:r>
            <a:rPr lang="zh-TW" altLang="en-US" sz="2400" b="1" u="sng" kern="1200" dirty="0">
              <a:solidFill>
                <a:srgbClr val="FFFF00"/>
              </a:solidFill>
              <a:latin typeface="Adobe 繁黑體 Std B" pitchFamily="34" charset="-120"/>
              <a:ea typeface="Adobe 繁黑體 Std B" pitchFamily="34" charset="-120"/>
            </a:rPr>
            <a:t>元</a:t>
          </a:r>
          <a:r>
            <a:rPr lang="zh-TW" altLang="en-US" sz="2400" b="1" kern="1200" dirty="0">
              <a:solidFill>
                <a:schemeClr val="accent5">
                  <a:lumMod val="50000"/>
                </a:schemeClr>
              </a:solidFill>
              <a:latin typeface="Adobe 繁黑體 Std B" pitchFamily="34" charset="-120"/>
              <a:ea typeface="Adobe 繁黑體 Std B" pitchFamily="34" charset="-120"/>
            </a:rPr>
            <a:t>以下</a:t>
          </a:r>
          <a:r>
            <a:rPr lang="zh-TW" altLang="en-US" sz="2400" b="1" kern="1200" dirty="0">
              <a:solidFill>
                <a:schemeClr val="accent5">
                  <a:lumMod val="50000"/>
                </a:schemeClr>
              </a:solidFill>
              <a:latin typeface="+mj-ea"/>
              <a:ea typeface="+mj-ea"/>
            </a:rPr>
            <a:t>，</a:t>
          </a:r>
          <a:r>
            <a:rPr lang="zh-TW" altLang="en-US" sz="2400" b="1" kern="1200" dirty="0">
              <a:solidFill>
                <a:schemeClr val="accent5">
                  <a:lumMod val="50000"/>
                </a:schemeClr>
              </a:solidFill>
              <a:latin typeface="Adobe 繁黑體 Std B" pitchFamily="34" charset="-120"/>
              <a:ea typeface="Adobe 繁黑體 Std B" pitchFamily="34" charset="-120"/>
            </a:rPr>
            <a:t>得收受之</a:t>
          </a:r>
          <a:r>
            <a:rPr lang="zh-TW" altLang="en-US" sz="2400" b="1" kern="1200" dirty="0">
              <a:solidFill>
                <a:srgbClr val="C00000"/>
              </a:solidFill>
              <a:latin typeface="+mj-ea"/>
              <a:ea typeface="+mj-ea"/>
            </a:rPr>
            <a:t>。</a:t>
          </a:r>
          <a:endParaRPr lang="en-US" altLang="zh-TW" sz="2400" kern="1200" dirty="0">
            <a:solidFill>
              <a:srgbClr val="C00000"/>
            </a:solidFill>
            <a:latin typeface="Adobe 繁黑體 Std B" pitchFamily="34" charset="-120"/>
            <a:ea typeface="Adobe 繁黑體 Std B" pitchFamily="34" charset="-120"/>
          </a:endParaRPr>
        </a:p>
        <a:p>
          <a:pPr lvl="0" algn="just" defTabSz="1066800">
            <a:lnSpc>
              <a:spcPct val="90000"/>
            </a:lnSpc>
            <a:spcBef>
              <a:spcPct val="0"/>
            </a:spcBef>
            <a:spcAft>
              <a:spcPct val="35000"/>
            </a:spcAft>
          </a:pPr>
          <a:r>
            <a:rPr lang="zh-TW" altLang="en-US" sz="2400" b="1" kern="1200" dirty="0">
              <a:solidFill>
                <a:schemeClr val="accent5">
                  <a:lumMod val="50000"/>
                </a:schemeClr>
              </a:solidFill>
              <a:latin typeface="+mj-ea"/>
              <a:ea typeface="+mj-ea"/>
            </a:rPr>
            <a:t>其他同仁與甲之間</a:t>
          </a:r>
          <a:r>
            <a:rPr lang="zh-TW" altLang="en-US" sz="2400" b="1" kern="1200" dirty="0">
              <a:solidFill>
                <a:srgbClr val="7030A0"/>
              </a:solidFill>
              <a:latin typeface="+mj-ea"/>
              <a:ea typeface="+mj-ea"/>
            </a:rPr>
            <a:t>「若無職務上利害關係」</a:t>
          </a:r>
          <a:r>
            <a:rPr lang="zh-TW" altLang="en-US" sz="2400" b="1" kern="1200" dirty="0">
              <a:solidFill>
                <a:schemeClr val="accent5">
                  <a:lumMod val="50000"/>
                </a:schemeClr>
              </a:solidFill>
              <a:latin typeface="+mj-ea"/>
              <a:ea typeface="+mj-ea"/>
            </a:rPr>
            <a:t>時，市價在新臺幣</a:t>
          </a:r>
          <a:r>
            <a:rPr lang="en-US" altLang="zh-TW" sz="2400" b="1" u="sng" kern="1200" dirty="0">
              <a:solidFill>
                <a:srgbClr val="FFFF00"/>
              </a:solidFill>
              <a:latin typeface="+mj-ea"/>
              <a:ea typeface="+mj-ea"/>
            </a:rPr>
            <a:t>3,000</a:t>
          </a:r>
          <a:r>
            <a:rPr lang="zh-TW" altLang="en-US" sz="2400" b="1" u="sng" kern="1200" dirty="0">
              <a:solidFill>
                <a:srgbClr val="FFFF00"/>
              </a:solidFill>
              <a:latin typeface="+mj-ea"/>
              <a:ea typeface="+mj-ea"/>
            </a:rPr>
            <a:t>元</a:t>
          </a:r>
          <a:r>
            <a:rPr lang="zh-TW" altLang="en-US" sz="2400" b="1" kern="1200" dirty="0">
              <a:solidFill>
                <a:schemeClr val="accent5">
                  <a:lumMod val="50000"/>
                </a:schemeClr>
              </a:solidFill>
              <a:latin typeface="+mj-ea"/>
              <a:ea typeface="+mj-ea"/>
            </a:rPr>
            <a:t>（正常社交禮俗）以內之贈品，得收受之</a:t>
          </a:r>
          <a:r>
            <a:rPr lang="zh-TW" altLang="en-US" sz="2400" b="1" kern="1200" dirty="0">
              <a:solidFill>
                <a:srgbClr val="C00000"/>
              </a:solidFill>
              <a:latin typeface="+mj-ea"/>
              <a:ea typeface="+mj-ea"/>
            </a:rPr>
            <a:t>。</a:t>
          </a:r>
          <a:r>
            <a:rPr lang="en-US" altLang="zh-TW" sz="2400" b="1" kern="1200" dirty="0">
              <a:solidFill>
                <a:schemeClr val="accent5">
                  <a:lumMod val="20000"/>
                  <a:lumOff val="80000"/>
                </a:schemeClr>
              </a:solidFill>
              <a:latin typeface="Adobe 繁黑體 Std B" pitchFamily="34" charset="-120"/>
              <a:ea typeface="Adobe 繁黑體 Std B" pitchFamily="34" charset="-120"/>
            </a:rPr>
            <a:t>(</a:t>
          </a:r>
          <a:r>
            <a:rPr lang="zh-TW" altLang="en-US" sz="2400" b="1" kern="1200" dirty="0">
              <a:solidFill>
                <a:schemeClr val="accent5">
                  <a:lumMod val="20000"/>
                  <a:lumOff val="80000"/>
                </a:schemeClr>
              </a:solidFill>
              <a:latin typeface="Adobe 繁黑體 Std B" pitchFamily="34" charset="-120"/>
              <a:ea typeface="Adobe 繁黑體 Std B" pitchFamily="34" charset="-120"/>
            </a:rPr>
            <a:t>有利害關係回歸</a:t>
          </a:r>
          <a:r>
            <a:rPr lang="en-US" altLang="zh-TW" sz="2400" b="1" kern="1200" dirty="0">
              <a:solidFill>
                <a:schemeClr val="accent5">
                  <a:lumMod val="20000"/>
                  <a:lumOff val="80000"/>
                </a:schemeClr>
              </a:solidFill>
              <a:latin typeface="Adobe 繁黑體 Std B" pitchFamily="34" charset="-120"/>
              <a:ea typeface="Adobe 繁黑體 Std B" pitchFamily="34" charset="-120"/>
            </a:rPr>
            <a:t>500</a:t>
          </a:r>
          <a:r>
            <a:rPr lang="zh-TW" altLang="en-US" sz="2400" b="1" kern="1200" dirty="0">
              <a:solidFill>
                <a:schemeClr val="accent5">
                  <a:lumMod val="20000"/>
                  <a:lumOff val="80000"/>
                </a:schemeClr>
              </a:solidFill>
              <a:latin typeface="Adobe 繁黑體 Std B" pitchFamily="34" charset="-120"/>
              <a:ea typeface="Adobe 繁黑體 Std B" pitchFamily="34" charset="-120"/>
            </a:rPr>
            <a:t>元之限制</a:t>
          </a:r>
          <a:r>
            <a:rPr lang="en-US" altLang="zh-TW" sz="2400" b="1" kern="1200" dirty="0">
              <a:solidFill>
                <a:schemeClr val="accent5">
                  <a:lumMod val="20000"/>
                  <a:lumOff val="80000"/>
                </a:schemeClr>
              </a:solidFill>
              <a:latin typeface="Adobe 繁黑體 Std B" pitchFamily="34" charset="-120"/>
              <a:ea typeface="Adobe 繁黑體 Std B" pitchFamily="34" charset="-120"/>
            </a:rPr>
            <a:t>)</a:t>
          </a:r>
          <a:endParaRPr lang="zh-TW" altLang="en-US" sz="2400" b="1" kern="1200" dirty="0">
            <a:solidFill>
              <a:schemeClr val="accent5">
                <a:lumMod val="20000"/>
                <a:lumOff val="80000"/>
              </a:schemeClr>
            </a:solidFill>
            <a:latin typeface="+mj-ea"/>
            <a:ea typeface="+mj-ea"/>
          </a:endParaRPr>
        </a:p>
      </dsp:txBody>
      <dsp:txXfrm>
        <a:off x="0" y="2086"/>
        <a:ext cx="7344815" cy="42692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FFFDB-EB57-4CAE-9E19-C53F61537C53}">
      <dsp:nvSpPr>
        <dsp:cNvPr id="0" name=""/>
        <dsp:cNvSpPr/>
      </dsp:nvSpPr>
      <dsp:spPr>
        <a:xfrm>
          <a:off x="0" y="75255"/>
          <a:ext cx="756084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4CB76-FD30-41FB-B08D-9C42BC381E50}">
      <dsp:nvSpPr>
        <dsp:cNvPr id="0" name=""/>
        <dsp:cNvSpPr/>
      </dsp:nvSpPr>
      <dsp:spPr>
        <a:xfrm>
          <a:off x="0" y="0"/>
          <a:ext cx="7560840" cy="5040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zh-TW" sz="2400" b="1" kern="1200" dirty="0">
              <a:solidFill>
                <a:srgbClr val="C00000"/>
              </a:solidFill>
              <a:latin typeface="+mj-ea"/>
              <a:ea typeface="+mj-ea"/>
            </a:rPr>
            <a:t>某國中甲校長於</a:t>
          </a:r>
          <a:r>
            <a:rPr lang="en-US" sz="2400" b="1" kern="1200" dirty="0">
              <a:solidFill>
                <a:srgbClr val="C00000"/>
              </a:solidFill>
              <a:latin typeface="+mj-ea"/>
              <a:ea typeface="+mj-ea"/>
            </a:rPr>
            <a:t>108</a:t>
          </a:r>
          <a:r>
            <a:rPr lang="zh-TW" sz="2400" b="1" kern="1200" dirty="0">
              <a:solidFill>
                <a:srgbClr val="C00000"/>
              </a:solidFill>
              <a:latin typeface="+mj-ea"/>
              <a:ea typeface="+mj-ea"/>
            </a:rPr>
            <a:t>年年初嫁女兒，收受該國中透過共同供應契約採購印刷設備之</a:t>
          </a:r>
          <a:r>
            <a:rPr lang="en-US" sz="2400" b="1" kern="1200" dirty="0">
              <a:solidFill>
                <a:srgbClr val="C00000"/>
              </a:solidFill>
              <a:latin typeface="+mj-ea"/>
              <a:ea typeface="+mj-ea"/>
            </a:rPr>
            <a:t>A</a:t>
          </a:r>
          <a:r>
            <a:rPr lang="zh-TW" sz="2400" b="1" kern="1200" dirty="0">
              <a:solidFill>
                <a:srgbClr val="C00000"/>
              </a:solidFill>
              <a:latin typeface="+mj-ea"/>
              <a:ea typeface="+mj-ea"/>
            </a:rPr>
            <a:t>廠商致贈結婚禮金新臺幣</a:t>
          </a:r>
          <a:r>
            <a:rPr lang="en-US" sz="2400" b="1" kern="1200" dirty="0">
              <a:solidFill>
                <a:srgbClr val="C00000"/>
              </a:solidFill>
              <a:latin typeface="+mj-ea"/>
              <a:ea typeface="+mj-ea"/>
            </a:rPr>
            <a:t>1</a:t>
          </a:r>
          <a:r>
            <a:rPr lang="zh-TW" sz="2400" b="1" kern="1200" dirty="0">
              <a:solidFill>
                <a:srgbClr val="C00000"/>
              </a:solidFill>
              <a:latin typeface="+mj-ea"/>
              <a:ea typeface="+mj-ea"/>
            </a:rPr>
            <a:t>萬元。</a:t>
          </a:r>
          <a:endParaRPr lang="en-US" altLang="zh-TW" sz="2400" b="1" kern="1200" dirty="0">
            <a:solidFill>
              <a:srgbClr val="C00000"/>
            </a:solidFill>
            <a:latin typeface="+mj-ea"/>
            <a:ea typeface="+mj-ea"/>
          </a:endParaRPr>
        </a:p>
        <a:p>
          <a:pPr lvl="0" algn="just" defTabSz="1066800">
            <a:lnSpc>
              <a:spcPct val="90000"/>
            </a:lnSpc>
            <a:spcBef>
              <a:spcPct val="0"/>
            </a:spcBef>
            <a:spcAft>
              <a:spcPct val="35000"/>
            </a:spcAft>
          </a:pPr>
          <a:r>
            <a:rPr lang="en-US" altLang="zh-TW" sz="2400" b="1" kern="1200" dirty="0">
              <a:solidFill>
                <a:schemeClr val="tx1"/>
              </a:solidFill>
              <a:latin typeface="+mj-ea"/>
              <a:ea typeface="+mj-ea"/>
            </a:rPr>
            <a:t>【</a:t>
          </a:r>
          <a:r>
            <a:rPr lang="zh-TW" altLang="en-US" sz="2400" b="1" kern="1200" dirty="0">
              <a:solidFill>
                <a:schemeClr val="tx1"/>
              </a:solidFill>
              <a:latin typeface="+mj-ea"/>
              <a:ea typeface="+mj-ea"/>
            </a:rPr>
            <a:t>解析</a:t>
          </a:r>
          <a:r>
            <a:rPr lang="en-US" altLang="zh-TW" sz="2400" b="1" kern="1200" dirty="0">
              <a:solidFill>
                <a:schemeClr val="tx1"/>
              </a:solidFill>
              <a:latin typeface="+mj-ea"/>
              <a:ea typeface="+mj-ea"/>
            </a:rPr>
            <a:t>】</a:t>
          </a:r>
        </a:p>
        <a:p>
          <a:pPr lvl="0" algn="just" defTabSz="1066800">
            <a:lnSpc>
              <a:spcPct val="90000"/>
            </a:lnSpc>
            <a:spcBef>
              <a:spcPct val="0"/>
            </a:spcBef>
            <a:spcAft>
              <a:spcPct val="35000"/>
            </a:spcAft>
          </a:pPr>
          <a:r>
            <a:rPr lang="zh-TW" altLang="en-US" sz="2400" b="1" kern="1200" dirty="0">
              <a:latin typeface="+mj-ea"/>
              <a:ea typeface="+mj-ea"/>
            </a:rPr>
            <a:t>一、</a:t>
          </a:r>
          <a:r>
            <a:rPr lang="zh-TW" sz="2400" b="1" kern="1200" dirty="0">
              <a:latin typeface="+mj-ea"/>
              <a:ea typeface="+mj-ea"/>
            </a:rPr>
            <a:t>因該國中與</a:t>
          </a:r>
          <a:r>
            <a:rPr lang="en-US" sz="2400" b="1" kern="1200" dirty="0">
              <a:latin typeface="+mj-ea"/>
              <a:ea typeface="+mj-ea"/>
            </a:rPr>
            <a:t>A</a:t>
          </a:r>
          <a:r>
            <a:rPr lang="zh-TW" sz="2400" b="1" kern="1200" dirty="0">
              <a:latin typeface="+mj-ea"/>
              <a:ea typeface="+mj-ea"/>
            </a:rPr>
            <a:t>廠商具職務上利害關係，因此，甲校長除有公務員廉政倫理規範</a:t>
          </a:r>
          <a:r>
            <a:rPr lang="en-US" sz="2400" b="1" kern="1200" dirty="0">
              <a:latin typeface="+mj-ea"/>
              <a:ea typeface="+mj-ea"/>
            </a:rPr>
            <a:t>(</a:t>
          </a:r>
          <a:r>
            <a:rPr lang="zh-TW" sz="2400" b="1" kern="1200" dirty="0">
              <a:latin typeface="+mj-ea"/>
              <a:ea typeface="+mj-ea"/>
            </a:rPr>
            <a:t>下稱本規範</a:t>
          </a:r>
          <a:r>
            <a:rPr lang="en-US" sz="2400" b="1" kern="1200" dirty="0">
              <a:latin typeface="+mj-ea"/>
              <a:ea typeface="+mj-ea"/>
            </a:rPr>
            <a:t>) </a:t>
          </a:r>
          <a:r>
            <a:rPr lang="zh-TW" sz="2400" b="1" kern="1200" dirty="0">
              <a:latin typeface="+mj-ea"/>
              <a:ea typeface="+mj-ea"/>
            </a:rPr>
            <a:t>第</a:t>
          </a:r>
          <a:r>
            <a:rPr lang="en-US" sz="2400" b="1" kern="1200" dirty="0">
              <a:latin typeface="+mj-ea"/>
              <a:ea typeface="+mj-ea"/>
            </a:rPr>
            <a:t>4</a:t>
          </a:r>
          <a:r>
            <a:rPr lang="zh-TW" sz="2400" b="1" kern="1200" dirty="0">
              <a:latin typeface="+mj-ea"/>
              <a:ea typeface="+mj-ea"/>
            </a:rPr>
            <a:t>點但書例外書由外，不得收受</a:t>
          </a:r>
          <a:r>
            <a:rPr lang="en-US" sz="2400" b="1" kern="1200" dirty="0">
              <a:latin typeface="+mj-ea"/>
              <a:ea typeface="+mj-ea"/>
            </a:rPr>
            <a:t>A</a:t>
          </a:r>
          <a:r>
            <a:rPr lang="zh-TW" sz="2400" b="1" kern="1200" dirty="0">
              <a:latin typeface="+mj-ea"/>
              <a:ea typeface="+mj-ea"/>
            </a:rPr>
            <a:t>廠商所為之餽贈。</a:t>
          </a:r>
          <a:endParaRPr lang="en-US" altLang="zh-TW" sz="2400" b="1" kern="1200" dirty="0">
            <a:latin typeface="+mj-ea"/>
            <a:ea typeface="+mj-ea"/>
          </a:endParaRPr>
        </a:p>
        <a:p>
          <a:pPr lvl="0" algn="just" defTabSz="1066800">
            <a:lnSpc>
              <a:spcPct val="90000"/>
            </a:lnSpc>
            <a:spcBef>
              <a:spcPct val="0"/>
            </a:spcBef>
            <a:spcAft>
              <a:spcPct val="35000"/>
            </a:spcAft>
          </a:pPr>
          <a:r>
            <a:rPr lang="zh-TW" altLang="en-US" sz="2400" b="1" kern="1200" dirty="0">
              <a:latin typeface="+mj-ea"/>
              <a:ea typeface="+mj-ea"/>
            </a:rPr>
            <a:t>二、</a:t>
          </a:r>
          <a:r>
            <a:rPr lang="zh-TW" sz="2400" b="1" kern="1200" dirty="0">
              <a:latin typeface="+mj-ea"/>
              <a:ea typeface="+mj-ea"/>
            </a:rPr>
            <a:t>因該筆禮金金額業超過正常社交禮俗標準</a:t>
          </a:r>
          <a:r>
            <a:rPr lang="en-US" sz="2400" b="1" kern="1200" dirty="0">
              <a:latin typeface="+mj-ea"/>
              <a:ea typeface="+mj-ea"/>
            </a:rPr>
            <a:t>(3,000</a:t>
          </a:r>
          <a:r>
            <a:rPr lang="zh-TW" sz="2400" b="1" kern="1200" dirty="0">
              <a:latin typeface="+mj-ea"/>
              <a:ea typeface="+mj-ea"/>
            </a:rPr>
            <a:t>元</a:t>
          </a:r>
          <a:r>
            <a:rPr lang="en-US" sz="2400" b="1" kern="1200" dirty="0">
              <a:latin typeface="+mj-ea"/>
              <a:ea typeface="+mj-ea"/>
            </a:rPr>
            <a:t>)</a:t>
          </a:r>
          <a:r>
            <a:rPr lang="zh-TW" sz="2400" b="1" kern="1200" dirty="0">
              <a:latin typeface="+mj-ea"/>
              <a:ea typeface="+mj-ea"/>
            </a:rPr>
            <a:t>，該市府爰對甲校長予以書面告誡</a:t>
          </a:r>
          <a:r>
            <a:rPr lang="zh-TW" altLang="en-US" sz="2400" b="1" kern="1200" dirty="0">
              <a:latin typeface="+mj-ea"/>
              <a:ea typeface="+mj-ea"/>
            </a:rPr>
            <a:t>。</a:t>
          </a:r>
          <a:endParaRPr lang="zh-TW" altLang="en-US" sz="2400" b="1" kern="1200" dirty="0">
            <a:solidFill>
              <a:srgbClr val="3366FF"/>
            </a:solidFill>
            <a:latin typeface="+mj-ea"/>
            <a:ea typeface="+mj-ea"/>
          </a:endParaRPr>
        </a:p>
      </dsp:txBody>
      <dsp:txXfrm>
        <a:off x="0" y="0"/>
        <a:ext cx="7560840" cy="50405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FFFDB-EB57-4CAE-9E19-C53F61537C53}">
      <dsp:nvSpPr>
        <dsp:cNvPr id="0" name=""/>
        <dsp:cNvSpPr/>
      </dsp:nvSpPr>
      <dsp:spPr>
        <a:xfrm>
          <a:off x="0" y="2415"/>
          <a:ext cx="79928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4CB76-FD30-41FB-B08D-9C42BC381E50}">
      <dsp:nvSpPr>
        <dsp:cNvPr id="0" name=""/>
        <dsp:cNvSpPr/>
      </dsp:nvSpPr>
      <dsp:spPr>
        <a:xfrm>
          <a:off x="0" y="0"/>
          <a:ext cx="7992888" cy="494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en-US" altLang="en-US" sz="2200" b="1" u="sng" kern="1200" dirty="0">
              <a:solidFill>
                <a:srgbClr val="CC3300"/>
              </a:solidFill>
              <a:latin typeface="微軟正黑體" pitchFamily="34" charset="-120"/>
              <a:ea typeface="微軟正黑體" pitchFamily="34" charset="-120"/>
            </a:rPr>
            <a:t>A</a:t>
          </a:r>
          <a:r>
            <a:rPr lang="zh-TW" altLang="en-US" sz="2200" b="1" u="sng" kern="1200" dirty="0">
              <a:solidFill>
                <a:srgbClr val="CC3300"/>
              </a:solidFill>
              <a:latin typeface="微軟正黑體" pitchFamily="34" charset="-120"/>
              <a:ea typeface="微軟正黑體" pitchFamily="34" charset="-120"/>
            </a:rPr>
            <a:t>同學的奶奶</a:t>
          </a:r>
          <a:r>
            <a:rPr lang="zh-TW" altLang="en-US" sz="2200" b="1" kern="1200" dirty="0">
              <a:solidFill>
                <a:srgbClr val="CC3300"/>
              </a:solidFill>
              <a:latin typeface="微軟正黑體" pitchFamily="34" charset="-120"/>
              <a:ea typeface="微軟正黑體" pitchFamily="34" charset="-120"/>
            </a:rPr>
            <a:t>於教師節前夕送了一箱柚子給</a:t>
          </a:r>
          <a:r>
            <a:rPr lang="en-US" altLang="en-US" sz="2200" b="1" kern="1200" dirty="0">
              <a:solidFill>
                <a:srgbClr val="CC3300"/>
              </a:solidFill>
              <a:latin typeface="微軟正黑體" pitchFamily="34" charset="-120"/>
              <a:ea typeface="微軟正黑體" pitchFamily="34" charset="-120"/>
            </a:rPr>
            <a:t>B</a:t>
          </a:r>
          <a:r>
            <a:rPr lang="zh-TW" altLang="en-US" sz="2200" b="1" kern="1200" dirty="0">
              <a:solidFill>
                <a:srgbClr val="CC3300"/>
              </a:solidFill>
              <a:latin typeface="微軟正黑體" pitchFamily="34" charset="-120"/>
              <a:ea typeface="微軟正黑體" pitchFamily="34" charset="-120"/>
            </a:rPr>
            <a:t>導師，感謝平時細心教導其孫子。另於教科書選書期間，</a:t>
          </a:r>
          <a:r>
            <a:rPr lang="en-US" altLang="en-US" sz="2200" b="1" u="sng" kern="1200" dirty="0">
              <a:solidFill>
                <a:srgbClr val="CC3300"/>
              </a:solidFill>
              <a:latin typeface="微軟正黑體" pitchFamily="34" charset="-120"/>
              <a:ea typeface="微軟正黑體" pitchFamily="34" charset="-120"/>
            </a:rPr>
            <a:t>C</a:t>
          </a:r>
          <a:r>
            <a:rPr lang="zh-TW" altLang="en-US" sz="2200" b="1" u="sng" kern="1200" dirty="0">
              <a:solidFill>
                <a:srgbClr val="CC3300"/>
              </a:solidFill>
              <a:latin typeface="微軟正黑體" pitchFamily="34" charset="-120"/>
              <a:ea typeface="微軟正黑體" pitchFamily="34" charset="-120"/>
            </a:rPr>
            <a:t>教科書商</a:t>
          </a:r>
          <a:r>
            <a:rPr lang="zh-TW" altLang="en-US" sz="2200" b="1" kern="1200" dirty="0">
              <a:solidFill>
                <a:srgbClr val="CC3300"/>
              </a:solidFill>
              <a:latin typeface="微軟正黑體" pitchFamily="34" charset="-120"/>
              <a:ea typeface="微軟正黑體" pitchFamily="34" charset="-120"/>
            </a:rPr>
            <a:t>贈送</a:t>
          </a:r>
          <a:r>
            <a:rPr lang="en-US" altLang="en-US" sz="2200" b="1" kern="1200" dirty="0">
              <a:solidFill>
                <a:srgbClr val="CC3300"/>
              </a:solidFill>
              <a:latin typeface="微軟正黑體" pitchFamily="34" charset="-120"/>
              <a:ea typeface="微軟正黑體" pitchFamily="34" charset="-120"/>
            </a:rPr>
            <a:t>B</a:t>
          </a:r>
          <a:r>
            <a:rPr lang="zh-TW" altLang="en-US" sz="2200" b="1" kern="1200" dirty="0">
              <a:solidFill>
                <a:srgbClr val="CC3300"/>
              </a:solidFill>
              <a:latin typeface="微軟正黑體" pitchFamily="34" charset="-120"/>
              <a:ea typeface="微軟正黑體" pitchFamily="34" charset="-120"/>
            </a:rPr>
            <a:t>導師母親節禮袋，內含面膜及生態園區優惠券；</a:t>
          </a:r>
          <a:r>
            <a:rPr lang="en-US" altLang="en-US" sz="2200" b="1" u="sng" kern="1200" dirty="0">
              <a:solidFill>
                <a:srgbClr val="CC3300"/>
              </a:solidFill>
              <a:latin typeface="微軟正黑體" pitchFamily="34" charset="-120"/>
              <a:ea typeface="微軟正黑體" pitchFamily="34" charset="-120"/>
            </a:rPr>
            <a:t>D </a:t>
          </a:r>
          <a:r>
            <a:rPr lang="zh-TW" altLang="en-US" sz="2200" b="1" u="sng" kern="1200" dirty="0">
              <a:solidFill>
                <a:srgbClr val="CC3300"/>
              </a:solidFill>
              <a:latin typeface="微軟正黑體" pitchFamily="34" charset="-120"/>
              <a:ea typeface="微軟正黑體" pitchFamily="34" charset="-120"/>
            </a:rPr>
            <a:t>書商</a:t>
          </a:r>
          <a:r>
            <a:rPr lang="zh-TW" altLang="en-US" sz="2200" b="1" kern="1200" dirty="0">
              <a:solidFill>
                <a:srgbClr val="CC3300"/>
              </a:solidFill>
              <a:latin typeface="微軟正黑體" pitchFamily="34" charset="-120"/>
              <a:ea typeface="微軟正黑體" pitchFamily="34" charset="-120"/>
            </a:rPr>
            <a:t>贈送班級經營包，內含各種教室布置用素材；</a:t>
          </a:r>
          <a:r>
            <a:rPr lang="en-US" altLang="en-US" sz="2200" b="1" u="sng" kern="1200" dirty="0">
              <a:solidFill>
                <a:srgbClr val="CC3300"/>
              </a:solidFill>
              <a:latin typeface="微軟正黑體" pitchFamily="34" charset="-120"/>
              <a:ea typeface="微軟正黑體" pitchFamily="34" charset="-120"/>
            </a:rPr>
            <a:t>E </a:t>
          </a:r>
          <a:r>
            <a:rPr lang="zh-TW" altLang="en-US" sz="2200" b="1" u="sng" kern="1200" dirty="0">
              <a:solidFill>
                <a:srgbClr val="CC3300"/>
              </a:solidFill>
              <a:latin typeface="微軟正黑體" pitchFamily="34" charset="-120"/>
              <a:ea typeface="微軟正黑體" pitchFamily="34" charset="-120"/>
            </a:rPr>
            <a:t>書商</a:t>
          </a:r>
          <a:r>
            <a:rPr lang="zh-TW" altLang="en-US" sz="2200" b="1" kern="1200" dirty="0">
              <a:solidFill>
                <a:srgbClr val="CC3300"/>
              </a:solidFill>
              <a:latin typeface="微軟正黑體" pitchFamily="34" charset="-120"/>
              <a:ea typeface="微軟正黑體" pitchFamily="34" charset="-120"/>
            </a:rPr>
            <a:t>則提供各式印章、批改章及文件收納夾，三書商各出奇招以爭取選用其教科書之機會。</a:t>
          </a:r>
          <a:endParaRPr lang="en-US" altLang="zh-TW" sz="2200" b="1" kern="1200" dirty="0">
            <a:solidFill>
              <a:srgbClr val="CC3300"/>
            </a:solidFill>
            <a:latin typeface="微軟正黑體" pitchFamily="34" charset="-120"/>
            <a:ea typeface="微軟正黑體" pitchFamily="34" charset="-120"/>
          </a:endParaRPr>
        </a:p>
        <a:p>
          <a:pPr lvl="0" algn="just" defTabSz="977900">
            <a:lnSpc>
              <a:spcPct val="90000"/>
            </a:lnSpc>
            <a:spcBef>
              <a:spcPct val="0"/>
            </a:spcBef>
            <a:spcAft>
              <a:spcPct val="35000"/>
            </a:spcAft>
          </a:pPr>
          <a:r>
            <a:rPr lang="en-US" altLang="zh-TW" sz="2200" b="1" kern="1200" dirty="0">
              <a:solidFill>
                <a:schemeClr val="tx1"/>
              </a:solidFill>
              <a:latin typeface="微軟正黑體" panose="020B0604030504040204" pitchFamily="34" charset="-120"/>
              <a:ea typeface="微軟正黑體" panose="020B0604030504040204" pitchFamily="34" charset="-120"/>
            </a:rPr>
            <a:t>【</a:t>
          </a:r>
          <a:r>
            <a:rPr lang="zh-TW" altLang="en-US" sz="2200" b="1" kern="1200" dirty="0">
              <a:solidFill>
                <a:schemeClr val="tx1"/>
              </a:solidFill>
              <a:latin typeface="微軟正黑體" panose="020B0604030504040204" pitchFamily="34" charset="-120"/>
              <a:ea typeface="微軟正黑體" panose="020B0604030504040204" pitchFamily="34" charset="-120"/>
            </a:rPr>
            <a:t>解析</a:t>
          </a:r>
          <a:r>
            <a:rPr lang="en-US" altLang="zh-TW" sz="2200" b="1" kern="1200" dirty="0">
              <a:solidFill>
                <a:schemeClr val="tx1"/>
              </a:solidFill>
              <a:latin typeface="微軟正黑體" panose="020B0604030504040204" pitchFamily="34" charset="-120"/>
              <a:ea typeface="微軟正黑體" panose="020B0604030504040204" pitchFamily="34" charset="-120"/>
            </a:rPr>
            <a:t>】</a:t>
          </a:r>
          <a:endParaRPr lang="en-US" altLang="zh-TW" sz="2200" kern="1200" dirty="0">
            <a:solidFill>
              <a:srgbClr val="0000FF"/>
            </a:solidFill>
            <a:latin typeface="+mj-ea"/>
            <a:ea typeface="+mj-ea"/>
          </a:endParaRPr>
        </a:p>
        <a:p>
          <a:pPr lvl="0" algn="just" defTabSz="977900">
            <a:lnSpc>
              <a:spcPct val="90000"/>
            </a:lnSpc>
            <a:spcBef>
              <a:spcPct val="0"/>
            </a:spcBef>
            <a:spcAft>
              <a:spcPct val="35000"/>
            </a:spcAft>
          </a:pPr>
          <a:r>
            <a:rPr lang="en-US" altLang="en-US" sz="2200" b="1" u="none" kern="1200" dirty="0">
              <a:solidFill>
                <a:srgbClr val="0000FF"/>
              </a:solidFill>
              <a:latin typeface="+mj-ea"/>
              <a:ea typeface="+mj-ea"/>
            </a:rPr>
            <a:t>A</a:t>
          </a:r>
          <a:r>
            <a:rPr lang="zh-TW" altLang="en-US" sz="2200" b="1" u="none" kern="1200" dirty="0">
              <a:solidFill>
                <a:srgbClr val="0000FF"/>
              </a:solidFill>
              <a:latin typeface="+mj-ea"/>
              <a:ea typeface="+mj-ea"/>
            </a:rPr>
            <a:t>案：</a:t>
          </a:r>
          <a:r>
            <a:rPr lang="zh-TW" altLang="zh-TW" sz="2200" b="1" kern="1200" dirty="0">
              <a:solidFill>
                <a:srgbClr val="0000FF"/>
              </a:solidFill>
              <a:effectLst/>
              <a:latin typeface="+mj-ea"/>
              <a:ea typeface="+mj-ea"/>
            </a:rPr>
            <a:t>雖教師與家長間並無職務上利害關係，但家長畢竟代表其子女，倘導師收受禮品，將可能產生影響特定權利義務之虞的情形（相對於其他未送禮的學生為差</a:t>
          </a:r>
          <a:r>
            <a:rPr lang="zh-TW" altLang="en-US" sz="2200" b="1" kern="1200" dirty="0">
              <a:solidFill>
                <a:srgbClr val="0000FF"/>
              </a:solidFill>
              <a:effectLst/>
              <a:latin typeface="+mj-ea"/>
              <a:ea typeface="+mj-ea"/>
            </a:rPr>
            <a:t>別</a:t>
          </a:r>
          <a:r>
            <a:rPr lang="zh-TW" altLang="zh-TW" sz="2200" b="1" kern="1200" dirty="0">
              <a:solidFill>
                <a:srgbClr val="0000FF"/>
              </a:solidFill>
              <a:effectLst/>
              <a:latin typeface="+mj-ea"/>
              <a:ea typeface="+mj-ea"/>
            </a:rPr>
            <a:t>待遇），故仍應拒絕或退還</a:t>
          </a:r>
          <a:r>
            <a:rPr lang="zh-TW" altLang="en-US" sz="2200" b="1" kern="1200" dirty="0">
              <a:solidFill>
                <a:srgbClr val="0000FF"/>
              </a:solidFill>
              <a:effectLst/>
              <a:latin typeface="+mj-ea"/>
              <a:ea typeface="+mj-ea"/>
            </a:rPr>
            <a:t>。</a:t>
          </a:r>
          <a:endParaRPr lang="en-US" altLang="zh-TW" sz="2200" b="1" kern="1200" dirty="0">
            <a:solidFill>
              <a:srgbClr val="0000FF"/>
            </a:solidFill>
            <a:effectLst/>
            <a:latin typeface="+mj-ea"/>
            <a:ea typeface="+mj-ea"/>
          </a:endParaRPr>
        </a:p>
        <a:p>
          <a:pPr lvl="0" algn="just" defTabSz="977900">
            <a:lnSpc>
              <a:spcPct val="90000"/>
            </a:lnSpc>
            <a:spcBef>
              <a:spcPct val="0"/>
            </a:spcBef>
            <a:spcAft>
              <a:spcPct val="35000"/>
            </a:spcAft>
          </a:pPr>
          <a:r>
            <a:rPr lang="en-US" altLang="en-US" sz="2200" b="1" u="none" kern="1200" dirty="0">
              <a:solidFill>
                <a:srgbClr val="0000FF"/>
              </a:solidFill>
              <a:latin typeface="+mj-ea"/>
              <a:ea typeface="+mj-ea"/>
            </a:rPr>
            <a:t>C、D、E</a:t>
          </a:r>
          <a:r>
            <a:rPr lang="zh-TW" altLang="en-US" sz="2200" b="1" u="none" kern="1200" dirty="0">
              <a:solidFill>
                <a:srgbClr val="0000FF"/>
              </a:solidFill>
              <a:latin typeface="+mj-ea"/>
              <a:ea typeface="+mj-ea"/>
            </a:rPr>
            <a:t> 案 </a:t>
          </a:r>
          <a:r>
            <a:rPr lang="en-US" altLang="en-US" sz="2200" b="1" u="none" kern="1200" dirty="0">
              <a:solidFill>
                <a:srgbClr val="0000FF"/>
              </a:solidFill>
              <a:latin typeface="+mj-ea"/>
              <a:ea typeface="+mj-ea"/>
            </a:rPr>
            <a:t>?</a:t>
          </a:r>
          <a:endParaRPr lang="en-US" altLang="zh-TW" sz="2200" b="1" u="none" kern="1200" dirty="0">
            <a:solidFill>
              <a:srgbClr val="0000FF"/>
            </a:solidFill>
            <a:effectLst/>
            <a:latin typeface="+mj-ea"/>
            <a:ea typeface="+mj-ea"/>
          </a:endParaRPr>
        </a:p>
        <a:p>
          <a:pPr lvl="0" algn="just" defTabSz="977900">
            <a:lnSpc>
              <a:spcPct val="90000"/>
            </a:lnSpc>
            <a:spcBef>
              <a:spcPct val="0"/>
            </a:spcBef>
            <a:spcAft>
              <a:spcPct val="35000"/>
            </a:spcAft>
          </a:pPr>
          <a:endParaRPr lang="zh-TW" altLang="en-US" sz="2000" kern="1200" dirty="0">
            <a:solidFill>
              <a:srgbClr val="0000FF"/>
            </a:solidFill>
            <a:effectLst/>
            <a:latin typeface="+mj-ea"/>
            <a:ea typeface="+mj-ea"/>
          </a:endParaRPr>
        </a:p>
      </dsp:txBody>
      <dsp:txXfrm>
        <a:off x="0" y="0"/>
        <a:ext cx="7992888" cy="49415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FFFDB-EB57-4CAE-9E19-C53F61537C53}">
      <dsp:nvSpPr>
        <dsp:cNvPr id="0" name=""/>
        <dsp:cNvSpPr/>
      </dsp:nvSpPr>
      <dsp:spPr>
        <a:xfrm>
          <a:off x="0" y="2459"/>
          <a:ext cx="7815336"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4CB76-FD30-41FB-B08D-9C42BC381E50}">
      <dsp:nvSpPr>
        <dsp:cNvPr id="0" name=""/>
        <dsp:cNvSpPr/>
      </dsp:nvSpPr>
      <dsp:spPr>
        <a:xfrm>
          <a:off x="0" y="2459"/>
          <a:ext cx="7815336" cy="503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zh-TW" altLang="en-US" sz="2000" b="1" kern="1200" dirty="0">
              <a:solidFill>
                <a:schemeClr val="tx1"/>
              </a:solidFill>
              <a:latin typeface="+mj-ea"/>
              <a:ea typeface="+mj-ea"/>
            </a:rPr>
            <a:t>六月鳳凰花開，驪歌輕唱，又到了畢業的季節，某公立學校於舉行畢業典禮前夕，畢業班學生為感謝班導師的諄諄教誨與辛勞付出，特舉辦謝師宴，並邀請曾教導過的老師出席餐會。</a:t>
          </a:r>
          <a:endParaRPr lang="en-US" altLang="zh-TW" sz="2000" b="1" kern="1200" dirty="0">
            <a:solidFill>
              <a:schemeClr val="tx1"/>
            </a:solidFill>
            <a:latin typeface="+mj-ea"/>
            <a:ea typeface="+mj-ea"/>
          </a:endParaRPr>
        </a:p>
        <a:p>
          <a:pPr lvl="0" algn="just" defTabSz="889000">
            <a:lnSpc>
              <a:spcPct val="90000"/>
            </a:lnSpc>
            <a:spcBef>
              <a:spcPct val="0"/>
            </a:spcBef>
            <a:spcAft>
              <a:spcPct val="35000"/>
            </a:spcAft>
          </a:pPr>
          <a:r>
            <a:rPr lang="en-US" altLang="zh-TW" sz="2400" b="1" kern="1200" dirty="0">
              <a:solidFill>
                <a:schemeClr val="tx1"/>
              </a:solidFill>
              <a:latin typeface="+mj-ea"/>
              <a:ea typeface="+mj-ea"/>
            </a:rPr>
            <a:t>【</a:t>
          </a:r>
          <a:r>
            <a:rPr lang="zh-TW" altLang="en-US" sz="2400" b="1" kern="1200" dirty="0">
              <a:solidFill>
                <a:schemeClr val="tx1"/>
              </a:solidFill>
              <a:latin typeface="+mj-ea"/>
              <a:ea typeface="+mj-ea"/>
            </a:rPr>
            <a:t>解析</a:t>
          </a:r>
          <a:r>
            <a:rPr lang="en-US" altLang="zh-TW" sz="2400" b="1" kern="1200" dirty="0">
              <a:solidFill>
                <a:schemeClr val="tx1"/>
              </a:solidFill>
              <a:latin typeface="+mj-ea"/>
              <a:ea typeface="+mj-ea"/>
            </a:rPr>
            <a:t>】</a:t>
          </a:r>
          <a:endParaRPr lang="en-US" altLang="zh-TW" sz="2400" kern="1200" dirty="0">
            <a:solidFill>
              <a:srgbClr val="0000FF"/>
            </a:solidFill>
            <a:latin typeface="+mj-ea"/>
            <a:ea typeface="+mj-ea"/>
          </a:endParaRPr>
        </a:p>
        <a:p>
          <a:pPr lvl="0" algn="just" defTabSz="889000">
            <a:lnSpc>
              <a:spcPct val="90000"/>
            </a:lnSpc>
            <a:spcBef>
              <a:spcPct val="0"/>
            </a:spcBef>
            <a:spcAft>
              <a:spcPct val="35000"/>
            </a:spcAft>
          </a:pPr>
          <a:r>
            <a:rPr lang="zh-TW" altLang="en-US" sz="2400" b="1" kern="1200" dirty="0">
              <a:solidFill>
                <a:srgbClr val="002060"/>
              </a:solidFill>
              <a:effectLst/>
              <a:latin typeface="+mj-ea"/>
              <a:ea typeface="+mj-ea"/>
            </a:rPr>
            <a:t>一、</a:t>
          </a:r>
          <a:r>
            <a:rPr lang="zh-TW" altLang="zh-TW" sz="2400" b="1" kern="1200" dirty="0">
              <a:solidFill>
                <a:srgbClr val="002060"/>
              </a:solidFill>
              <a:effectLst/>
              <a:latin typeface="+mj-ea"/>
              <a:ea typeface="+mj-ea"/>
            </a:rPr>
            <a:t>尊師重道係優良傳統文化，學生感謝師</a:t>
          </a:r>
          <a:r>
            <a:rPr lang="zh-TW" altLang="en-US" sz="2400" b="1" kern="1200" dirty="0">
              <a:solidFill>
                <a:srgbClr val="002060"/>
              </a:solidFill>
              <a:effectLst/>
              <a:latin typeface="+mj-ea"/>
              <a:ea typeface="+mj-ea"/>
            </a:rPr>
            <a:t>恩</a:t>
          </a:r>
          <a:r>
            <a:rPr lang="zh-TW" altLang="zh-TW" sz="2400" b="1" kern="1200" dirty="0">
              <a:solidFill>
                <a:srgbClr val="002060"/>
              </a:solidFill>
              <a:effectLst/>
              <a:latin typeface="+mj-ea"/>
              <a:ea typeface="+mj-ea"/>
            </a:rPr>
            <a:t>舉辦之謝師宴，屬正常社交禮俗，依公務員廉政倫理規範，原則上並無規範教師不得參加</a:t>
          </a:r>
          <a:r>
            <a:rPr lang="zh-TW" altLang="en-US" sz="2400" b="1" kern="1200" dirty="0">
              <a:solidFill>
                <a:srgbClr val="002060"/>
              </a:solidFill>
              <a:effectLst/>
              <a:latin typeface="+mj-ea"/>
              <a:ea typeface="+mj-ea"/>
            </a:rPr>
            <a:t>。</a:t>
          </a:r>
          <a:endParaRPr lang="zh-TW" altLang="zh-TW" sz="2400" b="1" kern="1200" dirty="0">
            <a:solidFill>
              <a:srgbClr val="002060"/>
            </a:solidFill>
            <a:effectLst/>
            <a:latin typeface="+mj-ea"/>
            <a:ea typeface="+mj-ea"/>
          </a:endParaRPr>
        </a:p>
        <a:p>
          <a:pPr lvl="0" algn="just" defTabSz="889000">
            <a:lnSpc>
              <a:spcPct val="90000"/>
            </a:lnSpc>
            <a:spcBef>
              <a:spcPct val="0"/>
            </a:spcBef>
            <a:spcAft>
              <a:spcPct val="35000"/>
            </a:spcAft>
          </a:pPr>
          <a:r>
            <a:rPr lang="zh-TW" altLang="en-US" sz="2400" b="1" kern="1200" dirty="0">
              <a:solidFill>
                <a:srgbClr val="002060"/>
              </a:solidFill>
              <a:effectLst/>
              <a:latin typeface="+mj-ea"/>
              <a:ea typeface="+mj-ea"/>
            </a:rPr>
            <a:t>二、</a:t>
          </a:r>
          <a:r>
            <a:rPr lang="zh-TW" altLang="zh-TW" sz="2400" b="1" kern="1200" dirty="0">
              <a:solidFill>
                <a:srgbClr val="002060"/>
              </a:solidFill>
              <a:effectLst/>
              <a:latin typeface="+mj-ea"/>
              <a:ea typeface="+mj-ea"/>
            </a:rPr>
            <a:t>提醒教師出席謝師宴，仍應注意受邀之飲宴餐敘其設宴場所、與會人士、用餐金額與教師身分等；謝師宴屬正常社交禮俗，原則上毋須登錄</a:t>
          </a:r>
          <a:r>
            <a:rPr lang="zh-TW" altLang="en-US" sz="2400" b="1" kern="1200" dirty="0">
              <a:solidFill>
                <a:srgbClr val="002060"/>
              </a:solidFill>
              <a:effectLst/>
              <a:latin typeface="+mj-ea"/>
              <a:ea typeface="+mj-ea"/>
            </a:rPr>
            <a:t>。</a:t>
          </a:r>
          <a:endParaRPr lang="zh-TW" altLang="en-US" sz="2400" kern="1200" dirty="0">
            <a:solidFill>
              <a:srgbClr val="0000FF"/>
            </a:solidFill>
            <a:effectLst/>
            <a:latin typeface="+mj-ea"/>
            <a:ea typeface="+mj-ea"/>
          </a:endParaRPr>
        </a:p>
      </dsp:txBody>
      <dsp:txXfrm>
        <a:off x="0" y="2459"/>
        <a:ext cx="7815336" cy="50324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FFFDB-EB57-4CAE-9E19-C53F61537C53}">
      <dsp:nvSpPr>
        <dsp:cNvPr id="0" name=""/>
        <dsp:cNvSpPr/>
      </dsp:nvSpPr>
      <dsp:spPr>
        <a:xfrm>
          <a:off x="0" y="2086"/>
          <a:ext cx="78873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4CB76-FD30-41FB-B08D-9C42BC381E50}">
      <dsp:nvSpPr>
        <dsp:cNvPr id="0" name=""/>
        <dsp:cNvSpPr/>
      </dsp:nvSpPr>
      <dsp:spPr>
        <a:xfrm>
          <a:off x="0" y="2086"/>
          <a:ext cx="7887344" cy="4269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zh-TW" altLang="en-US" sz="2400" b="1" u="none" kern="1200" dirty="0">
              <a:solidFill>
                <a:srgbClr val="FF0000"/>
              </a:solidFill>
              <a:effectLst/>
              <a:latin typeface="+mj-ea"/>
              <a:ea typeface="+mj-ea"/>
            </a:rPr>
            <a:t>廠商送學校採購承辦人紅酒及禮盒案</a:t>
          </a:r>
          <a:r>
            <a:rPr lang="zh-TW" altLang="en-US" sz="2400" b="1" u="none" kern="1200" dirty="0">
              <a:solidFill>
                <a:srgbClr val="CC3300"/>
              </a:solidFill>
              <a:effectLst/>
              <a:latin typeface="+mj-ea"/>
              <a:ea typeface="+mj-ea"/>
            </a:rPr>
            <a:t>。</a:t>
          </a:r>
          <a:endParaRPr lang="en-US" altLang="zh-TW" sz="2400" b="1" u="none" kern="1200" dirty="0">
            <a:solidFill>
              <a:srgbClr val="CC3300"/>
            </a:solidFill>
            <a:effectLst/>
            <a:latin typeface="+mj-ea"/>
            <a:ea typeface="+mj-ea"/>
          </a:endParaRPr>
        </a:p>
        <a:p>
          <a:pPr lvl="0" algn="just" defTabSz="1066800">
            <a:lnSpc>
              <a:spcPct val="90000"/>
            </a:lnSpc>
            <a:spcBef>
              <a:spcPct val="0"/>
            </a:spcBef>
            <a:spcAft>
              <a:spcPct val="35000"/>
            </a:spcAft>
          </a:pPr>
          <a:r>
            <a:rPr lang="zh-TW" altLang="en-US" sz="2200" b="1" kern="1200" dirty="0">
              <a:solidFill>
                <a:srgbClr val="002060"/>
              </a:solidFill>
              <a:effectLst/>
              <a:latin typeface="標楷體" panose="03000509000000000000" pitchFamily="65" charset="-120"/>
              <a:ea typeface="標楷體" panose="03000509000000000000" pitchFamily="65" charset="-120"/>
            </a:rPr>
            <a:t>●</a:t>
          </a:r>
          <a:r>
            <a:rPr lang="zh-TW" altLang="en-US" sz="2200" b="1" kern="1200" dirty="0">
              <a:solidFill>
                <a:srgbClr val="002060"/>
              </a:solidFill>
              <a:effectLst/>
              <a:latin typeface="+mj-ea"/>
              <a:ea typeface="+mj-ea"/>
            </a:rPr>
            <a:t>廠商向學校採購承辦同仁致贈紅酒及禮盒，該同仁當場表示不宜收受而婉拒，心想不要張揚，未知會政風單位。</a:t>
          </a:r>
          <a:endParaRPr lang="en-US" altLang="zh-TW" sz="2200" b="1" kern="1200" dirty="0">
            <a:solidFill>
              <a:schemeClr val="tx1"/>
            </a:solidFill>
            <a:effectLst/>
            <a:latin typeface="+mj-ea"/>
            <a:ea typeface="+mj-ea"/>
          </a:endParaRPr>
        </a:p>
        <a:p>
          <a:pPr lvl="0" algn="just" defTabSz="1066800">
            <a:lnSpc>
              <a:spcPct val="90000"/>
            </a:lnSpc>
            <a:spcBef>
              <a:spcPct val="0"/>
            </a:spcBef>
            <a:spcAft>
              <a:spcPct val="35000"/>
            </a:spcAft>
          </a:pPr>
          <a:r>
            <a:rPr lang="zh-TW" altLang="en-US" sz="2200" b="1" u="sng" kern="1200" dirty="0">
              <a:solidFill>
                <a:srgbClr val="002060"/>
              </a:solidFill>
              <a:effectLst/>
              <a:latin typeface="標楷體" panose="03000509000000000000" pitchFamily="65" charset="-120"/>
              <a:ea typeface="標楷體" panose="03000509000000000000" pitchFamily="65" charset="-120"/>
            </a:rPr>
            <a:t>●</a:t>
          </a:r>
          <a:r>
            <a:rPr lang="zh-TW" altLang="en-US" sz="2200" b="1" u="sng" kern="1200" dirty="0">
              <a:solidFill>
                <a:srgbClr val="002060"/>
              </a:solidFill>
              <a:effectLst/>
              <a:latin typeface="+mj-ea"/>
              <a:ea typeface="+mj-ea"/>
            </a:rPr>
            <a:t>未料，該採購廠商因採購弊案遭檢調單位搜索，查扣內部帳冊，內容竟記載該廠商歷年行賄送禮之詳細人、事、時、地、物，該同仁雖辯稱當場已退還，卻仍遭檢調約談</a:t>
          </a:r>
          <a:r>
            <a:rPr lang="zh-TW" altLang="en-US" sz="2200" b="1" kern="1200" dirty="0">
              <a:solidFill>
                <a:srgbClr val="002060"/>
              </a:solidFill>
              <a:effectLst>
                <a:outerShdw blurRad="38100" dist="38100" dir="2700000" algn="tl">
                  <a:srgbClr val="000000">
                    <a:alpha val="43137"/>
                  </a:srgbClr>
                </a:outerShdw>
              </a:effectLst>
              <a:latin typeface="標楷體"/>
              <a:ea typeface="標楷體"/>
            </a:rPr>
            <a:t>，</a:t>
          </a:r>
          <a:r>
            <a:rPr lang="zh-TW" altLang="en-US" sz="2200" b="1" u="sng" kern="1200" dirty="0">
              <a:solidFill>
                <a:srgbClr val="002060"/>
              </a:solidFill>
              <a:effectLst/>
              <a:latin typeface="+mj-ea"/>
              <a:ea typeface="+mj-ea"/>
            </a:rPr>
            <a:t>折騰好久，最後好不容易才證明其清白</a:t>
          </a:r>
          <a:r>
            <a:rPr lang="zh-TW" altLang="en-US" sz="2200" b="1" kern="1200" dirty="0">
              <a:solidFill>
                <a:srgbClr val="002060"/>
              </a:solidFill>
              <a:effectLst/>
              <a:latin typeface="+mj-ea"/>
              <a:ea typeface="+mj-ea"/>
            </a:rPr>
            <a:t>。</a:t>
          </a:r>
          <a:endParaRPr lang="en-US" altLang="zh-TW" sz="2200" b="1" kern="1200" dirty="0">
            <a:solidFill>
              <a:srgbClr val="002060"/>
            </a:solidFill>
            <a:effectLst/>
            <a:latin typeface="+mj-ea"/>
            <a:ea typeface="+mj-ea"/>
          </a:endParaRPr>
        </a:p>
        <a:p>
          <a:pPr lvl="0" algn="just" defTabSz="1066800">
            <a:lnSpc>
              <a:spcPct val="90000"/>
            </a:lnSpc>
            <a:spcBef>
              <a:spcPct val="0"/>
            </a:spcBef>
            <a:spcAft>
              <a:spcPct val="35000"/>
            </a:spcAft>
          </a:pPr>
          <a:r>
            <a:rPr lang="zh-TW" altLang="en-US" sz="2200" b="1" kern="1200" dirty="0">
              <a:solidFill>
                <a:srgbClr val="002060"/>
              </a:solidFill>
              <a:effectLst/>
              <a:latin typeface="標楷體" panose="03000509000000000000" pitchFamily="65" charset="-120"/>
              <a:ea typeface="標楷體" panose="03000509000000000000" pitchFamily="65" charset="-120"/>
            </a:rPr>
            <a:t>●</a:t>
          </a:r>
          <a:r>
            <a:rPr lang="zh-TW" altLang="en-US" sz="2200" b="1" kern="1200" dirty="0">
              <a:solidFill>
                <a:srgbClr val="002060"/>
              </a:solidFill>
              <a:effectLst/>
              <a:latin typeface="+mj-ea"/>
              <a:ea typeface="+mj-ea"/>
            </a:rPr>
            <a:t>事後想想，如果當初依規定登錄、並知會其長官及政風單位，該同仁嫌疑得以澄清，避免滋生不避要之困擾及爭議。</a:t>
          </a:r>
          <a:endParaRPr lang="zh-TW" altLang="en-US" sz="2200" b="1" kern="1200" dirty="0">
            <a:solidFill>
              <a:srgbClr val="3366FF"/>
            </a:solidFill>
            <a:effectLst/>
            <a:latin typeface="+mj-ea"/>
            <a:ea typeface="+mj-ea"/>
          </a:endParaRPr>
        </a:p>
      </dsp:txBody>
      <dsp:txXfrm>
        <a:off x="0" y="2086"/>
        <a:ext cx="7887344" cy="4269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87E9F-19CA-47F6-B7D4-D94926C6DC4E}">
      <dsp:nvSpPr>
        <dsp:cNvPr id="0" name=""/>
        <dsp:cNvSpPr/>
      </dsp:nvSpPr>
      <dsp:spPr>
        <a:xfrm>
          <a:off x="743589" y="736915"/>
          <a:ext cx="4921532" cy="4921532"/>
        </a:xfrm>
        <a:prstGeom prst="blockArc">
          <a:avLst>
            <a:gd name="adj1" fmla="val 11880000"/>
            <a:gd name="adj2" fmla="val 16200000"/>
            <a:gd name="adj3" fmla="val 4640"/>
          </a:avLst>
        </a:prstGeom>
        <a:gradFill rotWithShape="0">
          <a:gsLst>
            <a:gs pos="0">
              <a:schemeClr val="accent6">
                <a:hueOff val="0"/>
                <a:satOff val="0"/>
                <a:lumOff val="0"/>
                <a:alphaOff val="0"/>
                <a:tint val="70000"/>
                <a:lumMod val="110000"/>
              </a:schemeClr>
            </a:gs>
            <a:gs pos="100000">
              <a:schemeClr val="accent6">
                <a:hueOff val="0"/>
                <a:satOff val="0"/>
                <a:lumOff val="0"/>
                <a:alphaOff val="0"/>
                <a:tint val="100000"/>
                <a:shade val="85000"/>
                <a:lumMod val="8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E2728A99-56A4-4F78-B8DD-428A8095F452}">
      <dsp:nvSpPr>
        <dsp:cNvPr id="0" name=""/>
        <dsp:cNvSpPr/>
      </dsp:nvSpPr>
      <dsp:spPr>
        <a:xfrm>
          <a:off x="743589" y="736915"/>
          <a:ext cx="4921532" cy="4921532"/>
        </a:xfrm>
        <a:prstGeom prst="blockArc">
          <a:avLst>
            <a:gd name="adj1" fmla="val 7560000"/>
            <a:gd name="adj2" fmla="val 11880000"/>
            <a:gd name="adj3" fmla="val 4640"/>
          </a:avLst>
        </a:prstGeom>
        <a:gradFill rotWithShape="0">
          <a:gsLst>
            <a:gs pos="0">
              <a:schemeClr val="accent5">
                <a:hueOff val="0"/>
                <a:satOff val="0"/>
                <a:lumOff val="0"/>
                <a:alphaOff val="0"/>
                <a:tint val="70000"/>
                <a:lumMod val="110000"/>
              </a:schemeClr>
            </a:gs>
            <a:gs pos="100000">
              <a:schemeClr val="accent5">
                <a:hueOff val="0"/>
                <a:satOff val="0"/>
                <a:lumOff val="0"/>
                <a:alphaOff val="0"/>
                <a:tint val="100000"/>
                <a:shade val="85000"/>
                <a:lumMod val="8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63D91428-5D98-4D69-8A16-9CF7C7916FA8}">
      <dsp:nvSpPr>
        <dsp:cNvPr id="0" name=""/>
        <dsp:cNvSpPr/>
      </dsp:nvSpPr>
      <dsp:spPr>
        <a:xfrm>
          <a:off x="743589" y="736915"/>
          <a:ext cx="4921532" cy="4921532"/>
        </a:xfrm>
        <a:prstGeom prst="blockArc">
          <a:avLst>
            <a:gd name="adj1" fmla="val 3240000"/>
            <a:gd name="adj2" fmla="val 7560000"/>
            <a:gd name="adj3" fmla="val 4640"/>
          </a:avLst>
        </a:prstGeom>
        <a:gradFill rotWithShape="0">
          <a:gsLst>
            <a:gs pos="0">
              <a:schemeClr val="accent4">
                <a:hueOff val="0"/>
                <a:satOff val="0"/>
                <a:lumOff val="0"/>
                <a:alphaOff val="0"/>
                <a:tint val="70000"/>
                <a:lumMod val="110000"/>
              </a:schemeClr>
            </a:gs>
            <a:gs pos="100000">
              <a:schemeClr val="accent4">
                <a:hueOff val="0"/>
                <a:satOff val="0"/>
                <a:lumOff val="0"/>
                <a:alphaOff val="0"/>
                <a:tint val="100000"/>
                <a:shade val="85000"/>
                <a:lumMod val="8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50C0C31D-A93B-45A7-9ECF-4D365CA76F76}">
      <dsp:nvSpPr>
        <dsp:cNvPr id="0" name=""/>
        <dsp:cNvSpPr/>
      </dsp:nvSpPr>
      <dsp:spPr>
        <a:xfrm>
          <a:off x="743589" y="736915"/>
          <a:ext cx="4921532" cy="4921532"/>
        </a:xfrm>
        <a:prstGeom prst="blockArc">
          <a:avLst>
            <a:gd name="adj1" fmla="val 20520000"/>
            <a:gd name="adj2" fmla="val 3240000"/>
            <a:gd name="adj3" fmla="val 4640"/>
          </a:avLst>
        </a:prstGeom>
        <a:gradFill rotWithShape="0">
          <a:gsLst>
            <a:gs pos="0">
              <a:schemeClr val="accent3">
                <a:hueOff val="0"/>
                <a:satOff val="0"/>
                <a:lumOff val="0"/>
                <a:alphaOff val="0"/>
                <a:tint val="70000"/>
                <a:lumMod val="110000"/>
              </a:schemeClr>
            </a:gs>
            <a:gs pos="100000">
              <a:schemeClr val="accent3">
                <a:hueOff val="0"/>
                <a:satOff val="0"/>
                <a:lumOff val="0"/>
                <a:alphaOff val="0"/>
                <a:tint val="100000"/>
                <a:shade val="85000"/>
                <a:lumMod val="8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075C90D3-EF68-4DEF-8F4A-4B0E4D813A4B}">
      <dsp:nvSpPr>
        <dsp:cNvPr id="0" name=""/>
        <dsp:cNvSpPr/>
      </dsp:nvSpPr>
      <dsp:spPr>
        <a:xfrm>
          <a:off x="743589" y="736915"/>
          <a:ext cx="4921532" cy="4921532"/>
        </a:xfrm>
        <a:prstGeom prst="blockArc">
          <a:avLst>
            <a:gd name="adj1" fmla="val 16200000"/>
            <a:gd name="adj2" fmla="val 20520000"/>
            <a:gd name="adj3" fmla="val 4640"/>
          </a:avLst>
        </a:prstGeom>
        <a:gradFill rotWithShape="0">
          <a:gsLst>
            <a:gs pos="0">
              <a:schemeClr val="accent2">
                <a:hueOff val="0"/>
                <a:satOff val="0"/>
                <a:lumOff val="0"/>
                <a:alphaOff val="0"/>
                <a:tint val="70000"/>
                <a:lumMod val="110000"/>
              </a:schemeClr>
            </a:gs>
            <a:gs pos="100000">
              <a:schemeClr val="accent2">
                <a:hueOff val="0"/>
                <a:satOff val="0"/>
                <a:lumOff val="0"/>
                <a:alphaOff val="0"/>
                <a:tint val="100000"/>
                <a:shade val="85000"/>
                <a:lumMod val="8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D539B897-D55D-47D1-BC2C-C6F36FB8EBF7}">
      <dsp:nvSpPr>
        <dsp:cNvPr id="0" name=""/>
        <dsp:cNvSpPr/>
      </dsp:nvSpPr>
      <dsp:spPr>
        <a:xfrm>
          <a:off x="2071566" y="2064891"/>
          <a:ext cx="2265579" cy="2265579"/>
        </a:xfrm>
        <a:prstGeom prst="ellipse">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000" b="1" i="0" u="none" strike="noStrike" kern="1200" cap="none" normalizeH="0" baseline="0" dirty="0">
              <a:ln/>
              <a:effectLst/>
              <a:latin typeface="Tahoma" pitchFamily="34" charset="0"/>
              <a:ea typeface="標楷體" pitchFamily="65" charset="-120"/>
            </a:rPr>
            <a:t>與職務有</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000" b="1" i="0" u="none" strike="noStrike" kern="1200" cap="none" normalizeH="0" baseline="0" dirty="0">
              <a:ln/>
              <a:effectLst/>
              <a:latin typeface="Tahoma" pitchFamily="34" charset="0"/>
              <a:ea typeface="標楷體" pitchFamily="65" charset="-120"/>
            </a:rPr>
            <a:t>利害關係</a:t>
          </a:r>
        </a:p>
      </dsp:txBody>
      <dsp:txXfrm>
        <a:off x="2403352" y="2396677"/>
        <a:ext cx="1602007" cy="1602007"/>
      </dsp:txXfrm>
    </dsp:sp>
    <dsp:sp modelId="{07804250-8BF5-4761-AD0A-082EA2C72A07}">
      <dsp:nvSpPr>
        <dsp:cNvPr id="0" name=""/>
        <dsp:cNvSpPr/>
      </dsp:nvSpPr>
      <dsp:spPr>
        <a:xfrm>
          <a:off x="2411403" y="1054"/>
          <a:ext cx="1585905" cy="1585905"/>
        </a:xfrm>
        <a:prstGeom prst="ellipse">
          <a:avLst/>
        </a:prstGeom>
        <a:gradFill rotWithShape="0">
          <a:gsLst>
            <a:gs pos="0">
              <a:schemeClr val="accent2">
                <a:hueOff val="0"/>
                <a:satOff val="0"/>
                <a:lumOff val="0"/>
                <a:alphaOff val="0"/>
                <a:tint val="70000"/>
                <a:lumMod val="110000"/>
              </a:schemeClr>
            </a:gs>
            <a:gs pos="100000">
              <a:schemeClr val="accent2">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kern="1200" cap="none" normalizeH="0" baseline="0" dirty="0">
              <a:ln/>
              <a:effectLst/>
              <a:latin typeface="Tahoma" pitchFamily="34" charset="0"/>
              <a:ea typeface="標楷體" pitchFamily="65" charset="-120"/>
            </a:rPr>
            <a:t>餽贈</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kern="1200" cap="none" normalizeH="0" baseline="0" dirty="0">
              <a:ln/>
              <a:effectLst/>
              <a:latin typeface="Tahoma" pitchFamily="34" charset="0"/>
              <a:ea typeface="標楷體" pitchFamily="65" charset="-120"/>
            </a:rPr>
            <a:t>財物</a:t>
          </a:r>
          <a:endParaRPr kumimoji="1" lang="en-US" altLang="zh-TW" sz="3200" b="0" i="0" u="none" strike="noStrike" kern="1200" cap="none" normalizeH="0" baseline="0" dirty="0">
            <a:ln/>
            <a:effectLst/>
            <a:latin typeface="Tahoma" pitchFamily="34" charset="0"/>
            <a:ea typeface="標楷體" pitchFamily="65" charset="-120"/>
          </a:endParaRPr>
        </a:p>
      </dsp:txBody>
      <dsp:txXfrm>
        <a:off x="2643653" y="233304"/>
        <a:ext cx="1121405" cy="1121405"/>
      </dsp:txXfrm>
    </dsp:sp>
    <dsp:sp modelId="{A6C8A385-41E3-405C-AA29-07A76581BEC8}">
      <dsp:nvSpPr>
        <dsp:cNvPr id="0" name=""/>
        <dsp:cNvSpPr/>
      </dsp:nvSpPr>
      <dsp:spPr>
        <a:xfrm>
          <a:off x="4697432" y="1661952"/>
          <a:ext cx="1585905" cy="1585905"/>
        </a:xfrm>
        <a:prstGeom prst="ellipse">
          <a:avLst/>
        </a:prstGeom>
        <a:gradFill rotWithShape="0">
          <a:gsLst>
            <a:gs pos="0">
              <a:schemeClr val="accent3">
                <a:hueOff val="0"/>
                <a:satOff val="0"/>
                <a:lumOff val="0"/>
                <a:alphaOff val="0"/>
                <a:tint val="70000"/>
                <a:lumMod val="110000"/>
              </a:schemeClr>
            </a:gs>
            <a:gs pos="100000">
              <a:schemeClr val="accent3">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TW" altLang="en-US" sz="2400" b="1" kern="1200" dirty="0">
              <a:ea typeface="標楷體" pitchFamily="65" charset="-120"/>
            </a:rPr>
            <a:t>不當接觸與不當場所</a:t>
          </a:r>
          <a:endParaRPr kumimoji="1" lang="en-US" altLang="zh-TW" sz="2400" b="0" i="0" u="none" strike="noStrike" kern="1200" cap="none" normalizeH="0" baseline="0" dirty="0">
            <a:ln/>
            <a:effectLst/>
            <a:latin typeface="Tahoma" pitchFamily="34" charset="0"/>
            <a:ea typeface="標楷體" pitchFamily="65" charset="-120"/>
          </a:endParaRPr>
        </a:p>
      </dsp:txBody>
      <dsp:txXfrm>
        <a:off x="4929682" y="1894202"/>
        <a:ext cx="1121405" cy="1121405"/>
      </dsp:txXfrm>
    </dsp:sp>
    <dsp:sp modelId="{5D65DD98-EDA7-4B89-BFC9-FC61C182319F}">
      <dsp:nvSpPr>
        <dsp:cNvPr id="0" name=""/>
        <dsp:cNvSpPr/>
      </dsp:nvSpPr>
      <dsp:spPr>
        <a:xfrm>
          <a:off x="3824247" y="4349341"/>
          <a:ext cx="1585905" cy="1585905"/>
        </a:xfrm>
        <a:prstGeom prst="ellipse">
          <a:avLst/>
        </a:prstGeom>
        <a:gradFill rotWithShape="0">
          <a:gsLst>
            <a:gs pos="0">
              <a:schemeClr val="accent4">
                <a:hueOff val="0"/>
                <a:satOff val="0"/>
                <a:lumOff val="0"/>
                <a:alphaOff val="0"/>
                <a:tint val="70000"/>
                <a:lumMod val="110000"/>
              </a:schemeClr>
            </a:gs>
            <a:gs pos="100000">
              <a:schemeClr val="accent4">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kern="1200" cap="none" normalizeH="0" baseline="0" dirty="0">
              <a:ln/>
              <a:effectLst/>
              <a:latin typeface="Tahoma" pitchFamily="34" charset="0"/>
              <a:ea typeface="標楷體" pitchFamily="65" charset="-120"/>
            </a:rPr>
            <a:t>請託</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kern="1200" cap="none" normalizeH="0" baseline="0" dirty="0">
              <a:ln/>
              <a:effectLst/>
              <a:latin typeface="Tahoma" pitchFamily="34" charset="0"/>
              <a:ea typeface="標楷體" pitchFamily="65" charset="-120"/>
            </a:rPr>
            <a:t>關說</a:t>
          </a:r>
          <a:endParaRPr kumimoji="1" lang="en-US" altLang="zh-TW" sz="3200" b="0" i="0" u="none" strike="noStrike" kern="1200" cap="none" normalizeH="0" baseline="0" dirty="0">
            <a:ln/>
            <a:effectLst/>
            <a:latin typeface="Tahoma" pitchFamily="34" charset="0"/>
            <a:ea typeface="標楷體" pitchFamily="65" charset="-120"/>
          </a:endParaRPr>
        </a:p>
      </dsp:txBody>
      <dsp:txXfrm>
        <a:off x="4056497" y="4581591"/>
        <a:ext cx="1121405" cy="1121405"/>
      </dsp:txXfrm>
    </dsp:sp>
    <dsp:sp modelId="{3227716C-707B-4C87-9BD9-B084ECC1B07A}">
      <dsp:nvSpPr>
        <dsp:cNvPr id="0" name=""/>
        <dsp:cNvSpPr/>
      </dsp:nvSpPr>
      <dsp:spPr>
        <a:xfrm>
          <a:off x="998559" y="4349341"/>
          <a:ext cx="1585905" cy="1585905"/>
        </a:xfrm>
        <a:prstGeom prst="ellipse">
          <a:avLst/>
        </a:prstGeom>
        <a:gradFill rotWithShape="0">
          <a:gsLst>
            <a:gs pos="0">
              <a:schemeClr val="accent5">
                <a:hueOff val="0"/>
                <a:satOff val="0"/>
                <a:lumOff val="0"/>
                <a:alphaOff val="0"/>
                <a:tint val="70000"/>
                <a:lumMod val="110000"/>
              </a:schemeClr>
            </a:gs>
            <a:gs pos="100000">
              <a:schemeClr val="accent5">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kern="1200" cap="none" normalizeH="0" baseline="0" dirty="0">
              <a:ln/>
              <a:effectLst/>
              <a:latin typeface="Tahoma" pitchFamily="34" charset="0"/>
              <a:ea typeface="標楷體" pitchFamily="65" charset="-120"/>
            </a:rPr>
            <a:t>飲宴</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kern="1200" cap="none" normalizeH="0" baseline="0" dirty="0">
              <a:ln/>
              <a:effectLst/>
              <a:latin typeface="Tahoma" pitchFamily="34" charset="0"/>
              <a:ea typeface="標楷體" pitchFamily="65" charset="-120"/>
            </a:rPr>
            <a:t>應酬</a:t>
          </a:r>
        </a:p>
      </dsp:txBody>
      <dsp:txXfrm>
        <a:off x="1230809" y="4581591"/>
        <a:ext cx="1121405" cy="1121405"/>
      </dsp:txXfrm>
    </dsp:sp>
    <dsp:sp modelId="{36628F6E-2CE7-4BA1-8FAE-E266114802E3}">
      <dsp:nvSpPr>
        <dsp:cNvPr id="0" name=""/>
        <dsp:cNvSpPr/>
      </dsp:nvSpPr>
      <dsp:spPr>
        <a:xfrm>
          <a:off x="125373" y="1661952"/>
          <a:ext cx="1585905" cy="1585905"/>
        </a:xfrm>
        <a:prstGeom prst="ellipse">
          <a:avLst/>
        </a:prstGeom>
        <a:gradFill rotWithShape="0">
          <a:gsLst>
            <a:gs pos="0">
              <a:schemeClr val="accent6">
                <a:hueOff val="0"/>
                <a:satOff val="0"/>
                <a:lumOff val="0"/>
                <a:alphaOff val="0"/>
                <a:tint val="70000"/>
                <a:lumMod val="110000"/>
              </a:schemeClr>
            </a:gs>
            <a:gs pos="100000">
              <a:schemeClr val="accent6">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ea typeface="標楷體" pitchFamily="65" charset="-120"/>
            </a:rPr>
            <a:t>出席演講活動</a:t>
          </a:r>
        </a:p>
      </dsp:txBody>
      <dsp:txXfrm>
        <a:off x="357623" y="1894202"/>
        <a:ext cx="1121405" cy="1121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65F10-E951-4EE4-BAC1-F5527ADC119F}">
      <dsp:nvSpPr>
        <dsp:cNvPr id="0" name=""/>
        <dsp:cNvSpPr/>
      </dsp:nvSpPr>
      <dsp:spPr>
        <a:xfrm>
          <a:off x="0" y="1439493"/>
          <a:ext cx="6192837" cy="16380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AABC8B-22BA-45A1-BD82-3C624D869ED4}">
      <dsp:nvSpPr>
        <dsp:cNvPr id="0" name=""/>
        <dsp:cNvSpPr/>
      </dsp:nvSpPr>
      <dsp:spPr>
        <a:xfrm>
          <a:off x="309641" y="480093"/>
          <a:ext cx="4334985" cy="1918800"/>
        </a:xfrm>
        <a:prstGeom prst="roundRect">
          <a:avLst/>
        </a:prstGeom>
        <a:gradFill rotWithShape="0">
          <a:gsLst>
            <a:gs pos="0">
              <a:schemeClr val="accent2">
                <a:hueOff val="0"/>
                <a:satOff val="0"/>
                <a:lumOff val="0"/>
                <a:alphaOff val="0"/>
                <a:tint val="70000"/>
                <a:lumMod val="110000"/>
              </a:schemeClr>
            </a:gs>
            <a:gs pos="100000">
              <a:schemeClr val="accent2">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852" tIns="0" rIns="163852" bIns="0" numCol="1" spcCol="1270" anchor="ctr" anchorCtr="0">
          <a:noAutofit/>
        </a:bodyPr>
        <a:lstStyle/>
        <a:p>
          <a:pPr lvl="0" algn="l" defTabSz="2889250">
            <a:lnSpc>
              <a:spcPct val="90000"/>
            </a:lnSpc>
            <a:spcBef>
              <a:spcPct val="0"/>
            </a:spcBef>
            <a:spcAft>
              <a:spcPct val="35000"/>
            </a:spcAft>
          </a:pPr>
          <a:r>
            <a:rPr lang="zh-TW" altLang="en-US" sz="6500" b="1" kern="1200">
              <a:latin typeface="標楷體" pitchFamily="65" charset="-120"/>
              <a:ea typeface="標楷體" pitchFamily="65" charset="-120"/>
            </a:rPr>
            <a:t>規範內容</a:t>
          </a:r>
          <a:endParaRPr lang="zh-TW" altLang="en-US" sz="6500" kern="1200"/>
        </a:p>
      </dsp:txBody>
      <dsp:txXfrm>
        <a:off x="403309" y="573761"/>
        <a:ext cx="4147649" cy="173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8D0F8-761C-4CE6-9A9A-1EF8F302108F}">
      <dsp:nvSpPr>
        <dsp:cNvPr id="0" name=""/>
        <dsp:cNvSpPr/>
      </dsp:nvSpPr>
      <dsp:spPr>
        <a:xfrm>
          <a:off x="0" y="0"/>
          <a:ext cx="756084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3ABF2-AD03-4825-983A-1C71E415D8F2}">
      <dsp:nvSpPr>
        <dsp:cNvPr id="0" name=""/>
        <dsp:cNvSpPr/>
      </dsp:nvSpPr>
      <dsp:spPr>
        <a:xfrm>
          <a:off x="0" y="1898"/>
          <a:ext cx="7560840" cy="3884634"/>
        </a:xfrm>
        <a:prstGeom prst="rect">
          <a:avLst/>
        </a:prstGeom>
        <a:noFill/>
        <a:ln>
          <a:solidFill>
            <a:schemeClr val="bg2">
              <a:lumMod val="20000"/>
              <a:lumOff val="80000"/>
            </a:schemeClr>
          </a:solid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ts val="0"/>
            </a:spcAft>
          </a:pPr>
          <a:endParaRPr lang="en-US" altLang="zh-TW" sz="4000" b="1" kern="1200" dirty="0">
            <a:solidFill>
              <a:srgbClr val="C00000"/>
            </a:solidFill>
            <a:latin typeface="標楷體" panose="03000509000000000000" pitchFamily="65" charset="-120"/>
            <a:ea typeface="標楷體" panose="03000509000000000000" pitchFamily="65" charset="-120"/>
          </a:endParaRPr>
        </a:p>
        <a:p>
          <a:pPr lvl="0" algn="l" defTabSz="1778000">
            <a:lnSpc>
              <a:spcPct val="90000"/>
            </a:lnSpc>
            <a:spcBef>
              <a:spcPct val="0"/>
            </a:spcBef>
            <a:spcAft>
              <a:spcPts val="0"/>
            </a:spcAft>
          </a:pPr>
          <a:r>
            <a:rPr lang="zh-TW" altLang="en-US" sz="4000" b="1" kern="1200" dirty="0">
              <a:solidFill>
                <a:srgbClr val="C00000"/>
              </a:solidFill>
              <a:latin typeface="標楷體" panose="03000509000000000000" pitchFamily="65" charset="-120"/>
              <a:ea typeface="標楷體" panose="03000509000000000000" pitchFamily="65" charset="-120"/>
            </a:rPr>
            <a:t>「桃園市政府員工廉政倫理規範」所稱本府員工：</a:t>
          </a:r>
          <a:r>
            <a:rPr lang="zh-TW" sz="4000" b="1" u="sng" kern="1200" dirty="0">
              <a:solidFill>
                <a:srgbClr val="C00000"/>
              </a:solidFill>
              <a:latin typeface="標楷體" panose="03000509000000000000" pitchFamily="65" charset="-120"/>
              <a:ea typeface="標楷體" panose="03000509000000000000" pitchFamily="65" charset="-120"/>
            </a:rPr>
            <a:t>指服務於本府及所屬各機關、學校、醫院及事業機構，受有薪俸之人員</a:t>
          </a:r>
          <a:r>
            <a:rPr lang="zh-TW" sz="4000" b="1" kern="1200" dirty="0">
              <a:solidFill>
                <a:srgbClr val="C00000"/>
              </a:solidFill>
              <a:latin typeface="標楷體" panose="03000509000000000000" pitchFamily="65" charset="-120"/>
              <a:ea typeface="標楷體" panose="03000509000000000000" pitchFamily="65" charset="-120"/>
            </a:rPr>
            <a:t>。</a:t>
          </a:r>
          <a:r>
            <a:rPr lang="zh-TW" altLang="en-US" sz="3200" b="1" kern="1200" dirty="0">
              <a:solidFill>
                <a:schemeClr val="tx1"/>
              </a:solidFill>
              <a:latin typeface="Times New Roman" panose="02020603050405020304" pitchFamily="18" charset="0"/>
              <a:ea typeface="標楷體" panose="03000509000000000000" pitchFamily="65" charset="-120"/>
            </a:rPr>
            <a:t>（第</a:t>
          </a:r>
          <a:r>
            <a:rPr lang="en-US" altLang="zh-TW" sz="3200" b="1" kern="1200" dirty="0">
              <a:solidFill>
                <a:schemeClr val="tx1"/>
              </a:solidFill>
              <a:latin typeface="Times New Roman" panose="02020603050405020304" pitchFamily="18" charset="0"/>
              <a:ea typeface="標楷體" panose="03000509000000000000" pitchFamily="65" charset="-120"/>
            </a:rPr>
            <a:t>2</a:t>
          </a:r>
          <a:r>
            <a:rPr lang="zh-TW" altLang="en-US" sz="3200" b="1" kern="1200" dirty="0">
              <a:solidFill>
                <a:schemeClr val="tx1"/>
              </a:solidFill>
              <a:latin typeface="Times New Roman" panose="02020603050405020304" pitchFamily="18" charset="0"/>
              <a:ea typeface="標楷體" panose="03000509000000000000" pitchFamily="65" charset="-120"/>
            </a:rPr>
            <a:t>點第</a:t>
          </a:r>
          <a:r>
            <a:rPr lang="en-US" altLang="zh-TW" sz="3200" b="1" kern="1200" dirty="0">
              <a:solidFill>
                <a:schemeClr val="tx1"/>
              </a:solidFill>
              <a:latin typeface="Times New Roman" panose="02020603050405020304" pitchFamily="18" charset="0"/>
              <a:ea typeface="標楷體" panose="03000509000000000000" pitchFamily="65" charset="-120"/>
            </a:rPr>
            <a:t>1</a:t>
          </a:r>
          <a:r>
            <a:rPr lang="zh-TW" altLang="en-US" sz="3200" b="1" kern="1200" dirty="0">
              <a:solidFill>
                <a:schemeClr val="tx1"/>
              </a:solidFill>
              <a:latin typeface="Times New Roman" panose="02020603050405020304" pitchFamily="18" charset="0"/>
              <a:ea typeface="標楷體" panose="03000509000000000000" pitchFamily="65" charset="-120"/>
            </a:rPr>
            <a:t>款）</a:t>
          </a:r>
          <a:endParaRPr lang="zh-TW" altLang="en-US" sz="3200" b="1" kern="1200" dirty="0">
            <a:solidFill>
              <a:srgbClr val="C00000"/>
            </a:solidFill>
            <a:latin typeface="標楷體" panose="03000509000000000000" pitchFamily="65" charset="-120"/>
            <a:ea typeface="標楷體" panose="03000509000000000000" pitchFamily="65" charset="-120"/>
          </a:endParaRPr>
        </a:p>
        <a:p>
          <a:pPr lvl="0" algn="l" defTabSz="1778000">
            <a:lnSpc>
              <a:spcPct val="90000"/>
            </a:lnSpc>
            <a:spcBef>
              <a:spcPct val="0"/>
            </a:spcBef>
            <a:spcAft>
              <a:spcPts val="0"/>
            </a:spcAft>
          </a:pPr>
          <a:endParaRPr lang="en-US" altLang="zh-TW" sz="1100" b="1" kern="1200" dirty="0">
            <a:solidFill>
              <a:srgbClr val="FF0000"/>
            </a:solidFill>
            <a:latin typeface="標楷體" panose="03000509000000000000" pitchFamily="65" charset="-120"/>
            <a:ea typeface="標楷體" panose="03000509000000000000" pitchFamily="65" charset="-120"/>
          </a:endParaRPr>
        </a:p>
      </dsp:txBody>
      <dsp:txXfrm>
        <a:off x="0" y="1898"/>
        <a:ext cx="7560840" cy="3884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F5D67-1C04-4F4C-B94F-5556CCB80686}">
      <dsp:nvSpPr>
        <dsp:cNvPr id="0" name=""/>
        <dsp:cNvSpPr/>
      </dsp:nvSpPr>
      <dsp:spPr>
        <a:xfrm>
          <a:off x="1246" y="618"/>
          <a:ext cx="7712706" cy="1443793"/>
        </a:xfrm>
        <a:prstGeom prst="roundRect">
          <a:avLst>
            <a:gd name="adj" fmla="val 10000"/>
          </a:avLst>
        </a:prstGeom>
        <a:gradFill rotWithShape="0">
          <a:gsLst>
            <a:gs pos="0">
              <a:schemeClr val="accent3">
                <a:hueOff val="0"/>
                <a:satOff val="0"/>
                <a:lumOff val="0"/>
                <a:alphaOff val="0"/>
                <a:tint val="70000"/>
                <a:lumMod val="110000"/>
              </a:schemeClr>
            </a:gs>
            <a:gs pos="100000">
              <a:schemeClr val="accent3">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公務員不得要求、期約或收受與其</a:t>
          </a:r>
          <a:r>
            <a:rPr lang="zh-TW" altLang="en-US" sz="1800" b="1" u="sng" kern="1200" dirty="0">
              <a:latin typeface="微軟正黑體" pitchFamily="34" charset="-120"/>
              <a:ea typeface="微軟正黑體" pitchFamily="34" charset="-120"/>
            </a:rPr>
            <a:t>職務有利害關係</a:t>
          </a:r>
          <a:r>
            <a:rPr lang="zh-TW" altLang="en-US" sz="1800" b="1" kern="1200" dirty="0">
              <a:latin typeface="微軟正黑體" pitchFamily="34" charset="-120"/>
              <a:ea typeface="微軟正黑體" pitchFamily="34" charset="-120"/>
            </a:rPr>
            <a:t>者餽贈財物或其他具有經濟價值之權利或利益。但有下列情形之一，且係</a:t>
          </a:r>
          <a:r>
            <a:rPr lang="zh-TW" altLang="en-US" sz="1800" b="1" u="sng" kern="1200" dirty="0">
              <a:latin typeface="微軟正黑體" pitchFamily="34" charset="-120"/>
              <a:ea typeface="微軟正黑體" pitchFamily="34" charset="-120"/>
            </a:rPr>
            <a:t>偶發而無影響特定權利義務之虞</a:t>
          </a:r>
          <a:r>
            <a:rPr lang="zh-TW" altLang="en-US" sz="1800" b="1" kern="1200" dirty="0">
              <a:latin typeface="微軟正黑體" pitchFamily="34" charset="-120"/>
              <a:ea typeface="微軟正黑體" pitchFamily="34" charset="-120"/>
            </a:rPr>
            <a:t>時，得受贈之：</a:t>
          </a:r>
        </a:p>
      </dsp:txBody>
      <dsp:txXfrm>
        <a:off x="43533" y="42905"/>
        <a:ext cx="7628132" cy="1359219"/>
      </dsp:txXfrm>
    </dsp:sp>
    <dsp:sp modelId="{FD6812C7-F999-45D4-B42F-60DA77504776}">
      <dsp:nvSpPr>
        <dsp:cNvPr id="0" name=""/>
        <dsp:cNvSpPr/>
      </dsp:nvSpPr>
      <dsp:spPr>
        <a:xfrm>
          <a:off x="1246" y="1727101"/>
          <a:ext cx="1813900" cy="3269978"/>
        </a:xfrm>
        <a:prstGeom prst="roundRect">
          <a:avLst>
            <a:gd name="adj" fmla="val 10000"/>
          </a:avLst>
        </a:prstGeom>
        <a:gradFill rotWithShape="0">
          <a:gsLst>
            <a:gs pos="0">
              <a:schemeClr val="accent5">
                <a:hueOff val="0"/>
                <a:satOff val="0"/>
                <a:lumOff val="0"/>
                <a:alphaOff val="0"/>
                <a:tint val="70000"/>
                <a:lumMod val="110000"/>
              </a:schemeClr>
            </a:gs>
            <a:gs pos="100000">
              <a:schemeClr val="accent5">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TW" altLang="en-US" sz="1500" b="1" kern="1200" dirty="0">
              <a:latin typeface="微軟正黑體" pitchFamily="34" charset="-120"/>
              <a:ea typeface="微軟正黑體" pitchFamily="34" charset="-120"/>
            </a:rPr>
            <a:t>屬公務禮儀。</a:t>
          </a:r>
        </a:p>
      </dsp:txBody>
      <dsp:txXfrm>
        <a:off x="54373" y="1780228"/>
        <a:ext cx="1707646" cy="3163724"/>
      </dsp:txXfrm>
    </dsp:sp>
    <dsp:sp modelId="{01384853-7234-495C-A17E-7DD7192F647D}">
      <dsp:nvSpPr>
        <dsp:cNvPr id="0" name=""/>
        <dsp:cNvSpPr/>
      </dsp:nvSpPr>
      <dsp:spPr>
        <a:xfrm>
          <a:off x="1967515" y="1727101"/>
          <a:ext cx="1813900" cy="3269978"/>
        </a:xfrm>
        <a:prstGeom prst="roundRect">
          <a:avLst>
            <a:gd name="adj" fmla="val 10000"/>
          </a:avLst>
        </a:prstGeom>
        <a:gradFill rotWithShape="0">
          <a:gsLst>
            <a:gs pos="0">
              <a:schemeClr val="accent5">
                <a:hueOff val="0"/>
                <a:satOff val="0"/>
                <a:lumOff val="0"/>
                <a:alphaOff val="0"/>
                <a:tint val="70000"/>
                <a:lumMod val="110000"/>
              </a:schemeClr>
            </a:gs>
            <a:gs pos="100000">
              <a:schemeClr val="accent5">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TW" altLang="en-US" sz="1500" b="1" kern="1200" dirty="0">
              <a:latin typeface="微軟正黑體" pitchFamily="34" charset="-120"/>
              <a:ea typeface="微軟正黑體" pitchFamily="34" charset="-120"/>
            </a:rPr>
            <a:t>長官之獎勵、救助或慰問。</a:t>
          </a:r>
        </a:p>
      </dsp:txBody>
      <dsp:txXfrm>
        <a:off x="2020642" y="1780228"/>
        <a:ext cx="1707646" cy="3163724"/>
      </dsp:txXfrm>
    </dsp:sp>
    <dsp:sp modelId="{19D0B326-16F7-4EEB-8D80-94B770081BD7}">
      <dsp:nvSpPr>
        <dsp:cNvPr id="0" name=""/>
        <dsp:cNvSpPr/>
      </dsp:nvSpPr>
      <dsp:spPr>
        <a:xfrm>
          <a:off x="3933783" y="1727101"/>
          <a:ext cx="1813900" cy="3269978"/>
        </a:xfrm>
        <a:prstGeom prst="roundRect">
          <a:avLst>
            <a:gd name="adj" fmla="val 10000"/>
          </a:avLst>
        </a:prstGeom>
        <a:gradFill rotWithShape="0">
          <a:gsLst>
            <a:gs pos="0">
              <a:schemeClr val="accent5">
                <a:hueOff val="0"/>
                <a:satOff val="0"/>
                <a:lumOff val="0"/>
                <a:alphaOff val="0"/>
                <a:tint val="70000"/>
                <a:lumMod val="110000"/>
              </a:schemeClr>
            </a:gs>
            <a:gs pos="100000">
              <a:schemeClr val="accent5">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TW" altLang="en-US" sz="1500" b="1" kern="1200" dirty="0">
              <a:latin typeface="微軟正黑體" pitchFamily="34" charset="-120"/>
              <a:ea typeface="微軟正黑體" pitchFamily="34" charset="-120"/>
            </a:rPr>
            <a:t>受贈之財物市價在新臺幣五百元以下；或對本機關（構）內多數人為餽贈，其市價總額在新臺幣一千元以下。</a:t>
          </a:r>
        </a:p>
      </dsp:txBody>
      <dsp:txXfrm>
        <a:off x="3986910" y="1780228"/>
        <a:ext cx="1707646" cy="3163724"/>
      </dsp:txXfrm>
    </dsp:sp>
    <dsp:sp modelId="{DFFECA6E-386C-412E-BD3E-585F5E137051}">
      <dsp:nvSpPr>
        <dsp:cNvPr id="0" name=""/>
        <dsp:cNvSpPr/>
      </dsp:nvSpPr>
      <dsp:spPr>
        <a:xfrm>
          <a:off x="5900052" y="1727101"/>
          <a:ext cx="1813900" cy="3269978"/>
        </a:xfrm>
        <a:prstGeom prst="roundRect">
          <a:avLst>
            <a:gd name="adj" fmla="val 10000"/>
          </a:avLst>
        </a:prstGeom>
        <a:gradFill rotWithShape="0">
          <a:gsLst>
            <a:gs pos="0">
              <a:schemeClr val="accent5">
                <a:hueOff val="0"/>
                <a:satOff val="0"/>
                <a:lumOff val="0"/>
                <a:alphaOff val="0"/>
                <a:tint val="70000"/>
                <a:lumMod val="110000"/>
              </a:schemeClr>
            </a:gs>
            <a:gs pos="100000">
              <a:schemeClr val="accent5">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TW" altLang="en-US" sz="1500" b="1" kern="1200" dirty="0">
              <a:latin typeface="微軟正黑體" pitchFamily="34" charset="-120"/>
              <a:ea typeface="微軟正黑體" pitchFamily="34" charset="-120"/>
            </a:rPr>
            <a:t>因訂婚、結婚、生育、喬遷、就職、陞遷異動、退休、辭職、離職及本人、配偶或直系親屬之傷病、死亡受贈之財物，其市價不超過</a:t>
          </a:r>
          <a:r>
            <a:rPr lang="zh-TW" altLang="en-US" sz="1500" b="1" u="sng" kern="1200" dirty="0">
              <a:latin typeface="微軟正黑體" pitchFamily="34" charset="-120"/>
              <a:ea typeface="微軟正黑體" pitchFamily="34" charset="-120"/>
            </a:rPr>
            <a:t>正常社交禮俗標準</a:t>
          </a:r>
          <a:r>
            <a:rPr lang="zh-TW" altLang="en-US" sz="1500" b="1" kern="1200" dirty="0">
              <a:latin typeface="微軟正黑體" pitchFamily="34" charset="-120"/>
              <a:ea typeface="微軟正黑體" pitchFamily="34" charset="-120"/>
            </a:rPr>
            <a:t>。</a:t>
          </a:r>
        </a:p>
      </dsp:txBody>
      <dsp:txXfrm>
        <a:off x="5953179" y="1780228"/>
        <a:ext cx="1707646" cy="3163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47E6E-FE03-4E2B-B794-B4D7CCA1F1CB}">
      <dsp:nvSpPr>
        <dsp:cNvPr id="0" name=""/>
        <dsp:cNvSpPr/>
      </dsp:nvSpPr>
      <dsp:spPr>
        <a:xfrm rot="5400000">
          <a:off x="-789948" y="1731518"/>
          <a:ext cx="4057032" cy="2477135"/>
        </a:xfrm>
        <a:prstGeom prst="chevron">
          <a:avLst/>
        </a:prstGeom>
        <a:gradFill rotWithShape="0">
          <a:gsLst>
            <a:gs pos="0">
              <a:schemeClr val="accent3">
                <a:shade val="80000"/>
                <a:hueOff val="0"/>
                <a:satOff val="0"/>
                <a:lumOff val="0"/>
                <a:alphaOff val="0"/>
                <a:tint val="70000"/>
                <a:lumMod val="110000"/>
              </a:schemeClr>
            </a:gs>
            <a:gs pos="100000">
              <a:schemeClr val="accent3">
                <a:shade val="80000"/>
                <a:hueOff val="0"/>
                <a:satOff val="0"/>
                <a:lumOff val="0"/>
                <a:alphaOff val="0"/>
                <a:tint val="100000"/>
                <a:shade val="85000"/>
                <a:lumMod val="80000"/>
              </a:schemeClr>
            </a:gs>
          </a:gsLst>
          <a:lin ang="5400000" scaled="1"/>
        </a:gradFill>
        <a:ln w="12700" cap="rnd" cmpd="sng" algn="ctr">
          <a:solidFill>
            <a:schemeClr val="accent3">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公務員不得參加與其</a:t>
          </a:r>
          <a:r>
            <a:rPr lang="zh-TW" altLang="en-US" sz="1800" b="1" u="sng" kern="1200" dirty="0">
              <a:latin typeface="微軟正黑體" pitchFamily="34" charset="-120"/>
              <a:ea typeface="微軟正黑體" pitchFamily="34" charset="-120"/>
            </a:rPr>
            <a:t>職務有利害關係</a:t>
          </a:r>
          <a:r>
            <a:rPr lang="zh-TW" altLang="en-US" sz="1800" b="1" kern="1200" dirty="0">
              <a:latin typeface="微軟正黑體" pitchFamily="34" charset="-120"/>
              <a:ea typeface="微軟正黑體" pitchFamily="34" charset="-120"/>
            </a:rPr>
            <a:t>者之飲宴應酬。但有下列情形之ㄧ者，不在此限：</a:t>
          </a:r>
        </a:p>
      </dsp:txBody>
      <dsp:txXfrm rot="-5400000">
        <a:off x="1" y="2180138"/>
        <a:ext cx="2477135" cy="1579897"/>
      </dsp:txXfrm>
    </dsp:sp>
    <dsp:sp modelId="{E2D4F53F-CC67-4671-8C0A-187F962951D1}">
      <dsp:nvSpPr>
        <dsp:cNvPr id="0" name=""/>
        <dsp:cNvSpPr/>
      </dsp:nvSpPr>
      <dsp:spPr>
        <a:xfrm rot="5400000">
          <a:off x="2026142" y="537820"/>
          <a:ext cx="4617687" cy="3715702"/>
        </a:xfrm>
        <a:prstGeom prst="round2SameRect">
          <a:avLst/>
        </a:prstGeom>
        <a:solidFill>
          <a:schemeClr val="lt1">
            <a:alpha val="90000"/>
            <a:hueOff val="0"/>
            <a:satOff val="0"/>
            <a:lumOff val="0"/>
            <a:alphaOff val="0"/>
          </a:schemeClr>
        </a:solidFill>
        <a:ln w="12700" cap="rnd"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a:latin typeface="微軟正黑體" pitchFamily="34" charset="-120"/>
              <a:ea typeface="微軟正黑體" pitchFamily="34" charset="-120"/>
            </a:rPr>
            <a:t>因公務禮儀確有必要參加。</a:t>
          </a:r>
        </a:p>
        <a:p>
          <a:pPr marL="171450" lvl="1" indent="-171450" algn="l" defTabSz="800100">
            <a:lnSpc>
              <a:spcPct val="90000"/>
            </a:lnSpc>
            <a:spcBef>
              <a:spcPct val="0"/>
            </a:spcBef>
            <a:spcAft>
              <a:spcPct val="15000"/>
            </a:spcAft>
            <a:buChar char="••"/>
          </a:pPr>
          <a:r>
            <a:rPr lang="zh-TW" altLang="en-US" sz="1800" b="1" kern="1200" dirty="0">
              <a:latin typeface="微軟正黑體" pitchFamily="34" charset="-120"/>
              <a:ea typeface="微軟正黑體" pitchFamily="34" charset="-120"/>
            </a:rPr>
            <a:t>因民俗節慶公開舉辦之活動且邀請一般人參加。</a:t>
          </a:r>
        </a:p>
        <a:p>
          <a:pPr marL="171450" lvl="1" indent="-171450" algn="l" defTabSz="800100">
            <a:lnSpc>
              <a:spcPct val="90000"/>
            </a:lnSpc>
            <a:spcBef>
              <a:spcPct val="0"/>
            </a:spcBef>
            <a:spcAft>
              <a:spcPct val="15000"/>
            </a:spcAft>
            <a:buChar char="••"/>
          </a:pPr>
          <a:r>
            <a:rPr lang="zh-TW" altLang="en-US" sz="1800" b="1" kern="1200" dirty="0">
              <a:latin typeface="微軟正黑體" pitchFamily="34" charset="-120"/>
              <a:ea typeface="微軟正黑體" pitchFamily="34" charset="-120"/>
            </a:rPr>
            <a:t>長官對屬員之獎勵、慰勞。</a:t>
          </a:r>
        </a:p>
        <a:p>
          <a:pPr marL="171450" lvl="1" indent="-171450" algn="l" defTabSz="800100">
            <a:lnSpc>
              <a:spcPct val="90000"/>
            </a:lnSpc>
            <a:spcBef>
              <a:spcPct val="0"/>
            </a:spcBef>
            <a:spcAft>
              <a:spcPct val="15000"/>
            </a:spcAft>
            <a:buChar char="••"/>
          </a:pPr>
          <a:r>
            <a:rPr lang="zh-TW" altLang="en-US" sz="1800" b="1" kern="1200" dirty="0">
              <a:latin typeface="微軟正黑體" pitchFamily="34" charset="-120"/>
              <a:ea typeface="微軟正黑體" pitchFamily="34" charset="-120"/>
            </a:rPr>
            <a:t>因訂婚、結婚、生育、喬遷、就職、陞遷異動、退休、辭職、離職等所舉辦之活動，而未超過</a:t>
          </a:r>
          <a:r>
            <a:rPr lang="zh-TW" altLang="en-US" sz="1800" b="1" u="sng" kern="1200" dirty="0">
              <a:latin typeface="微軟正黑體" pitchFamily="34" charset="-120"/>
              <a:ea typeface="微軟正黑體" pitchFamily="34" charset="-120"/>
            </a:rPr>
            <a:t>正常社交禮俗標準</a:t>
          </a:r>
          <a:r>
            <a:rPr lang="zh-TW" altLang="en-US" sz="1800" b="1" kern="1200" dirty="0">
              <a:latin typeface="微軟正黑體" pitchFamily="34" charset="-120"/>
              <a:ea typeface="微軟正黑體" pitchFamily="34" charset="-120"/>
            </a:rPr>
            <a:t>。</a:t>
          </a:r>
          <a:endParaRPr lang="zh-TW" altLang="en-US" sz="1800" b="1" kern="1200" dirty="0">
            <a:latin typeface="+mn-ea"/>
            <a:ea typeface="+mn-ea"/>
          </a:endParaRPr>
        </a:p>
        <a:p>
          <a:pPr marL="171450" lvl="1" indent="-171450" algn="l" defTabSz="800100">
            <a:lnSpc>
              <a:spcPct val="90000"/>
            </a:lnSpc>
            <a:spcBef>
              <a:spcPct val="0"/>
            </a:spcBef>
            <a:spcAft>
              <a:spcPct val="15000"/>
            </a:spcAft>
            <a:buChar char="••"/>
          </a:pPr>
          <a:r>
            <a:rPr lang="zh-TW" altLang="en-US" sz="1800" b="1" i="1" kern="1200" dirty="0">
              <a:solidFill>
                <a:srgbClr val="C00000"/>
              </a:solidFill>
              <a:effectLst>
                <a:outerShdw blurRad="38100" dist="38100" dir="2700000" algn="tl">
                  <a:srgbClr val="000000">
                    <a:alpha val="43137"/>
                  </a:srgbClr>
                </a:outerShdw>
              </a:effectLst>
              <a:latin typeface="+mn-ea"/>
              <a:ea typeface="+mn-ea"/>
              <a:cs typeface="Aharoni" panose="02010803020104030203" pitchFamily="2" charset="-79"/>
            </a:rPr>
            <a:t>惟須注意者</a:t>
          </a:r>
          <a:r>
            <a:rPr lang="zh-TW" altLang="en-US" sz="1800" b="1" i="1" kern="1200" dirty="0">
              <a:solidFill>
                <a:srgbClr val="C00000"/>
              </a:solidFill>
              <a:effectLst>
                <a:outerShdw blurRad="38100" dist="38100" dir="2700000" algn="tl">
                  <a:srgbClr val="000000">
                    <a:alpha val="43137"/>
                  </a:srgbClr>
                </a:outerShdw>
              </a:effectLst>
              <a:latin typeface="細明體" panose="02020509000000000000" pitchFamily="49" charset="-120"/>
              <a:ea typeface="細明體" panose="02020509000000000000" pitchFamily="49" charset="-120"/>
              <a:cs typeface="Aharoni" panose="02010803020104030203" pitchFamily="2" charset="-79"/>
            </a:rPr>
            <a:t>，</a:t>
          </a:r>
          <a:r>
            <a:rPr lang="zh-TW" altLang="en-US" sz="1800" b="1" i="1" kern="1200" dirty="0">
              <a:solidFill>
                <a:srgbClr val="C00000"/>
              </a:solidFill>
              <a:effectLst>
                <a:outerShdw blurRad="38100" dist="38100" dir="2700000" algn="tl">
                  <a:srgbClr val="000000">
                    <a:alpha val="43137"/>
                  </a:srgbClr>
                </a:outerShdw>
              </a:effectLst>
              <a:latin typeface="+mn-ea"/>
              <a:ea typeface="+mn-ea"/>
              <a:cs typeface="Aharoni" panose="02010803020104030203" pitchFamily="2" charset="-79"/>
            </a:rPr>
            <a:t>公務員受邀之飲宴應酬，雖與其無職務上利害關係，而與其身分、職務顯不相宜致外界觀感不佳者，仍應避免。</a:t>
          </a:r>
          <a:endParaRPr lang="zh-TW" altLang="en-US" sz="1800" b="1" i="1" kern="1200" dirty="0">
            <a:effectLst>
              <a:outerShdw blurRad="38100" dist="38100" dir="2700000" algn="tl">
                <a:srgbClr val="000000">
                  <a:alpha val="43137"/>
                </a:srgbClr>
              </a:outerShdw>
            </a:effectLst>
            <a:latin typeface="+mn-ea"/>
            <a:ea typeface="+mn-ea"/>
          </a:endParaRPr>
        </a:p>
      </dsp:txBody>
      <dsp:txXfrm rot="-5400000">
        <a:off x="2477134" y="268214"/>
        <a:ext cx="3534316" cy="4254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36592-ECEF-47FD-A686-42A31795B1B0}">
      <dsp:nvSpPr>
        <dsp:cNvPr id="0" name=""/>
        <dsp:cNvSpPr/>
      </dsp:nvSpPr>
      <dsp:spPr>
        <a:xfrm>
          <a:off x="7289" y="0"/>
          <a:ext cx="7453021" cy="4078138"/>
        </a:xfrm>
        <a:prstGeom prst="roundRect">
          <a:avLst>
            <a:gd name="adj" fmla="val 10000"/>
          </a:avLst>
        </a:prstGeom>
        <a:gradFill rotWithShape="0">
          <a:gsLst>
            <a:gs pos="0">
              <a:schemeClr val="accent2">
                <a:hueOff val="0"/>
                <a:satOff val="0"/>
                <a:lumOff val="0"/>
                <a:alphaOff val="0"/>
                <a:tint val="70000"/>
                <a:lumMod val="110000"/>
              </a:schemeClr>
            </a:gs>
            <a:gs pos="100000">
              <a:schemeClr val="accent2">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150000"/>
            </a:lnSpc>
            <a:spcBef>
              <a:spcPct val="0"/>
            </a:spcBef>
            <a:spcAft>
              <a:spcPct val="35000"/>
            </a:spcAft>
          </a:pPr>
          <a:r>
            <a:rPr lang="zh-TW" altLang="en-US" sz="3200" b="1" kern="1200" dirty="0">
              <a:latin typeface="標楷體" panose="03000509000000000000" pitchFamily="65" charset="-120"/>
              <a:ea typeface="標楷體" panose="03000509000000000000" pitchFamily="65" charset="-120"/>
            </a:rPr>
            <a:t>本府員工</a:t>
          </a:r>
          <a:r>
            <a:rPr lang="zh-TW" sz="3200" b="1" kern="1200" dirty="0">
              <a:latin typeface="標楷體" panose="03000509000000000000" pitchFamily="65" charset="-120"/>
              <a:ea typeface="標楷體" panose="03000509000000000000" pitchFamily="65" charset="-120"/>
            </a:rPr>
            <a:t>遇有請託關說時，應於三日內簽報其長官並知會政風機構</a:t>
          </a:r>
          <a:r>
            <a:rPr lang="zh-TW" altLang="en-US" sz="3200" b="1" kern="1200" dirty="0">
              <a:latin typeface="標楷體" panose="03000509000000000000" pitchFamily="65" charset="-120"/>
              <a:ea typeface="標楷體" panose="03000509000000000000" pitchFamily="65" charset="-120"/>
            </a:rPr>
            <a:t>。</a:t>
          </a:r>
          <a:r>
            <a:rPr lang="en-US" altLang="zh-TW" sz="3200" b="1" kern="1200" dirty="0">
              <a:latin typeface="標楷體" panose="03000509000000000000" pitchFamily="65" charset="-120"/>
              <a:ea typeface="標楷體" panose="03000509000000000000" pitchFamily="65" charset="-120"/>
            </a:rPr>
            <a:t>【</a:t>
          </a:r>
          <a:r>
            <a:rPr lang="zh-TW" sz="3200" b="1" kern="1200" dirty="0">
              <a:latin typeface="標楷體" panose="03000509000000000000" pitchFamily="65" charset="-120"/>
              <a:ea typeface="標楷體" panose="03000509000000000000" pitchFamily="65" charset="-120"/>
            </a:rPr>
            <a:t>請託關說非以書面為之者，應作成書面紀錄，載明請託關說者之姓名、身分、時間、地點、方式及內容。</a:t>
          </a:r>
          <a:r>
            <a:rPr lang="en-US" altLang="zh-TW" sz="3200" b="1" kern="1200" dirty="0">
              <a:latin typeface="標楷體" panose="03000509000000000000" pitchFamily="65" charset="-120"/>
              <a:ea typeface="標楷體" panose="03000509000000000000" pitchFamily="65" charset="-120"/>
            </a:rPr>
            <a:t>】</a:t>
          </a:r>
          <a:r>
            <a:rPr lang="zh-TW" altLang="en-US" sz="3200" b="1" kern="1200" dirty="0">
              <a:latin typeface="標楷體" panose="03000509000000000000" pitchFamily="65" charset="-120"/>
              <a:ea typeface="標楷體" panose="03000509000000000000" pitchFamily="65" charset="-120"/>
            </a:rPr>
            <a:t> </a:t>
          </a:r>
          <a:endParaRPr lang="zh-TW" altLang="en-US" sz="3200" b="1" kern="1200" dirty="0">
            <a:solidFill>
              <a:srgbClr val="FF0000"/>
            </a:solidFill>
            <a:latin typeface="標楷體" panose="03000509000000000000" pitchFamily="65" charset="-120"/>
            <a:ea typeface="標楷體" panose="03000509000000000000" pitchFamily="65" charset="-120"/>
          </a:endParaRPr>
        </a:p>
      </dsp:txBody>
      <dsp:txXfrm>
        <a:off x="126734" y="119445"/>
        <a:ext cx="7214131" cy="38392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A7096-D396-4B0C-B78D-1E2A04025F1A}">
      <dsp:nvSpPr>
        <dsp:cNvPr id="0" name=""/>
        <dsp:cNvSpPr/>
      </dsp:nvSpPr>
      <dsp:spPr>
        <a:xfrm>
          <a:off x="58506" y="1071"/>
          <a:ext cx="3510390" cy="2106234"/>
        </a:xfrm>
        <a:prstGeom prst="rect">
          <a:avLst/>
        </a:prstGeom>
        <a:gradFill rotWithShape="0">
          <a:gsLst>
            <a:gs pos="0">
              <a:schemeClr val="accent2">
                <a:hueOff val="0"/>
                <a:satOff val="0"/>
                <a:lumOff val="0"/>
                <a:alphaOff val="0"/>
                <a:tint val="70000"/>
                <a:lumMod val="110000"/>
              </a:schemeClr>
            </a:gs>
            <a:gs pos="100000">
              <a:schemeClr val="accent2">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a:latin typeface="微軟正黑體" pitchFamily="34" charset="-120"/>
              <a:ea typeface="微軟正黑體" pitchFamily="34" charset="-120"/>
            </a:rPr>
            <a:t>公務員出席演講、座談、研習及評審（選）等活動，支領鐘點費每小時不得超過新臺幣五千元。</a:t>
          </a:r>
        </a:p>
      </dsp:txBody>
      <dsp:txXfrm>
        <a:off x="58506" y="1071"/>
        <a:ext cx="3510390" cy="2106234"/>
      </dsp:txXfrm>
    </dsp:sp>
    <dsp:sp modelId="{2D25526F-D932-4292-8D13-D328CCC38B0F}">
      <dsp:nvSpPr>
        <dsp:cNvPr id="0" name=""/>
        <dsp:cNvSpPr/>
      </dsp:nvSpPr>
      <dsp:spPr>
        <a:xfrm>
          <a:off x="3919935" y="1071"/>
          <a:ext cx="3510390" cy="2106234"/>
        </a:xfrm>
        <a:prstGeom prst="rect">
          <a:avLst/>
        </a:prstGeom>
        <a:gradFill rotWithShape="0">
          <a:gsLst>
            <a:gs pos="0">
              <a:schemeClr val="accent2">
                <a:hueOff val="-2235625"/>
                <a:satOff val="13803"/>
                <a:lumOff val="-5098"/>
                <a:alphaOff val="0"/>
                <a:tint val="70000"/>
                <a:lumMod val="110000"/>
              </a:schemeClr>
            </a:gs>
            <a:gs pos="100000">
              <a:schemeClr val="accent2">
                <a:hueOff val="-2235625"/>
                <a:satOff val="13803"/>
                <a:lumOff val="-5098"/>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a:latin typeface="微軟正黑體" pitchFamily="34" charset="-120"/>
              <a:ea typeface="微軟正黑體" pitchFamily="34" charset="-120"/>
            </a:rPr>
            <a:t>公務員參加前項活動，另有支領稿費者，每千字不得超過新臺幣二千元。</a:t>
          </a:r>
        </a:p>
      </dsp:txBody>
      <dsp:txXfrm>
        <a:off x="3919935" y="1071"/>
        <a:ext cx="3510390" cy="2106234"/>
      </dsp:txXfrm>
    </dsp:sp>
    <dsp:sp modelId="{10E37824-ED87-44A6-B4D4-976DA4E2BABB}">
      <dsp:nvSpPr>
        <dsp:cNvPr id="0" name=""/>
        <dsp:cNvSpPr/>
      </dsp:nvSpPr>
      <dsp:spPr>
        <a:xfrm>
          <a:off x="2016215" y="2448276"/>
          <a:ext cx="3510390" cy="2106234"/>
        </a:xfrm>
        <a:prstGeom prst="rect">
          <a:avLst/>
        </a:prstGeom>
        <a:gradFill rotWithShape="0">
          <a:gsLst>
            <a:gs pos="0">
              <a:schemeClr val="accent2">
                <a:hueOff val="-4471250"/>
                <a:satOff val="27606"/>
                <a:lumOff val="-10196"/>
                <a:alphaOff val="0"/>
                <a:tint val="70000"/>
                <a:lumMod val="110000"/>
              </a:schemeClr>
            </a:gs>
            <a:gs pos="100000">
              <a:schemeClr val="accent2">
                <a:hueOff val="-4471250"/>
                <a:satOff val="27606"/>
                <a:lumOff val="-10196"/>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公務員參加第一項活動，如屬與其職務有利害關係者籌辦或邀請，應先簽報其長官核准及知會政風機構登錄後始得前往。</a:t>
          </a:r>
        </a:p>
      </dsp:txBody>
      <dsp:txXfrm>
        <a:off x="2016215" y="2448276"/>
        <a:ext cx="3510390" cy="2106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E1EBB-D539-4C88-BF4E-9112B83C8782}">
      <dsp:nvSpPr>
        <dsp:cNvPr id="0" name=""/>
        <dsp:cNvSpPr/>
      </dsp:nvSpPr>
      <dsp:spPr>
        <a:xfrm>
          <a:off x="0" y="3449063"/>
          <a:ext cx="6635080" cy="754570"/>
        </a:xfrm>
        <a:prstGeom prst="rect">
          <a:avLst/>
        </a:prstGeom>
        <a:gradFill rotWithShape="0">
          <a:gsLst>
            <a:gs pos="0">
              <a:schemeClr val="accent5">
                <a:hueOff val="0"/>
                <a:satOff val="0"/>
                <a:lumOff val="0"/>
                <a:alphaOff val="0"/>
                <a:tint val="70000"/>
                <a:lumMod val="110000"/>
              </a:schemeClr>
            </a:gs>
            <a:gs pos="100000">
              <a:schemeClr val="accent5">
                <a:hueOff val="0"/>
                <a:satOff val="0"/>
                <a:lumOff val="0"/>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a:effectLst>
                <a:outerShdw blurRad="38100" dist="38100" dir="2700000" algn="tl">
                  <a:srgbClr val="FFFFFF"/>
                </a:outerShdw>
              </a:effectLst>
              <a:latin typeface="微軟正黑體" panose="020B0604030504040204" pitchFamily="34" charset="-120"/>
              <a:ea typeface="微軟正黑體" panose="020B0604030504040204" pitchFamily="34" charset="-120"/>
            </a:rPr>
            <a:t>拿的放心、吃的小心、不吃不拿、絕對安心</a:t>
          </a:r>
          <a:endParaRPr lang="zh-TW" altLang="en-US" sz="2400" kern="1200" dirty="0">
            <a:latin typeface="微軟正黑體" panose="020B0604030504040204" pitchFamily="34" charset="-120"/>
            <a:ea typeface="微軟正黑體" panose="020B0604030504040204" pitchFamily="34" charset="-120"/>
          </a:endParaRPr>
        </a:p>
      </dsp:txBody>
      <dsp:txXfrm>
        <a:off x="0" y="3449063"/>
        <a:ext cx="6635080" cy="754570"/>
      </dsp:txXfrm>
    </dsp:sp>
    <dsp:sp modelId="{D2262F82-4511-49A0-86FC-806CF66C42E2}">
      <dsp:nvSpPr>
        <dsp:cNvPr id="0" name=""/>
        <dsp:cNvSpPr/>
      </dsp:nvSpPr>
      <dsp:spPr>
        <a:xfrm rot="10800000">
          <a:off x="0" y="2299852"/>
          <a:ext cx="6635080" cy="1160529"/>
        </a:xfrm>
        <a:prstGeom prst="upArrowCallout">
          <a:avLst/>
        </a:prstGeom>
        <a:gradFill rotWithShape="0">
          <a:gsLst>
            <a:gs pos="0">
              <a:schemeClr val="accent5">
                <a:hueOff val="-983369"/>
                <a:satOff val="954"/>
                <a:lumOff val="-1699"/>
                <a:alphaOff val="0"/>
                <a:tint val="70000"/>
                <a:lumMod val="110000"/>
              </a:schemeClr>
            </a:gs>
            <a:gs pos="100000">
              <a:schemeClr val="accent5">
                <a:hueOff val="-983369"/>
                <a:satOff val="954"/>
                <a:lumOff val="-1699"/>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a:effectLst>
                <a:outerShdw blurRad="38100" dist="38100" dir="2700000" algn="tl">
                  <a:srgbClr val="FFFFFF"/>
                </a:outerShdw>
              </a:effectLst>
              <a:latin typeface="微軟正黑體" panose="020B0604030504040204" pitchFamily="34" charset="-120"/>
              <a:ea typeface="微軟正黑體" panose="020B0604030504040204" pitchFamily="34" charset="-120"/>
            </a:rPr>
            <a:t>依 法 行 政、秉 公 處 理 </a:t>
          </a:r>
          <a:endParaRPr lang="zh-TW" altLang="en-US" sz="2400" kern="1200" dirty="0">
            <a:latin typeface="微軟正黑體" panose="020B0604030504040204" pitchFamily="34" charset="-120"/>
            <a:ea typeface="微軟正黑體" panose="020B0604030504040204" pitchFamily="34" charset="-120"/>
          </a:endParaRPr>
        </a:p>
      </dsp:txBody>
      <dsp:txXfrm rot="10800000">
        <a:off x="0" y="2299852"/>
        <a:ext cx="6635080" cy="754077"/>
      </dsp:txXfrm>
    </dsp:sp>
    <dsp:sp modelId="{B61CDF24-948B-4CE4-98F5-3D8A3401FD77}">
      <dsp:nvSpPr>
        <dsp:cNvPr id="0" name=""/>
        <dsp:cNvSpPr/>
      </dsp:nvSpPr>
      <dsp:spPr>
        <a:xfrm rot="10800000">
          <a:off x="0" y="1150640"/>
          <a:ext cx="6635080" cy="1160529"/>
        </a:xfrm>
        <a:prstGeom prst="upArrowCallout">
          <a:avLst/>
        </a:prstGeom>
        <a:gradFill rotWithShape="0">
          <a:gsLst>
            <a:gs pos="0">
              <a:schemeClr val="accent5">
                <a:hueOff val="-1966737"/>
                <a:satOff val="1907"/>
                <a:lumOff val="-3399"/>
                <a:alphaOff val="0"/>
                <a:tint val="70000"/>
                <a:lumMod val="110000"/>
              </a:schemeClr>
            </a:gs>
            <a:gs pos="100000">
              <a:schemeClr val="accent5">
                <a:hueOff val="-1966737"/>
                <a:satOff val="1907"/>
                <a:lumOff val="-3399"/>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a:effectLst>
                <a:outerShdw blurRad="38100" dist="38100" dir="2700000" algn="tl">
                  <a:srgbClr val="FFFFFF"/>
                </a:outerShdw>
              </a:effectLst>
              <a:latin typeface="微軟正黑體" panose="020B0604030504040204" pitchFamily="34" charset="-120"/>
              <a:ea typeface="微軟正黑體" panose="020B0604030504040204" pitchFamily="34" charset="-120"/>
            </a:rPr>
            <a:t>知 會 政 風 機 構</a:t>
          </a:r>
          <a:endParaRPr lang="zh-TW" altLang="en-US" sz="2400" kern="1200" dirty="0">
            <a:latin typeface="微軟正黑體" panose="020B0604030504040204" pitchFamily="34" charset="-120"/>
            <a:ea typeface="微軟正黑體" panose="020B0604030504040204" pitchFamily="34" charset="-120"/>
          </a:endParaRPr>
        </a:p>
      </dsp:txBody>
      <dsp:txXfrm rot="10800000">
        <a:off x="0" y="1150640"/>
        <a:ext cx="6635080" cy="754077"/>
      </dsp:txXfrm>
    </dsp:sp>
    <dsp:sp modelId="{41CA7818-2006-4FF9-9288-4BB5CD206FB8}">
      <dsp:nvSpPr>
        <dsp:cNvPr id="0" name=""/>
        <dsp:cNvSpPr/>
      </dsp:nvSpPr>
      <dsp:spPr>
        <a:xfrm rot="10800000">
          <a:off x="0" y="1429"/>
          <a:ext cx="6635080" cy="1160529"/>
        </a:xfrm>
        <a:prstGeom prst="upArrowCallout">
          <a:avLst/>
        </a:prstGeom>
        <a:gradFill rotWithShape="0">
          <a:gsLst>
            <a:gs pos="0">
              <a:schemeClr val="accent5">
                <a:hueOff val="-2950106"/>
                <a:satOff val="2861"/>
                <a:lumOff val="-5098"/>
                <a:alphaOff val="0"/>
                <a:tint val="70000"/>
                <a:lumMod val="110000"/>
              </a:schemeClr>
            </a:gs>
            <a:gs pos="100000">
              <a:schemeClr val="accent5">
                <a:hueOff val="-2950106"/>
                <a:satOff val="2861"/>
                <a:lumOff val="-5098"/>
                <a:alphaOff val="0"/>
                <a:tint val="100000"/>
                <a:shade val="85000"/>
                <a:lumMod val="8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a:effectLst>
                <a:outerShdw blurRad="38100" dist="38100" dir="2700000" algn="tl">
                  <a:srgbClr val="FFFFFF"/>
                </a:outerShdw>
              </a:effectLst>
              <a:latin typeface="微軟正黑體" panose="020B0604030504040204" pitchFamily="34" charset="-120"/>
              <a:ea typeface="微軟正黑體" panose="020B0604030504040204" pitchFamily="34" charset="-120"/>
            </a:rPr>
            <a:t>簽　報　長　官</a:t>
          </a:r>
          <a:endParaRPr lang="zh-TW" altLang="en-US" sz="2400" kern="1200" dirty="0">
            <a:latin typeface="微軟正黑體" panose="020B0604030504040204" pitchFamily="34" charset="-120"/>
            <a:ea typeface="微軟正黑體" panose="020B0604030504040204" pitchFamily="34" charset="-120"/>
          </a:endParaRPr>
        </a:p>
      </dsp:txBody>
      <dsp:txXfrm rot="10800000">
        <a:off x="0" y="1429"/>
        <a:ext cx="6635080" cy="75407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32ABCFC-AC2B-4A7B-848B-6BADA7153256}" type="datetimeFigureOut">
              <a:rPr lang="zh-TW" altLang="en-US" smtClean="0"/>
              <a:t>2024/1/17</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3ECAA51-3228-46C1-81F8-071CD4A81591}" type="slidenum">
              <a:rPr lang="zh-TW" altLang="en-US" smtClean="0"/>
              <a:t>‹#›</a:t>
            </a:fld>
            <a:endParaRPr lang="zh-TW" altLang="en-US"/>
          </a:p>
        </p:txBody>
      </p:sp>
    </p:spTree>
    <p:extLst>
      <p:ext uri="{BB962C8B-B14F-4D97-AF65-F5344CB8AC3E}">
        <p14:creationId xmlns:p14="http://schemas.microsoft.com/office/powerpoint/2010/main" val="3972085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2AD123-9DB2-4409-B2A5-F24109D26300}" type="datetimeFigureOut">
              <a:rPr lang="zh-TW" altLang="en-US" smtClean="0"/>
              <a:t>2024/1/17</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2A3751F-C195-45A9-A335-39F8CD0AF95F}" type="slidenum">
              <a:rPr lang="zh-TW" altLang="en-US" smtClean="0"/>
              <a:t>‹#›</a:t>
            </a:fld>
            <a:endParaRPr lang="zh-TW" altLang="en-US"/>
          </a:p>
        </p:txBody>
      </p:sp>
    </p:spTree>
    <p:extLst>
      <p:ext uri="{BB962C8B-B14F-4D97-AF65-F5344CB8AC3E}">
        <p14:creationId xmlns:p14="http://schemas.microsoft.com/office/powerpoint/2010/main" val="274690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57163" y="777875"/>
            <a:ext cx="6511925" cy="3663950"/>
          </a:xfrm>
          <a:ln/>
        </p:spPr>
      </p:sp>
      <p:sp>
        <p:nvSpPr>
          <p:cNvPr id="16387" name="Rectangle 3"/>
          <p:cNvSpPr>
            <a:spLocks noGrp="1" noChangeArrowheads="1"/>
          </p:cNvSpPr>
          <p:nvPr>
            <p:ph type="body" idx="1"/>
          </p:nvPr>
        </p:nvSpPr>
        <p:spPr>
          <a:xfrm>
            <a:off x="885825" y="4664075"/>
            <a:ext cx="5000625" cy="4554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56" tIns="44777" rIns="89556" bIns="44777"/>
          <a:lstStyle/>
          <a:p>
            <a:pPr eaLnBrk="1" hangingPunct="1">
              <a:spcBef>
                <a:spcPct val="0"/>
              </a:spcBef>
            </a:pPr>
            <a:endParaRPr lang="zh-TW" altLang="en-US" b="1" smtClean="0">
              <a:ea typeface="標楷體" panose="03000509000000000000" pitchFamily="65" charset="-120"/>
            </a:endParaRPr>
          </a:p>
        </p:txBody>
      </p:sp>
    </p:spTree>
    <p:extLst>
      <p:ext uri="{BB962C8B-B14F-4D97-AF65-F5344CB8AC3E}">
        <p14:creationId xmlns:p14="http://schemas.microsoft.com/office/powerpoint/2010/main" val="189943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57163" y="777875"/>
            <a:ext cx="6511925" cy="3663950"/>
          </a:xfrm>
          <a:ln/>
        </p:spPr>
      </p:sp>
      <p:sp>
        <p:nvSpPr>
          <p:cNvPr id="18435" name="Rectangle 3"/>
          <p:cNvSpPr>
            <a:spLocks noGrp="1" noChangeArrowheads="1"/>
          </p:cNvSpPr>
          <p:nvPr>
            <p:ph type="body" idx="1"/>
          </p:nvPr>
        </p:nvSpPr>
        <p:spPr>
          <a:xfrm>
            <a:off x="885825" y="4664075"/>
            <a:ext cx="5000625" cy="4554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56" tIns="44777" rIns="89556" bIns="44777"/>
          <a:lstStyle/>
          <a:p>
            <a:pPr eaLnBrk="1" hangingPunct="1"/>
            <a:endParaRPr lang="zh-TW" altLang="en-US" sz="100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2370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57163" y="777875"/>
            <a:ext cx="6511925" cy="3663950"/>
          </a:xfrm>
          <a:ln/>
        </p:spPr>
      </p:sp>
      <p:sp>
        <p:nvSpPr>
          <p:cNvPr id="20483" name="Rectangle 3"/>
          <p:cNvSpPr>
            <a:spLocks noGrp="1" noChangeArrowheads="1"/>
          </p:cNvSpPr>
          <p:nvPr>
            <p:ph type="body" idx="1"/>
          </p:nvPr>
        </p:nvSpPr>
        <p:spPr>
          <a:xfrm>
            <a:off x="885825" y="4664075"/>
            <a:ext cx="5000625" cy="4554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zh-TW" altLang="en-US" smtClean="0"/>
          </a:p>
        </p:txBody>
      </p:sp>
    </p:spTree>
    <p:extLst>
      <p:ext uri="{BB962C8B-B14F-4D97-AF65-F5344CB8AC3E}">
        <p14:creationId xmlns:p14="http://schemas.microsoft.com/office/powerpoint/2010/main" val="98588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3663" y="744538"/>
            <a:ext cx="6616700" cy="3722687"/>
          </a:xfrm>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50" tIns="44775" rIns="89550" bIns="44775"/>
          <a:lstStyle/>
          <a:p>
            <a:pPr eaLnBrk="1" hangingPunct="1"/>
            <a:endParaRPr lang="zh-TW" altLang="en-US" smtClean="0"/>
          </a:p>
        </p:txBody>
      </p:sp>
    </p:spTree>
    <p:extLst>
      <p:ext uri="{BB962C8B-B14F-4D97-AF65-F5344CB8AC3E}">
        <p14:creationId xmlns:p14="http://schemas.microsoft.com/office/powerpoint/2010/main" val="77830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57163" y="777875"/>
            <a:ext cx="6511925" cy="3663950"/>
          </a:xfrm>
          <a:ln/>
        </p:spPr>
      </p:sp>
      <p:sp>
        <p:nvSpPr>
          <p:cNvPr id="26627" name="Rectangle 3"/>
          <p:cNvSpPr>
            <a:spLocks noGrp="1" noChangeArrowheads="1"/>
          </p:cNvSpPr>
          <p:nvPr>
            <p:ph type="body" idx="1"/>
          </p:nvPr>
        </p:nvSpPr>
        <p:spPr>
          <a:xfrm>
            <a:off x="885825" y="4664075"/>
            <a:ext cx="5000625" cy="4554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56" tIns="44777" rIns="89556" bIns="44777"/>
          <a:lstStyle/>
          <a:p>
            <a:pPr eaLnBrk="1" hangingPunct="1"/>
            <a:endParaRPr lang="zh-TW" altLang="en-US"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2700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57163" y="777875"/>
            <a:ext cx="6511925" cy="3663950"/>
          </a:xfrm>
          <a:ln/>
        </p:spPr>
      </p:sp>
      <p:sp>
        <p:nvSpPr>
          <p:cNvPr id="28675" name="Rectangle 3"/>
          <p:cNvSpPr>
            <a:spLocks noGrp="1" noChangeArrowheads="1"/>
          </p:cNvSpPr>
          <p:nvPr>
            <p:ph type="body" idx="1"/>
          </p:nvPr>
        </p:nvSpPr>
        <p:spPr>
          <a:xfrm>
            <a:off x="885825" y="4664075"/>
            <a:ext cx="5000625" cy="4554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zh-TW" altLang="en-US" smtClean="0"/>
          </a:p>
        </p:txBody>
      </p:sp>
    </p:spTree>
    <p:extLst>
      <p:ext uri="{BB962C8B-B14F-4D97-AF65-F5344CB8AC3E}">
        <p14:creationId xmlns:p14="http://schemas.microsoft.com/office/powerpoint/2010/main" val="119700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57163" y="777875"/>
            <a:ext cx="6511925" cy="3663950"/>
          </a:xfrm>
          <a:ln/>
        </p:spPr>
      </p:sp>
      <p:sp>
        <p:nvSpPr>
          <p:cNvPr id="30723" name="Rectangle 3"/>
          <p:cNvSpPr>
            <a:spLocks noGrp="1" noChangeArrowheads="1"/>
          </p:cNvSpPr>
          <p:nvPr>
            <p:ph type="body" idx="1"/>
          </p:nvPr>
        </p:nvSpPr>
        <p:spPr>
          <a:xfrm>
            <a:off x="885825" y="4664075"/>
            <a:ext cx="5000625" cy="4554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556" tIns="44777" rIns="89556" bIns="44777"/>
          <a:lstStyle/>
          <a:p>
            <a:pPr eaLnBrk="1" hangingPunct="1"/>
            <a:endParaRPr lang="zh-TW" altLang="en-US" sz="100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7212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57163" y="777875"/>
            <a:ext cx="6511925" cy="3663950"/>
          </a:xfrm>
          <a:ln/>
        </p:spPr>
      </p:sp>
      <p:sp>
        <p:nvSpPr>
          <p:cNvPr id="35843" name="Rectangle 3"/>
          <p:cNvSpPr>
            <a:spLocks noGrp="1" noChangeArrowheads="1"/>
          </p:cNvSpPr>
          <p:nvPr>
            <p:ph type="body" idx="1"/>
          </p:nvPr>
        </p:nvSpPr>
        <p:spPr>
          <a:xfrm>
            <a:off x="885825" y="4664075"/>
            <a:ext cx="5000625" cy="4552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33" tIns="44916" rIns="89833" bIns="44916"/>
          <a:lstStyle/>
          <a:p>
            <a:pPr eaLnBrk="1" hangingPunct="1"/>
            <a:endParaRPr lang="zh-TW" altLang="en-US" sz="100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28989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10"/>
          <p:cNvSpPr/>
          <p:nvPr userDrawn="1"/>
        </p:nvSpPr>
        <p:spPr>
          <a:xfrm>
            <a:off x="1" y="0"/>
            <a:ext cx="1003300" cy="6858000"/>
          </a:xfrm>
          <a:prstGeom prst="rect">
            <a:avLst/>
          </a:prstGeom>
          <a:gradFill flip="none" rotWithShape="0">
            <a:gsLst>
              <a:gs pos="0">
                <a:schemeClr val="accent1">
                  <a:lumMod val="60000"/>
                  <a:lumOff val="40000"/>
                </a:schemeClr>
              </a:gs>
              <a:gs pos="50000">
                <a:schemeClr val="accent1"/>
              </a:gs>
              <a:gs pos="100000">
                <a:schemeClr val="accent6">
                  <a:lumMod val="75000"/>
                </a:schemeClr>
              </a:gs>
            </a:gsLst>
            <a:lin ang="5400000" scaled="0"/>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345923" y="3307356"/>
            <a:ext cx="9489573" cy="1470025"/>
          </a:xfrm>
        </p:spPr>
        <p:txBody>
          <a:bodyPr anchor="b"/>
          <a:lstStyle>
            <a:lvl1pPr>
              <a:defRPr sz="4000"/>
            </a:lvl1pPr>
          </a:lstStyle>
          <a:p>
            <a:r>
              <a:rPr lang="zh-TW" altLang="en-US"/>
              <a:t>按一下以編輯母片標題樣式</a:t>
            </a:r>
            <a:endParaRPr lang="en-US"/>
          </a:p>
        </p:txBody>
      </p:sp>
      <p:sp>
        <p:nvSpPr>
          <p:cNvPr id="3" name="Subtitle 2"/>
          <p:cNvSpPr>
            <a:spLocks noGrp="1"/>
          </p:cNvSpPr>
          <p:nvPr>
            <p:ph type="subTitle" idx="1"/>
          </p:nvPr>
        </p:nvSpPr>
        <p:spPr>
          <a:xfrm>
            <a:off x="1345923" y="4777380"/>
            <a:ext cx="9489573"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5" name="Date Placeholder 3"/>
          <p:cNvSpPr>
            <a:spLocks noGrp="1"/>
          </p:cNvSpPr>
          <p:nvPr>
            <p:ph type="dt" sz="half" idx="10"/>
          </p:nvPr>
        </p:nvSpPr>
        <p:spPr/>
        <p:txBody>
          <a:bodyPr/>
          <a:lstStyle>
            <a:lvl1pPr>
              <a:defRPr/>
            </a:lvl1pPr>
          </a:lstStyle>
          <a:p>
            <a:pPr>
              <a:defRPr/>
            </a:pPr>
            <a:fld id="{D4113A99-DE42-41D5-9888-C87927BE25FA}" type="datetime1">
              <a:rPr lang="zh-TW" altLang="en-US"/>
              <a:pPr>
                <a:defRPr/>
              </a:pPr>
              <a:t>2024/1/17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298286D5-89D6-4342-9DF4-335CA2574FDB}" type="slidenum">
              <a:rPr lang="zh-TW" altLang="en-US"/>
              <a:pPr>
                <a:defRPr/>
              </a:pPr>
              <a:t>‹#›</a:t>
            </a:fld>
            <a:endParaRPr lang="zh-TW" altLang="en-US"/>
          </a:p>
        </p:txBody>
      </p:sp>
    </p:spTree>
    <p:extLst>
      <p:ext uri="{BB962C8B-B14F-4D97-AF65-F5344CB8AC3E}">
        <p14:creationId xmlns:p14="http://schemas.microsoft.com/office/powerpoint/2010/main" val="28783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lvl1pPr>
              <a:defRPr/>
            </a:lvl1pPr>
          </a:lstStyle>
          <a:p>
            <a:pPr>
              <a:defRPr/>
            </a:pPr>
            <a:fld id="{DC64D81C-C9C5-4CE4-A627-DFD947A32D35}" type="datetime1">
              <a:rPr lang="zh-TW" altLang="en-US"/>
              <a:pPr>
                <a:defRPr/>
              </a:pPr>
              <a:t>2024/1/17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60860F69-BDFA-41A4-BBBF-FE51F92B59FA}" type="slidenum">
              <a:rPr lang="zh-TW" altLang="en-US"/>
              <a:pPr>
                <a:defRPr/>
              </a:pPr>
              <a:t>‹#›</a:t>
            </a:fld>
            <a:endParaRPr lang="zh-TW" altLang="en-US"/>
          </a:p>
        </p:txBody>
      </p:sp>
    </p:spTree>
    <p:extLst>
      <p:ext uri="{BB962C8B-B14F-4D97-AF65-F5344CB8AC3E}">
        <p14:creationId xmlns:p14="http://schemas.microsoft.com/office/powerpoint/2010/main" val="160532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zh-TW" altLang="en-US"/>
              <a:t>按一下以編輯母片標題樣式</a:t>
            </a:r>
            <a:endParaRPr lang="en-US"/>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6160FFE7-85D1-4B83-AE53-E04ECD486605}" type="datetime1">
              <a:rPr lang="zh-TW" altLang="en-US"/>
              <a:pPr>
                <a:defRPr/>
              </a:pPr>
              <a:t>2024/1/17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AD03975-161C-41A7-BD08-3706FF07EE28}" type="slidenum">
              <a:rPr lang="zh-TW" altLang="en-US"/>
              <a:pPr>
                <a:defRPr/>
              </a:pPr>
              <a:t>‹#›</a:t>
            </a:fld>
            <a:endParaRPr lang="zh-TW" altLang="en-US"/>
          </a:p>
        </p:txBody>
      </p:sp>
    </p:spTree>
    <p:extLst>
      <p:ext uri="{BB962C8B-B14F-4D97-AF65-F5344CB8AC3E}">
        <p14:creationId xmlns:p14="http://schemas.microsoft.com/office/powerpoint/2010/main" val="478167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5"/>
            <a:ext cx="9497440" cy="924475"/>
          </a:xfrm>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134592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5A8995A0-5751-4E9A-842B-0CE1F16A689A}" type="datetime1">
              <a:rPr lang="zh-TW" altLang="en-US"/>
              <a:pPr>
                <a:defRPr/>
              </a:pPr>
              <a:t>2024/1/17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2AD7DB1C-8EA3-4CF1-B2C4-F5B443D82430}" type="slidenum">
              <a:rPr lang="zh-TW" altLang="en-US"/>
              <a:pPr>
                <a:defRPr/>
              </a:pPr>
              <a:t>‹#›</a:t>
            </a:fld>
            <a:endParaRPr lang="zh-TW" altLang="en-US"/>
          </a:p>
        </p:txBody>
      </p:sp>
    </p:spTree>
    <p:extLst>
      <p:ext uri="{BB962C8B-B14F-4D97-AF65-F5344CB8AC3E}">
        <p14:creationId xmlns:p14="http://schemas.microsoft.com/office/powerpoint/2010/main" val="192052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1777192" y="1812927"/>
            <a:ext cx="419709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345924" y="2389190"/>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6656088" y="1812927"/>
            <a:ext cx="418998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707" y="2389190"/>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3"/>
          <p:cNvSpPr>
            <a:spLocks noGrp="1"/>
          </p:cNvSpPr>
          <p:nvPr>
            <p:ph type="dt" sz="half" idx="10"/>
          </p:nvPr>
        </p:nvSpPr>
        <p:spPr/>
        <p:txBody>
          <a:bodyPr/>
          <a:lstStyle>
            <a:lvl1pPr>
              <a:defRPr/>
            </a:lvl1pPr>
          </a:lstStyle>
          <a:p>
            <a:pPr>
              <a:defRPr/>
            </a:pPr>
            <a:fld id="{6E097DD8-E867-4A94-AD38-EAD36C92550E}" type="datetime1">
              <a:rPr lang="zh-TW" altLang="en-US"/>
              <a:pPr>
                <a:defRPr/>
              </a:pPr>
              <a:t>2024/1/17</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9C60CB1A-EA05-4C49-A114-4E28873A8708}" type="slidenum">
              <a:rPr lang="zh-TW" altLang="en-US"/>
              <a:pPr>
                <a:defRPr/>
              </a:pPr>
              <a:t>‹#›</a:t>
            </a:fld>
            <a:endParaRPr lang="zh-TW" altLang="en-US"/>
          </a:p>
        </p:txBody>
      </p:sp>
    </p:spTree>
    <p:extLst>
      <p:ext uri="{BB962C8B-B14F-4D97-AF65-F5344CB8AC3E}">
        <p14:creationId xmlns:p14="http://schemas.microsoft.com/office/powerpoint/2010/main" val="1695281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7FD3E3AC-89D8-4C34-8539-A527BF3D7886}" type="datetime1">
              <a:rPr lang="zh-TW" altLang="en-US"/>
              <a:pPr>
                <a:defRPr/>
              </a:pPr>
              <a:t>2024/1/17</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517156C7-CF7A-4DD8-BE66-AB37E0BBE931}" type="slidenum">
              <a:rPr lang="zh-TW" altLang="en-US"/>
              <a:pPr>
                <a:defRPr/>
              </a:pPr>
              <a:t>‹#›</a:t>
            </a:fld>
            <a:endParaRPr lang="zh-TW" altLang="en-US"/>
          </a:p>
        </p:txBody>
      </p:sp>
    </p:spTree>
    <p:extLst>
      <p:ext uri="{BB962C8B-B14F-4D97-AF65-F5344CB8AC3E}">
        <p14:creationId xmlns:p14="http://schemas.microsoft.com/office/powerpoint/2010/main" val="3879563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479797-ED87-4EE3-BD32-BB54ACFAF00F}" type="datetime1">
              <a:rPr lang="zh-TW" altLang="en-US"/>
              <a:pPr>
                <a:defRPr/>
              </a:pPr>
              <a:t>2024/1/17</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102E5593-E176-4B74-8E1C-34B8AA5C81D0}" type="slidenum">
              <a:rPr lang="zh-TW" altLang="en-US"/>
              <a:pPr>
                <a:defRPr/>
              </a:pPr>
              <a:t>‹#›</a:t>
            </a:fld>
            <a:endParaRPr lang="zh-TW" altLang="en-US"/>
          </a:p>
        </p:txBody>
      </p:sp>
    </p:spTree>
    <p:extLst>
      <p:ext uri="{BB962C8B-B14F-4D97-AF65-F5344CB8AC3E}">
        <p14:creationId xmlns:p14="http://schemas.microsoft.com/office/powerpoint/2010/main" val="2603305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345923" y="446088"/>
            <a:ext cx="3547533" cy="1185861"/>
          </a:xfrm>
        </p:spPr>
        <p:txBody>
          <a:bodyPr anchor="b"/>
          <a:lstStyle>
            <a:lvl1pPr algn="l">
              <a:defRPr sz="2400" b="0"/>
            </a:lvl1pPr>
          </a:lstStyle>
          <a:p>
            <a:r>
              <a:rPr lang="zh-TW" altLang="en-US"/>
              <a:t>按一下以編輯母片標題樣式</a:t>
            </a:r>
            <a:endParaRPr lang="en-US"/>
          </a:p>
        </p:txBody>
      </p:sp>
      <p:sp>
        <p:nvSpPr>
          <p:cNvPr id="3" name="Content Placeholder 2"/>
          <p:cNvSpPr>
            <a:spLocks noGrp="1"/>
          </p:cNvSpPr>
          <p:nvPr>
            <p:ph idx="1"/>
          </p:nvPr>
        </p:nvSpPr>
        <p:spPr>
          <a:xfrm>
            <a:off x="5136873" y="44608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1345923" y="1631950"/>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A94536DC-5E1D-4ACA-BA5A-CD30647D7BDB}" type="datetime1">
              <a:rPr lang="zh-TW" altLang="en-US"/>
              <a:pPr>
                <a:defRPr/>
              </a:pPr>
              <a:t>2024/1/17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8B9CADEE-B5F1-4C41-A24C-26B3933B1326}" type="slidenum">
              <a:rPr lang="zh-TW" altLang="en-US"/>
              <a:pPr>
                <a:defRPr/>
              </a:pPr>
              <a:t>‹#›</a:t>
            </a:fld>
            <a:endParaRPr lang="zh-TW" altLang="en-US"/>
          </a:p>
        </p:txBody>
      </p:sp>
    </p:spTree>
    <p:extLst>
      <p:ext uri="{BB962C8B-B14F-4D97-AF65-F5344CB8AC3E}">
        <p14:creationId xmlns:p14="http://schemas.microsoft.com/office/powerpoint/2010/main" val="4209223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grpSp>
        <p:nvGrpSpPr>
          <p:cNvPr id="5" name="Group 16"/>
          <p:cNvGrpSpPr>
            <a:grpSpLocks/>
          </p:cNvGrpSpPr>
          <p:nvPr/>
        </p:nvGrpSpPr>
        <p:grpSpPr bwMode="auto">
          <a:xfrm>
            <a:off x="6290733" y="993775"/>
            <a:ext cx="246380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sp>
        <p:nvSpPr>
          <p:cNvPr id="2" name="Title 1"/>
          <p:cNvSpPr>
            <a:spLocks noGrp="1"/>
          </p:cNvSpPr>
          <p:nvPr>
            <p:ph type="title"/>
          </p:nvPr>
        </p:nvSpPr>
        <p:spPr>
          <a:xfrm>
            <a:off x="1345924" y="1387058"/>
            <a:ext cx="4641849" cy="1113254"/>
          </a:xfrm>
        </p:spPr>
        <p:txBody>
          <a:bodyPr anchor="b">
            <a:normAutofit/>
          </a:bodyPr>
          <a:lstStyle>
            <a:lvl1pPr algn="l">
              <a:defRPr sz="2400" b="0"/>
            </a:lvl1pPr>
          </a:lstStyle>
          <a:p>
            <a:r>
              <a:rPr lang="zh-TW" altLang="en-US"/>
              <a:t>按一下以編輯母片標題樣式</a:t>
            </a:r>
            <a:endParaRPr lang="en-US"/>
          </a:p>
        </p:txBody>
      </p:sp>
      <p:sp>
        <p:nvSpPr>
          <p:cNvPr id="4" name="Text Placeholder 3"/>
          <p:cNvSpPr>
            <a:spLocks noGrp="1"/>
          </p:cNvSpPr>
          <p:nvPr>
            <p:ph type="body" sz="half" idx="2"/>
          </p:nvPr>
        </p:nvSpPr>
        <p:spPr>
          <a:xfrm>
            <a:off x="1345924" y="2500312"/>
            <a:ext cx="4641849"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8" name="Picture Placeholder 17"/>
          <p:cNvSpPr>
            <a:spLocks noGrp="1"/>
          </p:cNvSpPr>
          <p:nvPr>
            <p:ph type="pic" sz="quarter" idx="14"/>
          </p:nvPr>
        </p:nvSpPr>
        <p:spPr>
          <a:xfrm>
            <a:off x="6502400" y="1600200"/>
            <a:ext cx="4572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zh-TW" altLang="en-US" noProof="0"/>
              <a:t>按一下圖示以新增圖片</a:t>
            </a:r>
            <a:endParaRPr lang="en-US" noProof="0"/>
          </a:p>
        </p:txBody>
      </p:sp>
      <p:sp>
        <p:nvSpPr>
          <p:cNvPr id="14" name="Date Placeholder 4"/>
          <p:cNvSpPr>
            <a:spLocks noGrp="1"/>
          </p:cNvSpPr>
          <p:nvPr>
            <p:ph type="dt" sz="half" idx="15"/>
          </p:nvPr>
        </p:nvSpPr>
        <p:spPr/>
        <p:txBody>
          <a:bodyPr/>
          <a:lstStyle>
            <a:lvl1pPr>
              <a:defRPr/>
            </a:lvl1pPr>
          </a:lstStyle>
          <a:p>
            <a:pPr>
              <a:defRPr/>
            </a:pPr>
            <a:fld id="{5D813D11-5BB4-4E97-B850-3BAE27D87A26}" type="datetime1">
              <a:rPr lang="zh-TW" altLang="en-US"/>
              <a:pPr>
                <a:defRPr/>
              </a:pPr>
              <a:t>2024/1/17</a:t>
            </a:fld>
            <a:endParaRPr lang="zh-TW" altLang="en-US"/>
          </a:p>
        </p:txBody>
      </p:sp>
      <p:sp>
        <p:nvSpPr>
          <p:cNvPr id="15" name="Footer Placeholder 5"/>
          <p:cNvSpPr>
            <a:spLocks noGrp="1"/>
          </p:cNvSpPr>
          <p:nvPr>
            <p:ph type="ftr" sz="quarter" idx="16"/>
          </p:nvPr>
        </p:nvSpPr>
        <p:spPr/>
        <p:txBody>
          <a:bodyPr/>
          <a:lstStyle>
            <a:lvl1pPr>
              <a:defRPr/>
            </a:lvl1pPr>
          </a:lstStyle>
          <a:p>
            <a:pPr>
              <a:defRPr/>
            </a:pPr>
            <a:endParaRPr lang="zh-TW" altLang="en-US"/>
          </a:p>
        </p:txBody>
      </p:sp>
      <p:sp>
        <p:nvSpPr>
          <p:cNvPr id="16" name="Slide Number Placeholder 6"/>
          <p:cNvSpPr>
            <a:spLocks noGrp="1"/>
          </p:cNvSpPr>
          <p:nvPr>
            <p:ph type="sldNum" sz="quarter" idx="17"/>
          </p:nvPr>
        </p:nvSpPr>
        <p:spPr/>
        <p:txBody>
          <a:bodyPr/>
          <a:lstStyle>
            <a:lvl1pPr>
              <a:defRPr/>
            </a:lvl1pPr>
          </a:lstStyle>
          <a:p>
            <a:pPr>
              <a:defRPr/>
            </a:pPr>
            <a:fld id="{F643CE17-5092-4A8A-AD25-EA74E693C08A}" type="slidenum">
              <a:rPr lang="zh-TW" altLang="en-US"/>
              <a:pPr>
                <a:defRPr/>
              </a:pPr>
              <a:t>‹#›</a:t>
            </a:fld>
            <a:endParaRPr lang="zh-TW" altLang="en-US"/>
          </a:p>
        </p:txBody>
      </p:sp>
    </p:spTree>
    <p:extLst>
      <p:ext uri="{BB962C8B-B14F-4D97-AF65-F5344CB8AC3E}">
        <p14:creationId xmlns:p14="http://schemas.microsoft.com/office/powerpoint/2010/main" val="1499874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lvl1pPr>
              <a:defRPr/>
            </a:lvl1pPr>
          </a:lstStyle>
          <a:p>
            <a:pPr>
              <a:defRPr/>
            </a:pPr>
            <a:fld id="{E66EF9C7-6EF5-4286-843E-951EED137DB4}" type="datetime1">
              <a:rPr lang="zh-TW" altLang="en-US"/>
              <a:pPr>
                <a:defRPr/>
              </a:pPr>
              <a:t>2024/1/17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FB3644A-79DB-4A6C-99F1-7DC876F4C421}" type="slidenum">
              <a:rPr lang="zh-TW" altLang="en-US"/>
              <a:pPr>
                <a:defRPr/>
              </a:pPr>
              <a:t>‹#›</a:t>
            </a:fld>
            <a:endParaRPr lang="zh-TW" altLang="en-US"/>
          </a:p>
        </p:txBody>
      </p:sp>
    </p:spTree>
    <p:extLst>
      <p:ext uri="{BB962C8B-B14F-4D97-AF65-F5344CB8AC3E}">
        <p14:creationId xmlns:p14="http://schemas.microsoft.com/office/powerpoint/2010/main" val="237327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5" y="675723"/>
            <a:ext cx="1963949" cy="5185328"/>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345923" y="675724"/>
            <a:ext cx="7290076" cy="518532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lvl1pPr>
              <a:defRPr/>
            </a:lvl1pPr>
          </a:lstStyle>
          <a:p>
            <a:pPr>
              <a:defRPr/>
            </a:pPr>
            <a:fld id="{99C50C9E-87D0-4EE3-B278-13CD2923C63B}" type="datetime1">
              <a:rPr lang="zh-TW" altLang="en-US"/>
              <a:pPr>
                <a:defRPr/>
              </a:pPr>
              <a:t>2024/1/17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C02294A9-4A2A-4D0A-ACF1-DE442FA62DC0}" type="slidenum">
              <a:rPr lang="zh-TW" altLang="en-US"/>
              <a:pPr>
                <a:defRPr/>
              </a:pPr>
              <a:t>‹#›</a:t>
            </a:fld>
            <a:endParaRPr lang="zh-TW" altLang="en-US"/>
          </a:p>
        </p:txBody>
      </p:sp>
    </p:spTree>
    <p:extLst>
      <p:ext uri="{BB962C8B-B14F-4D97-AF65-F5344CB8AC3E}">
        <p14:creationId xmlns:p14="http://schemas.microsoft.com/office/powerpoint/2010/main" val="1389324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1625600" y="838200"/>
            <a:ext cx="9956800" cy="5562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Date Placeholder 3"/>
          <p:cNvSpPr>
            <a:spLocks noGrp="1"/>
          </p:cNvSpPr>
          <p:nvPr>
            <p:ph type="dt" sz="half" idx="10"/>
          </p:nvPr>
        </p:nvSpPr>
        <p:spPr/>
        <p:txBody>
          <a:bodyPr/>
          <a:lstStyle>
            <a:lvl1pPr>
              <a:defRPr/>
            </a:lvl1pPr>
          </a:lstStyle>
          <a:p>
            <a:pPr>
              <a:defRPr/>
            </a:pPr>
            <a:fld id="{C277E637-34C1-4D9A-9F93-E70F3B14C477}" type="datetime1">
              <a:rPr lang="zh-TW" altLang="en-US"/>
              <a:pPr>
                <a:defRPr/>
              </a:pPr>
              <a:t>2024/1/17</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E854B70-6314-4D9A-8EA2-8ED5CE9E0369}" type="slidenum">
              <a:rPr lang="zh-TW" altLang="en-US"/>
              <a:pPr>
                <a:defRPr/>
              </a:pPr>
              <a:t>‹#›</a:t>
            </a:fld>
            <a:endParaRPr lang="zh-TW" altLang="en-US"/>
          </a:p>
        </p:txBody>
      </p:sp>
    </p:spTree>
    <p:extLst>
      <p:ext uri="{BB962C8B-B14F-4D97-AF65-F5344CB8AC3E}">
        <p14:creationId xmlns:p14="http://schemas.microsoft.com/office/powerpoint/2010/main" val="260674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4" name="Rectangle 10"/>
          <p:cNvSpPr/>
          <p:nvPr userDrawn="1"/>
        </p:nvSpPr>
        <p:spPr>
          <a:xfrm>
            <a:off x="1" y="0"/>
            <a:ext cx="1003300" cy="6858000"/>
          </a:xfrm>
          <a:prstGeom prst="rect">
            <a:avLst/>
          </a:prstGeom>
          <a:gradFill flip="none" rotWithShape="0">
            <a:gsLst>
              <a:gs pos="0">
                <a:schemeClr val="accent1">
                  <a:lumMod val="60000"/>
                  <a:lumOff val="40000"/>
                </a:schemeClr>
              </a:gs>
              <a:gs pos="50000">
                <a:schemeClr val="accent1"/>
              </a:gs>
              <a:gs pos="100000">
                <a:schemeClr val="accent6">
                  <a:lumMod val="75000"/>
                </a:schemeClr>
              </a:gs>
            </a:gsLst>
            <a:lin ang="5400000" scaled="0"/>
            <a:tileRect/>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effectLst>
                <a:innerShdw blurRad="63500" dist="50800" dir="18900000">
                  <a:prstClr val="black">
                    <a:alpha val="50000"/>
                  </a:prstClr>
                </a:innerShdw>
              </a:effectLst>
            </a:endParaRPr>
          </a:p>
        </p:txBody>
      </p:sp>
      <p:grpSp>
        <p:nvGrpSpPr>
          <p:cNvPr id="5" name="Group 6"/>
          <p:cNvGrpSpPr/>
          <p:nvPr/>
        </p:nvGrpSpPr>
        <p:grpSpPr>
          <a:xfrm>
            <a:off x="9956800" y="209550"/>
            <a:ext cx="876301"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sz="1800">
                <a:latin typeface="Arial" charset="0"/>
                <a:ea typeface="新細明體" charset="-120"/>
              </a:endParaRPr>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sz="1800">
                <a:latin typeface="Arial" charset="0"/>
                <a:ea typeface="新細明體" charset="-120"/>
              </a:endParaRPr>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sz="1800">
                <a:latin typeface="Arial" charset="0"/>
                <a:ea typeface="新細明體" charset="-120"/>
              </a:endParaRPr>
            </a:p>
          </p:txBody>
        </p:sp>
      </p:grpSp>
      <p:sp>
        <p:nvSpPr>
          <p:cNvPr id="3" name="Subtitle 2"/>
          <p:cNvSpPr>
            <a:spLocks noGrp="1"/>
          </p:cNvSpPr>
          <p:nvPr>
            <p:ph type="subTitle" idx="1"/>
          </p:nvPr>
        </p:nvSpPr>
        <p:spPr>
          <a:xfrm>
            <a:off x="1621536" y="201703"/>
            <a:ext cx="8252777"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17" name="標題 16"/>
          <p:cNvSpPr>
            <a:spLocks noGrp="1"/>
          </p:cNvSpPr>
          <p:nvPr>
            <p:ph type="title"/>
          </p:nvPr>
        </p:nvSpPr>
        <p:spPr/>
        <p:txBody>
          <a:bodyPr/>
          <a:lstStyle/>
          <a:p>
            <a:r>
              <a:rPr lang="zh-TW" altLang="en-US"/>
              <a:t>按一下以編輯母片標題樣式</a:t>
            </a:r>
          </a:p>
        </p:txBody>
      </p:sp>
      <p:sp>
        <p:nvSpPr>
          <p:cNvPr id="9" name="日期版面配置區 12"/>
          <p:cNvSpPr>
            <a:spLocks noGrp="1"/>
          </p:cNvSpPr>
          <p:nvPr>
            <p:ph type="dt" sz="half" idx="10"/>
          </p:nvPr>
        </p:nvSpPr>
        <p:spPr/>
        <p:txBody>
          <a:bodyPr/>
          <a:lstStyle>
            <a:lvl1pPr>
              <a:defRPr/>
            </a:lvl1pPr>
          </a:lstStyle>
          <a:p>
            <a:pPr>
              <a:defRPr/>
            </a:pPr>
            <a:fld id="{10FD4147-3E17-4175-B4E8-D0D869A1782C}" type="datetime1">
              <a:rPr lang="zh-TW" altLang="en-US"/>
              <a:pPr>
                <a:defRPr/>
              </a:pPr>
              <a:t>2024/1/17</a:t>
            </a:fld>
            <a:endParaRPr lang="zh-TW" altLang="en-US"/>
          </a:p>
        </p:txBody>
      </p:sp>
      <p:sp>
        <p:nvSpPr>
          <p:cNvPr id="10" name="頁尾版面配置區 13"/>
          <p:cNvSpPr>
            <a:spLocks noGrp="1"/>
          </p:cNvSpPr>
          <p:nvPr>
            <p:ph type="ftr" sz="quarter" idx="11"/>
          </p:nvPr>
        </p:nvSpPr>
        <p:spPr/>
        <p:txBody>
          <a:bodyPr/>
          <a:lstStyle>
            <a:lvl1pPr>
              <a:defRPr/>
            </a:lvl1pPr>
          </a:lstStyle>
          <a:p>
            <a:pPr>
              <a:defRPr/>
            </a:pPr>
            <a:endParaRPr lang="zh-TW" altLang="en-US"/>
          </a:p>
        </p:txBody>
      </p:sp>
      <p:sp>
        <p:nvSpPr>
          <p:cNvPr id="11" name="投影片編號版面配置區 14"/>
          <p:cNvSpPr>
            <a:spLocks noGrp="1"/>
          </p:cNvSpPr>
          <p:nvPr>
            <p:ph type="sldNum" sz="quarter" idx="12"/>
          </p:nvPr>
        </p:nvSpPr>
        <p:spPr/>
        <p:txBody>
          <a:bodyPr/>
          <a:lstStyle>
            <a:lvl1pPr>
              <a:defRPr/>
            </a:lvl1pPr>
          </a:lstStyle>
          <a:p>
            <a:pPr>
              <a:defRPr/>
            </a:pPr>
            <a:fld id="{842A3B3B-6058-45A9-A3E3-ABF6722EDB43}" type="slidenum">
              <a:rPr lang="zh-TW" altLang="en-US"/>
              <a:pPr>
                <a:defRPr/>
              </a:pPr>
              <a:t>‹#›</a:t>
            </a:fld>
            <a:endParaRPr lang="zh-TW" altLang="en-US"/>
          </a:p>
        </p:txBody>
      </p:sp>
    </p:spTree>
    <p:extLst>
      <p:ext uri="{BB962C8B-B14F-4D97-AF65-F5344CB8AC3E}">
        <p14:creationId xmlns:p14="http://schemas.microsoft.com/office/powerpoint/2010/main" val="216321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EE6F"/>
            </a:gs>
            <a:gs pos="88000">
              <a:srgbClr val="81AD3C"/>
            </a:gs>
            <a:gs pos="100000">
              <a:srgbClr val="81AD3C"/>
            </a:gs>
          </a:gsLst>
          <a:lin ang="5400000" scaled="1"/>
        </a:gradFill>
        <a:effectLst/>
      </p:bgPr>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12335933"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lang="en-US" sz="1800">
                    <a:latin typeface="Arial" charset="0"/>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lang="en-US" sz="1800">
                    <a:latin typeface="Arial" charset="0"/>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lang="en-US" sz="1800">
                    <a:latin typeface="Arial" charset="0"/>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lang="en-US" sz="1800">
                    <a:latin typeface="Arial" charset="0"/>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lang="en-US" sz="1800">
                    <a:latin typeface="Arial" charset="0"/>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lang="en-US" sz="1800">
                    <a:latin typeface="Arial" charset="0"/>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lang="en-US" sz="1800">
                    <a:latin typeface="Arial" charset="0"/>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lang="en-US" sz="1800">
                    <a:latin typeface="Arial" charset="0"/>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eaLnBrk="1" hangingPunct="1">
                    <a:defRPr/>
                  </a:pPr>
                  <a:endParaRPr lang="en-US" sz="1800">
                    <a:latin typeface="Arial" charset="0"/>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lang="en-US" sz="1800">
                    <a:latin typeface="Arial" charset="0"/>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lang="en-US" sz="1800">
                    <a:latin typeface="Arial" charset="0"/>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eaLnBrk="1" hangingPunct="1">
                    <a:defRPr/>
                  </a:pPr>
                  <a:endParaRPr lang="en-US" sz="1800">
                    <a:latin typeface="Arial" charset="0"/>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lang="en-US" sz="1800">
                    <a:latin typeface="Arial" charset="0"/>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lang="en-US" sz="1800">
                    <a:latin typeface="Arial" charset="0"/>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lang="en-US" sz="1800">
                    <a:latin typeface="Arial" charset="0"/>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lang="en-US" sz="1800">
                    <a:latin typeface="Arial" charset="0"/>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lang="en-US" sz="1800">
                    <a:latin typeface="Arial" charset="0"/>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1" hangingPunct="1">
                    <a:defRPr/>
                  </a:pPr>
                  <a:endParaRPr lang="en-US" sz="1800">
                    <a:latin typeface="Arial" charset="0"/>
                  </a:endParaRPr>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lang="en-US" sz="1800">
                    <a:latin typeface="Arial" charset="0"/>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lang="en-US" sz="1800">
                    <a:latin typeface="Arial" charset="0"/>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eaLnBrk="1" hangingPunct="1">
                    <a:defRPr/>
                  </a:pPr>
                  <a:endParaRPr lang="en-US" sz="1800">
                    <a:latin typeface="Arial" charset="0"/>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lang="en-US" sz="1800">
                    <a:latin typeface="Arial" charset="0"/>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lang="en-US" sz="1800">
                    <a:latin typeface="Arial" charset="0"/>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eaLnBrk="1" hangingPunct="1">
                    <a:defRPr/>
                  </a:pPr>
                  <a:endParaRPr lang="en-US" sz="1800">
                    <a:latin typeface="Arial" charset="0"/>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eaLnBrk="1" hangingPunct="1">
                  <a:defRPr/>
                </a:pPr>
                <a:endParaRPr lang="en-US" sz="1800">
                  <a:latin typeface="Arial" charset="0"/>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1" hangingPunct="1">
                    <a:defRPr/>
                  </a:pPr>
                  <a:endParaRPr lang="en-US" sz="1800">
                    <a:latin typeface="Arial" charset="0"/>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1" hangingPunct="1">
                    <a:defRPr/>
                  </a:pPr>
                  <a:endParaRPr lang="en-US" sz="1800">
                    <a:latin typeface="Arial" charset="0"/>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eaLnBrk="1" hangingPunct="1">
                    <a:defRPr/>
                  </a:pPr>
                  <a:endParaRPr lang="en-US" sz="1800">
                    <a:latin typeface="+mn-lt"/>
                    <a:ea typeface="+mn-ea"/>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p:spPr>
              <p:txBody>
                <a:bodyPr/>
                <a:lstStyle/>
                <a:p>
                  <a:pPr eaLnBrk="1" hangingPunct="1">
                    <a:defRPr/>
                  </a:pPr>
                  <a:endParaRPr lang="en-US" sz="1800">
                    <a:latin typeface="Arial" charset="0"/>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eaLnBrk="1" hangingPunct="1">
                    <a:defRPr/>
                  </a:pPr>
                  <a:endParaRPr lang="en-US" sz="1800">
                    <a:latin typeface="Arial" charset="0"/>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p:spPr>
              <p:txBody>
                <a:bodyPr/>
                <a:lstStyle/>
                <a:p>
                  <a:pPr eaLnBrk="1" hangingPunct="1">
                    <a:defRPr/>
                  </a:pPr>
                  <a:endParaRPr lang="en-US" sz="1800">
                    <a:latin typeface="Arial" charset="0"/>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a:lstStyle/>
                <a:p>
                  <a:pPr defTabSz="457200" eaLnBrk="1" hangingPunct="1">
                    <a:defRPr/>
                  </a:pPr>
                  <a:endParaRPr lang="en-US" sz="1800">
                    <a:latin typeface="+mn-lt"/>
                    <a:ea typeface="+mn-ea"/>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p:spPr>
              <p:txBody>
                <a:bodyPr/>
                <a:lstStyle/>
                <a:p>
                  <a:pPr eaLnBrk="1" hangingPunct="1">
                    <a:defRPr/>
                  </a:pPr>
                  <a:endParaRPr lang="en-US" sz="1800">
                    <a:latin typeface="Arial" charset="0"/>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p:spPr>
              <p:txBody>
                <a:bodyPr/>
                <a:lstStyle/>
                <a:p>
                  <a:pPr eaLnBrk="1" hangingPunct="1">
                    <a:defRPr/>
                  </a:pPr>
                  <a:endParaRPr lang="en-US" sz="1800">
                    <a:latin typeface="Arial" charset="0"/>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p:spPr>
              <p:txBody>
                <a:bodyPr/>
                <a:lstStyle/>
                <a:p>
                  <a:pPr eaLnBrk="1" hangingPunct="1">
                    <a:defRPr/>
                  </a:pPr>
                  <a:endParaRPr lang="en-US" sz="1800">
                    <a:latin typeface="Arial" charset="0"/>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a:lstStyle/>
                <a:p>
                  <a:pPr defTabSz="457200" eaLnBrk="1" hangingPunct="1">
                    <a:defRPr/>
                  </a:pPr>
                  <a:endParaRPr lang="en-US" sz="1800">
                    <a:latin typeface="+mn-lt"/>
                    <a:ea typeface="+mn-ea"/>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p:spPr>
              <p:txBody>
                <a:bodyPr/>
                <a:lstStyle/>
                <a:p>
                  <a:pPr eaLnBrk="1" hangingPunct="1">
                    <a:defRPr/>
                  </a:pPr>
                  <a:endParaRPr lang="en-US" sz="1800">
                    <a:latin typeface="Arial" charset="0"/>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eaLnBrk="1" hangingPunct="1">
                    <a:defRPr/>
                  </a:pPr>
                  <a:endParaRPr lang="en-US" sz="1800">
                    <a:latin typeface="Arial" charset="0"/>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p:spPr>
              <p:txBody>
                <a:bodyPr/>
                <a:lstStyle/>
                <a:p>
                  <a:pPr eaLnBrk="1" hangingPunct="1">
                    <a:defRPr/>
                  </a:pPr>
                  <a:endParaRPr lang="en-US" sz="1800">
                    <a:latin typeface="Arial" charset="0"/>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a:lstStyle/>
                <a:p>
                  <a:pPr defTabSz="457200" eaLnBrk="1" hangingPunct="1">
                    <a:defRPr/>
                  </a:pPr>
                  <a:endParaRPr lang="en-US" sz="1800">
                    <a:latin typeface="+mn-lt"/>
                    <a:ea typeface="+mn-ea"/>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p:spPr>
              <p:txBody>
                <a:bodyPr/>
                <a:lstStyle/>
                <a:p>
                  <a:pPr eaLnBrk="1" hangingPunct="1">
                    <a:defRPr/>
                  </a:pPr>
                  <a:endParaRPr lang="en-US" sz="1800">
                    <a:latin typeface="Arial" charset="0"/>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eaLnBrk="1" hangingPunct="1">
                    <a:defRPr/>
                  </a:pPr>
                  <a:endParaRPr lang="en-US" sz="1800">
                    <a:latin typeface="Arial" charset="0"/>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p:spPr>
              <p:txBody>
                <a:bodyPr/>
                <a:lstStyle/>
                <a:p>
                  <a:pPr eaLnBrk="1" hangingPunct="1">
                    <a:defRPr/>
                  </a:pPr>
                  <a:endParaRPr lang="en-US" sz="1800">
                    <a:latin typeface="Arial" charset="0"/>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eaLnBrk="1" hangingPunct="1">
                    <a:defRPr/>
                  </a:pPr>
                  <a:endParaRPr lang="en-US" sz="1800">
                    <a:latin typeface="Arial" charset="0"/>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p:spPr>
              <p:txBody>
                <a:bodyPr/>
                <a:lstStyle/>
                <a:p>
                  <a:pPr eaLnBrk="1" hangingPunct="1">
                    <a:defRPr/>
                  </a:pPr>
                  <a:endParaRPr lang="en-US" sz="1800">
                    <a:latin typeface="Arial" charset="0"/>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eaLnBrk="1" hangingPunct="1">
                    <a:defRPr/>
                  </a:pPr>
                  <a:endParaRPr lang="en-US" sz="1800">
                    <a:latin typeface="Arial" charset="0"/>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p:spPr>
              <p:txBody>
                <a:bodyPr/>
                <a:lstStyle/>
                <a:p>
                  <a:pPr eaLnBrk="1" hangingPunct="1">
                    <a:defRPr/>
                  </a:pPr>
                  <a:endParaRPr lang="en-US" sz="1800">
                    <a:latin typeface="Arial" charset="0"/>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p:spPr>
              <p:txBody>
                <a:bodyPr/>
                <a:lstStyle/>
                <a:p>
                  <a:pPr defTabSz="457200" eaLnBrk="1" hangingPunct="1">
                    <a:defRPr/>
                  </a:pPr>
                  <a:endParaRPr lang="en-US" sz="1800">
                    <a:latin typeface="+mn-lt"/>
                    <a:ea typeface="+mn-ea"/>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1" hangingPunct="1">
                    <a:defRPr/>
                  </a:pPr>
                  <a:endParaRPr lang="en-US" sz="1800">
                    <a:latin typeface="Arial" charset="0"/>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1" hangingPunct="1">
                    <a:defRPr/>
                  </a:pPr>
                  <a:endParaRPr lang="en-US" sz="1800">
                    <a:latin typeface="Arial" charset="0"/>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eaLnBrk="1" hangingPunct="1">
                    <a:defRPr/>
                  </a:pPr>
                  <a:endParaRPr lang="en-US" sz="1800">
                    <a:latin typeface="Arial" charset="0"/>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eaLnBrk="1" hangingPunct="1">
                    <a:defRPr/>
                  </a:pPr>
                  <a:endParaRPr lang="en-US" sz="1800">
                    <a:latin typeface="+mn-lt"/>
                    <a:ea typeface="+mn-ea"/>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eaLnBrk="1" hangingPunct="1">
                    <a:defRPr/>
                  </a:pPr>
                  <a:endParaRPr lang="en-US" sz="1800">
                    <a:latin typeface="Arial" charset="0"/>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lang="en-US" sz="1800">
                    <a:latin typeface="Arial" charset="0"/>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lang="en-US" sz="1800">
                    <a:latin typeface="Arial" charset="0"/>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eaLnBrk="1" hangingPunct="1">
                    <a:defRPr/>
                  </a:pPr>
                  <a:endParaRPr lang="en-US" sz="1800">
                    <a:latin typeface="Arial" charset="0"/>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1" hangingPunct="1">
                    <a:defRPr/>
                  </a:pPr>
                  <a:endParaRPr lang="en-US" sz="1800">
                    <a:latin typeface="Arial" charset="0"/>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1" hangingPunct="1">
                    <a:defRPr/>
                  </a:pPr>
                  <a:endParaRPr lang="en-US" sz="1800">
                    <a:latin typeface="Arial" charset="0"/>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1" hangingPunct="1">
                    <a:defRPr/>
                  </a:pPr>
                  <a:endParaRPr lang="en-US" sz="1800">
                    <a:latin typeface="Arial" charset="0"/>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eaLnBrk="1" hangingPunct="1">
                    <a:defRPr/>
                  </a:pPr>
                  <a:endParaRPr lang="en-US" sz="1800">
                    <a:latin typeface="+mn-lt"/>
                    <a:ea typeface="+mn-ea"/>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p:spPr>
              <p:txBody>
                <a:bodyPr/>
                <a:lstStyle/>
                <a:p>
                  <a:pPr eaLnBrk="1" hangingPunct="1">
                    <a:defRPr/>
                  </a:pPr>
                  <a:endParaRPr lang="en-US" sz="1800">
                    <a:latin typeface="Arial" charset="0"/>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eaLnBrk="1" hangingPunct="1">
                    <a:defRPr/>
                  </a:pPr>
                  <a:endParaRPr lang="en-US" sz="1800">
                    <a:latin typeface="Arial" charset="0"/>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p:spPr>
              <p:txBody>
                <a:bodyPr/>
                <a:lstStyle/>
                <a:p>
                  <a:pPr eaLnBrk="1" hangingPunct="1">
                    <a:defRPr/>
                  </a:pPr>
                  <a:endParaRPr lang="en-US" sz="1800">
                    <a:latin typeface="Arial" charset="0"/>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p:spPr>
              <p:txBody>
                <a:bodyPr/>
                <a:lstStyle/>
                <a:p>
                  <a:pPr defTabSz="457200" eaLnBrk="1" hangingPunct="1">
                    <a:defRPr/>
                  </a:pPr>
                  <a:endParaRPr lang="en-US" sz="1800">
                    <a:latin typeface="+mn-lt"/>
                    <a:ea typeface="+mn-ea"/>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p:spPr>
              <p:txBody>
                <a:bodyPr/>
                <a:lstStyle/>
                <a:p>
                  <a:pPr eaLnBrk="1" hangingPunct="1">
                    <a:defRPr/>
                  </a:pPr>
                  <a:endParaRPr lang="en-US" sz="1800">
                    <a:latin typeface="Arial" charset="0"/>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eaLnBrk="1" hangingPunct="1">
                    <a:defRPr/>
                  </a:pPr>
                  <a:endParaRPr lang="en-US" sz="1800">
                    <a:latin typeface="Arial" charset="0"/>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p:spPr>
              <p:txBody>
                <a:bodyPr/>
                <a:lstStyle/>
                <a:p>
                  <a:pPr eaLnBrk="1" hangingPunct="1">
                    <a:defRPr/>
                  </a:pPr>
                  <a:endParaRPr lang="en-US" sz="1800">
                    <a:latin typeface="Arial" charset="0"/>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p:spPr>
              <p:txBody>
                <a:bodyPr/>
                <a:lstStyle/>
                <a:p>
                  <a:pPr eaLnBrk="1" hangingPunct="1">
                    <a:defRPr/>
                  </a:pPr>
                  <a:endParaRPr lang="en-US" sz="1800">
                    <a:latin typeface="Arial" charset="0"/>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p:spPr>
              <p:txBody>
                <a:bodyPr/>
                <a:lstStyle/>
                <a:p>
                  <a:pPr eaLnBrk="1" hangingPunct="1">
                    <a:defRPr/>
                  </a:pPr>
                  <a:endParaRPr lang="en-US" sz="1800">
                    <a:latin typeface="Arial" charset="0"/>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eaLnBrk="1" hangingPunct="1">
                    <a:defRPr/>
                  </a:pPr>
                  <a:endParaRPr lang="en-US" sz="1800">
                    <a:latin typeface="Arial" charset="0"/>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p:spPr>
              <p:txBody>
                <a:bodyPr/>
                <a:lstStyle/>
                <a:p>
                  <a:pPr eaLnBrk="1" hangingPunct="1">
                    <a:defRPr/>
                  </a:pPr>
                  <a:endParaRPr lang="en-US" sz="1800">
                    <a:latin typeface="Arial" charset="0"/>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p:spPr>
              <p:txBody>
                <a:bodyPr/>
                <a:lstStyle/>
                <a:p>
                  <a:pPr defTabSz="457200" eaLnBrk="1" hangingPunct="1">
                    <a:defRPr/>
                  </a:pPr>
                  <a:endParaRPr lang="en-US" sz="1800">
                    <a:latin typeface="+mn-lt"/>
                    <a:ea typeface="+mn-ea"/>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p:spPr>
              <p:txBody>
                <a:bodyPr/>
                <a:lstStyle/>
                <a:p>
                  <a:pPr eaLnBrk="1" hangingPunct="1">
                    <a:defRPr/>
                  </a:pPr>
                  <a:endParaRPr lang="en-US" sz="1800">
                    <a:latin typeface="Arial" charset="0"/>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eaLnBrk="1" hangingPunct="1">
                    <a:defRPr/>
                  </a:pPr>
                  <a:endParaRPr lang="en-US" sz="1800">
                    <a:latin typeface="Arial" charset="0"/>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p:spPr>
              <p:txBody>
                <a:bodyPr/>
                <a:lstStyle/>
                <a:p>
                  <a:pPr eaLnBrk="1" hangingPunct="1">
                    <a:defRPr/>
                  </a:pPr>
                  <a:endParaRPr lang="en-US" sz="1800">
                    <a:latin typeface="Arial" charset="0"/>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p:spPr>
              <p:txBody>
                <a:bodyPr/>
                <a:lstStyle/>
                <a:p>
                  <a:pPr defTabSz="457200" eaLnBrk="1" hangingPunct="1">
                    <a:defRPr/>
                  </a:pPr>
                  <a:endParaRPr lang="en-US" sz="1800">
                    <a:latin typeface="+mn-lt"/>
                    <a:ea typeface="+mn-ea"/>
                  </a:endParaRPr>
                </a:p>
              </p:txBody>
            </p:sp>
          </p:grpSp>
        </p:grpSp>
      </p:grpSp>
      <p:sp>
        <p:nvSpPr>
          <p:cNvPr id="1027" name="Title Placeholder 1"/>
          <p:cNvSpPr>
            <a:spLocks noGrp="1"/>
          </p:cNvSpPr>
          <p:nvPr>
            <p:ph type="title"/>
          </p:nvPr>
        </p:nvSpPr>
        <p:spPr bwMode="auto">
          <a:xfrm>
            <a:off x="1346200" y="676276"/>
            <a:ext cx="949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8" name="Text Placeholder 2"/>
          <p:cNvSpPr>
            <a:spLocks noGrp="1"/>
          </p:cNvSpPr>
          <p:nvPr>
            <p:ph type="body" idx="1"/>
          </p:nvPr>
        </p:nvSpPr>
        <p:spPr bwMode="auto">
          <a:xfrm>
            <a:off x="1346200" y="1806575"/>
            <a:ext cx="94996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8583084" y="5951539"/>
            <a:ext cx="2844800" cy="365125"/>
          </a:xfrm>
          <a:prstGeom prst="rect">
            <a:avLst/>
          </a:prstGeom>
        </p:spPr>
        <p:txBody>
          <a:bodyPr vert="horz" lIns="91440" tIns="45720" rIns="91440" bIns="45720" rtlCol="0" anchor="b"/>
          <a:lstStyle>
            <a:lvl1pPr algn="r" eaLnBrk="1" hangingPunct="1">
              <a:defRPr sz="900">
                <a:solidFill>
                  <a:schemeClr val="tx1">
                    <a:lumMod val="75000"/>
                    <a:lumOff val="25000"/>
                  </a:schemeClr>
                </a:solidFill>
                <a:latin typeface="Arial" charset="0"/>
              </a:defRPr>
            </a:lvl1pPr>
          </a:lstStyle>
          <a:p>
            <a:pPr>
              <a:defRPr/>
            </a:pPr>
            <a:fld id="{80D22085-6BA2-405A-BE1D-2B2686FAF549}" type="datetime1">
              <a:rPr lang="zh-TW" altLang="en-US"/>
              <a:pPr>
                <a:defRPr/>
              </a:pPr>
              <a:t>2024/1/17</a:t>
            </a:fld>
            <a:endParaRPr lang="zh-TW" altLang="en-US"/>
          </a:p>
        </p:txBody>
      </p:sp>
      <p:sp>
        <p:nvSpPr>
          <p:cNvPr id="5" name="Footer Placeholder 4"/>
          <p:cNvSpPr>
            <a:spLocks noGrp="1"/>
          </p:cNvSpPr>
          <p:nvPr>
            <p:ph type="ftr" sz="quarter" idx="3"/>
          </p:nvPr>
        </p:nvSpPr>
        <p:spPr>
          <a:xfrm>
            <a:off x="1574801" y="5951539"/>
            <a:ext cx="7008284" cy="365125"/>
          </a:xfrm>
          <a:prstGeom prst="rect">
            <a:avLst/>
          </a:prstGeom>
        </p:spPr>
        <p:txBody>
          <a:bodyPr vert="horz" lIns="91440" tIns="45720" rIns="91440" bIns="45720" rtlCol="0" anchor="b"/>
          <a:lstStyle>
            <a:lvl1pPr algn="l" eaLnBrk="1" hangingPunct="1">
              <a:defRPr sz="900">
                <a:solidFill>
                  <a:schemeClr val="tx1">
                    <a:lumMod val="75000"/>
                    <a:lumOff val="25000"/>
                  </a:schemeClr>
                </a:solidFill>
                <a:latin typeface="Arial" charset="0"/>
              </a:defRPr>
            </a:lvl1pPr>
          </a:lstStyle>
          <a:p>
            <a:pPr>
              <a:defRPr/>
            </a:pPr>
            <a:endParaRPr lang="zh-TW" altLang="en-US"/>
          </a:p>
        </p:txBody>
      </p:sp>
      <p:sp>
        <p:nvSpPr>
          <p:cNvPr id="6" name="Slide Number Placeholder 5"/>
          <p:cNvSpPr>
            <a:spLocks noGrp="1"/>
          </p:cNvSpPr>
          <p:nvPr>
            <p:ph type="sldNum" sz="quarter" idx="4"/>
          </p:nvPr>
        </p:nvSpPr>
        <p:spPr>
          <a:xfrm>
            <a:off x="764117" y="5951539"/>
            <a:ext cx="810683" cy="365125"/>
          </a:xfrm>
          <a:prstGeom prst="rect">
            <a:avLst/>
          </a:prstGeom>
        </p:spPr>
        <p:txBody>
          <a:bodyPr vert="horz" wrap="square" lIns="91440" tIns="45720" rIns="91440" bIns="45720" numCol="1" anchor="b" anchorCtr="0" compatLnSpc="1">
            <a:prstTxWarp prst="textNoShape">
              <a:avLst/>
            </a:prstTxWarp>
          </a:bodyPr>
          <a:lstStyle>
            <a:lvl1pPr eaLnBrk="1" hangingPunct="1">
              <a:defRPr>
                <a:solidFill>
                  <a:srgbClr val="404040"/>
                </a:solidFill>
              </a:defRPr>
            </a:lvl1pPr>
          </a:lstStyle>
          <a:p>
            <a:pPr>
              <a:defRPr/>
            </a:pPr>
            <a:fld id="{91083E84-03BF-49F1-9305-0A639B4D4BEB}" type="slidenum">
              <a:rPr lang="zh-TW" altLang="en-US"/>
              <a:pPr>
                <a:defRPr/>
              </a:pPr>
              <a:t>‹#›</a:t>
            </a:fld>
            <a:endParaRPr lang="zh-TW" altLang="en-US"/>
          </a:p>
        </p:txBody>
      </p:sp>
    </p:spTree>
    <p:extLst>
      <p:ext uri="{BB962C8B-B14F-4D97-AF65-F5344CB8AC3E}">
        <p14:creationId xmlns:p14="http://schemas.microsoft.com/office/powerpoint/2010/main" val="347502266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ftr="0" dt="0"/>
  <p:txStyles>
    <p:titleStyle>
      <a:lvl1pPr algn="l" defTabSz="457200" rtl="0" eaLnBrk="0" fontAlgn="base" hangingPunct="0">
        <a:spcBef>
          <a:spcPct val="0"/>
        </a:spcBef>
        <a:spcAft>
          <a:spcPct val="0"/>
        </a:spcAft>
        <a:defRPr sz="3200" kern="1200">
          <a:solidFill>
            <a:srgbClr val="404040"/>
          </a:solidFill>
          <a:latin typeface="+mj-lt"/>
          <a:ea typeface="+mj-ea"/>
          <a:cs typeface="Trebuchet MS"/>
        </a:defRPr>
      </a:lvl1pPr>
      <a:lvl2pPr algn="l" defTabSz="457200" rtl="0" eaLnBrk="0" fontAlgn="base" hangingPunct="0">
        <a:spcBef>
          <a:spcPct val="0"/>
        </a:spcBef>
        <a:spcAft>
          <a:spcPct val="0"/>
        </a:spcAft>
        <a:defRPr sz="3200">
          <a:solidFill>
            <a:srgbClr val="404040"/>
          </a:solidFill>
          <a:latin typeface="Verdana" pitchFamily="34" charset="0"/>
          <a:ea typeface="微軟正黑體" pitchFamily="34" charset="-120"/>
          <a:cs typeface="Trebuchet MS"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微軟正黑體" pitchFamily="34" charset="-120"/>
          <a:cs typeface="Trebuchet MS"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微軟正黑體" pitchFamily="34" charset="-120"/>
          <a:cs typeface="Trebuchet MS"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微軟正黑體" pitchFamily="34" charset="-12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rgbClr val="404040"/>
        </a:buClr>
        <a:buFont typeface="Wingdings 2" panose="050201020105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ts val="600"/>
        </a:spcAft>
        <a:buClr>
          <a:srgbClr val="404040"/>
        </a:buClr>
        <a:buFont typeface="Wingdings 2" panose="050201020105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ts val="600"/>
        </a:spcAft>
        <a:buClr>
          <a:srgbClr val="404040"/>
        </a:buClr>
        <a:buFont typeface="Wingdings 2" panose="050201020105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ts val="600"/>
        </a:spcAft>
        <a:buClr>
          <a:srgbClr val="404040"/>
        </a:buClr>
        <a:buFont typeface="Wingdings 2" panose="050201020105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ts val="600"/>
        </a:spcAft>
        <a:buClr>
          <a:srgbClr val="404040"/>
        </a:buClr>
        <a:buFont typeface="Wingdings 2" panose="050201020105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hangingPunct="0"/>
            <a:r>
              <a:rPr lang="zh-TW" altLang="en-US" sz="3200" b="1" dirty="0">
                <a:solidFill>
                  <a:prstClr val="black">
                    <a:lumMod val="85000"/>
                    <a:lumOff val="15000"/>
                  </a:prstClr>
                </a:solidFill>
              </a:rPr>
              <a:t>廉政倫理規範基本認知與學校遇檢調調卷約談等強制處置方式之通報程序</a:t>
            </a:r>
            <a:endParaRPr lang="zh-TW" altLang="en-US" sz="3200" dirty="0"/>
          </a:p>
        </p:txBody>
      </p:sp>
      <p:sp>
        <p:nvSpPr>
          <p:cNvPr id="3" name="副標題 2"/>
          <p:cNvSpPr>
            <a:spLocks noGrp="1"/>
          </p:cNvSpPr>
          <p:nvPr>
            <p:ph type="subTitle" idx="1"/>
          </p:nvPr>
        </p:nvSpPr>
        <p:spPr/>
        <p:txBody>
          <a:bodyPr>
            <a:normAutofit/>
          </a:bodyPr>
          <a:lstStyle/>
          <a:p>
            <a:endParaRPr lang="en-US" altLang="zh-TW" dirty="0" smtClean="0"/>
          </a:p>
          <a:p>
            <a:pPr lvl="0">
              <a:buClr>
                <a:srgbClr val="83992A"/>
              </a:buClr>
            </a:pPr>
            <a:r>
              <a:rPr lang="zh-TW" altLang="en-US" dirty="0">
                <a:solidFill>
                  <a:prstClr val="black"/>
                </a:solidFill>
              </a:rPr>
              <a:t>教育局政風室</a:t>
            </a:r>
            <a:r>
              <a:rPr lang="zh-TW" altLang="en-US" dirty="0" smtClean="0">
                <a:solidFill>
                  <a:prstClr val="black"/>
                </a:solidFill>
              </a:rPr>
              <a:t>主任周柏至</a:t>
            </a:r>
            <a:endParaRPr lang="en-US" altLang="zh-TW" dirty="0">
              <a:solidFill>
                <a:prstClr val="black"/>
              </a:solidFill>
            </a:endParaRPr>
          </a:p>
        </p:txBody>
      </p:sp>
    </p:spTree>
    <p:extLst>
      <p:ext uri="{BB962C8B-B14F-4D97-AF65-F5344CB8AC3E}">
        <p14:creationId xmlns:p14="http://schemas.microsoft.com/office/powerpoint/2010/main" val="4084299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gr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3064" y="2843214"/>
            <a:ext cx="267493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3733800" y="304801"/>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5364" name="Text Box 4"/>
          <p:cNvSpPr txBox="1">
            <a:spLocks noChangeArrowheads="1"/>
          </p:cNvSpPr>
          <p:nvPr/>
        </p:nvSpPr>
        <p:spPr bwMode="auto">
          <a:xfrm>
            <a:off x="1992314" y="260351"/>
            <a:ext cx="81359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lang="zh-TW" altLang="en-US" sz="4000" b="1">
                <a:solidFill>
                  <a:srgbClr val="FF0000"/>
                </a:solidFill>
                <a:latin typeface="Times New Roman" panose="02020603050405020304" pitchFamily="18" charset="0"/>
                <a:ea typeface="標楷體" panose="03000509000000000000" pitchFamily="65" charset="-120"/>
              </a:rPr>
              <a:t>  首先：區分有無職</a:t>
            </a:r>
            <a:r>
              <a:rPr kumimoji="1" lang="zh-TW" altLang="en-US" sz="4000" b="1">
                <a:solidFill>
                  <a:srgbClr val="FF0000"/>
                </a:solidFill>
                <a:latin typeface="Times New Roman" panose="02020603050405020304" pitchFamily="18" charset="0"/>
                <a:ea typeface="標楷體" panose="03000509000000000000" pitchFamily="65" charset="-120"/>
              </a:rPr>
              <a:t>務上利害關係</a:t>
            </a:r>
            <a:endParaRPr kumimoji="1" lang="zh-TW" altLang="en-US" sz="4000" b="1">
              <a:solidFill>
                <a:srgbClr val="FF0000"/>
              </a:solidFill>
              <a:latin typeface="Arial" panose="020B0604020202020204" pitchFamily="34" charset="0"/>
              <a:ea typeface="標楷體" panose="03000509000000000000" pitchFamily="65" charset="-120"/>
            </a:endParaRPr>
          </a:p>
        </p:txBody>
      </p:sp>
      <p:sp>
        <p:nvSpPr>
          <p:cNvPr id="15365" name="Rectangle 5"/>
          <p:cNvSpPr>
            <a:spLocks noChangeArrowheads="1"/>
          </p:cNvSpPr>
          <p:nvPr/>
        </p:nvSpPr>
        <p:spPr bwMode="auto">
          <a:xfrm>
            <a:off x="1524000" y="6583364"/>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sz="1200">
              <a:solidFill>
                <a:prstClr val="black"/>
              </a:solidFill>
              <a:latin typeface="標楷體" panose="03000509000000000000" pitchFamily="65" charset="-120"/>
              <a:ea typeface="標楷體" panose="03000509000000000000" pitchFamily="65" charset="-120"/>
            </a:endParaRPr>
          </a:p>
        </p:txBody>
      </p:sp>
      <p:grpSp>
        <p:nvGrpSpPr>
          <p:cNvPr id="153606" name="Group 6"/>
          <p:cNvGrpSpPr>
            <a:grpSpLocks/>
          </p:cNvGrpSpPr>
          <p:nvPr/>
        </p:nvGrpSpPr>
        <p:grpSpPr bwMode="auto">
          <a:xfrm>
            <a:off x="1708150" y="1196976"/>
            <a:ext cx="8459788" cy="5184775"/>
            <a:chOff x="116" y="754"/>
            <a:chExt cx="5329" cy="3266"/>
          </a:xfrm>
        </p:grpSpPr>
        <p:sp>
          <p:nvSpPr>
            <p:cNvPr id="15368" name="Rectangle 7"/>
            <p:cNvSpPr>
              <a:spLocks noChangeArrowheads="1"/>
            </p:cNvSpPr>
            <p:nvPr/>
          </p:nvSpPr>
          <p:spPr bwMode="auto">
            <a:xfrm>
              <a:off x="116" y="754"/>
              <a:ext cx="5307" cy="3266"/>
            </a:xfrm>
            <a:prstGeom prst="rect">
              <a:avLst/>
            </a:prstGeom>
            <a:noFill/>
            <a:ln w="57150" cmpd="thinThick">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5369" name="Text Box 8"/>
            <p:cNvSpPr txBox="1">
              <a:spLocks noChangeArrowheads="1"/>
            </p:cNvSpPr>
            <p:nvPr/>
          </p:nvSpPr>
          <p:spPr bwMode="auto">
            <a:xfrm>
              <a:off x="410" y="926"/>
              <a:ext cx="5035" cy="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lnSpc>
                  <a:spcPct val="110000"/>
                </a:lnSpc>
                <a:spcBef>
                  <a:spcPct val="0"/>
                </a:spcBef>
                <a:spcAft>
                  <a:spcPct val="0"/>
                </a:spcAft>
                <a:buClrTx/>
                <a:buNone/>
              </a:pPr>
              <a:r>
                <a:rPr kumimoji="1" lang="zh-TW" altLang="en-US" sz="2800" b="1">
                  <a:solidFill>
                    <a:prstClr val="black"/>
                  </a:solidFill>
                  <a:latin typeface="Arial" panose="020B0604020202020204" pitchFamily="34" charset="0"/>
                  <a:ea typeface="標楷體" panose="03000509000000000000" pitchFamily="65" charset="-120"/>
                </a:rPr>
                <a:t>職務上利害關係：指個人、法人、團體或其他單位與本機關或其所屬機關間，具有下列情形之一</a:t>
              </a:r>
              <a:r>
                <a:rPr kumimoji="1" lang="zh-TW" altLang="en-US" sz="2400" b="1">
                  <a:solidFill>
                    <a:prstClr val="black"/>
                  </a:solidFill>
                  <a:latin typeface="Arial" panose="020B0604020202020204" pitchFamily="34" charset="0"/>
                  <a:ea typeface="標楷體" panose="03000509000000000000" pitchFamily="65" charset="-120"/>
                </a:rPr>
                <a:t>：</a:t>
              </a:r>
              <a:endParaRPr kumimoji="1" lang="zh-TW" altLang="en-US" sz="2800" b="1">
                <a:solidFill>
                  <a:prstClr val="black"/>
                </a:solidFill>
                <a:latin typeface="Arial" panose="020B0604020202020204" pitchFamily="34" charset="0"/>
                <a:ea typeface="標楷體" panose="03000509000000000000" pitchFamily="65" charset="-120"/>
              </a:endParaRPr>
            </a:p>
            <a:p>
              <a:pPr defTabSz="914400" eaLnBrk="0" fontAlgn="base" hangingPunct="0">
                <a:lnSpc>
                  <a:spcPct val="110000"/>
                </a:lnSpc>
                <a:spcBef>
                  <a:spcPct val="0"/>
                </a:spcBef>
                <a:spcAft>
                  <a:spcPct val="0"/>
                </a:spcAft>
                <a:buClrTx/>
                <a:buNone/>
              </a:pPr>
              <a:r>
                <a:rPr kumimoji="1" lang="zh-TW" altLang="en-US" sz="2800" b="1">
                  <a:solidFill>
                    <a:srgbClr val="0000FF"/>
                  </a:solidFill>
                  <a:latin typeface="Arial" panose="020B0604020202020204" pitchFamily="34" charset="0"/>
                  <a:ea typeface="標楷體" panose="03000509000000000000" pitchFamily="65" charset="-120"/>
                </a:rPr>
                <a:t>業務往來、指揮監督或費用補</a:t>
              </a:r>
              <a:r>
                <a:rPr kumimoji="1" lang="en-US" altLang="zh-TW" sz="2800" b="1">
                  <a:solidFill>
                    <a:srgbClr val="0000FF"/>
                  </a:solidFill>
                  <a:latin typeface="Arial" panose="020B0604020202020204" pitchFamily="34" charset="0"/>
                  <a:ea typeface="標楷體" panose="03000509000000000000" pitchFamily="65" charset="-120"/>
                </a:rPr>
                <a:t>(</a:t>
              </a:r>
              <a:r>
                <a:rPr kumimoji="1" lang="zh-TW" altLang="en-US" sz="2800" b="1">
                  <a:solidFill>
                    <a:srgbClr val="0000FF"/>
                  </a:solidFill>
                  <a:latin typeface="Arial" panose="020B0604020202020204" pitchFamily="34" charset="0"/>
                  <a:ea typeface="標楷體" panose="03000509000000000000" pitchFamily="65" charset="-120"/>
                </a:rPr>
                <a:t>獎</a:t>
              </a:r>
              <a:r>
                <a:rPr kumimoji="1" lang="en-US" altLang="zh-TW" sz="2800" b="1">
                  <a:solidFill>
                    <a:srgbClr val="0000FF"/>
                  </a:solidFill>
                  <a:latin typeface="Arial" panose="020B0604020202020204" pitchFamily="34" charset="0"/>
                  <a:ea typeface="標楷體" panose="03000509000000000000" pitchFamily="65" charset="-120"/>
                </a:rPr>
                <a:t>)</a:t>
              </a:r>
              <a:r>
                <a:rPr kumimoji="1" lang="zh-TW" altLang="en-US" sz="2800" b="1">
                  <a:solidFill>
                    <a:srgbClr val="0000FF"/>
                  </a:solidFill>
                  <a:latin typeface="Arial" panose="020B0604020202020204" pitchFamily="34" charset="0"/>
                  <a:ea typeface="標楷體" panose="03000509000000000000" pitchFamily="65" charset="-120"/>
                </a:rPr>
                <a:t>助</a:t>
              </a:r>
              <a:r>
                <a:rPr kumimoji="1" lang="zh-TW" altLang="en-US" sz="2800" b="1">
                  <a:solidFill>
                    <a:prstClr val="black"/>
                  </a:solidFill>
                  <a:latin typeface="Arial" panose="020B0604020202020204" pitchFamily="34" charset="0"/>
                  <a:ea typeface="標楷體" panose="03000509000000000000" pitchFamily="65" charset="-120"/>
                </a:rPr>
                <a:t>等關係。</a:t>
              </a:r>
            </a:p>
            <a:p>
              <a:pPr defTabSz="914400" eaLnBrk="0" fontAlgn="base" hangingPunct="0">
                <a:lnSpc>
                  <a:spcPct val="110000"/>
                </a:lnSpc>
                <a:spcBef>
                  <a:spcPct val="0"/>
                </a:spcBef>
                <a:spcAft>
                  <a:spcPct val="0"/>
                </a:spcAft>
                <a:buClrTx/>
                <a:buNone/>
              </a:pPr>
              <a:endParaRPr kumimoji="1" lang="zh-TW" altLang="en-US" sz="2800" b="1">
                <a:solidFill>
                  <a:srgbClr val="0000FF"/>
                </a:solidFill>
                <a:latin typeface="Arial" panose="020B0604020202020204" pitchFamily="34" charset="0"/>
                <a:ea typeface="標楷體" panose="03000509000000000000" pitchFamily="65" charset="-120"/>
              </a:endParaRPr>
            </a:p>
            <a:p>
              <a:pPr defTabSz="914400" eaLnBrk="0" fontAlgn="base" hangingPunct="0">
                <a:lnSpc>
                  <a:spcPct val="110000"/>
                </a:lnSpc>
                <a:spcBef>
                  <a:spcPct val="0"/>
                </a:spcBef>
                <a:spcAft>
                  <a:spcPct val="0"/>
                </a:spcAft>
                <a:buClrTx/>
                <a:buNone/>
              </a:pPr>
              <a:r>
                <a:rPr kumimoji="1" lang="zh-TW" altLang="en-US" sz="2800" b="1">
                  <a:solidFill>
                    <a:srgbClr val="0000FF"/>
                  </a:solidFill>
                  <a:latin typeface="Arial" panose="020B0604020202020204" pitchFamily="34" charset="0"/>
                  <a:ea typeface="標楷體" panose="03000509000000000000" pitchFamily="65" charset="-120"/>
                </a:rPr>
                <a:t>正在尋求、進行或已訂立承攬、買賣</a:t>
              </a:r>
            </a:p>
            <a:p>
              <a:pPr defTabSz="914400" eaLnBrk="0" fontAlgn="base" hangingPunct="0">
                <a:lnSpc>
                  <a:spcPct val="110000"/>
                </a:lnSpc>
                <a:spcBef>
                  <a:spcPct val="0"/>
                </a:spcBef>
                <a:spcAft>
                  <a:spcPct val="0"/>
                </a:spcAft>
                <a:buClrTx/>
                <a:buNone/>
              </a:pPr>
              <a:r>
                <a:rPr kumimoji="1" lang="zh-TW" altLang="en-US" sz="2800" b="1">
                  <a:solidFill>
                    <a:srgbClr val="0000FF"/>
                  </a:solidFill>
                  <a:latin typeface="Arial" panose="020B0604020202020204" pitchFamily="34" charset="0"/>
                  <a:ea typeface="標楷體" panose="03000509000000000000" pitchFamily="65" charset="-120"/>
                </a:rPr>
                <a:t>或其他契約關係</a:t>
              </a:r>
              <a:r>
                <a:rPr kumimoji="1" lang="zh-TW" altLang="en-US" sz="2800" b="1">
                  <a:solidFill>
                    <a:prstClr val="black"/>
                  </a:solidFill>
                  <a:latin typeface="Arial" panose="020B0604020202020204" pitchFamily="34" charset="0"/>
                  <a:ea typeface="標楷體" panose="03000509000000000000" pitchFamily="65" charset="-120"/>
                </a:rPr>
                <a:t>。 </a:t>
              </a:r>
            </a:p>
            <a:p>
              <a:pPr defTabSz="914400" eaLnBrk="0" fontAlgn="base" hangingPunct="0">
                <a:lnSpc>
                  <a:spcPct val="110000"/>
                </a:lnSpc>
                <a:spcBef>
                  <a:spcPct val="0"/>
                </a:spcBef>
                <a:spcAft>
                  <a:spcPct val="0"/>
                </a:spcAft>
                <a:buClrTx/>
                <a:buNone/>
              </a:pPr>
              <a:endParaRPr kumimoji="1" lang="zh-TW" altLang="en-US" sz="2800" b="1">
                <a:solidFill>
                  <a:srgbClr val="0000FF"/>
                </a:solidFill>
                <a:latin typeface="標楷體" panose="03000509000000000000" pitchFamily="65" charset="-120"/>
                <a:ea typeface="標楷體" panose="03000509000000000000" pitchFamily="65" charset="-120"/>
              </a:endParaRPr>
            </a:p>
            <a:p>
              <a:pPr defTabSz="914400" eaLnBrk="0" fontAlgn="base" hangingPunct="0">
                <a:lnSpc>
                  <a:spcPct val="110000"/>
                </a:lnSpc>
                <a:spcBef>
                  <a:spcPct val="0"/>
                </a:spcBef>
                <a:spcAft>
                  <a:spcPct val="0"/>
                </a:spcAft>
                <a:buClrTx/>
                <a:buNone/>
              </a:pPr>
              <a:r>
                <a:rPr kumimoji="1" lang="zh-TW" altLang="en-US" sz="2800" b="1">
                  <a:solidFill>
                    <a:srgbClr val="0000FF"/>
                  </a:solidFill>
                  <a:latin typeface="標楷體" panose="03000509000000000000" pitchFamily="65" charset="-120"/>
                  <a:ea typeface="標楷體" panose="03000509000000000000" pitchFamily="65" charset="-120"/>
                </a:rPr>
                <a:t>其他因本機關之決定、執行或不執行</a:t>
              </a:r>
              <a:endParaRPr kumimoji="1" lang="en-US" altLang="zh-TW" sz="2800" b="1">
                <a:solidFill>
                  <a:srgbClr val="0000FF"/>
                </a:solidFill>
                <a:latin typeface="標楷體" panose="03000509000000000000" pitchFamily="65" charset="-120"/>
                <a:ea typeface="標楷體" panose="03000509000000000000" pitchFamily="65" charset="-120"/>
              </a:endParaRPr>
            </a:p>
            <a:p>
              <a:pPr defTabSz="914400" eaLnBrk="0" fontAlgn="base" hangingPunct="0">
                <a:lnSpc>
                  <a:spcPct val="110000"/>
                </a:lnSpc>
                <a:spcBef>
                  <a:spcPct val="0"/>
                </a:spcBef>
                <a:spcAft>
                  <a:spcPct val="0"/>
                </a:spcAft>
                <a:buClrTx/>
                <a:buNone/>
              </a:pPr>
              <a:r>
                <a:rPr kumimoji="1" lang="zh-TW" altLang="en-US" sz="2800" b="1">
                  <a:solidFill>
                    <a:prstClr val="black"/>
                  </a:solidFill>
                  <a:latin typeface="標楷體" panose="03000509000000000000" pitchFamily="65" charset="-120"/>
                  <a:ea typeface="標楷體" panose="03000509000000000000" pitchFamily="65" charset="-120"/>
                </a:rPr>
                <a:t>，將遭受有利或不利之影響。</a:t>
              </a:r>
              <a:endParaRPr kumimoji="1" lang="en-US" altLang="zh-TW" sz="2800" b="1">
                <a:solidFill>
                  <a:prstClr val="black"/>
                </a:solidFill>
                <a:latin typeface="標楷體" panose="03000509000000000000" pitchFamily="65" charset="-120"/>
                <a:ea typeface="標楷體" panose="03000509000000000000" pitchFamily="65" charset="-120"/>
              </a:endParaRPr>
            </a:p>
            <a:p>
              <a:pPr defTabSz="914400" eaLnBrk="0" fontAlgn="base" hangingPunct="0">
                <a:lnSpc>
                  <a:spcPct val="110000"/>
                </a:lnSpc>
                <a:spcBef>
                  <a:spcPct val="0"/>
                </a:spcBef>
                <a:spcAft>
                  <a:spcPct val="0"/>
                </a:spcAft>
                <a:buClrTx/>
                <a:buNone/>
              </a:pPr>
              <a:r>
                <a:rPr kumimoji="1" lang="zh-TW" altLang="en-US" sz="2000" b="1">
                  <a:solidFill>
                    <a:prstClr val="black"/>
                  </a:solidFill>
                  <a:latin typeface="Times New Roman" panose="02020603050405020304" pitchFamily="18" charset="0"/>
                  <a:ea typeface="標楷體" panose="03000509000000000000" pitchFamily="65" charset="-120"/>
                </a:rPr>
                <a:t>（第</a:t>
              </a:r>
              <a:r>
                <a:rPr kumimoji="1" lang="en-US" altLang="zh-TW" sz="2000" b="1">
                  <a:solidFill>
                    <a:prstClr val="black"/>
                  </a:solidFill>
                  <a:latin typeface="Times New Roman" panose="02020603050405020304" pitchFamily="18" charset="0"/>
                  <a:ea typeface="標楷體" panose="03000509000000000000" pitchFamily="65" charset="-120"/>
                </a:rPr>
                <a:t>2</a:t>
              </a:r>
              <a:r>
                <a:rPr kumimoji="1" lang="zh-TW" altLang="en-US" sz="2000" b="1">
                  <a:solidFill>
                    <a:prstClr val="black"/>
                  </a:solidFill>
                  <a:latin typeface="Times New Roman" panose="02020603050405020304" pitchFamily="18" charset="0"/>
                  <a:ea typeface="標楷體" panose="03000509000000000000" pitchFamily="65" charset="-120"/>
                </a:rPr>
                <a:t>點第</a:t>
              </a:r>
              <a:r>
                <a:rPr kumimoji="1" lang="en-US" altLang="zh-TW" sz="2000" b="1">
                  <a:solidFill>
                    <a:prstClr val="black"/>
                  </a:solidFill>
                  <a:latin typeface="Times New Roman" panose="02020603050405020304" pitchFamily="18" charset="0"/>
                  <a:ea typeface="標楷體" panose="03000509000000000000" pitchFamily="65" charset="-120"/>
                </a:rPr>
                <a:t>2</a:t>
              </a:r>
              <a:r>
                <a:rPr kumimoji="1" lang="zh-TW" altLang="en-US" sz="2000" b="1">
                  <a:solidFill>
                    <a:prstClr val="black"/>
                  </a:solidFill>
                  <a:latin typeface="Times New Roman" panose="02020603050405020304" pitchFamily="18" charset="0"/>
                  <a:ea typeface="標楷體" panose="03000509000000000000" pitchFamily="65" charset="-120"/>
                </a:rPr>
                <a:t>款）</a:t>
              </a:r>
              <a:r>
                <a:rPr kumimoji="1" lang="zh-TW" altLang="en-US" sz="2000" b="1">
                  <a:solidFill>
                    <a:prstClr val="black"/>
                  </a:solidFill>
                  <a:latin typeface="Arial" panose="020B0604020202020204" pitchFamily="34" charset="0"/>
                  <a:ea typeface="標楷體" panose="03000509000000000000" pitchFamily="65" charset="-120"/>
                </a:rPr>
                <a:t> </a:t>
              </a:r>
            </a:p>
          </p:txBody>
        </p:sp>
        <p:pic>
          <p:nvPicPr>
            <p:cNvPr id="15370" name="Picture 9" descr="BD1479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 y="1582"/>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0" descr="BD1479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 y="2205"/>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1" descr="BD1479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 y="3057"/>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7" name="投影片編號版面配置區 2"/>
          <p:cNvSpPr>
            <a:spLocks noGrp="1"/>
          </p:cNvSpPr>
          <p:nvPr>
            <p:ph type="sldNum" sz="quarter" idx="12"/>
          </p:nvPr>
        </p:nvSpPr>
        <p:spPr bwMode="auto">
          <a:xfrm>
            <a:off x="1870075" y="6400801"/>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8889CFBD-200A-4F8A-998B-937B3C15242D}"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10</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583995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blinds(horizontal)">
                                      <p:cBhvr>
                                        <p:cTn id="7"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AutoShape 2"/>
          <p:cNvSpPr>
            <a:spLocks noChangeArrowheads="1"/>
          </p:cNvSpPr>
          <p:nvPr/>
        </p:nvSpPr>
        <p:spPr bwMode="auto">
          <a:xfrm>
            <a:off x="8458200" y="1981200"/>
            <a:ext cx="1371600" cy="4038600"/>
          </a:xfrm>
          <a:prstGeom prst="roundRect">
            <a:avLst>
              <a:gd name="adj" fmla="val 16667"/>
            </a:avLst>
          </a:prstGeom>
          <a:gradFill rotWithShape="0">
            <a:gsLst>
              <a:gs pos="0">
                <a:srgbClr val="000080"/>
              </a:gs>
              <a:gs pos="50000">
                <a:schemeClr val="tx2"/>
              </a:gs>
              <a:gs pos="100000">
                <a:srgbClr val="000080"/>
              </a:gs>
            </a:gsLst>
            <a:lin ang="5400000" scaled="1"/>
          </a:gradFill>
          <a:ln w="9525">
            <a:solidFill>
              <a:schemeClr val="tx1"/>
            </a:solidFill>
            <a:round/>
            <a:headEnd/>
            <a:tailEnd/>
          </a:ln>
          <a:effectLst/>
        </p:spPr>
        <p:txBody>
          <a:bodyPr wrap="none" anchor="ctr"/>
          <a:lstStyle/>
          <a:p>
            <a:pPr defTabSz="914400" fontAlgn="base">
              <a:spcBef>
                <a:spcPct val="0"/>
              </a:spcBef>
              <a:spcAft>
                <a:spcPct val="0"/>
              </a:spcAft>
              <a:defRPr/>
            </a:pPr>
            <a:endParaRPr kumimoji="1" lang="zh-TW" altLang="en-US">
              <a:solidFill>
                <a:prstClr val="black"/>
              </a:solidFill>
              <a:latin typeface="Arial" charset="0"/>
              <a:ea typeface="新細明體" panose="02020500000000000000" pitchFamily="18" charset="-120"/>
            </a:endParaRPr>
          </a:p>
        </p:txBody>
      </p:sp>
      <p:sp>
        <p:nvSpPr>
          <p:cNvPr id="157699" name="AutoShape 3"/>
          <p:cNvSpPr>
            <a:spLocks noChangeArrowheads="1"/>
          </p:cNvSpPr>
          <p:nvPr/>
        </p:nvSpPr>
        <p:spPr bwMode="auto">
          <a:xfrm>
            <a:off x="5867400" y="2438400"/>
            <a:ext cx="1295400" cy="3200400"/>
          </a:xfrm>
          <a:prstGeom prst="roundRect">
            <a:avLst>
              <a:gd name="adj" fmla="val 16667"/>
            </a:avLst>
          </a:prstGeom>
          <a:gradFill rotWithShape="0">
            <a:gsLst>
              <a:gs pos="0">
                <a:srgbClr val="000080"/>
              </a:gs>
              <a:gs pos="50000">
                <a:schemeClr val="tx2"/>
              </a:gs>
              <a:gs pos="100000">
                <a:srgbClr val="000080"/>
              </a:gs>
            </a:gsLst>
            <a:lin ang="5400000" scaled="1"/>
          </a:gradFill>
          <a:ln w="9525">
            <a:solidFill>
              <a:schemeClr val="tx1"/>
            </a:solidFill>
            <a:round/>
            <a:headEnd/>
            <a:tailEnd/>
          </a:ln>
          <a:effectLst/>
        </p:spPr>
        <p:txBody>
          <a:bodyPr wrap="none" anchor="ctr"/>
          <a:lstStyle/>
          <a:p>
            <a:pPr algn="ctr" defTabSz="914400" fontAlgn="base">
              <a:spcBef>
                <a:spcPct val="0"/>
              </a:spcBef>
              <a:spcAft>
                <a:spcPct val="0"/>
              </a:spcAft>
              <a:defRPr/>
            </a:pPr>
            <a:endParaRPr kumimoji="1" lang="zh-TW" altLang="en-US" b="1">
              <a:solidFill>
                <a:prstClr val="black"/>
              </a:solidFill>
              <a:latin typeface="Arial" charset="0"/>
              <a:ea typeface="新細明體" panose="02020500000000000000" pitchFamily="18" charset="-120"/>
            </a:endParaRPr>
          </a:p>
        </p:txBody>
      </p:sp>
      <p:sp>
        <p:nvSpPr>
          <p:cNvPr id="17412" name="AutoShape 4"/>
          <p:cNvSpPr>
            <a:spLocks noChangeArrowheads="1"/>
          </p:cNvSpPr>
          <p:nvPr/>
        </p:nvSpPr>
        <p:spPr bwMode="auto">
          <a:xfrm>
            <a:off x="2063750" y="3068638"/>
            <a:ext cx="1905000" cy="2520950"/>
          </a:xfrm>
          <a:prstGeom prst="roundRect">
            <a:avLst>
              <a:gd name="adj" fmla="val 16667"/>
            </a:avLst>
          </a:prstGeom>
          <a:gradFill rotWithShape="0">
            <a:gsLst>
              <a:gs pos="0">
                <a:srgbClr val="000080"/>
              </a:gs>
              <a:gs pos="50000">
                <a:srgbClr val="0000FF"/>
              </a:gs>
              <a:gs pos="100000">
                <a:srgbClr val="00008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7413" name="AutoShape 5"/>
          <p:cNvSpPr>
            <a:spLocks noChangeArrowheads="1"/>
          </p:cNvSpPr>
          <p:nvPr/>
        </p:nvSpPr>
        <p:spPr bwMode="auto">
          <a:xfrm>
            <a:off x="1752600" y="1524000"/>
            <a:ext cx="6503988" cy="685800"/>
          </a:xfrm>
          <a:prstGeom prst="roundRect">
            <a:avLst>
              <a:gd name="adj" fmla="val 16667"/>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7414" name="Text Box 6"/>
          <p:cNvSpPr txBox="1">
            <a:spLocks noChangeArrowheads="1"/>
          </p:cNvSpPr>
          <p:nvPr/>
        </p:nvSpPr>
        <p:spPr bwMode="auto">
          <a:xfrm>
            <a:off x="3657600" y="471488"/>
            <a:ext cx="6477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kumimoji="1" lang="zh-TW" altLang="en-US" sz="4800" b="1">
                <a:solidFill>
                  <a:srgbClr val="000000"/>
                </a:solidFill>
                <a:latin typeface="Arial" panose="020B0604020202020204" pitchFamily="34" charset="0"/>
                <a:ea typeface="標楷體" panose="03000509000000000000" pitchFamily="65" charset="-120"/>
              </a:rPr>
              <a:t>受贈財物狀況處置</a:t>
            </a:r>
            <a:r>
              <a:rPr kumimoji="1" lang="en-US" altLang="zh-TW" sz="2800" b="1">
                <a:solidFill>
                  <a:srgbClr val="000000"/>
                </a:solidFill>
                <a:latin typeface="Arial" panose="020B0604020202020204" pitchFamily="34" charset="0"/>
                <a:ea typeface="標楷體" panose="03000509000000000000" pitchFamily="65" charset="-120"/>
              </a:rPr>
              <a:t>1</a:t>
            </a:r>
          </a:p>
        </p:txBody>
      </p:sp>
      <p:sp>
        <p:nvSpPr>
          <p:cNvPr id="17415" name="Text Box 7"/>
          <p:cNvSpPr txBox="1">
            <a:spLocks noChangeArrowheads="1"/>
          </p:cNvSpPr>
          <p:nvPr/>
        </p:nvSpPr>
        <p:spPr bwMode="auto">
          <a:xfrm>
            <a:off x="1774826" y="1484314"/>
            <a:ext cx="6443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3200" b="1">
                <a:solidFill>
                  <a:prstClr val="black"/>
                </a:solidFill>
                <a:latin typeface="Arial" panose="020B0604020202020204" pitchFamily="34" charset="0"/>
                <a:ea typeface="標楷體" panose="03000509000000000000" pitchFamily="65" charset="-120"/>
              </a:rPr>
              <a:t>與職務</a:t>
            </a:r>
            <a:r>
              <a:rPr kumimoji="1" lang="zh-TW" altLang="en-US" sz="4000" b="1">
                <a:solidFill>
                  <a:srgbClr val="FF0000"/>
                </a:solidFill>
                <a:latin typeface="Arial" panose="020B0604020202020204" pitchFamily="34" charset="0"/>
                <a:ea typeface="標楷體" panose="03000509000000000000" pitchFamily="65" charset="-120"/>
              </a:rPr>
              <a:t>有</a:t>
            </a:r>
            <a:r>
              <a:rPr kumimoji="1" lang="zh-TW" altLang="en-US" sz="3200" b="1">
                <a:solidFill>
                  <a:prstClr val="black"/>
                </a:solidFill>
                <a:latin typeface="Arial" panose="020B0604020202020204" pitchFamily="34" charset="0"/>
                <a:ea typeface="標楷體" panose="03000509000000000000" pitchFamily="65" charset="-120"/>
              </a:rPr>
              <a:t>利害關係者</a:t>
            </a:r>
            <a:r>
              <a:rPr kumimoji="1" lang="zh-TW" altLang="en-US" sz="2400" b="1">
                <a:solidFill>
                  <a:prstClr val="black"/>
                </a:solidFill>
                <a:latin typeface="Arial" panose="020B0604020202020204" pitchFamily="34" charset="0"/>
                <a:ea typeface="標楷體" panose="03000509000000000000" pitchFamily="65" charset="-120"/>
              </a:rPr>
              <a:t>（第</a:t>
            </a:r>
            <a:r>
              <a:rPr kumimoji="1" lang="en-US" altLang="zh-TW" sz="2400" b="1">
                <a:solidFill>
                  <a:prstClr val="black"/>
                </a:solidFill>
                <a:latin typeface="Arial" panose="020B0604020202020204" pitchFamily="34" charset="0"/>
                <a:ea typeface="標楷體" panose="03000509000000000000" pitchFamily="65" charset="-120"/>
              </a:rPr>
              <a:t>4</a:t>
            </a:r>
            <a:r>
              <a:rPr kumimoji="1" lang="zh-TW" altLang="en-US" sz="2400" b="1">
                <a:solidFill>
                  <a:prstClr val="black"/>
                </a:solidFill>
                <a:latin typeface="Arial" panose="020B0604020202020204" pitchFamily="34" charset="0"/>
                <a:ea typeface="標楷體" panose="03000509000000000000" pitchFamily="65" charset="-120"/>
              </a:rPr>
              <a:t>點、第</a:t>
            </a:r>
            <a:r>
              <a:rPr kumimoji="1" lang="en-US" altLang="zh-TW" sz="2400" b="1">
                <a:solidFill>
                  <a:prstClr val="black"/>
                </a:solidFill>
                <a:latin typeface="Arial" panose="020B0604020202020204" pitchFamily="34" charset="0"/>
                <a:ea typeface="標楷體" panose="03000509000000000000" pitchFamily="65" charset="-120"/>
              </a:rPr>
              <a:t>5</a:t>
            </a:r>
            <a:r>
              <a:rPr kumimoji="1" lang="zh-TW" altLang="en-US" sz="2400" b="1">
                <a:solidFill>
                  <a:prstClr val="black"/>
                </a:solidFill>
                <a:latin typeface="Arial" panose="020B0604020202020204" pitchFamily="34" charset="0"/>
                <a:ea typeface="標楷體" panose="03000509000000000000" pitchFamily="65" charset="-120"/>
              </a:rPr>
              <a:t>點）</a:t>
            </a:r>
            <a:r>
              <a:rPr kumimoji="1" lang="zh-TW" altLang="en-US" sz="3600">
                <a:solidFill>
                  <a:prstClr val="black"/>
                </a:solidFill>
                <a:latin typeface="Arial" panose="020B0604020202020204" pitchFamily="34" charset="0"/>
                <a:ea typeface="標楷體" panose="03000509000000000000" pitchFamily="65" charset="-120"/>
              </a:rPr>
              <a:t> </a:t>
            </a:r>
          </a:p>
        </p:txBody>
      </p:sp>
      <p:sp>
        <p:nvSpPr>
          <p:cNvPr id="17416" name="Text Box 8"/>
          <p:cNvSpPr txBox="1">
            <a:spLocks noChangeArrowheads="1"/>
          </p:cNvSpPr>
          <p:nvPr/>
        </p:nvSpPr>
        <p:spPr bwMode="auto">
          <a:xfrm>
            <a:off x="1992313" y="3429000"/>
            <a:ext cx="20129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不得要求</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、期約、</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接受餽贈</a:t>
            </a:r>
          </a:p>
        </p:txBody>
      </p:sp>
      <p:sp>
        <p:nvSpPr>
          <p:cNvPr id="17417" name="Text Box 9"/>
          <p:cNvSpPr txBox="1">
            <a:spLocks noChangeArrowheads="1"/>
          </p:cNvSpPr>
          <p:nvPr/>
        </p:nvSpPr>
        <p:spPr bwMode="auto">
          <a:xfrm>
            <a:off x="6172200" y="2514600"/>
            <a:ext cx="7620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簽</a:t>
            </a:r>
          </a:p>
          <a:p>
            <a:pPr defTabSz="914400" fontAlgn="base">
              <a:spcBef>
                <a:spcPct val="5000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報</a:t>
            </a:r>
          </a:p>
          <a:p>
            <a:pPr defTabSz="914400" fontAlgn="base">
              <a:spcBef>
                <a:spcPct val="5000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首</a:t>
            </a:r>
          </a:p>
          <a:p>
            <a:pPr defTabSz="914400" fontAlgn="base">
              <a:spcBef>
                <a:spcPct val="5000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長</a:t>
            </a:r>
          </a:p>
        </p:txBody>
      </p:sp>
      <p:sp>
        <p:nvSpPr>
          <p:cNvPr id="17418" name="Text Box 10"/>
          <p:cNvSpPr txBox="1">
            <a:spLocks noChangeArrowheads="1"/>
          </p:cNvSpPr>
          <p:nvPr/>
        </p:nvSpPr>
        <p:spPr bwMode="auto">
          <a:xfrm>
            <a:off x="8839200" y="2209801"/>
            <a:ext cx="6413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知</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會</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政</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風</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機</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構</a:t>
            </a:r>
          </a:p>
        </p:txBody>
      </p:sp>
      <p:sp>
        <p:nvSpPr>
          <p:cNvPr id="17419" name="Line 11"/>
          <p:cNvSpPr>
            <a:spLocks noChangeShapeType="1"/>
          </p:cNvSpPr>
          <p:nvPr/>
        </p:nvSpPr>
        <p:spPr bwMode="auto">
          <a:xfrm>
            <a:off x="4114800" y="3581400"/>
            <a:ext cx="1524000" cy="0"/>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7420" name="Line 12"/>
          <p:cNvSpPr>
            <a:spLocks noChangeShapeType="1"/>
          </p:cNvSpPr>
          <p:nvPr/>
        </p:nvSpPr>
        <p:spPr bwMode="auto">
          <a:xfrm>
            <a:off x="4114800" y="4724400"/>
            <a:ext cx="1524000" cy="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7421" name="Text Box 13"/>
          <p:cNvSpPr txBox="1">
            <a:spLocks noChangeArrowheads="1"/>
          </p:cNvSpPr>
          <p:nvPr/>
        </p:nvSpPr>
        <p:spPr bwMode="auto">
          <a:xfrm>
            <a:off x="4286250" y="3062288"/>
            <a:ext cx="895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2800" b="1">
                <a:solidFill>
                  <a:srgbClr val="006600"/>
                </a:solidFill>
                <a:latin typeface="Arial" panose="020B0604020202020204" pitchFamily="34" charset="0"/>
                <a:ea typeface="標楷體" panose="03000509000000000000" pitchFamily="65" charset="-120"/>
              </a:rPr>
              <a:t>拒絕</a:t>
            </a:r>
          </a:p>
        </p:txBody>
      </p:sp>
      <p:sp>
        <p:nvSpPr>
          <p:cNvPr id="17422" name="Text Box 14"/>
          <p:cNvSpPr txBox="1">
            <a:spLocks noChangeArrowheads="1"/>
          </p:cNvSpPr>
          <p:nvPr/>
        </p:nvSpPr>
        <p:spPr bwMode="auto">
          <a:xfrm>
            <a:off x="4267200" y="4692650"/>
            <a:ext cx="895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2800" b="1">
                <a:solidFill>
                  <a:srgbClr val="CC0000"/>
                </a:solidFill>
                <a:latin typeface="Arial" panose="020B0604020202020204" pitchFamily="34" charset="0"/>
                <a:ea typeface="標楷體" panose="03000509000000000000" pitchFamily="65" charset="-120"/>
              </a:rPr>
              <a:t>無法</a:t>
            </a:r>
          </a:p>
          <a:p>
            <a:pPr defTabSz="914400" fontAlgn="base">
              <a:spcBef>
                <a:spcPct val="0"/>
              </a:spcBef>
              <a:spcAft>
                <a:spcPct val="0"/>
              </a:spcAft>
              <a:buClrTx/>
              <a:buNone/>
            </a:pPr>
            <a:r>
              <a:rPr kumimoji="1" lang="zh-TW" altLang="en-US" sz="2800" b="1">
                <a:solidFill>
                  <a:srgbClr val="CC0000"/>
                </a:solidFill>
                <a:latin typeface="Arial" panose="020B0604020202020204" pitchFamily="34" charset="0"/>
                <a:ea typeface="標楷體" panose="03000509000000000000" pitchFamily="65" charset="-120"/>
              </a:rPr>
              <a:t>退還</a:t>
            </a:r>
          </a:p>
        </p:txBody>
      </p:sp>
      <p:sp>
        <p:nvSpPr>
          <p:cNvPr id="17423" name="Line 15"/>
          <p:cNvSpPr>
            <a:spLocks noChangeShapeType="1"/>
          </p:cNvSpPr>
          <p:nvPr/>
        </p:nvSpPr>
        <p:spPr bwMode="auto">
          <a:xfrm>
            <a:off x="7315200" y="4724400"/>
            <a:ext cx="1066800" cy="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7424" name="Text Box 16"/>
          <p:cNvSpPr txBox="1">
            <a:spLocks noChangeArrowheads="1"/>
          </p:cNvSpPr>
          <p:nvPr/>
        </p:nvSpPr>
        <p:spPr bwMode="auto">
          <a:xfrm>
            <a:off x="7315200" y="4724400"/>
            <a:ext cx="10937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en-US" altLang="zh-TW" sz="2800" b="1">
                <a:solidFill>
                  <a:srgbClr val="CC0000"/>
                </a:solidFill>
                <a:latin typeface="Arial" panose="020B0604020202020204" pitchFamily="34" charset="0"/>
                <a:ea typeface="標楷體" panose="03000509000000000000" pitchFamily="65" charset="-120"/>
              </a:rPr>
              <a:t>3</a:t>
            </a:r>
            <a:r>
              <a:rPr kumimoji="1" lang="zh-TW" altLang="en-US" sz="2800" b="1">
                <a:solidFill>
                  <a:srgbClr val="CC0000"/>
                </a:solidFill>
                <a:latin typeface="Arial" panose="020B0604020202020204" pitchFamily="34" charset="0"/>
                <a:ea typeface="標楷體" panose="03000509000000000000" pitchFamily="65" charset="-120"/>
              </a:rPr>
              <a:t>日內</a:t>
            </a:r>
          </a:p>
          <a:p>
            <a:pPr defTabSz="914400" fontAlgn="base">
              <a:spcBef>
                <a:spcPct val="0"/>
              </a:spcBef>
              <a:spcAft>
                <a:spcPct val="0"/>
              </a:spcAft>
              <a:buClrTx/>
              <a:buNone/>
            </a:pPr>
            <a:r>
              <a:rPr kumimoji="1" lang="zh-TW" altLang="en-US" sz="2800" b="1">
                <a:solidFill>
                  <a:srgbClr val="CC0000"/>
                </a:solidFill>
                <a:latin typeface="Arial" panose="020B0604020202020204" pitchFamily="34" charset="0"/>
                <a:ea typeface="標楷體" panose="03000509000000000000" pitchFamily="65" charset="-120"/>
              </a:rPr>
              <a:t>送 交</a:t>
            </a:r>
          </a:p>
        </p:txBody>
      </p:sp>
      <p:sp>
        <p:nvSpPr>
          <p:cNvPr id="17425" name="Line 17"/>
          <p:cNvSpPr>
            <a:spLocks noChangeShapeType="1"/>
          </p:cNvSpPr>
          <p:nvPr/>
        </p:nvSpPr>
        <p:spPr bwMode="auto">
          <a:xfrm>
            <a:off x="7315200" y="3657600"/>
            <a:ext cx="1066800" cy="0"/>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7426" name="Text Box 18"/>
          <p:cNvSpPr txBox="1">
            <a:spLocks noChangeArrowheads="1"/>
          </p:cNvSpPr>
          <p:nvPr/>
        </p:nvSpPr>
        <p:spPr bwMode="auto">
          <a:xfrm>
            <a:off x="4267200" y="3581401"/>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2800" b="1">
                <a:solidFill>
                  <a:srgbClr val="006600"/>
                </a:solidFill>
                <a:latin typeface="Arial" panose="020B0604020202020204" pitchFamily="34" charset="0"/>
                <a:ea typeface="標楷體" panose="03000509000000000000" pitchFamily="65" charset="-120"/>
              </a:rPr>
              <a:t>退還</a:t>
            </a:r>
          </a:p>
        </p:txBody>
      </p:sp>
      <p:sp>
        <p:nvSpPr>
          <p:cNvPr id="17427" name="AutoShape 19"/>
          <p:cNvSpPr>
            <a:spLocks noChangeArrowheads="1"/>
          </p:cNvSpPr>
          <p:nvPr/>
        </p:nvSpPr>
        <p:spPr bwMode="auto">
          <a:xfrm>
            <a:off x="2362201" y="2286000"/>
            <a:ext cx="1217613" cy="733842"/>
          </a:xfrm>
          <a:prstGeom prst="downArrow">
            <a:avLst>
              <a:gd name="adj1" fmla="val 50000"/>
              <a:gd name="adj2" fmla="val 25000"/>
            </a:avLst>
          </a:prstGeom>
          <a:solidFill>
            <a:srgbClr val="FF66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endParaRPr kumimoji="1" lang="zh-TW" altLang="en-US" sz="3600">
              <a:solidFill>
                <a:prstClr val="black"/>
              </a:solidFill>
              <a:latin typeface="Arial" panose="020B0604020202020204" pitchFamily="34" charset="0"/>
              <a:ea typeface="標楷體" panose="03000509000000000000" pitchFamily="65" charset="-120"/>
            </a:endParaRPr>
          </a:p>
        </p:txBody>
      </p:sp>
      <p:sp>
        <p:nvSpPr>
          <p:cNvPr id="17428" name="Rectangle 20"/>
          <p:cNvSpPr>
            <a:spLocks noChangeArrowheads="1"/>
          </p:cNvSpPr>
          <p:nvPr/>
        </p:nvSpPr>
        <p:spPr bwMode="auto">
          <a:xfrm>
            <a:off x="10369550" y="6564314"/>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sz="1200">
              <a:solidFill>
                <a:prstClr val="black"/>
              </a:solidFill>
              <a:latin typeface="標楷體" panose="03000509000000000000" pitchFamily="65" charset="-120"/>
              <a:ea typeface="標楷體" panose="03000509000000000000" pitchFamily="65" charset="-120"/>
            </a:endParaRPr>
          </a:p>
        </p:txBody>
      </p:sp>
      <p:sp>
        <p:nvSpPr>
          <p:cNvPr id="1742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B030BE4A-0A75-4F93-A3B7-71D25955C8D8}"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11</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5560564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p:cNvSpPr>
          <p:nvPr>
            <p:ph idx="1"/>
          </p:nvPr>
        </p:nvSpPr>
        <p:spPr>
          <a:xfrm>
            <a:off x="3276601" y="4251326"/>
            <a:ext cx="6380163" cy="1825625"/>
          </a:xfrm>
        </p:spPr>
        <p:txBody>
          <a:bodyPr/>
          <a:lstStyle/>
          <a:p>
            <a:pPr algn="just" eaLnBrk="1" hangingPunct="1">
              <a:spcBef>
                <a:spcPct val="0"/>
              </a:spcBef>
              <a:buFont typeface="Arial" panose="020B0604020202020204" pitchFamily="34" charset="0"/>
              <a:buNone/>
            </a:pPr>
            <a:r>
              <a:rPr lang="zh-TW" altLang="en-US" sz="2800" b="1">
                <a:solidFill>
                  <a:schemeClr val="tx1"/>
                </a:solidFill>
                <a:latin typeface="標楷體" panose="03000509000000000000" pitchFamily="65" charset="-120"/>
                <a:ea typeface="標楷體" panose="03000509000000000000" pitchFamily="65" charset="-120"/>
              </a:rPr>
              <a:t>因訂婚、結婚、生育、喬遷、就職、陞</a:t>
            </a:r>
            <a:endParaRPr lang="en-US" altLang="zh-TW" sz="2800" b="1">
              <a:solidFill>
                <a:schemeClr val="tx1"/>
              </a:solidFill>
              <a:latin typeface="標楷體" panose="03000509000000000000" pitchFamily="65" charset="-120"/>
              <a:ea typeface="標楷體" panose="03000509000000000000" pitchFamily="65" charset="-120"/>
            </a:endParaRPr>
          </a:p>
          <a:p>
            <a:pPr algn="just" eaLnBrk="1" hangingPunct="1">
              <a:spcBef>
                <a:spcPct val="0"/>
              </a:spcBef>
              <a:buFont typeface="Arial" panose="020B0604020202020204" pitchFamily="34" charset="0"/>
              <a:buNone/>
            </a:pPr>
            <a:r>
              <a:rPr lang="zh-TW" altLang="en-US" sz="2800" b="1">
                <a:solidFill>
                  <a:schemeClr val="tx1"/>
                </a:solidFill>
                <a:latin typeface="標楷體" panose="03000509000000000000" pitchFamily="65" charset="-120"/>
                <a:ea typeface="標楷體" panose="03000509000000000000" pitchFamily="65" charset="-120"/>
              </a:rPr>
              <a:t>遷異動、退休、辭職、離職及本人、配</a:t>
            </a:r>
            <a:endParaRPr lang="en-US" altLang="zh-TW" sz="2800" b="1">
              <a:solidFill>
                <a:schemeClr val="tx1"/>
              </a:solidFill>
              <a:latin typeface="標楷體" panose="03000509000000000000" pitchFamily="65" charset="-120"/>
              <a:ea typeface="標楷體" panose="03000509000000000000" pitchFamily="65" charset="-120"/>
            </a:endParaRPr>
          </a:p>
          <a:p>
            <a:pPr algn="just" eaLnBrk="1" hangingPunct="1">
              <a:spcBef>
                <a:spcPct val="0"/>
              </a:spcBef>
              <a:buFont typeface="Arial" panose="020B0604020202020204" pitchFamily="34" charset="0"/>
              <a:buNone/>
            </a:pPr>
            <a:r>
              <a:rPr lang="zh-TW" altLang="en-US" sz="2800" b="1">
                <a:solidFill>
                  <a:schemeClr val="tx1"/>
                </a:solidFill>
                <a:latin typeface="標楷體" panose="03000509000000000000" pitchFamily="65" charset="-120"/>
                <a:ea typeface="標楷體" panose="03000509000000000000" pitchFamily="65" charset="-120"/>
              </a:rPr>
              <a:t>偶或直系親屬之傷病、死亡受贈之財務，</a:t>
            </a:r>
            <a:endParaRPr lang="en-US" altLang="zh-TW" sz="2800" b="1">
              <a:solidFill>
                <a:schemeClr val="tx1"/>
              </a:solidFill>
              <a:latin typeface="標楷體" panose="03000509000000000000" pitchFamily="65" charset="-120"/>
              <a:ea typeface="標楷體" panose="03000509000000000000" pitchFamily="65" charset="-120"/>
            </a:endParaRPr>
          </a:p>
          <a:p>
            <a:pPr algn="just" eaLnBrk="1" hangingPunct="1">
              <a:spcBef>
                <a:spcPct val="0"/>
              </a:spcBef>
              <a:buFont typeface="Arial" panose="020B0604020202020204" pitchFamily="34" charset="0"/>
              <a:buNone/>
            </a:pPr>
            <a:r>
              <a:rPr lang="zh-TW" altLang="en-US" sz="2800" b="1">
                <a:solidFill>
                  <a:schemeClr val="tx1"/>
                </a:solidFill>
                <a:latin typeface="標楷體" panose="03000509000000000000" pitchFamily="65" charset="-120"/>
                <a:ea typeface="標楷體" panose="03000509000000000000" pitchFamily="65" charset="-120"/>
              </a:rPr>
              <a:t>其市價不超過</a:t>
            </a:r>
            <a:r>
              <a:rPr lang="zh-TW" altLang="en-US" sz="2800" b="1">
                <a:solidFill>
                  <a:srgbClr val="C00000"/>
                </a:solidFill>
                <a:latin typeface="標楷體" panose="03000509000000000000" pitchFamily="65" charset="-120"/>
                <a:ea typeface="標楷體" panose="03000509000000000000" pitchFamily="65" charset="-120"/>
              </a:rPr>
              <a:t>正常社交禮俗標準</a:t>
            </a:r>
            <a:r>
              <a:rPr lang="zh-TW" altLang="en-US" sz="2800" b="1">
                <a:solidFill>
                  <a:schemeClr val="tx1"/>
                </a:solidFill>
                <a:latin typeface="細明體" panose="02020509000000000000" pitchFamily="49" charset="-120"/>
                <a:ea typeface="細明體" panose="02020509000000000000" pitchFamily="49" charset="-120"/>
              </a:rPr>
              <a:t>。</a:t>
            </a:r>
            <a:endParaRPr lang="zh-TW" altLang="en-US" sz="2800" b="1">
              <a:solidFill>
                <a:srgbClr val="FF0000"/>
              </a:solidFill>
              <a:latin typeface="標楷體" panose="03000509000000000000" pitchFamily="65" charset="-120"/>
              <a:ea typeface="標楷體" panose="03000509000000000000" pitchFamily="65" charset="-120"/>
            </a:endParaRPr>
          </a:p>
        </p:txBody>
      </p:sp>
      <p:sp>
        <p:nvSpPr>
          <p:cNvPr id="19459" name="Rectangle 3"/>
          <p:cNvSpPr>
            <a:spLocks noChangeArrowheads="1"/>
          </p:cNvSpPr>
          <p:nvPr/>
        </p:nvSpPr>
        <p:spPr bwMode="auto">
          <a:xfrm>
            <a:off x="2438400" y="1143000"/>
            <a:ext cx="7620000" cy="5410200"/>
          </a:xfrm>
          <a:prstGeom prst="rect">
            <a:avLst/>
          </a:prstGeom>
          <a:noFill/>
          <a:ln w="57150" cmpd="thinThick">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9460" name="Rectangle 4"/>
          <p:cNvSpPr>
            <a:spLocks noChangeArrowheads="1"/>
          </p:cNvSpPr>
          <p:nvPr/>
        </p:nvSpPr>
        <p:spPr bwMode="auto">
          <a:xfrm>
            <a:off x="1524000" y="6583364"/>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sz="1200">
              <a:solidFill>
                <a:prstClr val="black"/>
              </a:solidFill>
              <a:latin typeface="標楷體" panose="03000509000000000000" pitchFamily="65" charset="-120"/>
              <a:ea typeface="標楷體" panose="03000509000000000000" pitchFamily="65" charset="-120"/>
            </a:endParaRPr>
          </a:p>
        </p:txBody>
      </p:sp>
      <p:sp>
        <p:nvSpPr>
          <p:cNvPr id="160773" name="Rectangle 5" descr="紫色篩網"/>
          <p:cNvSpPr>
            <a:spLocks noChangeArrowheads="1"/>
          </p:cNvSpPr>
          <p:nvPr/>
        </p:nvSpPr>
        <p:spPr bwMode="auto">
          <a:xfrm>
            <a:off x="3733800" y="304800"/>
            <a:ext cx="4800600" cy="762000"/>
          </a:xfrm>
          <a:prstGeom prst="rect">
            <a:avLst/>
          </a:prstGeom>
          <a:blipFill dpi="0" rotWithShape="1">
            <a:blip r:embed="rId3"/>
            <a:srcRect/>
            <a:tile tx="0" ty="0" sx="100000" sy="100000" flip="none" algn="tl"/>
          </a:blipFill>
          <a:ln>
            <a:noFill/>
          </a:ln>
          <a:effectLst/>
          <a:scene3d>
            <a:camera prst="legacyObliqueTopRight"/>
            <a:lightRig rig="legacyFlat3" dir="b"/>
          </a:scene3d>
          <a:sp3d extrusionH="125400" prstMaterial="legacyMatte">
            <a:bevelT w="13500" h="13500" prst="angle"/>
            <a:bevelB w="13500" h="13500" prst="angle"/>
            <a:extrusionClr>
              <a:srgbClr val="9900CC"/>
            </a:extrusionClr>
          </a:sp3d>
        </p:spPr>
        <p:txBody>
          <a:bodyPr wrap="none" anchor="ctr">
            <a:flatTx/>
          </a:bodyPr>
          <a:lstStyle/>
          <a:p>
            <a:pPr algn="ctr" defTabSz="914400" fontAlgn="base">
              <a:spcBef>
                <a:spcPct val="0"/>
              </a:spcBef>
              <a:spcAft>
                <a:spcPct val="0"/>
              </a:spcAft>
              <a:defRPr/>
            </a:pPr>
            <a:r>
              <a:rPr kumimoji="1" lang="zh-TW" altLang="en-US" sz="4400" b="1">
                <a:solidFill>
                  <a:prstClr val="white"/>
                </a:solidFill>
                <a:effectLst>
                  <a:outerShdw blurRad="38100" dist="38100" dir="2700000" algn="tl">
                    <a:srgbClr val="000000"/>
                  </a:outerShdw>
                </a:effectLst>
                <a:latin typeface="Times New Roman" pitchFamily="18" charset="0"/>
                <a:ea typeface="標楷體" pitchFamily="65" charset="-120"/>
              </a:rPr>
              <a:t>例 外 規 定</a:t>
            </a:r>
          </a:p>
        </p:txBody>
      </p:sp>
      <p:sp>
        <p:nvSpPr>
          <p:cNvPr id="160774" name="Rectangle 6"/>
          <p:cNvSpPr>
            <a:spLocks noChangeArrowheads="1"/>
          </p:cNvSpPr>
          <p:nvPr/>
        </p:nvSpPr>
        <p:spPr bwMode="auto">
          <a:xfrm>
            <a:off x="3276600" y="1371601"/>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2800" b="1">
                <a:solidFill>
                  <a:prstClr val="black"/>
                </a:solidFill>
                <a:latin typeface="標楷體" panose="03000509000000000000" pitchFamily="65" charset="-120"/>
                <a:ea typeface="標楷體" panose="03000509000000000000" pitchFamily="65" charset="-120"/>
              </a:rPr>
              <a:t>屬公務禮儀。</a:t>
            </a:r>
          </a:p>
        </p:txBody>
      </p:sp>
      <p:pic>
        <p:nvPicPr>
          <p:cNvPr id="19463" name="Picture 7" descr="work_0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31925"/>
            <a:ext cx="53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work_0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2060575"/>
            <a:ext cx="53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work_0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2708275"/>
            <a:ext cx="53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8" name="Rectangle 10"/>
          <p:cNvSpPr>
            <a:spLocks noChangeArrowheads="1"/>
          </p:cNvSpPr>
          <p:nvPr/>
        </p:nvSpPr>
        <p:spPr bwMode="auto">
          <a:xfrm>
            <a:off x="3216275" y="2636839"/>
            <a:ext cx="6192838"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lnSpc>
                <a:spcPct val="110000"/>
              </a:lnSpc>
              <a:spcBef>
                <a:spcPct val="0"/>
              </a:spcBef>
              <a:spcAft>
                <a:spcPct val="0"/>
              </a:spcAft>
              <a:buClrTx/>
              <a:buNone/>
            </a:pPr>
            <a:r>
              <a:rPr kumimoji="1" lang="zh-TW" altLang="en-US" sz="2800" b="1">
                <a:solidFill>
                  <a:prstClr val="black"/>
                </a:solidFill>
                <a:latin typeface="標楷體" panose="03000509000000000000" pitchFamily="65" charset="-120"/>
                <a:ea typeface="標楷體" panose="03000509000000000000" pitchFamily="65" charset="-120"/>
              </a:rPr>
              <a:t>受贈之財物市價在新臺幣</a:t>
            </a:r>
            <a:r>
              <a:rPr kumimoji="1" lang="en-US" altLang="zh-TW" sz="2800" b="1">
                <a:solidFill>
                  <a:srgbClr val="CC0000"/>
                </a:solidFill>
                <a:latin typeface="標楷體" panose="03000509000000000000" pitchFamily="65" charset="-120"/>
                <a:ea typeface="標楷體" panose="03000509000000000000" pitchFamily="65" charset="-120"/>
              </a:rPr>
              <a:t>500</a:t>
            </a:r>
            <a:r>
              <a:rPr kumimoji="1" lang="zh-TW" altLang="en-US" sz="2800" b="1">
                <a:solidFill>
                  <a:prstClr val="black"/>
                </a:solidFill>
                <a:latin typeface="標楷體" panose="03000509000000000000" pitchFamily="65" charset="-120"/>
                <a:ea typeface="標楷體" panose="03000509000000000000" pitchFamily="65" charset="-120"/>
              </a:rPr>
              <a:t>元以下；</a:t>
            </a:r>
          </a:p>
          <a:p>
            <a:pPr defTabSz="914400" fontAlgn="base">
              <a:lnSpc>
                <a:spcPct val="110000"/>
              </a:lnSpc>
              <a:spcBef>
                <a:spcPct val="0"/>
              </a:spcBef>
              <a:spcAft>
                <a:spcPct val="0"/>
              </a:spcAft>
              <a:buClrTx/>
              <a:buNone/>
            </a:pPr>
            <a:r>
              <a:rPr kumimoji="1" lang="zh-TW" altLang="en-US" sz="2800" b="1">
                <a:solidFill>
                  <a:prstClr val="black"/>
                </a:solidFill>
                <a:latin typeface="標楷體" panose="03000509000000000000" pitchFamily="65" charset="-120"/>
                <a:ea typeface="標楷體" panose="03000509000000000000" pitchFamily="65" charset="-120"/>
              </a:rPr>
              <a:t>或對本機關</a:t>
            </a:r>
            <a:r>
              <a:rPr kumimoji="1" lang="en-US" altLang="zh-TW" sz="2800" b="1">
                <a:solidFill>
                  <a:prstClr val="black"/>
                </a:solidFill>
                <a:latin typeface="標楷體" panose="03000509000000000000" pitchFamily="65" charset="-120"/>
                <a:ea typeface="標楷體" panose="03000509000000000000" pitchFamily="65" charset="-120"/>
              </a:rPr>
              <a:t>(</a:t>
            </a:r>
            <a:r>
              <a:rPr kumimoji="1" lang="zh-TW" altLang="en-US" sz="2800" b="1">
                <a:solidFill>
                  <a:prstClr val="black"/>
                </a:solidFill>
                <a:latin typeface="標楷體" panose="03000509000000000000" pitchFamily="65" charset="-120"/>
                <a:ea typeface="標楷體" panose="03000509000000000000" pitchFamily="65" charset="-120"/>
              </a:rPr>
              <a:t>構</a:t>
            </a:r>
            <a:r>
              <a:rPr kumimoji="1" lang="en-US" altLang="zh-TW" sz="2800" b="1">
                <a:solidFill>
                  <a:prstClr val="black"/>
                </a:solidFill>
                <a:latin typeface="標楷體" panose="03000509000000000000" pitchFamily="65" charset="-120"/>
                <a:ea typeface="標楷體" panose="03000509000000000000" pitchFamily="65" charset="-120"/>
              </a:rPr>
              <a:t>)</a:t>
            </a:r>
            <a:r>
              <a:rPr kumimoji="1" lang="zh-TW" altLang="en-US" sz="2800" b="1">
                <a:solidFill>
                  <a:prstClr val="black"/>
                </a:solidFill>
                <a:latin typeface="標楷體" panose="03000509000000000000" pitchFamily="65" charset="-120"/>
                <a:ea typeface="標楷體" panose="03000509000000000000" pitchFamily="65" charset="-120"/>
              </a:rPr>
              <a:t>內多數人為餽贈，其</a:t>
            </a:r>
          </a:p>
          <a:p>
            <a:pPr defTabSz="914400" fontAlgn="base">
              <a:lnSpc>
                <a:spcPct val="110000"/>
              </a:lnSpc>
              <a:spcBef>
                <a:spcPct val="0"/>
              </a:spcBef>
              <a:spcAft>
                <a:spcPct val="0"/>
              </a:spcAft>
              <a:buClrTx/>
              <a:buNone/>
            </a:pPr>
            <a:r>
              <a:rPr kumimoji="1" lang="zh-TW" altLang="en-US" sz="2800" b="1">
                <a:solidFill>
                  <a:prstClr val="black"/>
                </a:solidFill>
                <a:latin typeface="標楷體" panose="03000509000000000000" pitchFamily="65" charset="-120"/>
                <a:ea typeface="標楷體" panose="03000509000000000000" pitchFamily="65" charset="-120"/>
              </a:rPr>
              <a:t>市價總額在新臺幣</a:t>
            </a:r>
            <a:r>
              <a:rPr kumimoji="1" lang="en-US" altLang="zh-TW" sz="2800" b="1">
                <a:solidFill>
                  <a:srgbClr val="CC0000"/>
                </a:solidFill>
                <a:latin typeface="標楷體" panose="03000509000000000000" pitchFamily="65" charset="-120"/>
                <a:ea typeface="標楷體" panose="03000509000000000000" pitchFamily="65" charset="-120"/>
              </a:rPr>
              <a:t>1,000</a:t>
            </a:r>
            <a:r>
              <a:rPr kumimoji="1" lang="zh-TW" altLang="en-US" sz="2800" b="1">
                <a:solidFill>
                  <a:prstClr val="black"/>
                </a:solidFill>
                <a:latin typeface="標楷體" panose="03000509000000000000" pitchFamily="65" charset="-120"/>
                <a:ea typeface="標楷體" panose="03000509000000000000" pitchFamily="65" charset="-120"/>
              </a:rPr>
              <a:t>元以下。</a:t>
            </a:r>
          </a:p>
        </p:txBody>
      </p:sp>
      <p:sp>
        <p:nvSpPr>
          <p:cNvPr id="160779" name="Rectangle 11"/>
          <p:cNvSpPr>
            <a:spLocks noChangeArrowheads="1"/>
          </p:cNvSpPr>
          <p:nvPr/>
        </p:nvSpPr>
        <p:spPr bwMode="auto">
          <a:xfrm>
            <a:off x="3287713" y="1989138"/>
            <a:ext cx="4451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2800" b="1">
                <a:solidFill>
                  <a:prstClr val="black"/>
                </a:solidFill>
                <a:latin typeface="Arial" panose="020B0604020202020204" pitchFamily="34" charset="0"/>
                <a:ea typeface="標楷體" panose="03000509000000000000" pitchFamily="65" charset="-120"/>
              </a:rPr>
              <a:t>長官之獎勵、救助或慰問。</a:t>
            </a:r>
          </a:p>
        </p:txBody>
      </p:sp>
      <p:pic>
        <p:nvPicPr>
          <p:cNvPr id="19468" name="Picture 12" descr="work_0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4221163"/>
            <a:ext cx="53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投影片編號版面配置區 2"/>
          <p:cNvSpPr>
            <a:spLocks noGrp="1"/>
          </p:cNvSpPr>
          <p:nvPr>
            <p:ph type="sldNum" sz="quarter" idx="12"/>
          </p:nvPr>
        </p:nvSpPr>
        <p:spPr bwMode="auto">
          <a:xfrm>
            <a:off x="1830388" y="6021389"/>
            <a:ext cx="608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F67B7378-FF46-40D5-A74A-F667821C7121}"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12</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43729717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0774"/>
                                        </p:tgtEl>
                                        <p:attrNameLst>
                                          <p:attrName>style.visibility</p:attrName>
                                        </p:attrNameLst>
                                      </p:cBhvr>
                                      <p:to>
                                        <p:strVal val="visible"/>
                                      </p:to>
                                    </p:set>
                                    <p:anim calcmode="lin" valueType="num">
                                      <p:cBhvr additive="base">
                                        <p:cTn id="7" dur="500" fill="hold"/>
                                        <p:tgtEl>
                                          <p:spTgt spid="160774"/>
                                        </p:tgtEl>
                                        <p:attrNameLst>
                                          <p:attrName>ppt_x</p:attrName>
                                        </p:attrNameLst>
                                      </p:cBhvr>
                                      <p:tavLst>
                                        <p:tav tm="0">
                                          <p:val>
                                            <p:strVal val="0-#ppt_w/2"/>
                                          </p:val>
                                        </p:tav>
                                        <p:tav tm="100000">
                                          <p:val>
                                            <p:strVal val="#ppt_x"/>
                                          </p:val>
                                        </p:tav>
                                      </p:tavLst>
                                    </p:anim>
                                    <p:anim calcmode="lin" valueType="num">
                                      <p:cBhvr additive="base">
                                        <p:cTn id="8" dur="500" fill="hold"/>
                                        <p:tgtEl>
                                          <p:spTgt spid="1607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0779"/>
                                        </p:tgtEl>
                                        <p:attrNameLst>
                                          <p:attrName>style.visibility</p:attrName>
                                        </p:attrNameLst>
                                      </p:cBhvr>
                                      <p:to>
                                        <p:strVal val="visible"/>
                                      </p:to>
                                    </p:set>
                                    <p:anim calcmode="lin" valueType="num">
                                      <p:cBhvr additive="base">
                                        <p:cTn id="13" dur="500" fill="hold"/>
                                        <p:tgtEl>
                                          <p:spTgt spid="160779"/>
                                        </p:tgtEl>
                                        <p:attrNameLst>
                                          <p:attrName>ppt_x</p:attrName>
                                        </p:attrNameLst>
                                      </p:cBhvr>
                                      <p:tavLst>
                                        <p:tav tm="0">
                                          <p:val>
                                            <p:strVal val="0-#ppt_w/2"/>
                                          </p:val>
                                        </p:tav>
                                        <p:tav tm="100000">
                                          <p:val>
                                            <p:strVal val="#ppt_x"/>
                                          </p:val>
                                        </p:tav>
                                      </p:tavLst>
                                    </p:anim>
                                    <p:anim calcmode="lin" valueType="num">
                                      <p:cBhvr additive="base">
                                        <p:cTn id="14" dur="500" fill="hold"/>
                                        <p:tgtEl>
                                          <p:spTgt spid="1607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0778"/>
                                        </p:tgtEl>
                                        <p:attrNameLst>
                                          <p:attrName>style.visibility</p:attrName>
                                        </p:attrNameLst>
                                      </p:cBhvr>
                                      <p:to>
                                        <p:strVal val="visible"/>
                                      </p:to>
                                    </p:set>
                                    <p:anim calcmode="lin" valueType="num">
                                      <p:cBhvr additive="base">
                                        <p:cTn id="19" dur="500" fill="hold"/>
                                        <p:tgtEl>
                                          <p:spTgt spid="160778"/>
                                        </p:tgtEl>
                                        <p:attrNameLst>
                                          <p:attrName>ppt_x</p:attrName>
                                        </p:attrNameLst>
                                      </p:cBhvr>
                                      <p:tavLst>
                                        <p:tav tm="0">
                                          <p:val>
                                            <p:strVal val="0-#ppt_w/2"/>
                                          </p:val>
                                        </p:tav>
                                        <p:tav tm="100000">
                                          <p:val>
                                            <p:strVal val="#ppt_x"/>
                                          </p:val>
                                        </p:tav>
                                      </p:tavLst>
                                    </p:anim>
                                    <p:anim calcmode="lin" valueType="num">
                                      <p:cBhvr additive="base">
                                        <p:cTn id="20" dur="500" fill="hold"/>
                                        <p:tgtEl>
                                          <p:spTgt spid="16077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0770"/>
                                        </p:tgtEl>
                                        <p:attrNameLst>
                                          <p:attrName>style.visibility</p:attrName>
                                        </p:attrNameLst>
                                      </p:cBhvr>
                                      <p:to>
                                        <p:strVal val="visible"/>
                                      </p:to>
                                    </p:set>
                                    <p:anim calcmode="lin" valueType="num">
                                      <p:cBhvr additive="base">
                                        <p:cTn id="25" dur="500" fill="hold"/>
                                        <p:tgtEl>
                                          <p:spTgt spid="160770"/>
                                        </p:tgtEl>
                                        <p:attrNameLst>
                                          <p:attrName>ppt_x</p:attrName>
                                        </p:attrNameLst>
                                      </p:cBhvr>
                                      <p:tavLst>
                                        <p:tav tm="0">
                                          <p:val>
                                            <p:strVal val="#ppt_x"/>
                                          </p:val>
                                        </p:tav>
                                        <p:tav tm="100000">
                                          <p:val>
                                            <p:strVal val="#ppt_x"/>
                                          </p:val>
                                        </p:tav>
                                      </p:tavLst>
                                    </p:anim>
                                    <p:anim calcmode="lin" valueType="num">
                                      <p:cBhvr additive="base">
                                        <p:cTn id="26" dur="500" fill="hold"/>
                                        <p:tgtEl>
                                          <p:spTgt spid="160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4" grpId="0" autoUpdateAnimBg="0"/>
      <p:bldP spid="160778" grpId="0" autoUpdateAnimBg="0"/>
      <p:bldP spid="16077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descr="淺色右斜對角線"/>
          <p:cNvSpPr txBox="1">
            <a:spLocks/>
          </p:cNvSpPr>
          <p:nvPr/>
        </p:nvSpPr>
        <p:spPr bwMode="auto">
          <a:xfrm>
            <a:off x="3071814" y="1628775"/>
            <a:ext cx="6408737" cy="2736850"/>
          </a:xfrm>
          <a:prstGeom prst="rect">
            <a:avLst/>
          </a:prstGeom>
          <a:blipFill dpi="0" rotWithShape="0">
            <a:blip r:embed="rId2"/>
            <a:srcRect/>
            <a:tile tx="0" ty="0" sx="100000" sy="100000" flip="none" algn="tl"/>
          </a:blipFill>
          <a:ln w="9525">
            <a:solidFill>
              <a:srgbClr val="33CCCC"/>
            </a:solidFill>
            <a:miter lim="800000"/>
            <a:headEnd/>
            <a:tailEnd/>
          </a:ln>
        </p:spPr>
        <p:txBody>
          <a:bodyPr/>
          <a:lstStyle>
            <a:lvl1pPr marL="442913" indent="-442913" defTabSz="457200">
              <a:spcBef>
                <a:spcPct val="20000"/>
              </a:spcBef>
              <a:spcAft>
                <a:spcPts val="600"/>
              </a:spcAft>
              <a:buClr>
                <a:srgbClr val="404040"/>
              </a:buClr>
              <a:buFont typeface="Wingdings 2" panose="05020102010507070707" pitchFamily="18" charset="2"/>
              <a:buChar char=""/>
              <a:tabLst>
                <a:tab pos="354013" algn="l"/>
              </a:tabLst>
              <a:defRPr>
                <a:solidFill>
                  <a:srgbClr val="404040"/>
                </a:solidFill>
                <a:latin typeface="Verdana" panose="020B0604030504040204" pitchFamily="34" charset="0"/>
                <a:ea typeface="微軟正黑體" panose="020B0604030504040204" pitchFamily="34" charset="-120"/>
              </a:defRPr>
            </a:lvl1pPr>
            <a:lvl2pPr marL="742950" indent="-285750" defTabSz="457200">
              <a:spcBef>
                <a:spcPct val="20000"/>
              </a:spcBef>
              <a:spcAft>
                <a:spcPts val="600"/>
              </a:spcAft>
              <a:buClr>
                <a:srgbClr val="404040"/>
              </a:buClr>
              <a:buFont typeface="Wingdings 2" panose="05020102010507070707" pitchFamily="18" charset="2"/>
              <a:buChar char=""/>
              <a:tabLst>
                <a:tab pos="354013" algn="l"/>
              </a:tabLst>
              <a:defRPr sz="1600">
                <a:solidFill>
                  <a:srgbClr val="404040"/>
                </a:solidFill>
                <a:latin typeface="Verdana" panose="020B0604030504040204" pitchFamily="34" charset="0"/>
                <a:ea typeface="微軟正黑體" panose="020B0604030504040204" pitchFamily="34" charset="-120"/>
              </a:defRPr>
            </a:lvl2pPr>
            <a:lvl3pPr marL="1143000" indent="-228600" defTabSz="457200">
              <a:spcBef>
                <a:spcPct val="20000"/>
              </a:spcBef>
              <a:spcAft>
                <a:spcPts val="600"/>
              </a:spcAft>
              <a:buClr>
                <a:srgbClr val="404040"/>
              </a:buClr>
              <a:buFont typeface="Wingdings 2" panose="05020102010507070707" pitchFamily="18" charset="2"/>
              <a:buChar char=""/>
              <a:tabLst>
                <a:tab pos="354013" algn="l"/>
              </a:tabLst>
              <a:defRPr sz="1400">
                <a:solidFill>
                  <a:srgbClr val="404040"/>
                </a:solidFill>
                <a:latin typeface="Verdana" panose="020B0604030504040204" pitchFamily="34" charset="0"/>
                <a:ea typeface="微軟正黑體" panose="020B0604030504040204" pitchFamily="34" charset="-120"/>
              </a:defRPr>
            </a:lvl3pPr>
            <a:lvl4pPr marL="1600200" indent="-228600" defTabSz="457200">
              <a:spcBef>
                <a:spcPct val="20000"/>
              </a:spcBef>
              <a:spcAft>
                <a:spcPts val="600"/>
              </a:spcAft>
              <a:buClr>
                <a:srgbClr val="404040"/>
              </a:buClr>
              <a:buFont typeface="Wingdings 2" panose="05020102010507070707" pitchFamily="18" charset="2"/>
              <a:buChar char=""/>
              <a:tabLst>
                <a:tab pos="354013" algn="l"/>
              </a:tabLst>
              <a:defRPr sz="1200">
                <a:solidFill>
                  <a:srgbClr val="404040"/>
                </a:solidFill>
                <a:latin typeface="Verdana" panose="020B0604030504040204" pitchFamily="34" charset="0"/>
                <a:ea typeface="微軟正黑體" panose="020B0604030504040204" pitchFamily="34" charset="-120"/>
              </a:defRPr>
            </a:lvl4pPr>
            <a:lvl5pPr marL="2057400" indent="-228600" defTabSz="457200">
              <a:spcBef>
                <a:spcPct val="20000"/>
              </a:spcBef>
              <a:spcAft>
                <a:spcPts val="600"/>
              </a:spcAft>
              <a:buClr>
                <a:srgbClr val="404040"/>
              </a:buClr>
              <a:buFont typeface="Wingdings 2" panose="05020102010507070707" pitchFamily="18" charset="2"/>
              <a:buChar char=""/>
              <a:tabLst>
                <a:tab pos="354013" algn="l"/>
              </a:tabLst>
              <a:defRPr sz="1200">
                <a:solidFill>
                  <a:srgbClr val="404040"/>
                </a:solidFill>
                <a:latin typeface="Verdana" panose="020B0604030504040204" pitchFamily="34" charset="0"/>
                <a:ea typeface="微軟正黑體" panose="020B0604030504040204" pitchFamily="34" charset="-120"/>
              </a:defRPr>
            </a:lvl5pPr>
            <a:lvl6pPr marL="2514600" indent="-228600" defTabSz="457200" eaLnBrk="0" fontAlgn="base" hangingPunct="0">
              <a:spcBef>
                <a:spcPct val="20000"/>
              </a:spcBef>
              <a:spcAft>
                <a:spcPts val="600"/>
              </a:spcAft>
              <a:buClr>
                <a:srgbClr val="404040"/>
              </a:buClr>
              <a:buFont typeface="Wingdings 2" panose="05020102010507070707" pitchFamily="18" charset="2"/>
              <a:buChar char=""/>
              <a:tabLst>
                <a:tab pos="354013" algn="l"/>
              </a:tabLst>
              <a:defRPr sz="1200">
                <a:solidFill>
                  <a:srgbClr val="404040"/>
                </a:solidFill>
                <a:latin typeface="Verdana" panose="020B0604030504040204" pitchFamily="34" charset="0"/>
                <a:ea typeface="微軟正黑體" panose="020B0604030504040204" pitchFamily="34" charset="-120"/>
              </a:defRPr>
            </a:lvl6pPr>
            <a:lvl7pPr marL="2971800" indent="-228600" defTabSz="457200" eaLnBrk="0" fontAlgn="base" hangingPunct="0">
              <a:spcBef>
                <a:spcPct val="20000"/>
              </a:spcBef>
              <a:spcAft>
                <a:spcPts val="600"/>
              </a:spcAft>
              <a:buClr>
                <a:srgbClr val="404040"/>
              </a:buClr>
              <a:buFont typeface="Wingdings 2" panose="05020102010507070707" pitchFamily="18" charset="2"/>
              <a:buChar char=""/>
              <a:tabLst>
                <a:tab pos="354013" algn="l"/>
              </a:tabLst>
              <a:defRPr sz="1200">
                <a:solidFill>
                  <a:srgbClr val="404040"/>
                </a:solidFill>
                <a:latin typeface="Verdana" panose="020B0604030504040204" pitchFamily="34" charset="0"/>
                <a:ea typeface="微軟正黑體" panose="020B0604030504040204" pitchFamily="34" charset="-120"/>
              </a:defRPr>
            </a:lvl7pPr>
            <a:lvl8pPr marL="3429000" indent="-228600" defTabSz="457200" eaLnBrk="0" fontAlgn="base" hangingPunct="0">
              <a:spcBef>
                <a:spcPct val="20000"/>
              </a:spcBef>
              <a:spcAft>
                <a:spcPts val="600"/>
              </a:spcAft>
              <a:buClr>
                <a:srgbClr val="404040"/>
              </a:buClr>
              <a:buFont typeface="Wingdings 2" panose="05020102010507070707" pitchFamily="18" charset="2"/>
              <a:buChar char=""/>
              <a:tabLst>
                <a:tab pos="354013" algn="l"/>
              </a:tabLst>
              <a:defRPr sz="1200">
                <a:solidFill>
                  <a:srgbClr val="404040"/>
                </a:solidFill>
                <a:latin typeface="Verdana" panose="020B0604030504040204" pitchFamily="34" charset="0"/>
                <a:ea typeface="微軟正黑體" panose="020B0604030504040204" pitchFamily="34" charset="-120"/>
              </a:defRPr>
            </a:lvl8pPr>
            <a:lvl9pPr marL="3886200" indent="-228600" defTabSz="457200" eaLnBrk="0" fontAlgn="base" hangingPunct="0">
              <a:spcBef>
                <a:spcPct val="20000"/>
              </a:spcBef>
              <a:spcAft>
                <a:spcPts val="600"/>
              </a:spcAft>
              <a:buClr>
                <a:srgbClr val="404040"/>
              </a:buClr>
              <a:buFont typeface="Wingdings 2" panose="05020102010507070707" pitchFamily="18" charset="2"/>
              <a:buChar char=""/>
              <a:tabLst>
                <a:tab pos="354013" algn="l"/>
              </a:tabLst>
              <a:defRPr sz="1200">
                <a:solidFill>
                  <a:srgbClr val="404040"/>
                </a:solidFill>
                <a:latin typeface="Verdana" panose="020B0604030504040204" pitchFamily="34" charset="0"/>
                <a:ea typeface="微軟正黑體" panose="020B0604030504040204" pitchFamily="34" charset="-120"/>
              </a:defRPr>
            </a:lvl9pPr>
          </a:lstStyle>
          <a:p>
            <a:pPr algn="just" fontAlgn="base">
              <a:spcBef>
                <a:spcPct val="0"/>
              </a:spcBef>
              <a:buNone/>
            </a:pPr>
            <a:r>
              <a:rPr lang="zh-TW" altLang="en-US" sz="3600" b="1">
                <a:solidFill>
                  <a:srgbClr val="000066"/>
                </a:solidFill>
                <a:latin typeface="標楷體" panose="03000509000000000000" pitchFamily="65" charset="-120"/>
                <a:ea typeface="標楷體" panose="03000509000000000000" pitchFamily="65" charset="-120"/>
              </a:rPr>
              <a:t>指基於公務需要，在國</a:t>
            </a:r>
            <a:r>
              <a:rPr lang="en-US" altLang="zh-TW" sz="3600" b="1">
                <a:solidFill>
                  <a:srgbClr val="000066"/>
                </a:solidFill>
                <a:latin typeface="標楷體" panose="03000509000000000000" pitchFamily="65" charset="-120"/>
                <a:ea typeface="標楷體" panose="03000509000000000000" pitchFamily="65" charset="-120"/>
              </a:rPr>
              <a:t>(</a:t>
            </a:r>
            <a:r>
              <a:rPr lang="zh-TW" altLang="en-US" sz="3600" b="1">
                <a:solidFill>
                  <a:srgbClr val="000066"/>
                </a:solidFill>
                <a:latin typeface="標楷體" panose="03000509000000000000" pitchFamily="65" charset="-120"/>
                <a:ea typeface="標楷體" panose="03000509000000000000" pitchFamily="65" charset="-120"/>
              </a:rPr>
              <a:t>內</a:t>
            </a:r>
            <a:r>
              <a:rPr lang="en-US" altLang="zh-TW" sz="3600" b="1">
                <a:solidFill>
                  <a:srgbClr val="000066"/>
                </a:solidFill>
                <a:latin typeface="標楷體" panose="03000509000000000000" pitchFamily="65" charset="-120"/>
                <a:ea typeface="標楷體" panose="03000509000000000000" pitchFamily="65" charset="-120"/>
              </a:rPr>
              <a:t>)</a:t>
            </a:r>
            <a:r>
              <a:rPr lang="zh-TW" altLang="en-US" sz="3600" b="1">
                <a:solidFill>
                  <a:srgbClr val="000066"/>
                </a:solidFill>
                <a:latin typeface="標楷體" panose="03000509000000000000" pitchFamily="65" charset="-120"/>
                <a:ea typeface="標楷體" panose="03000509000000000000" pitchFamily="65" charset="-120"/>
              </a:rPr>
              <a:t>外</a:t>
            </a:r>
            <a:endParaRPr lang="en-US" altLang="zh-TW" sz="3600" b="1">
              <a:solidFill>
                <a:srgbClr val="000066"/>
              </a:solidFill>
              <a:latin typeface="標楷體" panose="03000509000000000000" pitchFamily="65" charset="-120"/>
              <a:ea typeface="標楷體" panose="03000509000000000000" pitchFamily="65" charset="-120"/>
            </a:endParaRPr>
          </a:p>
          <a:p>
            <a:pPr algn="just" fontAlgn="base">
              <a:spcBef>
                <a:spcPct val="0"/>
              </a:spcBef>
              <a:buNone/>
            </a:pPr>
            <a:r>
              <a:rPr lang="zh-TW" altLang="en-US" sz="3600" b="1">
                <a:solidFill>
                  <a:srgbClr val="000066"/>
                </a:solidFill>
                <a:latin typeface="標楷體" panose="03000509000000000000" pitchFamily="65" charset="-120"/>
                <a:ea typeface="標楷體" panose="03000509000000000000" pitchFamily="65" charset="-120"/>
              </a:rPr>
              <a:t>訪問、接待外賓、推動業務及</a:t>
            </a:r>
            <a:endParaRPr lang="en-US" altLang="zh-TW" sz="3600" b="1">
              <a:solidFill>
                <a:srgbClr val="000066"/>
              </a:solidFill>
              <a:latin typeface="標楷體" panose="03000509000000000000" pitchFamily="65" charset="-120"/>
              <a:ea typeface="標楷體" panose="03000509000000000000" pitchFamily="65" charset="-120"/>
            </a:endParaRPr>
          </a:p>
          <a:p>
            <a:pPr algn="just" fontAlgn="base">
              <a:spcBef>
                <a:spcPct val="0"/>
              </a:spcBef>
              <a:buNone/>
            </a:pPr>
            <a:r>
              <a:rPr lang="zh-TW" altLang="en-US" sz="3600" b="1">
                <a:solidFill>
                  <a:srgbClr val="000066"/>
                </a:solidFill>
                <a:latin typeface="標楷體" panose="03000509000000000000" pitchFamily="65" charset="-120"/>
                <a:ea typeface="標楷體" panose="03000509000000000000" pitchFamily="65" charset="-120"/>
              </a:rPr>
              <a:t>溝通協調時，依禮貌、慣例或</a:t>
            </a:r>
            <a:endParaRPr lang="en-US" altLang="zh-TW" sz="3600" b="1">
              <a:solidFill>
                <a:srgbClr val="000066"/>
              </a:solidFill>
              <a:latin typeface="標楷體" panose="03000509000000000000" pitchFamily="65" charset="-120"/>
              <a:ea typeface="標楷體" panose="03000509000000000000" pitchFamily="65" charset="-120"/>
            </a:endParaRPr>
          </a:p>
          <a:p>
            <a:pPr algn="just" fontAlgn="base">
              <a:spcBef>
                <a:spcPct val="0"/>
              </a:spcBef>
              <a:buNone/>
            </a:pPr>
            <a:r>
              <a:rPr lang="zh-TW" altLang="en-US" sz="3600" b="1">
                <a:solidFill>
                  <a:srgbClr val="000066"/>
                </a:solidFill>
                <a:latin typeface="標楷體" panose="03000509000000000000" pitchFamily="65" charset="-120"/>
                <a:ea typeface="標楷體" panose="03000509000000000000" pitchFamily="65" charset="-120"/>
              </a:rPr>
              <a:t>習俗所為之活動。</a:t>
            </a:r>
            <a:r>
              <a:rPr lang="zh-TW" altLang="en-US" sz="2000" b="1">
                <a:solidFill>
                  <a:srgbClr val="000066"/>
                </a:solidFill>
                <a:latin typeface="標楷體" panose="03000509000000000000" pitchFamily="65" charset="-120"/>
                <a:ea typeface="標楷體" panose="03000509000000000000" pitchFamily="65" charset="-120"/>
              </a:rPr>
              <a:t>（第</a:t>
            </a:r>
            <a:r>
              <a:rPr lang="en-US" altLang="zh-TW" sz="2000" b="1">
                <a:solidFill>
                  <a:srgbClr val="000066"/>
                </a:solidFill>
                <a:latin typeface="標楷體" panose="03000509000000000000" pitchFamily="65" charset="-120"/>
                <a:ea typeface="標楷體" panose="03000509000000000000" pitchFamily="65" charset="-120"/>
              </a:rPr>
              <a:t>2</a:t>
            </a:r>
            <a:r>
              <a:rPr lang="zh-TW" altLang="en-US" sz="2000" b="1">
                <a:solidFill>
                  <a:srgbClr val="000066"/>
                </a:solidFill>
                <a:latin typeface="標楷體" panose="03000509000000000000" pitchFamily="65" charset="-120"/>
                <a:ea typeface="標楷體" panose="03000509000000000000" pitchFamily="65" charset="-120"/>
              </a:rPr>
              <a:t>點第</a:t>
            </a:r>
            <a:r>
              <a:rPr lang="en-US" altLang="zh-TW" sz="2000" b="1">
                <a:solidFill>
                  <a:srgbClr val="000066"/>
                </a:solidFill>
                <a:latin typeface="標楷體" panose="03000509000000000000" pitchFamily="65" charset="-120"/>
                <a:ea typeface="標楷體" panose="03000509000000000000" pitchFamily="65" charset="-120"/>
              </a:rPr>
              <a:t>4</a:t>
            </a:r>
            <a:r>
              <a:rPr lang="zh-TW" altLang="en-US" sz="2000" b="1">
                <a:solidFill>
                  <a:srgbClr val="000066"/>
                </a:solidFill>
                <a:latin typeface="標楷體" panose="03000509000000000000" pitchFamily="65" charset="-120"/>
                <a:ea typeface="標楷體" panose="03000509000000000000" pitchFamily="65" charset="-120"/>
              </a:rPr>
              <a:t>款）</a:t>
            </a:r>
            <a:r>
              <a:rPr lang="zh-TW" altLang="en-US"/>
              <a:t> </a:t>
            </a:r>
          </a:p>
        </p:txBody>
      </p:sp>
      <p:sp>
        <p:nvSpPr>
          <p:cNvPr id="21507" name="Text Box 6"/>
          <p:cNvSpPr txBox="1">
            <a:spLocks noChangeArrowheads="1"/>
          </p:cNvSpPr>
          <p:nvPr/>
        </p:nvSpPr>
        <p:spPr bwMode="auto">
          <a:xfrm>
            <a:off x="3962400" y="609601"/>
            <a:ext cx="480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kumimoji="1" lang="zh-TW" altLang="en-US" sz="4800" b="1">
                <a:solidFill>
                  <a:srgbClr val="000066"/>
                </a:solidFill>
                <a:latin typeface="標楷體" panose="03000509000000000000" pitchFamily="65" charset="-120"/>
                <a:ea typeface="標楷體" panose="03000509000000000000" pitchFamily="65" charset="-120"/>
              </a:rPr>
              <a:t>公務禮儀之定義</a:t>
            </a:r>
            <a:endParaRPr kumimoji="1" lang="zh-TW" altLang="en-US" sz="4800" b="1">
              <a:solidFill>
                <a:srgbClr val="000066"/>
              </a:solidFill>
              <a:latin typeface="Times New Roman" panose="02020603050405020304" pitchFamily="18" charset="0"/>
              <a:ea typeface="標楷體" panose="03000509000000000000" pitchFamily="65" charset="-120"/>
            </a:endParaRPr>
          </a:p>
        </p:txBody>
      </p:sp>
      <p:sp>
        <p:nvSpPr>
          <p:cNvPr id="215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2DB909F2-95F0-46D2-8332-FB022BCB9441}"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13</a:t>
            </a:fld>
            <a:endParaRPr kumimoji="1" lang="zh-TW" altLang="en-US">
              <a:latin typeface="Arial" panose="020B0604020202020204" pitchFamily="34" charset="0"/>
              <a:ea typeface="新細明體" panose="02020500000000000000" pitchFamily="18" charset="-120"/>
            </a:endParaRPr>
          </a:p>
        </p:txBody>
      </p:sp>
      <p:graphicFrame>
        <p:nvGraphicFramePr>
          <p:cNvPr id="2" name="表格 1"/>
          <p:cNvGraphicFramePr>
            <a:graphicFrameLocks noGrp="1"/>
          </p:cNvGraphicFramePr>
          <p:nvPr/>
        </p:nvGraphicFramePr>
        <p:xfrm>
          <a:off x="3141664" y="4705350"/>
          <a:ext cx="6338887" cy="1747838"/>
        </p:xfrm>
        <a:graphic>
          <a:graphicData uri="http://schemas.openxmlformats.org/drawingml/2006/table">
            <a:tbl>
              <a:tblPr/>
              <a:tblGrid>
                <a:gridCol w="6338887">
                  <a:extLst>
                    <a:ext uri="{9D8B030D-6E8A-4147-A177-3AD203B41FA5}">
                      <a16:colId xmlns:a16="http://schemas.microsoft.com/office/drawing/2014/main" val="20000"/>
                    </a:ext>
                  </a:extLst>
                </a:gridCol>
              </a:tblGrid>
              <a:tr h="1747838">
                <a:tc>
                  <a:txBody>
                    <a:bodyPr/>
                    <a:lstStyle/>
                    <a:p>
                      <a:pPr marL="457200" indent="-457200">
                        <a:buFont typeface="Wingdings" panose="05000000000000000000" pitchFamily="2" charset="2"/>
                        <a:buChar char="Ø"/>
                      </a:pPr>
                      <a:r>
                        <a:rPr lang="zh-TW" altLang="en-US" sz="3600" b="1" dirty="0">
                          <a:solidFill>
                            <a:srgbClr val="0000FF"/>
                          </a:solidFill>
                        </a:rPr>
                        <a:t>例如</a:t>
                      </a:r>
                      <a:r>
                        <a:rPr lang="zh-TW" altLang="en-US" sz="3600" b="1" dirty="0">
                          <a:solidFill>
                            <a:srgbClr val="0000FF"/>
                          </a:solidFill>
                          <a:latin typeface="微軟正黑體" panose="020B0604030504040204" pitchFamily="34" charset="-120"/>
                          <a:ea typeface="微軟正黑體" panose="020B0604030504040204" pitchFamily="34" charset="-120"/>
                        </a:rPr>
                        <a:t>：機關首長或同仁前往其他機關參訪，致贈或受贈紀念品。</a:t>
                      </a:r>
                      <a:endParaRPr lang="zh-TW" altLang="en-US" sz="3600" b="1" dirty="0">
                        <a:solidFill>
                          <a:srgbClr val="0000FF"/>
                        </a:solidFill>
                      </a:endParaRPr>
                    </a:p>
                  </a:txBody>
                  <a:tcPr marL="91444" marR="91444" marT="45706" marB="45706">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98231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descr="淺色右斜對角線"/>
          <p:cNvSpPr txBox="1">
            <a:spLocks/>
          </p:cNvSpPr>
          <p:nvPr/>
        </p:nvSpPr>
        <p:spPr bwMode="auto">
          <a:xfrm>
            <a:off x="2208214" y="1989139"/>
            <a:ext cx="7920037" cy="3095625"/>
          </a:xfrm>
          <a:prstGeom prst="rect">
            <a:avLst/>
          </a:prstGeom>
          <a:blipFill dpi="0" rotWithShape="0">
            <a:blip r:embed="rId2"/>
            <a:srcRect/>
            <a:tile tx="0" ty="0" sx="100000" sy="100000" flip="none" algn="tl"/>
          </a:blipFill>
          <a:ln w="9525">
            <a:solidFill>
              <a:srgbClr val="33CCCC"/>
            </a:solidFill>
            <a:miter lim="800000"/>
            <a:headEnd/>
            <a:tailEnd/>
          </a:ln>
        </p:spPr>
        <p:txBody>
          <a:bodyPr/>
          <a:lstStyle>
            <a:lvl1pPr marL="342900" indent="-342900" defTabSz="45720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defTabSz="45720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defTabSz="4572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defTabSz="4572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defTabSz="4572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defTabSz="4572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defTabSz="4572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defTabSz="4572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defTabSz="4572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just" fontAlgn="base">
              <a:spcBef>
                <a:spcPct val="0"/>
              </a:spcBef>
              <a:buNone/>
            </a:pPr>
            <a:r>
              <a:rPr lang="zh-TW" altLang="en-US" sz="3200" b="1">
                <a:solidFill>
                  <a:srgbClr val="FF0000"/>
                </a:solidFill>
                <a:latin typeface="標楷體" panose="03000509000000000000" pitchFamily="65" charset="-120"/>
                <a:ea typeface="標楷體" panose="03000509000000000000" pitchFamily="65" charset="-120"/>
              </a:rPr>
              <a:t>正常社交禮俗標準</a:t>
            </a:r>
            <a:r>
              <a:rPr lang="zh-TW" altLang="en-US" sz="3200" b="1">
                <a:solidFill>
                  <a:srgbClr val="FF0000"/>
                </a:solidFill>
                <a:latin typeface="微軟正黑體" panose="020B0604030504040204" pitchFamily="34" charset="-120"/>
              </a:rPr>
              <a:t>：</a:t>
            </a:r>
            <a:endParaRPr lang="en-US" altLang="zh-TW" sz="3200" b="1">
              <a:solidFill>
                <a:srgbClr val="000066"/>
              </a:solidFill>
              <a:latin typeface="標楷體" panose="03000509000000000000" pitchFamily="65" charset="-120"/>
              <a:ea typeface="標楷體" panose="03000509000000000000" pitchFamily="65" charset="-120"/>
            </a:endParaRPr>
          </a:p>
          <a:p>
            <a:pPr algn="just" fontAlgn="base">
              <a:spcBef>
                <a:spcPct val="0"/>
              </a:spcBef>
              <a:buNone/>
            </a:pPr>
            <a:r>
              <a:rPr lang="zh-TW" altLang="en-US" sz="3200" b="1">
                <a:solidFill>
                  <a:srgbClr val="000066"/>
                </a:solidFill>
                <a:latin typeface="標楷體" panose="03000509000000000000" pitchFamily="65" charset="-120"/>
                <a:ea typeface="標楷體" panose="03000509000000000000" pitchFamily="65" charset="-120"/>
              </a:rPr>
              <a:t>指一般人社交往來，市價不超過新臺幣</a:t>
            </a:r>
            <a:endParaRPr lang="en-US" altLang="zh-TW" sz="3200" b="1">
              <a:solidFill>
                <a:srgbClr val="000066"/>
              </a:solidFill>
              <a:latin typeface="標楷體" panose="03000509000000000000" pitchFamily="65" charset="-120"/>
              <a:ea typeface="標楷體" panose="03000509000000000000" pitchFamily="65" charset="-120"/>
            </a:endParaRPr>
          </a:p>
          <a:p>
            <a:pPr algn="just" fontAlgn="base">
              <a:spcBef>
                <a:spcPct val="0"/>
              </a:spcBef>
              <a:buNone/>
            </a:pPr>
            <a:r>
              <a:rPr lang="en-US" altLang="zh-TW" sz="3200" b="1" u="sng">
                <a:solidFill>
                  <a:srgbClr val="FF0000"/>
                </a:solidFill>
                <a:latin typeface="標楷體" panose="03000509000000000000" pitchFamily="65" charset="-120"/>
                <a:ea typeface="標楷體" panose="03000509000000000000" pitchFamily="65" charset="-120"/>
              </a:rPr>
              <a:t>3,000</a:t>
            </a:r>
            <a:r>
              <a:rPr lang="zh-TW" altLang="en-US" sz="3200" b="1" u="sng">
                <a:solidFill>
                  <a:srgbClr val="FF0000"/>
                </a:solidFill>
                <a:latin typeface="標楷體" panose="03000509000000000000" pitchFamily="65" charset="-120"/>
                <a:ea typeface="標楷體" panose="03000509000000000000" pitchFamily="65" charset="-120"/>
              </a:rPr>
              <a:t>元</a:t>
            </a:r>
            <a:r>
              <a:rPr lang="zh-TW" altLang="en-US" sz="3200" b="1">
                <a:solidFill>
                  <a:srgbClr val="000066"/>
                </a:solidFill>
                <a:latin typeface="標楷體" panose="03000509000000000000" pitchFamily="65" charset="-120"/>
                <a:ea typeface="標楷體" panose="03000509000000000000" pitchFamily="65" charset="-120"/>
              </a:rPr>
              <a:t>者。</a:t>
            </a:r>
            <a:endParaRPr lang="en-US" altLang="zh-TW" sz="3200" b="1">
              <a:solidFill>
                <a:srgbClr val="000066"/>
              </a:solidFill>
              <a:latin typeface="標楷體" panose="03000509000000000000" pitchFamily="65" charset="-120"/>
              <a:ea typeface="標楷體" panose="03000509000000000000" pitchFamily="65" charset="-120"/>
            </a:endParaRPr>
          </a:p>
          <a:p>
            <a:pPr algn="just" fontAlgn="base">
              <a:spcBef>
                <a:spcPct val="0"/>
              </a:spcBef>
              <a:buNone/>
            </a:pPr>
            <a:r>
              <a:rPr lang="zh-TW" altLang="en-US" sz="3200" b="1">
                <a:solidFill>
                  <a:srgbClr val="000066"/>
                </a:solidFill>
                <a:latin typeface="標楷體" panose="03000509000000000000" pitchFamily="65" charset="-120"/>
                <a:ea typeface="標楷體" panose="03000509000000000000" pitchFamily="65" charset="-120"/>
              </a:rPr>
              <a:t>但同一年度來自同一來源受贈財物以新臺幣</a:t>
            </a:r>
            <a:endParaRPr lang="en-US" altLang="zh-TW" sz="3200" b="1">
              <a:solidFill>
                <a:srgbClr val="000066"/>
              </a:solidFill>
              <a:latin typeface="標楷體" panose="03000509000000000000" pitchFamily="65" charset="-120"/>
              <a:ea typeface="標楷體" panose="03000509000000000000" pitchFamily="65" charset="-120"/>
            </a:endParaRPr>
          </a:p>
          <a:p>
            <a:pPr algn="just" fontAlgn="base">
              <a:spcBef>
                <a:spcPct val="0"/>
              </a:spcBef>
              <a:buNone/>
            </a:pPr>
            <a:r>
              <a:rPr lang="en-US" altLang="zh-TW" sz="3200" b="1" u="sng">
                <a:solidFill>
                  <a:srgbClr val="FF0000"/>
                </a:solidFill>
                <a:latin typeface="標楷體" panose="03000509000000000000" pitchFamily="65" charset="-120"/>
                <a:ea typeface="標楷體" panose="03000509000000000000" pitchFamily="65" charset="-120"/>
              </a:rPr>
              <a:t>10,000</a:t>
            </a:r>
            <a:r>
              <a:rPr lang="zh-TW" altLang="en-US" sz="3200" b="1" u="sng">
                <a:solidFill>
                  <a:srgbClr val="FF0000"/>
                </a:solidFill>
                <a:latin typeface="標楷體" panose="03000509000000000000" pitchFamily="65" charset="-120"/>
                <a:ea typeface="標楷體" panose="03000509000000000000" pitchFamily="65" charset="-120"/>
              </a:rPr>
              <a:t>元</a:t>
            </a:r>
            <a:r>
              <a:rPr lang="zh-TW" altLang="en-US" sz="3200" b="1">
                <a:solidFill>
                  <a:srgbClr val="000066"/>
                </a:solidFill>
                <a:latin typeface="標楷體" panose="03000509000000000000" pitchFamily="65" charset="-120"/>
                <a:ea typeface="標楷體" panose="03000509000000000000" pitchFamily="65" charset="-120"/>
              </a:rPr>
              <a:t>為限。（第</a:t>
            </a:r>
            <a:r>
              <a:rPr lang="en-US" altLang="zh-TW" sz="3200" b="1">
                <a:solidFill>
                  <a:srgbClr val="000066"/>
                </a:solidFill>
                <a:latin typeface="標楷體" panose="03000509000000000000" pitchFamily="65" charset="-120"/>
                <a:ea typeface="標楷體" panose="03000509000000000000" pitchFamily="65" charset="-120"/>
              </a:rPr>
              <a:t>2</a:t>
            </a:r>
            <a:r>
              <a:rPr lang="zh-TW" altLang="en-US" sz="3200" b="1">
                <a:solidFill>
                  <a:srgbClr val="000066"/>
                </a:solidFill>
                <a:latin typeface="標楷體" panose="03000509000000000000" pitchFamily="65" charset="-120"/>
                <a:ea typeface="標楷體" panose="03000509000000000000" pitchFamily="65" charset="-120"/>
              </a:rPr>
              <a:t>點第</a:t>
            </a:r>
            <a:r>
              <a:rPr lang="en-US" altLang="zh-TW" sz="3200" b="1">
                <a:solidFill>
                  <a:srgbClr val="000066"/>
                </a:solidFill>
                <a:latin typeface="標楷體" panose="03000509000000000000" pitchFamily="65" charset="-120"/>
                <a:ea typeface="標楷體" panose="03000509000000000000" pitchFamily="65" charset="-120"/>
              </a:rPr>
              <a:t>3</a:t>
            </a:r>
            <a:r>
              <a:rPr lang="zh-TW" altLang="en-US" sz="3200" b="1">
                <a:solidFill>
                  <a:srgbClr val="000066"/>
                </a:solidFill>
                <a:latin typeface="標楷體" panose="03000509000000000000" pitchFamily="65" charset="-120"/>
                <a:ea typeface="標楷體" panose="03000509000000000000" pitchFamily="65" charset="-120"/>
              </a:rPr>
              <a:t>款） </a:t>
            </a:r>
          </a:p>
        </p:txBody>
      </p:sp>
      <p:sp>
        <p:nvSpPr>
          <p:cNvPr id="22531" name="Text Box 6"/>
          <p:cNvSpPr txBox="1">
            <a:spLocks noChangeArrowheads="1"/>
          </p:cNvSpPr>
          <p:nvPr/>
        </p:nvSpPr>
        <p:spPr bwMode="auto">
          <a:xfrm>
            <a:off x="2782888" y="333376"/>
            <a:ext cx="6934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kumimoji="1" lang="zh-TW" altLang="en-US" sz="4800" b="1">
                <a:solidFill>
                  <a:srgbClr val="000066"/>
                </a:solidFill>
                <a:latin typeface="標楷體" panose="03000509000000000000" pitchFamily="65" charset="-120"/>
                <a:ea typeface="標楷體" panose="03000509000000000000" pitchFamily="65" charset="-120"/>
              </a:rPr>
              <a:t>正常社交禮俗標準</a:t>
            </a:r>
            <a:r>
              <a:rPr kumimoji="1" lang="zh-TW" altLang="en-US" sz="4800" b="1">
                <a:solidFill>
                  <a:srgbClr val="000066"/>
                </a:solidFill>
                <a:latin typeface="Times New Roman" panose="02020603050405020304" pitchFamily="18" charset="0"/>
                <a:ea typeface="標楷體" panose="03000509000000000000" pitchFamily="65" charset="-120"/>
              </a:rPr>
              <a:t>之定義</a:t>
            </a:r>
          </a:p>
        </p:txBody>
      </p:sp>
      <p:sp>
        <p:nvSpPr>
          <p:cNvPr id="22532" name="投影片編號版面配置區 4"/>
          <p:cNvSpPr>
            <a:spLocks noGrp="1"/>
          </p:cNvSpPr>
          <p:nvPr>
            <p:ph type="sldNum" sz="quarter" idx="12"/>
          </p:nvPr>
        </p:nvSpPr>
        <p:spPr bwMode="auto">
          <a:xfrm>
            <a:off x="1774825" y="623252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34A3CFB0-F50B-4439-AE77-889FA9043C69}"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14</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778326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2362200" y="228600"/>
            <a:ext cx="8305800" cy="6019800"/>
          </a:xfrm>
          <a:prstGeom prst="irregularSeal2">
            <a:avLst/>
          </a:prstGeom>
          <a:solidFill>
            <a:srgbClr val="CCFFFF"/>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23555" name="Text Box 3"/>
          <p:cNvSpPr txBox="1">
            <a:spLocks noChangeArrowheads="1"/>
          </p:cNvSpPr>
          <p:nvPr/>
        </p:nvSpPr>
        <p:spPr bwMode="auto">
          <a:xfrm>
            <a:off x="3886200" y="2362200"/>
            <a:ext cx="5881688"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4800" b="1">
                <a:solidFill>
                  <a:srgbClr val="FF0000"/>
                </a:solidFill>
                <a:latin typeface="Arial" panose="020B0604020202020204" pitchFamily="34" charset="0"/>
                <a:ea typeface="標楷體" panose="03000509000000000000" pitchFamily="65" charset="-120"/>
              </a:rPr>
              <a:t>以偶發而無影響</a:t>
            </a:r>
          </a:p>
          <a:p>
            <a:pPr defTabSz="914400" fontAlgn="base">
              <a:spcBef>
                <a:spcPct val="0"/>
              </a:spcBef>
              <a:spcAft>
                <a:spcPct val="0"/>
              </a:spcAft>
              <a:buClrTx/>
              <a:buNone/>
            </a:pPr>
            <a:r>
              <a:rPr kumimoji="1" lang="zh-TW" altLang="en-US" sz="4800" b="1">
                <a:solidFill>
                  <a:srgbClr val="FF0000"/>
                </a:solidFill>
                <a:latin typeface="Arial" panose="020B0604020202020204" pitchFamily="34" charset="0"/>
                <a:ea typeface="標楷體" panose="03000509000000000000" pitchFamily="65" charset="-120"/>
              </a:rPr>
              <a:t>特定權利義務之</a:t>
            </a:r>
          </a:p>
          <a:p>
            <a:pPr defTabSz="914400" fontAlgn="base">
              <a:spcBef>
                <a:spcPct val="0"/>
              </a:spcBef>
              <a:spcAft>
                <a:spcPct val="0"/>
              </a:spcAft>
              <a:buClrTx/>
              <a:buNone/>
            </a:pPr>
            <a:r>
              <a:rPr kumimoji="1" lang="zh-TW" altLang="en-US" sz="4800" b="1">
                <a:solidFill>
                  <a:srgbClr val="FF0000"/>
                </a:solidFill>
                <a:latin typeface="Arial" panose="020B0604020202020204" pitchFamily="34" charset="0"/>
                <a:ea typeface="標楷體" panose="03000509000000000000" pitchFamily="65" charset="-120"/>
              </a:rPr>
              <a:t>虞者為限</a:t>
            </a:r>
          </a:p>
        </p:txBody>
      </p:sp>
      <p:sp>
        <p:nvSpPr>
          <p:cNvPr id="2355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C2C1235D-A5CE-4C98-B4F3-37193C560A77}"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15</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352941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r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0662" y="3500439"/>
            <a:ext cx="275748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ChangeArrowheads="1"/>
          </p:cNvSpPr>
          <p:nvPr/>
        </p:nvSpPr>
        <p:spPr bwMode="auto">
          <a:xfrm>
            <a:off x="2667001" y="1752600"/>
            <a:ext cx="7605713" cy="4572000"/>
          </a:xfrm>
          <a:prstGeom prst="rect">
            <a:avLst/>
          </a:prstGeom>
          <a:noFill/>
          <a:ln w="57150" cmpd="thinThick">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25604" name="Text Box 4"/>
          <p:cNvSpPr txBox="1">
            <a:spLocks noChangeArrowheads="1"/>
          </p:cNvSpPr>
          <p:nvPr/>
        </p:nvSpPr>
        <p:spPr bwMode="auto">
          <a:xfrm>
            <a:off x="3733800" y="304801"/>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25605" name="Text Box 5"/>
          <p:cNvSpPr txBox="1">
            <a:spLocks noChangeArrowheads="1"/>
          </p:cNvSpPr>
          <p:nvPr/>
        </p:nvSpPr>
        <p:spPr bwMode="auto">
          <a:xfrm>
            <a:off x="2782888" y="333376"/>
            <a:ext cx="7010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kumimoji="1" lang="zh-TW" altLang="en-US" sz="4800" b="1">
                <a:solidFill>
                  <a:srgbClr val="000066"/>
                </a:solidFill>
                <a:latin typeface="Arial" panose="020B0604020202020204" pitchFamily="34" charset="0"/>
                <a:ea typeface="標楷體" panose="03000509000000000000" pitchFamily="65" charset="-120"/>
              </a:rPr>
              <a:t>推定為員工本人接受餽贈 </a:t>
            </a:r>
            <a:r>
              <a:rPr kumimoji="1" lang="zh-TW" altLang="en-US" sz="2800" b="1">
                <a:solidFill>
                  <a:srgbClr val="000066"/>
                </a:solidFill>
                <a:latin typeface="Arial" panose="020B0604020202020204" pitchFamily="34" charset="0"/>
                <a:ea typeface="標楷體" panose="03000509000000000000" pitchFamily="65" charset="-120"/>
              </a:rPr>
              <a:t> </a:t>
            </a:r>
          </a:p>
        </p:txBody>
      </p:sp>
      <p:sp>
        <p:nvSpPr>
          <p:cNvPr id="25606" name="Oval 6"/>
          <p:cNvSpPr>
            <a:spLocks noChangeArrowheads="1"/>
          </p:cNvSpPr>
          <p:nvPr/>
        </p:nvSpPr>
        <p:spPr bwMode="auto">
          <a:xfrm>
            <a:off x="1828800" y="1371600"/>
            <a:ext cx="2362200" cy="838200"/>
          </a:xfrm>
          <a:prstGeom prst="ellipse">
            <a:avLst/>
          </a:prstGeom>
          <a:solidFill>
            <a:srgbClr val="33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r>
              <a:rPr kumimoji="1" lang="zh-TW" altLang="en-US" sz="4000">
                <a:solidFill>
                  <a:srgbClr val="66FF33"/>
                </a:solidFill>
                <a:latin typeface="Times New Roman" panose="02020603050405020304" pitchFamily="18" charset="0"/>
                <a:ea typeface="標楷體" panose="03000509000000000000" pitchFamily="65" charset="-120"/>
              </a:rPr>
              <a:t>小心喔</a:t>
            </a:r>
          </a:p>
        </p:txBody>
      </p:sp>
      <p:sp>
        <p:nvSpPr>
          <p:cNvPr id="25607" name="Text Box 7"/>
          <p:cNvSpPr txBox="1">
            <a:spLocks noChangeArrowheads="1"/>
          </p:cNvSpPr>
          <p:nvPr/>
        </p:nvSpPr>
        <p:spPr bwMode="auto">
          <a:xfrm>
            <a:off x="3792539" y="2209800"/>
            <a:ext cx="62642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3200" b="1">
                <a:solidFill>
                  <a:prstClr val="black"/>
                </a:solidFill>
                <a:latin typeface="標楷體" panose="03000509000000000000" pitchFamily="65" charset="-120"/>
                <a:ea typeface="標楷體" panose="03000509000000000000" pitchFamily="65" charset="-120"/>
              </a:rPr>
              <a:t>以下情形推定為員工受贈財物：</a:t>
            </a:r>
            <a:r>
              <a:rPr kumimoji="1" lang="zh-TW" altLang="en-US" sz="2800" b="1">
                <a:solidFill>
                  <a:prstClr val="black"/>
                </a:solidFill>
                <a:latin typeface="Times New Roman" panose="02020603050405020304" pitchFamily="18" charset="0"/>
                <a:ea typeface="標楷體" panose="03000509000000000000" pitchFamily="65" charset="-120"/>
              </a:rPr>
              <a:t>（第</a:t>
            </a:r>
            <a:r>
              <a:rPr kumimoji="1" lang="en-US" altLang="zh-TW" sz="2800" b="1">
                <a:solidFill>
                  <a:prstClr val="black"/>
                </a:solidFill>
                <a:latin typeface="Times New Roman" panose="02020603050405020304" pitchFamily="18" charset="0"/>
                <a:ea typeface="標楷體" panose="03000509000000000000" pitchFamily="65" charset="-120"/>
              </a:rPr>
              <a:t>6</a:t>
            </a:r>
            <a:r>
              <a:rPr kumimoji="1" lang="zh-TW" altLang="en-US" sz="2800" b="1">
                <a:solidFill>
                  <a:prstClr val="black"/>
                </a:solidFill>
                <a:latin typeface="Times New Roman" panose="02020603050405020304" pitchFamily="18" charset="0"/>
                <a:ea typeface="標楷體" panose="03000509000000000000" pitchFamily="65" charset="-120"/>
              </a:rPr>
              <a:t>點）</a:t>
            </a:r>
            <a:r>
              <a:rPr kumimoji="1" lang="zh-TW" altLang="en-US" sz="3600">
                <a:solidFill>
                  <a:prstClr val="black"/>
                </a:solidFill>
                <a:latin typeface="Arial" panose="020B0604020202020204" pitchFamily="34" charset="0"/>
                <a:ea typeface="標楷體" panose="03000509000000000000" pitchFamily="65" charset="-120"/>
              </a:rPr>
              <a:t> </a:t>
            </a:r>
            <a:endParaRPr kumimoji="1" lang="zh-TW" altLang="en-US" sz="3200" b="1">
              <a:solidFill>
                <a:prstClr val="black"/>
              </a:solidFill>
              <a:latin typeface="標楷體" panose="03000509000000000000" pitchFamily="65" charset="-120"/>
              <a:ea typeface="標楷體" panose="03000509000000000000" pitchFamily="65" charset="-120"/>
            </a:endParaRPr>
          </a:p>
          <a:p>
            <a:pPr defTabSz="914400" fontAlgn="base">
              <a:spcBef>
                <a:spcPct val="0"/>
              </a:spcBef>
              <a:spcAft>
                <a:spcPct val="0"/>
              </a:spcAft>
              <a:buClrTx/>
              <a:buNone/>
            </a:pPr>
            <a:endParaRPr kumimoji="1" lang="zh-TW" altLang="en-US" sz="1000" b="1">
              <a:solidFill>
                <a:prstClr val="black"/>
              </a:solidFill>
              <a:latin typeface="標楷體" panose="03000509000000000000" pitchFamily="65" charset="-120"/>
              <a:ea typeface="標楷體" panose="03000509000000000000" pitchFamily="65" charset="-120"/>
            </a:endParaRPr>
          </a:p>
          <a:p>
            <a:pPr defTabSz="914400" fontAlgn="base">
              <a:spcBef>
                <a:spcPct val="0"/>
              </a:spcBef>
              <a:spcAft>
                <a:spcPct val="0"/>
              </a:spcAft>
              <a:buClrTx/>
              <a:buNone/>
            </a:pPr>
            <a:r>
              <a:rPr kumimoji="1" lang="en-US" altLang="zh-TW" sz="3200" b="1">
                <a:solidFill>
                  <a:prstClr val="black"/>
                </a:solidFill>
                <a:latin typeface="標楷體" panose="03000509000000000000" pitchFamily="65" charset="-120"/>
                <a:ea typeface="標楷體" panose="03000509000000000000" pitchFamily="65" charset="-120"/>
              </a:rPr>
              <a:t>1.</a:t>
            </a:r>
            <a:r>
              <a:rPr kumimoji="1" lang="zh-TW" altLang="en-US" sz="3200" b="1">
                <a:solidFill>
                  <a:prstClr val="black"/>
                </a:solidFill>
                <a:latin typeface="標楷體" panose="03000509000000000000" pitchFamily="65" charset="-120"/>
                <a:ea typeface="標楷體" panose="03000509000000000000" pitchFamily="65" charset="-120"/>
              </a:rPr>
              <a:t>由本府員工</a:t>
            </a:r>
            <a:r>
              <a:rPr kumimoji="1" lang="zh-TW" altLang="en-US" sz="3200" b="1">
                <a:solidFill>
                  <a:srgbClr val="CC0000"/>
                </a:solidFill>
                <a:latin typeface="標楷體" panose="03000509000000000000" pitchFamily="65" charset="-120"/>
                <a:ea typeface="標楷體" panose="03000509000000000000" pitchFamily="65" charset="-120"/>
              </a:rPr>
              <a:t>之配偶</a:t>
            </a:r>
            <a:r>
              <a:rPr kumimoji="1" lang="zh-TW" altLang="en-US" sz="3200" b="1">
                <a:solidFill>
                  <a:prstClr val="black"/>
                </a:solidFill>
                <a:latin typeface="標楷體" panose="03000509000000000000" pitchFamily="65" charset="-120"/>
                <a:ea typeface="標楷體" panose="03000509000000000000" pitchFamily="65" charset="-120"/>
              </a:rPr>
              <a:t>、</a:t>
            </a:r>
            <a:r>
              <a:rPr kumimoji="1" lang="zh-TW" altLang="en-US" sz="3200" b="1">
                <a:solidFill>
                  <a:srgbClr val="CC0000"/>
                </a:solidFill>
                <a:latin typeface="標楷體" panose="03000509000000000000" pitchFamily="65" charset="-120"/>
                <a:ea typeface="標楷體" panose="03000509000000000000" pitchFamily="65" charset="-120"/>
              </a:rPr>
              <a:t>直系血親</a:t>
            </a:r>
            <a:r>
              <a:rPr kumimoji="1" lang="zh-TW" altLang="en-US" sz="3200" b="1">
                <a:solidFill>
                  <a:prstClr val="black"/>
                </a:solidFill>
                <a:latin typeface="標楷體" panose="03000509000000000000" pitchFamily="65" charset="-120"/>
                <a:ea typeface="標楷體" panose="03000509000000000000" pitchFamily="65" charset="-120"/>
              </a:rPr>
              <a:t>、</a:t>
            </a:r>
            <a:r>
              <a:rPr kumimoji="1" lang="zh-TW" altLang="en-US" sz="3200" b="1" u="sng">
                <a:solidFill>
                  <a:srgbClr val="CC0000"/>
                </a:solidFill>
                <a:latin typeface="標楷體" panose="03000509000000000000" pitchFamily="65" charset="-120"/>
                <a:ea typeface="標楷體" panose="03000509000000000000" pitchFamily="65" charset="-120"/>
              </a:rPr>
              <a:t>同財共居家屬</a:t>
            </a:r>
            <a:r>
              <a:rPr kumimoji="1" lang="zh-TW" altLang="en-US" sz="3200" b="1">
                <a:solidFill>
                  <a:prstClr val="black"/>
                </a:solidFill>
                <a:latin typeface="標楷體" panose="03000509000000000000" pitchFamily="65" charset="-120"/>
                <a:ea typeface="標楷體" panose="03000509000000000000" pitchFamily="65" charset="-120"/>
              </a:rPr>
              <a:t>之名義收受者。</a:t>
            </a:r>
          </a:p>
          <a:p>
            <a:pPr defTabSz="914400" fontAlgn="base">
              <a:spcBef>
                <a:spcPct val="0"/>
              </a:spcBef>
              <a:spcAft>
                <a:spcPct val="0"/>
              </a:spcAft>
              <a:buClrTx/>
              <a:buNone/>
            </a:pPr>
            <a:r>
              <a:rPr kumimoji="1" lang="en-US" altLang="zh-TW" sz="3200" b="1">
                <a:solidFill>
                  <a:prstClr val="black"/>
                </a:solidFill>
                <a:latin typeface="標楷體" panose="03000509000000000000" pitchFamily="65" charset="-120"/>
                <a:ea typeface="標楷體" panose="03000509000000000000" pitchFamily="65" charset="-120"/>
              </a:rPr>
              <a:t>2.</a:t>
            </a:r>
            <a:r>
              <a:rPr kumimoji="1" lang="zh-TW" altLang="en-US" sz="3200" b="1">
                <a:solidFill>
                  <a:prstClr val="black"/>
                </a:solidFill>
                <a:latin typeface="標楷體" panose="03000509000000000000" pitchFamily="65" charset="-120"/>
                <a:ea typeface="標楷體" panose="03000509000000000000" pitchFamily="65" charset="-120"/>
              </a:rPr>
              <a:t>藉由其他</a:t>
            </a:r>
            <a:r>
              <a:rPr kumimoji="1" lang="zh-TW" altLang="en-US" sz="3200" b="1">
                <a:solidFill>
                  <a:srgbClr val="CC0000"/>
                </a:solidFill>
                <a:latin typeface="標楷體" panose="03000509000000000000" pitchFamily="65" charset="-120"/>
                <a:ea typeface="標楷體" panose="03000509000000000000" pitchFamily="65" charset="-120"/>
              </a:rPr>
              <a:t>第三人名義收受而</a:t>
            </a:r>
            <a:r>
              <a:rPr kumimoji="1" lang="zh-TW" altLang="en-US" sz="3200" b="1" u="sng">
                <a:solidFill>
                  <a:srgbClr val="CC0000"/>
                </a:solidFill>
                <a:latin typeface="標楷體" panose="03000509000000000000" pitchFamily="65" charset="-120"/>
                <a:ea typeface="標楷體" panose="03000509000000000000" pitchFamily="65" charset="-120"/>
              </a:rPr>
              <a:t>轉交</a:t>
            </a:r>
            <a:r>
              <a:rPr kumimoji="1" lang="zh-TW" altLang="en-US" sz="3200" b="1">
                <a:solidFill>
                  <a:srgbClr val="CC0000"/>
                </a:solidFill>
                <a:latin typeface="標楷體" panose="03000509000000000000" pitchFamily="65" charset="-120"/>
                <a:ea typeface="標楷體" panose="03000509000000000000" pitchFamily="65" charset="-120"/>
              </a:rPr>
              <a:t>本府</a:t>
            </a:r>
            <a:r>
              <a:rPr kumimoji="1" lang="zh-TW" altLang="en-US" sz="3200" b="1">
                <a:solidFill>
                  <a:prstClr val="black"/>
                </a:solidFill>
                <a:latin typeface="標楷體" panose="03000509000000000000" pitchFamily="65" charset="-120"/>
                <a:ea typeface="標楷體" panose="03000509000000000000" pitchFamily="65" charset="-120"/>
              </a:rPr>
              <a:t>員工本人或前款之人者。</a:t>
            </a:r>
          </a:p>
          <a:p>
            <a:pPr defTabSz="914400" fontAlgn="base">
              <a:spcBef>
                <a:spcPct val="0"/>
              </a:spcBef>
              <a:spcAft>
                <a:spcPct val="0"/>
              </a:spcAft>
              <a:buClrTx/>
              <a:buNone/>
            </a:pPr>
            <a:endParaRPr kumimoji="1" lang="zh-TW" altLang="en-US" sz="3600">
              <a:solidFill>
                <a:prstClr val="black"/>
              </a:solidFill>
              <a:latin typeface="標楷體" panose="03000509000000000000" pitchFamily="65" charset="-120"/>
              <a:ea typeface="標楷體" panose="03000509000000000000" pitchFamily="65" charset="-120"/>
            </a:endParaRPr>
          </a:p>
        </p:txBody>
      </p:sp>
      <p:sp>
        <p:nvSpPr>
          <p:cNvPr id="2560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5764E312-BC1C-463D-B2F7-E09C9C3CB6EA}"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16</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6345802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063750" y="1052514"/>
            <a:ext cx="7620000" cy="5241925"/>
          </a:xfrm>
          <a:prstGeom prst="rect">
            <a:avLst/>
          </a:prstGeom>
          <a:noFill/>
          <a:ln w="57150" cmpd="thinThick">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27651" name="Rectangle 3"/>
          <p:cNvSpPr>
            <a:spLocks noChangeArrowheads="1"/>
          </p:cNvSpPr>
          <p:nvPr/>
        </p:nvSpPr>
        <p:spPr bwMode="auto">
          <a:xfrm>
            <a:off x="1524000" y="6583364"/>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sz="1200">
              <a:solidFill>
                <a:prstClr val="black"/>
              </a:solidFill>
              <a:latin typeface="標楷體" panose="03000509000000000000" pitchFamily="65" charset="-120"/>
              <a:ea typeface="標楷體" panose="03000509000000000000" pitchFamily="65" charset="-120"/>
            </a:endParaRPr>
          </a:p>
        </p:txBody>
      </p:sp>
      <p:sp>
        <p:nvSpPr>
          <p:cNvPr id="182276" name="Rectangle 4" descr="紫色篩網"/>
          <p:cNvSpPr>
            <a:spLocks noChangeArrowheads="1"/>
          </p:cNvSpPr>
          <p:nvPr/>
        </p:nvSpPr>
        <p:spPr bwMode="auto">
          <a:xfrm>
            <a:off x="3432175" y="188914"/>
            <a:ext cx="4800600" cy="719137"/>
          </a:xfrm>
          <a:prstGeom prst="rect">
            <a:avLst/>
          </a:prstGeom>
          <a:blipFill dpi="0" rotWithShape="1">
            <a:blip r:embed="rId3"/>
            <a:srcRect/>
            <a:tile tx="0" ty="0" sx="100000" sy="100000" flip="none" algn="tl"/>
          </a:blipFill>
          <a:ln>
            <a:noFill/>
          </a:ln>
          <a:effectLst/>
          <a:scene3d>
            <a:camera prst="legacyObliqueTopRight"/>
            <a:lightRig rig="legacyFlat3" dir="b"/>
          </a:scene3d>
          <a:sp3d extrusionH="125400" prstMaterial="legacyMatte">
            <a:bevelT w="13500" h="13500" prst="angle"/>
            <a:bevelB w="13500" h="13500" prst="angle"/>
            <a:extrusionClr>
              <a:srgbClr val="9900CC"/>
            </a:extrusionClr>
          </a:sp3d>
        </p:spPr>
        <p:txBody>
          <a:bodyPr wrap="none" anchor="ctr">
            <a:flatTx/>
          </a:bodyPr>
          <a:lstStyle/>
          <a:p>
            <a:pPr algn="ctr" defTabSz="914400" fontAlgn="base">
              <a:spcBef>
                <a:spcPct val="0"/>
              </a:spcBef>
              <a:spcAft>
                <a:spcPct val="0"/>
              </a:spcAft>
              <a:defRPr/>
            </a:pPr>
            <a:r>
              <a:rPr kumimoji="1" lang="zh-TW" altLang="en-US" sz="4400" b="1">
                <a:solidFill>
                  <a:prstClr val="white"/>
                </a:solidFill>
                <a:effectLst>
                  <a:outerShdw blurRad="38100" dist="38100" dir="2700000" algn="tl">
                    <a:srgbClr val="000000"/>
                  </a:outerShdw>
                </a:effectLst>
                <a:latin typeface="Times New Roman" pitchFamily="18" charset="0"/>
                <a:ea typeface="標楷體" pitchFamily="65" charset="-120"/>
              </a:rPr>
              <a:t>無法退還之處置</a:t>
            </a:r>
          </a:p>
        </p:txBody>
      </p:sp>
      <p:pic>
        <p:nvPicPr>
          <p:cNvPr id="27653" name="Picture 5" descr="work_0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3357563"/>
            <a:ext cx="838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3000375" y="3284539"/>
            <a:ext cx="625475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lnSpc>
                <a:spcPct val="110000"/>
              </a:lnSpc>
              <a:spcBef>
                <a:spcPct val="0"/>
              </a:spcBef>
              <a:spcAft>
                <a:spcPct val="0"/>
              </a:spcAft>
              <a:buClrTx/>
              <a:buNone/>
            </a:pPr>
            <a:r>
              <a:rPr kumimoji="1" lang="zh-TW" altLang="en-US" sz="2800" b="1">
                <a:solidFill>
                  <a:srgbClr val="000066"/>
                </a:solidFill>
                <a:latin typeface="標楷體" panose="03000509000000000000" pitchFamily="65" charset="-120"/>
                <a:ea typeface="標楷體" panose="03000509000000000000" pitchFamily="65" charset="-120"/>
              </a:rPr>
              <a:t>政風機構應視受贈財物之性質及價值，作出</a:t>
            </a:r>
            <a:r>
              <a:rPr kumimoji="1" lang="zh-TW" altLang="en-US" sz="2400" b="1">
                <a:solidFill>
                  <a:srgbClr val="FF0000"/>
                </a:solidFill>
                <a:latin typeface="Arial" panose="020B0604020202020204" pitchFamily="34" charset="0"/>
                <a:ea typeface="標楷體" panose="03000509000000000000" pitchFamily="65" charset="-120"/>
              </a:rPr>
              <a:t>「</a:t>
            </a:r>
            <a:r>
              <a:rPr kumimoji="1" lang="zh-TW" altLang="en-US" sz="2800" b="1">
                <a:solidFill>
                  <a:srgbClr val="FF0000"/>
                </a:solidFill>
                <a:latin typeface="標楷體" panose="03000509000000000000" pitchFamily="65" charset="-120"/>
                <a:ea typeface="標楷體" panose="03000509000000000000" pitchFamily="65" charset="-120"/>
              </a:rPr>
              <a:t>以市價全額付費收受</a:t>
            </a:r>
            <a:r>
              <a:rPr kumimoji="1" lang="zh-TW" altLang="en-US" sz="2400" b="1">
                <a:solidFill>
                  <a:srgbClr val="FF0000"/>
                </a:solidFill>
                <a:latin typeface="Arial" panose="020B0604020202020204" pitchFamily="34" charset="0"/>
                <a:ea typeface="標楷體" panose="03000509000000000000" pitchFamily="65" charset="-120"/>
              </a:rPr>
              <a:t>」</a:t>
            </a:r>
            <a:r>
              <a:rPr kumimoji="1" lang="zh-TW" altLang="en-US" sz="2800" b="1">
                <a:solidFill>
                  <a:srgbClr val="FF0000"/>
                </a:solidFill>
                <a:latin typeface="標楷體" panose="03000509000000000000" pitchFamily="65" charset="-120"/>
                <a:ea typeface="標楷體" panose="03000509000000000000" pitchFamily="65" charset="-120"/>
              </a:rPr>
              <a:t>、</a:t>
            </a:r>
            <a:r>
              <a:rPr kumimoji="1" lang="zh-TW" altLang="en-US" sz="2400" b="1">
                <a:solidFill>
                  <a:srgbClr val="FF0000"/>
                </a:solidFill>
                <a:latin typeface="Arial" panose="020B0604020202020204" pitchFamily="34" charset="0"/>
                <a:ea typeface="標楷體" panose="03000509000000000000" pitchFamily="65" charset="-120"/>
              </a:rPr>
              <a:t>「</a:t>
            </a:r>
            <a:r>
              <a:rPr kumimoji="1" lang="zh-TW" altLang="en-US" sz="2800" b="1">
                <a:solidFill>
                  <a:srgbClr val="FF0000"/>
                </a:solidFill>
                <a:latin typeface="標楷體" panose="03000509000000000000" pitchFamily="65" charset="-120"/>
                <a:ea typeface="標楷體" panose="03000509000000000000" pitchFamily="65" charset="-120"/>
              </a:rPr>
              <a:t>歸公</a:t>
            </a:r>
            <a:r>
              <a:rPr kumimoji="1" lang="zh-TW" altLang="en-US" sz="2400" b="1">
                <a:solidFill>
                  <a:srgbClr val="FF0000"/>
                </a:solidFill>
                <a:latin typeface="Arial" panose="020B0604020202020204" pitchFamily="34" charset="0"/>
                <a:ea typeface="標楷體" panose="03000509000000000000" pitchFamily="65" charset="-120"/>
              </a:rPr>
              <a:t>」</a:t>
            </a:r>
            <a:r>
              <a:rPr kumimoji="1" lang="zh-TW" altLang="en-US" sz="2800" b="1">
                <a:solidFill>
                  <a:srgbClr val="FF0000"/>
                </a:solidFill>
                <a:latin typeface="標楷體" panose="03000509000000000000" pitchFamily="65" charset="-120"/>
                <a:ea typeface="標楷體" panose="03000509000000000000" pitchFamily="65" charset="-120"/>
              </a:rPr>
              <a:t>、</a:t>
            </a:r>
            <a:r>
              <a:rPr kumimoji="1" lang="zh-TW" altLang="en-US" sz="2400" b="1">
                <a:solidFill>
                  <a:srgbClr val="FF0000"/>
                </a:solidFill>
                <a:latin typeface="Arial" panose="020B0604020202020204" pitchFamily="34" charset="0"/>
                <a:ea typeface="標楷體" panose="03000509000000000000" pitchFamily="65" charset="-120"/>
              </a:rPr>
              <a:t>「</a:t>
            </a:r>
            <a:r>
              <a:rPr kumimoji="1" lang="zh-TW" altLang="en-US" sz="2800" b="1">
                <a:solidFill>
                  <a:srgbClr val="FF0000"/>
                </a:solidFill>
                <a:latin typeface="標楷體" panose="03000509000000000000" pitchFamily="65" charset="-120"/>
                <a:ea typeface="標楷體" panose="03000509000000000000" pitchFamily="65" charset="-120"/>
              </a:rPr>
              <a:t>轉贈慈善機構</a:t>
            </a:r>
            <a:r>
              <a:rPr kumimoji="1" lang="zh-TW" altLang="en-US" sz="2400" b="1">
                <a:solidFill>
                  <a:srgbClr val="FF0000"/>
                </a:solidFill>
                <a:latin typeface="Arial" panose="020B0604020202020204" pitchFamily="34" charset="0"/>
                <a:ea typeface="標楷體" panose="03000509000000000000" pitchFamily="65" charset="-120"/>
              </a:rPr>
              <a:t>」</a:t>
            </a:r>
            <a:r>
              <a:rPr kumimoji="1" lang="zh-TW" altLang="en-US" sz="2800" b="1">
                <a:solidFill>
                  <a:srgbClr val="FF0000"/>
                </a:solidFill>
                <a:latin typeface="標楷體" panose="03000509000000000000" pitchFamily="65" charset="-120"/>
                <a:ea typeface="標楷體" panose="03000509000000000000" pitchFamily="65" charset="-120"/>
              </a:rPr>
              <a:t>或其他適當建議</a:t>
            </a:r>
            <a:r>
              <a:rPr kumimoji="1" lang="zh-TW" altLang="en-US" sz="2800" b="1">
                <a:solidFill>
                  <a:srgbClr val="000066"/>
                </a:solidFill>
                <a:latin typeface="標楷體" panose="03000509000000000000" pitchFamily="65" charset="-120"/>
                <a:ea typeface="標楷體" panose="03000509000000000000" pitchFamily="65" charset="-120"/>
              </a:rPr>
              <a:t>，簽奉首長或其授權者核定後執行。</a:t>
            </a:r>
            <a:r>
              <a:rPr kumimoji="1" lang="zh-TW" altLang="en-US" sz="2400" b="1">
                <a:solidFill>
                  <a:srgbClr val="8FE28A"/>
                </a:solidFill>
                <a:latin typeface="Arial" panose="020B0604020202020204" pitchFamily="34" charset="0"/>
                <a:ea typeface="標楷體" panose="03000509000000000000" pitchFamily="65" charset="-120"/>
              </a:rPr>
              <a:t>（第</a:t>
            </a:r>
            <a:r>
              <a:rPr kumimoji="1" lang="en-US" altLang="zh-TW" sz="2400" b="1">
                <a:solidFill>
                  <a:srgbClr val="8FE28A"/>
                </a:solidFill>
                <a:latin typeface="Arial" panose="020B0604020202020204" pitchFamily="34" charset="0"/>
                <a:ea typeface="標楷體" panose="03000509000000000000" pitchFamily="65" charset="-120"/>
              </a:rPr>
              <a:t>5</a:t>
            </a:r>
            <a:r>
              <a:rPr kumimoji="1" lang="zh-TW" altLang="en-US" sz="2400" b="1">
                <a:solidFill>
                  <a:srgbClr val="8FE28A"/>
                </a:solidFill>
                <a:latin typeface="Arial" panose="020B0604020202020204" pitchFamily="34" charset="0"/>
                <a:ea typeface="標楷體" panose="03000509000000000000" pitchFamily="65" charset="-120"/>
              </a:rPr>
              <a:t>點第</a:t>
            </a:r>
            <a:r>
              <a:rPr kumimoji="1" lang="en-US" altLang="zh-TW" sz="2400" b="1">
                <a:solidFill>
                  <a:srgbClr val="8FE28A"/>
                </a:solidFill>
                <a:latin typeface="Arial" panose="020B0604020202020204" pitchFamily="34" charset="0"/>
                <a:ea typeface="標楷體" panose="03000509000000000000" pitchFamily="65" charset="-120"/>
              </a:rPr>
              <a:t>2</a:t>
            </a:r>
            <a:r>
              <a:rPr kumimoji="1" lang="zh-TW" altLang="en-US" sz="2400" b="1">
                <a:solidFill>
                  <a:srgbClr val="8FE28A"/>
                </a:solidFill>
                <a:latin typeface="Arial" panose="020B0604020202020204" pitchFamily="34" charset="0"/>
                <a:ea typeface="標楷體" panose="03000509000000000000" pitchFamily="65" charset="-120"/>
              </a:rPr>
              <a:t>項）</a:t>
            </a:r>
            <a:r>
              <a:rPr kumimoji="1" lang="zh-TW" altLang="en-US" sz="2800" b="1">
                <a:solidFill>
                  <a:srgbClr val="FF0000"/>
                </a:solidFill>
                <a:latin typeface="標楷體" panose="03000509000000000000" pitchFamily="65" charset="-120"/>
                <a:ea typeface="標楷體" panose="03000509000000000000" pitchFamily="65" charset="-120"/>
              </a:rPr>
              <a:t> </a:t>
            </a:r>
          </a:p>
        </p:txBody>
      </p:sp>
      <p:sp>
        <p:nvSpPr>
          <p:cNvPr id="27655" name="Rectangle 7"/>
          <p:cNvSpPr>
            <a:spLocks noChangeArrowheads="1"/>
          </p:cNvSpPr>
          <p:nvPr/>
        </p:nvSpPr>
        <p:spPr bwMode="auto">
          <a:xfrm>
            <a:off x="2927350" y="1916113"/>
            <a:ext cx="6769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lnSpc>
                <a:spcPct val="120000"/>
              </a:lnSpc>
              <a:spcBef>
                <a:spcPct val="0"/>
              </a:spcBef>
              <a:spcAft>
                <a:spcPct val="0"/>
              </a:spcAft>
              <a:buClrTx/>
              <a:buNone/>
            </a:pPr>
            <a:r>
              <a:rPr kumimoji="1" lang="zh-TW" altLang="en-US" sz="2800" b="1">
                <a:solidFill>
                  <a:srgbClr val="000066"/>
                </a:solidFill>
                <a:latin typeface="標楷體" panose="03000509000000000000" pitchFamily="65" charset="-120"/>
                <a:ea typeface="標楷體" panose="03000509000000000000" pitchFamily="65" charset="-120"/>
              </a:rPr>
              <a:t>◎贈送的禮物易腐</a:t>
            </a:r>
          </a:p>
          <a:p>
            <a:pPr defTabSz="914400" fontAlgn="base">
              <a:lnSpc>
                <a:spcPct val="120000"/>
              </a:lnSpc>
              <a:spcBef>
                <a:spcPct val="0"/>
              </a:spcBef>
              <a:spcAft>
                <a:spcPct val="0"/>
              </a:spcAft>
              <a:buClrTx/>
              <a:buNone/>
            </a:pPr>
            <a:r>
              <a:rPr kumimoji="1" lang="zh-TW" altLang="en-US" sz="2800" b="1">
                <a:solidFill>
                  <a:srgbClr val="000066"/>
                </a:solidFill>
                <a:latin typeface="標楷體" panose="03000509000000000000" pitchFamily="65" charset="-120"/>
                <a:ea typeface="標楷體" panose="03000509000000000000" pitchFamily="65" charset="-120"/>
              </a:rPr>
              <a:t>◎贈送的東西礙於人情無法退回</a:t>
            </a:r>
          </a:p>
        </p:txBody>
      </p:sp>
      <p:pic>
        <p:nvPicPr>
          <p:cNvPr id="27656" name="Picture 8" descr="work_0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1341438"/>
            <a:ext cx="838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9"/>
          <p:cNvSpPr>
            <a:spLocks noChangeArrowheads="1"/>
          </p:cNvSpPr>
          <p:nvPr/>
        </p:nvSpPr>
        <p:spPr bwMode="auto">
          <a:xfrm>
            <a:off x="2927350" y="1341439"/>
            <a:ext cx="4248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3200" b="1">
                <a:solidFill>
                  <a:srgbClr val="FF0000"/>
                </a:solidFill>
                <a:latin typeface="Arial" panose="020B0604020202020204" pitchFamily="34" charset="0"/>
                <a:ea typeface="標楷體" panose="03000509000000000000" pitchFamily="65" charset="-120"/>
              </a:rPr>
              <a:t>退回有困難，怎麼辦？</a:t>
            </a:r>
          </a:p>
        </p:txBody>
      </p:sp>
      <p:sp>
        <p:nvSpPr>
          <p:cNvPr id="182282" name="AutoShape 10"/>
          <p:cNvSpPr>
            <a:spLocks noChangeArrowheads="1"/>
          </p:cNvSpPr>
          <p:nvPr/>
        </p:nvSpPr>
        <p:spPr bwMode="auto">
          <a:xfrm>
            <a:off x="3719514" y="3933826"/>
            <a:ext cx="3671887" cy="1223963"/>
          </a:xfrm>
          <a:prstGeom prst="irregularSeal1">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2765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9C0A7805-D6BD-4791-83E3-C475E7E2F969}"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17</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65293669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2282"/>
                                        </p:tgtEl>
                                        <p:attrNameLst>
                                          <p:attrName>style.visibility</p:attrName>
                                        </p:attrNameLst>
                                      </p:cBhvr>
                                      <p:to>
                                        <p:strVal val="visible"/>
                                      </p:to>
                                    </p:set>
                                    <p:animEffect transition="in" filter="checkerboard(across)">
                                      <p:cBhvr>
                                        <p:cTn id="7" dur="500"/>
                                        <p:tgtEl>
                                          <p:spTgt spid="182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7535863" y="3284539"/>
            <a:ext cx="1828800" cy="2549525"/>
          </a:xfrm>
          <a:prstGeom prst="roundRect">
            <a:avLst>
              <a:gd name="adj" fmla="val 16667"/>
            </a:avLst>
          </a:prstGeom>
          <a:gradFill rotWithShape="0">
            <a:gsLst>
              <a:gs pos="0">
                <a:srgbClr val="990033"/>
              </a:gs>
              <a:gs pos="50000">
                <a:srgbClr val="CC0066"/>
              </a:gs>
              <a:gs pos="100000">
                <a:srgbClr val="9900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endParaRPr kumimoji="1" lang="zh-TW" altLang="en-US" b="1">
              <a:solidFill>
                <a:prstClr val="black"/>
              </a:solidFill>
              <a:latin typeface="Arial" panose="020B0604020202020204" pitchFamily="34" charset="0"/>
              <a:ea typeface="新細明體" panose="02020500000000000000" pitchFamily="18" charset="-120"/>
            </a:endParaRPr>
          </a:p>
        </p:txBody>
      </p:sp>
      <p:sp>
        <p:nvSpPr>
          <p:cNvPr id="29699" name="AutoShape 3"/>
          <p:cNvSpPr>
            <a:spLocks noChangeArrowheads="1"/>
          </p:cNvSpPr>
          <p:nvPr/>
        </p:nvSpPr>
        <p:spPr bwMode="auto">
          <a:xfrm>
            <a:off x="4343400" y="3124200"/>
            <a:ext cx="2819400" cy="2895600"/>
          </a:xfrm>
          <a:prstGeom prst="rightArrowCallout">
            <a:avLst>
              <a:gd name="adj1" fmla="val 25676"/>
              <a:gd name="adj2" fmla="val 25676"/>
              <a:gd name="adj3" fmla="val 16667"/>
              <a:gd name="adj4" fmla="val 66667"/>
            </a:avLst>
          </a:prstGeom>
          <a:gradFill rotWithShape="0">
            <a:gsLst>
              <a:gs pos="0">
                <a:srgbClr val="990033"/>
              </a:gs>
              <a:gs pos="50000">
                <a:srgbClr val="CC0066"/>
              </a:gs>
              <a:gs pos="100000">
                <a:srgbClr val="99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endParaRPr kumimoji="1" lang="zh-TW" altLang="en-US" sz="3600">
              <a:solidFill>
                <a:prstClr val="black"/>
              </a:solidFill>
              <a:latin typeface="Arial" panose="020B0604020202020204" pitchFamily="34" charset="0"/>
              <a:ea typeface="標楷體" panose="03000509000000000000" pitchFamily="65" charset="-120"/>
            </a:endParaRPr>
          </a:p>
        </p:txBody>
      </p:sp>
      <p:sp>
        <p:nvSpPr>
          <p:cNvPr id="29700" name="Text Box 4"/>
          <p:cNvSpPr txBox="1">
            <a:spLocks noChangeArrowheads="1"/>
          </p:cNvSpPr>
          <p:nvPr/>
        </p:nvSpPr>
        <p:spPr bwMode="auto">
          <a:xfrm>
            <a:off x="3733800" y="304801"/>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29701" name="Text Box 5"/>
          <p:cNvSpPr txBox="1">
            <a:spLocks noChangeArrowheads="1"/>
          </p:cNvSpPr>
          <p:nvPr/>
        </p:nvSpPr>
        <p:spPr bwMode="auto">
          <a:xfrm>
            <a:off x="3657600" y="471488"/>
            <a:ext cx="6477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kumimoji="1" lang="zh-TW" altLang="en-US" sz="4800" b="1">
                <a:solidFill>
                  <a:srgbClr val="000000"/>
                </a:solidFill>
                <a:latin typeface="Arial" panose="020B0604020202020204" pitchFamily="34" charset="0"/>
                <a:ea typeface="標楷體" panose="03000509000000000000" pitchFamily="65" charset="-120"/>
              </a:rPr>
              <a:t>受贈財物狀況處置 </a:t>
            </a:r>
            <a:r>
              <a:rPr kumimoji="1" lang="en-US" altLang="zh-TW" sz="2800" b="1">
                <a:solidFill>
                  <a:srgbClr val="000000"/>
                </a:solidFill>
                <a:latin typeface="Arial" panose="020B0604020202020204" pitchFamily="34" charset="0"/>
                <a:ea typeface="標楷體" panose="03000509000000000000" pitchFamily="65" charset="-120"/>
              </a:rPr>
              <a:t>2</a:t>
            </a:r>
          </a:p>
        </p:txBody>
      </p:sp>
      <p:sp>
        <p:nvSpPr>
          <p:cNvPr id="29702" name="Text Box 6"/>
          <p:cNvSpPr txBox="1">
            <a:spLocks noChangeArrowheads="1"/>
          </p:cNvSpPr>
          <p:nvPr/>
        </p:nvSpPr>
        <p:spPr bwMode="auto">
          <a:xfrm>
            <a:off x="4419600" y="3349626"/>
            <a:ext cx="1752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價值超過正常社交禮俗標準</a:t>
            </a:r>
          </a:p>
        </p:txBody>
      </p:sp>
      <p:sp>
        <p:nvSpPr>
          <p:cNvPr id="29703" name="AutoShape 7"/>
          <p:cNvSpPr>
            <a:spLocks noChangeArrowheads="1"/>
          </p:cNvSpPr>
          <p:nvPr/>
        </p:nvSpPr>
        <p:spPr bwMode="auto">
          <a:xfrm>
            <a:off x="2362200" y="3124200"/>
            <a:ext cx="1905000" cy="2895600"/>
          </a:xfrm>
          <a:prstGeom prst="rightArrowCallout">
            <a:avLst>
              <a:gd name="adj1" fmla="val 38000"/>
              <a:gd name="adj2" fmla="val 38000"/>
              <a:gd name="adj3" fmla="val 16667"/>
              <a:gd name="adj4" fmla="val 66667"/>
            </a:avLst>
          </a:prstGeom>
          <a:gradFill rotWithShape="0">
            <a:gsLst>
              <a:gs pos="0">
                <a:srgbClr val="990033"/>
              </a:gs>
              <a:gs pos="50000">
                <a:srgbClr val="CC0066"/>
              </a:gs>
              <a:gs pos="100000">
                <a:srgbClr val="99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endParaRPr kumimoji="1" lang="zh-TW" altLang="en-US" sz="3600">
              <a:solidFill>
                <a:prstClr val="black"/>
              </a:solidFill>
              <a:latin typeface="Arial" panose="020B0604020202020204" pitchFamily="34" charset="0"/>
              <a:ea typeface="標楷體" panose="03000509000000000000" pitchFamily="65" charset="-120"/>
            </a:endParaRPr>
          </a:p>
        </p:txBody>
      </p:sp>
      <p:sp>
        <p:nvSpPr>
          <p:cNvPr id="29704" name="Text Box 8"/>
          <p:cNvSpPr txBox="1">
            <a:spLocks noChangeArrowheads="1"/>
          </p:cNvSpPr>
          <p:nvPr/>
        </p:nvSpPr>
        <p:spPr bwMode="auto">
          <a:xfrm>
            <a:off x="2438400" y="3429001"/>
            <a:ext cx="1752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無禁</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止收</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受之</a:t>
            </a:r>
          </a:p>
          <a:p>
            <a:pPr defTabSz="914400" fontAlgn="base">
              <a:spcBef>
                <a:spcPct val="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規定</a:t>
            </a:r>
          </a:p>
        </p:txBody>
      </p:sp>
      <p:sp>
        <p:nvSpPr>
          <p:cNvPr id="29705" name="Text Box 9"/>
          <p:cNvSpPr txBox="1">
            <a:spLocks noChangeArrowheads="1"/>
          </p:cNvSpPr>
          <p:nvPr/>
        </p:nvSpPr>
        <p:spPr bwMode="auto">
          <a:xfrm>
            <a:off x="7608888" y="3357564"/>
            <a:ext cx="1676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kumimoji="1" lang="zh-TW" altLang="en-US" sz="3600" b="1">
                <a:solidFill>
                  <a:prstClr val="white"/>
                </a:solidFill>
                <a:latin typeface="Arial" panose="020B0604020202020204" pitchFamily="34" charset="0"/>
                <a:ea typeface="標楷體" panose="03000509000000000000" pitchFamily="65" charset="-120"/>
              </a:rPr>
              <a:t>簽報長官及知會政風機構</a:t>
            </a:r>
          </a:p>
        </p:txBody>
      </p:sp>
      <p:sp>
        <p:nvSpPr>
          <p:cNvPr id="29706" name="Text Box 10"/>
          <p:cNvSpPr txBox="1">
            <a:spLocks noChangeArrowheads="1"/>
          </p:cNvSpPr>
          <p:nvPr/>
        </p:nvSpPr>
        <p:spPr bwMode="auto">
          <a:xfrm>
            <a:off x="6248400" y="52578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kumimoji="1" lang="en-US" altLang="zh-TW" sz="3600">
                <a:solidFill>
                  <a:srgbClr val="0000CC"/>
                </a:solidFill>
                <a:latin typeface="Arial" panose="020B0604020202020204" pitchFamily="34" charset="0"/>
                <a:ea typeface="標楷體" panose="03000509000000000000" pitchFamily="65" charset="-120"/>
              </a:rPr>
              <a:t>3</a:t>
            </a:r>
            <a:r>
              <a:rPr kumimoji="1" lang="zh-TW" altLang="en-US" sz="3600">
                <a:solidFill>
                  <a:srgbClr val="0000CC"/>
                </a:solidFill>
                <a:latin typeface="Arial" panose="020B0604020202020204" pitchFamily="34" charset="0"/>
                <a:ea typeface="標楷體" panose="03000509000000000000" pitchFamily="65" charset="-120"/>
              </a:rPr>
              <a:t>日內</a:t>
            </a:r>
          </a:p>
        </p:txBody>
      </p:sp>
      <p:sp>
        <p:nvSpPr>
          <p:cNvPr id="29707" name="Rectangle 11"/>
          <p:cNvSpPr>
            <a:spLocks noChangeArrowheads="1"/>
          </p:cNvSpPr>
          <p:nvPr/>
        </p:nvSpPr>
        <p:spPr bwMode="auto">
          <a:xfrm>
            <a:off x="1524000" y="6583364"/>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sz="1200">
              <a:solidFill>
                <a:prstClr val="black"/>
              </a:solidFill>
              <a:latin typeface="標楷體" panose="03000509000000000000" pitchFamily="65" charset="-120"/>
              <a:ea typeface="標楷體" panose="03000509000000000000" pitchFamily="65" charset="-120"/>
            </a:endParaRPr>
          </a:p>
        </p:txBody>
      </p:sp>
      <p:grpSp>
        <p:nvGrpSpPr>
          <p:cNvPr id="29708" name="Group 12"/>
          <p:cNvGrpSpPr>
            <a:grpSpLocks/>
          </p:cNvGrpSpPr>
          <p:nvPr/>
        </p:nvGrpSpPr>
        <p:grpSpPr bwMode="auto">
          <a:xfrm>
            <a:off x="2208214" y="1341439"/>
            <a:ext cx="7559675" cy="1430337"/>
            <a:chOff x="384" y="816"/>
            <a:chExt cx="2976" cy="816"/>
          </a:xfrm>
        </p:grpSpPr>
        <p:sp>
          <p:nvSpPr>
            <p:cNvPr id="29710" name="AutoShape 13"/>
            <p:cNvSpPr>
              <a:spLocks noChangeArrowheads="1"/>
            </p:cNvSpPr>
            <p:nvPr/>
          </p:nvSpPr>
          <p:spPr bwMode="auto">
            <a:xfrm>
              <a:off x="384" y="816"/>
              <a:ext cx="2976" cy="816"/>
            </a:xfrm>
            <a:prstGeom prst="roundRect">
              <a:avLst>
                <a:gd name="adj" fmla="val 16667"/>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29711" name="Text Box 14"/>
            <p:cNvSpPr txBox="1">
              <a:spLocks noChangeArrowheads="1"/>
            </p:cNvSpPr>
            <p:nvPr/>
          </p:nvSpPr>
          <p:spPr bwMode="auto">
            <a:xfrm>
              <a:off x="480" y="816"/>
              <a:ext cx="2880" cy="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r>
                <a:rPr kumimoji="1" lang="zh-TW" altLang="en-US" sz="3600" b="1">
                  <a:solidFill>
                    <a:prstClr val="black"/>
                  </a:solidFill>
                  <a:latin typeface="Arial" panose="020B0604020202020204" pitchFamily="34" charset="0"/>
                  <a:ea typeface="標楷體" panose="03000509000000000000" pitchFamily="65" charset="-120"/>
                </a:rPr>
                <a:t>與職務</a:t>
              </a:r>
              <a:r>
                <a:rPr kumimoji="1" lang="zh-TW" altLang="en-US" sz="4800" b="1">
                  <a:solidFill>
                    <a:srgbClr val="3333FF"/>
                  </a:solidFill>
                  <a:latin typeface="Arial" panose="020B0604020202020204" pitchFamily="34" charset="0"/>
                  <a:ea typeface="標楷體" panose="03000509000000000000" pitchFamily="65" charset="-120"/>
                </a:rPr>
                <a:t>無</a:t>
              </a:r>
              <a:r>
                <a:rPr kumimoji="1" lang="zh-TW" altLang="en-US" sz="3600" b="1">
                  <a:solidFill>
                    <a:prstClr val="black"/>
                  </a:solidFill>
                  <a:latin typeface="Arial" panose="020B0604020202020204" pitchFamily="34" charset="0"/>
                  <a:ea typeface="標楷體" panose="03000509000000000000" pitchFamily="65" charset="-120"/>
                </a:rPr>
                <a:t>利害關係者</a:t>
              </a:r>
            </a:p>
            <a:p>
              <a:pPr defTabSz="914400" fontAlgn="base">
                <a:spcBef>
                  <a:spcPct val="0"/>
                </a:spcBef>
                <a:spcAft>
                  <a:spcPct val="0"/>
                </a:spcAft>
                <a:buClrTx/>
                <a:buNone/>
              </a:pPr>
              <a:r>
                <a:rPr kumimoji="1" lang="en-US" altLang="zh-TW" sz="2800" b="1">
                  <a:solidFill>
                    <a:srgbClr val="800000"/>
                  </a:solidFill>
                  <a:latin typeface="Arial" panose="020B0604020202020204" pitchFamily="34" charset="0"/>
                  <a:ea typeface="標楷體" panose="03000509000000000000" pitchFamily="65" charset="-120"/>
                </a:rPr>
                <a:t>(</a:t>
              </a:r>
              <a:r>
                <a:rPr kumimoji="1" lang="zh-TW" altLang="en-US" sz="2800" b="1">
                  <a:solidFill>
                    <a:srgbClr val="800000"/>
                  </a:solidFill>
                  <a:latin typeface="Arial" panose="020B0604020202020204" pitchFamily="34" charset="0"/>
                  <a:ea typeface="標楷體" panose="03000509000000000000" pitchFamily="65" charset="-120"/>
                </a:rPr>
                <a:t>除親屬或經常交往朋友外</a:t>
              </a:r>
              <a:r>
                <a:rPr kumimoji="1" lang="en-US" altLang="zh-TW" sz="2800" b="1">
                  <a:solidFill>
                    <a:srgbClr val="800000"/>
                  </a:solidFill>
                  <a:latin typeface="Arial" panose="020B0604020202020204" pitchFamily="34" charset="0"/>
                  <a:ea typeface="標楷體" panose="03000509000000000000" pitchFamily="65" charset="-120"/>
                </a:rPr>
                <a:t>)</a:t>
              </a:r>
              <a:r>
                <a:rPr kumimoji="1" lang="en-US" altLang="zh-TW" sz="3200" b="1">
                  <a:solidFill>
                    <a:srgbClr val="800000"/>
                  </a:solidFill>
                  <a:latin typeface="Arial" panose="020B0604020202020204" pitchFamily="34" charset="0"/>
                  <a:ea typeface="標楷體" panose="03000509000000000000" pitchFamily="65" charset="-120"/>
                </a:rPr>
                <a:t> </a:t>
              </a:r>
              <a:r>
                <a:rPr kumimoji="1" lang="zh-TW" altLang="en-US" sz="2000" b="1">
                  <a:solidFill>
                    <a:prstClr val="black"/>
                  </a:solidFill>
                  <a:latin typeface="Times New Roman" panose="02020603050405020304" pitchFamily="18" charset="0"/>
                  <a:ea typeface="標楷體" panose="03000509000000000000" pitchFamily="65" charset="-120"/>
                </a:rPr>
                <a:t>（第</a:t>
              </a:r>
              <a:r>
                <a:rPr kumimoji="1" lang="en-US" altLang="zh-TW" sz="2000" b="1">
                  <a:solidFill>
                    <a:prstClr val="black"/>
                  </a:solidFill>
                  <a:latin typeface="Times New Roman" panose="02020603050405020304" pitchFamily="18" charset="0"/>
                  <a:ea typeface="標楷體" panose="03000509000000000000" pitchFamily="65" charset="-120"/>
                </a:rPr>
                <a:t>5</a:t>
              </a:r>
              <a:r>
                <a:rPr kumimoji="1" lang="zh-TW" altLang="en-US" sz="2000" b="1">
                  <a:solidFill>
                    <a:prstClr val="black"/>
                  </a:solidFill>
                  <a:latin typeface="Times New Roman" panose="02020603050405020304" pitchFamily="18" charset="0"/>
                  <a:ea typeface="標楷體" panose="03000509000000000000" pitchFamily="65" charset="-120"/>
                </a:rPr>
                <a:t>點第</a:t>
              </a:r>
              <a:r>
                <a:rPr kumimoji="1" lang="en-US" altLang="zh-TW" sz="2000" b="1">
                  <a:solidFill>
                    <a:prstClr val="black"/>
                  </a:solidFill>
                  <a:latin typeface="Times New Roman" panose="02020603050405020304" pitchFamily="18" charset="0"/>
                  <a:ea typeface="標楷體" panose="03000509000000000000" pitchFamily="65" charset="-120"/>
                </a:rPr>
                <a:t>1</a:t>
              </a:r>
              <a:r>
                <a:rPr kumimoji="1" lang="zh-TW" altLang="en-US" sz="2000" b="1">
                  <a:solidFill>
                    <a:prstClr val="black"/>
                  </a:solidFill>
                  <a:latin typeface="Times New Roman" panose="02020603050405020304" pitchFamily="18" charset="0"/>
                  <a:ea typeface="標楷體" panose="03000509000000000000" pitchFamily="65" charset="-120"/>
                </a:rPr>
                <a:t>項第</a:t>
              </a:r>
              <a:r>
                <a:rPr kumimoji="1" lang="en-US" altLang="zh-TW" sz="2000" b="1">
                  <a:solidFill>
                    <a:prstClr val="black"/>
                  </a:solidFill>
                  <a:latin typeface="Times New Roman" panose="02020603050405020304" pitchFamily="18" charset="0"/>
                  <a:ea typeface="標楷體" panose="03000509000000000000" pitchFamily="65" charset="-120"/>
                </a:rPr>
                <a:t>2</a:t>
              </a:r>
              <a:r>
                <a:rPr kumimoji="1" lang="zh-TW" altLang="en-US" sz="2000" b="1">
                  <a:solidFill>
                    <a:prstClr val="black"/>
                  </a:solidFill>
                  <a:latin typeface="Times New Roman" panose="02020603050405020304" pitchFamily="18" charset="0"/>
                  <a:ea typeface="標楷體" panose="03000509000000000000" pitchFamily="65" charset="-120"/>
                </a:rPr>
                <a:t>款</a:t>
              </a:r>
              <a:r>
                <a:rPr kumimoji="1" lang="zh-TW" altLang="en-US" sz="2000" b="1">
                  <a:solidFill>
                    <a:prstClr val="black"/>
                  </a:solidFill>
                  <a:latin typeface="Arial" panose="020B0604020202020204" pitchFamily="34" charset="0"/>
                  <a:ea typeface="標楷體" panose="03000509000000000000" pitchFamily="65" charset="-120"/>
                </a:rPr>
                <a:t>）</a:t>
              </a:r>
              <a:r>
                <a:rPr kumimoji="1" lang="zh-TW" altLang="en-US" sz="3600">
                  <a:solidFill>
                    <a:prstClr val="black"/>
                  </a:solidFill>
                  <a:latin typeface="Arial" panose="020B0604020202020204" pitchFamily="34" charset="0"/>
                  <a:ea typeface="標楷體" panose="03000509000000000000" pitchFamily="65" charset="-120"/>
                </a:rPr>
                <a:t> </a:t>
              </a:r>
            </a:p>
          </p:txBody>
        </p:sp>
      </p:grpSp>
      <p:sp>
        <p:nvSpPr>
          <p:cNvPr id="29709" name="投影片編號版面配置區 2"/>
          <p:cNvSpPr>
            <a:spLocks noGrp="1"/>
          </p:cNvSpPr>
          <p:nvPr>
            <p:ph type="sldNum" sz="quarter" idx="12"/>
          </p:nvPr>
        </p:nvSpPr>
        <p:spPr bwMode="auto">
          <a:xfrm>
            <a:off x="1757363" y="6019801"/>
            <a:ext cx="608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E1EBE0CF-1979-469C-A8A9-9548AF09A75E}"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18</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40346659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2711450" y="333376"/>
            <a:ext cx="6769100" cy="790575"/>
          </a:xfrm>
        </p:spPr>
        <p:txBody>
          <a:bodyPr/>
          <a:lstStyle/>
          <a:p>
            <a:pPr eaLnBrk="1" hangingPunct="1"/>
            <a:r>
              <a:rPr lang="zh-TW" altLang="en-US" sz="42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規範內容</a:t>
            </a:r>
            <a:r>
              <a:rPr lang="en-US" altLang="zh-TW" sz="42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a:t>
            </a:r>
            <a:r>
              <a:rPr lang="zh-TW" altLang="en-US" sz="42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飲宴應酬</a:t>
            </a:r>
            <a:r>
              <a:rPr lang="en-US" altLang="zh-TW" sz="42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a:t>
            </a:r>
            <a:r>
              <a:rPr lang="zh-TW" altLang="en-US" sz="42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第</a:t>
            </a:r>
            <a:r>
              <a:rPr lang="en-US" altLang="zh-TW" sz="42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7</a:t>
            </a:r>
            <a:r>
              <a:rPr lang="zh-TW" altLang="en-US" sz="42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點</a:t>
            </a:r>
            <a:r>
              <a:rPr lang="en-US" altLang="zh-TW" sz="42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a:t>
            </a:r>
            <a:endParaRPr lang="zh-TW" altLang="en-US" sz="4200" b="1">
              <a:solidFill>
                <a:srgbClr val="3366FF"/>
              </a:solidFill>
              <a:latin typeface="標楷體" panose="03000509000000000000" pitchFamily="65" charset="-120"/>
              <a:ea typeface="標楷體" panose="03000509000000000000" pitchFamily="65" charset="-120"/>
              <a:cs typeface="Trebuchet MS" panose="020B0603020202020204" pitchFamily="34" charset="0"/>
            </a:endParaRPr>
          </a:p>
        </p:txBody>
      </p:sp>
      <p:graphicFrame>
        <p:nvGraphicFramePr>
          <p:cNvPr id="3" name="內容版面配置區 2"/>
          <p:cNvGraphicFramePr>
            <a:graphicFrameLocks noGrp="1"/>
          </p:cNvGraphicFramePr>
          <p:nvPr>
            <p:ph idx="4294967295"/>
          </p:nvPr>
        </p:nvGraphicFramePr>
        <p:xfrm>
          <a:off x="2387872" y="1157559"/>
          <a:ext cx="619283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矩形圖說文字 5"/>
          <p:cNvSpPr>
            <a:spLocks noChangeArrowheads="1"/>
          </p:cNvSpPr>
          <p:nvPr/>
        </p:nvSpPr>
        <p:spPr bwMode="auto">
          <a:xfrm>
            <a:off x="8916989" y="1106488"/>
            <a:ext cx="1127125" cy="1954212"/>
          </a:xfrm>
          <a:prstGeom prst="wedgeRectCallout">
            <a:avLst>
              <a:gd name="adj1" fmla="val -79972"/>
              <a:gd name="adj2" fmla="val -13741"/>
            </a:avLst>
          </a:prstGeom>
          <a:solidFill>
            <a:srgbClr val="FFFFFF">
              <a:alpha val="90195"/>
            </a:srgbClr>
          </a:solidFill>
          <a:ln w="12700" cap="rnd" algn="ctr">
            <a:solidFill>
              <a:srgbClr val="DCAD3E"/>
            </a:solidFill>
            <a:miter lim="800000"/>
            <a:headEnd/>
            <a:tailEnd/>
          </a:ln>
        </p:spPr>
        <p:txBody>
          <a:bodyPr lIns="128016" tIns="11430" rIns="11430" bIns="11430"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0"/>
              </a:spcBef>
              <a:spcAft>
                <a:spcPct val="0"/>
              </a:spcAft>
              <a:buClrTx/>
              <a:buNone/>
            </a:pPr>
            <a:r>
              <a:rPr kumimoji="1" lang="zh-TW" altLang="en-US" b="1">
                <a:solidFill>
                  <a:prstClr val="black"/>
                </a:solidFill>
                <a:latin typeface="微軟正黑體" panose="020B0604030504040204" pitchFamily="34" charset="-120"/>
              </a:rPr>
              <a:t>應簽報長官核准並知會政風機構後始得參加</a:t>
            </a:r>
          </a:p>
        </p:txBody>
      </p:sp>
      <p:sp>
        <p:nvSpPr>
          <p:cNvPr id="3174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8E233195-AD92-41C9-B5B3-94F1ACCC16BC}"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19</a:t>
            </a:fld>
            <a:endParaRPr kumimoji="1" lang="zh-TW" altLang="en-US">
              <a:latin typeface="Arial" panose="020B0604020202020204" pitchFamily="34" charset="0"/>
              <a:ea typeface="新細明體" panose="02020500000000000000" pitchFamily="18" charset="-120"/>
            </a:endParaRPr>
          </a:p>
        </p:txBody>
      </p:sp>
      <p:sp>
        <p:nvSpPr>
          <p:cNvPr id="2" name="矩形: 圓角 1"/>
          <p:cNvSpPr/>
          <p:nvPr/>
        </p:nvSpPr>
        <p:spPr>
          <a:xfrm>
            <a:off x="4872038" y="1268414"/>
            <a:ext cx="3708400" cy="11525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Verdana"/>
              <a:ea typeface="微軟正黑體" panose="020B0604030504040204" pitchFamily="34" charset="-120"/>
            </a:endParaRPr>
          </a:p>
        </p:txBody>
      </p:sp>
    </p:spTree>
    <p:extLst>
      <p:ext uri="{BB962C8B-B14F-4D97-AF65-F5344CB8AC3E}">
        <p14:creationId xmlns:p14="http://schemas.microsoft.com/office/powerpoint/2010/main" val="232588967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大綱</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a:xfrm>
            <a:off x="1295402" y="2423161"/>
            <a:ext cx="9601196" cy="4128246"/>
          </a:xfrm>
        </p:spPr>
        <p:txBody>
          <a:bodyPr>
            <a:normAutofit/>
          </a:bodyPr>
          <a:lstStyle/>
          <a:p>
            <a:r>
              <a:rPr lang="zh-TW" altLang="zh-TW" b="1" dirty="0"/>
              <a:t>壹</a:t>
            </a:r>
            <a:r>
              <a:rPr lang="zh-TW" altLang="zh-TW" b="1" dirty="0" smtClean="0"/>
              <a:t>、</a:t>
            </a:r>
            <a:r>
              <a:rPr lang="zh-TW" altLang="en-US" b="1" dirty="0"/>
              <a:t>公文宣導</a:t>
            </a:r>
            <a:endParaRPr lang="en-US" altLang="zh-TW" b="1" dirty="0" smtClean="0"/>
          </a:p>
          <a:p>
            <a:r>
              <a:rPr lang="zh-TW" altLang="zh-TW" b="1" dirty="0" smtClean="0"/>
              <a:t>貳、</a:t>
            </a:r>
            <a:r>
              <a:rPr lang="zh-TW" altLang="en-US" b="1" dirty="0" smtClean="0"/>
              <a:t>學校</a:t>
            </a:r>
            <a:r>
              <a:rPr lang="zh-TW" altLang="en-US" b="1" dirty="0"/>
              <a:t>遇檢調調卷約談等強制處置方式之通報</a:t>
            </a:r>
            <a:r>
              <a:rPr lang="zh-TW" altLang="en-US" b="1" dirty="0" smtClean="0"/>
              <a:t>程序</a:t>
            </a:r>
            <a:endParaRPr lang="en-US" altLang="zh-TW" b="1" dirty="0" smtClean="0"/>
          </a:p>
          <a:p>
            <a:r>
              <a:rPr lang="zh-TW" altLang="en-US" b="1" dirty="0" smtClean="0"/>
              <a:t>參、公務員</a:t>
            </a:r>
            <a:r>
              <a:rPr lang="zh-TW" altLang="en-US" b="1" dirty="0"/>
              <a:t>廉政</a:t>
            </a:r>
            <a:r>
              <a:rPr lang="zh-TW" altLang="en-US" b="1" dirty="0" smtClean="0"/>
              <a:t>倫理規範基本認知</a:t>
            </a:r>
            <a:endParaRPr lang="en-US" altLang="zh-TW" b="1" dirty="0" smtClean="0"/>
          </a:p>
          <a:p>
            <a:r>
              <a:rPr lang="zh-TW" altLang="en-US" b="1" dirty="0" smtClean="0"/>
              <a:t>肆、簡報結束</a:t>
            </a:r>
            <a:endParaRPr lang="en-US" altLang="zh-TW" b="1" dirty="0" smtClean="0"/>
          </a:p>
        </p:txBody>
      </p:sp>
    </p:spTree>
    <p:extLst>
      <p:ext uri="{BB962C8B-B14F-4D97-AF65-F5344CB8AC3E}">
        <p14:creationId xmlns:p14="http://schemas.microsoft.com/office/powerpoint/2010/main" val="2873499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963F295D-B1DE-4A93-9646-00E114F90734}"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20</a:t>
            </a:fld>
            <a:endParaRPr kumimoji="1" lang="zh-TW" altLang="en-US">
              <a:latin typeface="Arial" panose="020B0604020202020204" pitchFamily="34" charset="0"/>
              <a:ea typeface="新細明體" panose="02020500000000000000" pitchFamily="18" charset="-120"/>
            </a:endParaRPr>
          </a:p>
        </p:txBody>
      </p:sp>
      <p:sp>
        <p:nvSpPr>
          <p:cNvPr id="4" name="圓角化同側角落矩形 3"/>
          <p:cNvSpPr/>
          <p:nvPr/>
        </p:nvSpPr>
        <p:spPr>
          <a:xfrm>
            <a:off x="2212975" y="403225"/>
            <a:ext cx="3811588" cy="736600"/>
          </a:xfrm>
          <a:prstGeom prst="round2SameRect">
            <a:avLst/>
          </a:prstGeom>
          <a:solidFill>
            <a:srgbClr val="4584D3"/>
          </a:solidFill>
          <a:ln w="38100" cap="flat" cmpd="sng" algn="ctr">
            <a:solidFill>
              <a:srgbClr val="4584D3">
                <a:shade val="50000"/>
              </a:srgbClr>
            </a:solidFill>
            <a:prstDash val="solid"/>
          </a:ln>
          <a:effectLst/>
        </p:spPr>
        <p:txBody>
          <a:bodyPr anchor="ctr"/>
          <a:lstStyle/>
          <a:p>
            <a:pPr algn="ctr" defTabSz="914400">
              <a:defRPr/>
            </a:pPr>
            <a:r>
              <a:rPr kumimoji="1" lang="zh-TW" altLang="en-US" sz="3200" b="1" dirty="0">
                <a:solidFill>
                  <a:srgbClr val="FFFF00"/>
                </a:solidFill>
                <a:latin typeface="微軟正黑體" panose="020B0604030504040204" pitchFamily="34" charset="-120"/>
                <a:ea typeface="微軟正黑體" panose="020B0604030504040204" pitchFamily="34" charset="-120"/>
              </a:rPr>
              <a:t>得為飲宴應酬</a:t>
            </a:r>
            <a:r>
              <a:rPr kumimoji="1" lang="zh-TW" altLang="zh-TW" sz="3200" b="1" dirty="0">
                <a:solidFill>
                  <a:srgbClr val="FFFF00"/>
                </a:solidFill>
                <a:latin typeface="微軟正黑體" panose="020B0604030504040204" pitchFamily="34" charset="-120"/>
                <a:ea typeface="微軟正黑體" panose="020B0604030504040204" pitchFamily="34" charset="-120"/>
              </a:rPr>
              <a:t>例</a:t>
            </a:r>
            <a:r>
              <a:rPr kumimoji="1" lang="zh-TW" altLang="en-US" sz="3200" b="1" dirty="0">
                <a:solidFill>
                  <a:srgbClr val="FFFF00"/>
                </a:solidFill>
                <a:latin typeface="微軟正黑體" panose="020B0604030504040204" pitchFamily="34" charset="-120"/>
                <a:ea typeface="微軟正黑體" panose="020B0604030504040204" pitchFamily="34" charset="-120"/>
              </a:rPr>
              <a:t>示</a:t>
            </a:r>
            <a:endParaRPr lang="zh-TW" altLang="en-US" sz="3200" b="1" kern="0" dirty="0">
              <a:solidFill>
                <a:srgbClr val="FFFF00"/>
              </a:solidFill>
              <a:latin typeface="微軟正黑體" panose="020B0604030504040204" pitchFamily="34" charset="-120"/>
              <a:ea typeface="微軟正黑體" panose="020B0604030504040204" pitchFamily="34" charset="-120"/>
            </a:endParaRPr>
          </a:p>
        </p:txBody>
      </p:sp>
      <p:grpSp>
        <p:nvGrpSpPr>
          <p:cNvPr id="32772" name="群組 5"/>
          <p:cNvGrpSpPr>
            <a:grpSpLocks/>
          </p:cNvGrpSpPr>
          <p:nvPr/>
        </p:nvGrpSpPr>
        <p:grpSpPr bwMode="auto">
          <a:xfrm>
            <a:off x="2212976" y="1412875"/>
            <a:ext cx="8048625" cy="4903788"/>
            <a:chOff x="23290" y="-20057"/>
            <a:chExt cx="7959637" cy="1936565"/>
          </a:xfrm>
        </p:grpSpPr>
        <p:sp>
          <p:nvSpPr>
            <p:cNvPr id="7" name="圓角矩形 6"/>
            <p:cNvSpPr/>
            <p:nvPr/>
          </p:nvSpPr>
          <p:spPr>
            <a:xfrm>
              <a:off x="23290" y="-20057"/>
              <a:ext cx="7959637" cy="1936565"/>
            </a:xfrm>
            <a:prstGeom prst="roundRect">
              <a:avLst/>
            </a:prstGeom>
            <a:solidFill>
              <a:srgbClr val="5BD078">
                <a:hueOff val="0"/>
                <a:satOff val="0"/>
                <a:lumOff val="0"/>
                <a:alphaOff val="0"/>
              </a:srgbClr>
            </a:solidFill>
            <a:ln w="381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8" name="圓角矩形 4"/>
            <p:cNvSpPr/>
            <p:nvPr/>
          </p:nvSpPr>
          <p:spPr>
            <a:xfrm>
              <a:off x="178715" y="74609"/>
              <a:ext cx="7689606" cy="174723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defTabSz="1422400" eaLnBrk="0" fontAlgn="base" hangingPunct="0">
                <a:lnSpc>
                  <a:spcPct val="90000"/>
                </a:lnSpc>
                <a:spcBef>
                  <a:spcPct val="0"/>
                </a:spcBef>
                <a:spcAft>
                  <a:spcPct val="35000"/>
                </a:spcAft>
                <a:defRPr/>
              </a:pPr>
              <a:r>
                <a:rPr kumimoji="1" lang="zh-TW" altLang="zh-TW" sz="3200" dirty="0">
                  <a:solidFill>
                    <a:prstClr val="black"/>
                  </a:solidFill>
                  <a:latin typeface="標楷體" panose="03000509000000000000" pitchFamily="65" charset="-120"/>
                  <a:ea typeface="標楷體" panose="03000509000000000000" pitchFamily="65" charset="-120"/>
                </a:rPr>
                <a:t>因公務禮儀確有必要參加：</a:t>
              </a:r>
              <a:endParaRPr kumimoji="1" lang="en-US" altLang="zh-TW" sz="3200" dirty="0">
                <a:solidFill>
                  <a:prstClr val="black"/>
                </a:solidFill>
                <a:latin typeface="標楷體" panose="03000509000000000000" pitchFamily="65" charset="-120"/>
                <a:ea typeface="標楷體" panose="03000509000000000000" pitchFamily="65" charset="-120"/>
              </a:endParaRPr>
            </a:p>
            <a:p>
              <a:pPr defTabSz="1422400" eaLnBrk="0" fontAlgn="base" hangingPunct="0">
                <a:lnSpc>
                  <a:spcPct val="90000"/>
                </a:lnSpc>
                <a:spcBef>
                  <a:spcPct val="0"/>
                </a:spcBef>
                <a:spcAft>
                  <a:spcPct val="35000"/>
                </a:spcAft>
                <a:defRPr/>
              </a:pPr>
              <a:r>
                <a:rPr kumimoji="1" lang="zh-TW" altLang="en-US" sz="3200" dirty="0">
                  <a:solidFill>
                    <a:prstClr val="black"/>
                  </a:solidFill>
                  <a:latin typeface="標楷體" panose="03000509000000000000" pitchFamily="65" charset="-120"/>
                  <a:ea typeface="標楷體" panose="03000509000000000000" pitchFamily="65" charset="-120"/>
                </a:rPr>
                <a:t>   </a:t>
              </a:r>
              <a:r>
                <a:rPr kumimoji="1" lang="zh-TW" altLang="zh-TW" sz="3200" dirty="0">
                  <a:solidFill>
                    <a:srgbClr val="0000FF"/>
                  </a:solidFill>
                  <a:latin typeface="標楷體" panose="03000509000000000000" pitchFamily="65" charset="-120"/>
                  <a:ea typeface="標楷體" panose="03000509000000000000" pitchFamily="65" charset="-120"/>
                </a:rPr>
                <a:t>如首長受邀參加機關新建工程工地開工儀式</a:t>
              </a:r>
              <a:r>
                <a:rPr kumimoji="1" lang="zh-TW" altLang="en-US" sz="3200" dirty="0">
                  <a:solidFill>
                    <a:srgbClr val="0000FF"/>
                  </a:solidFill>
                  <a:latin typeface="標楷體" panose="03000509000000000000" pitchFamily="65" charset="-120"/>
                  <a:ea typeface="標楷體" panose="03000509000000000000" pitchFamily="65" charset="-120"/>
                </a:rPr>
                <a:t>茶</a:t>
              </a:r>
              <a:r>
                <a:rPr kumimoji="1" lang="zh-TW" altLang="zh-TW" sz="3200" dirty="0">
                  <a:solidFill>
                    <a:srgbClr val="0000FF"/>
                  </a:solidFill>
                  <a:latin typeface="標楷體" panose="03000509000000000000" pitchFamily="65" charset="-120"/>
                  <a:ea typeface="標楷體" panose="03000509000000000000" pitchFamily="65" charset="-120"/>
                </a:rPr>
                <a:t>會；兒童福利聯盟成立週年活動，邀請內政部兒童局公務員出席慶祝茶會或餐會。</a:t>
              </a:r>
              <a:endParaRPr kumimoji="1" lang="en-US" altLang="zh-TW" sz="3200" dirty="0">
                <a:solidFill>
                  <a:srgbClr val="0000FF"/>
                </a:solidFill>
                <a:latin typeface="微軟正黑體" panose="020B0604030504040204" pitchFamily="34" charset="-120"/>
                <a:ea typeface="微軟正黑體" panose="020B0604030504040204" pitchFamily="34" charset="-120"/>
              </a:endParaRPr>
            </a:p>
            <a:p>
              <a:pPr defTabSz="1422400" eaLnBrk="0" fontAlgn="base" hangingPunct="0">
                <a:lnSpc>
                  <a:spcPct val="90000"/>
                </a:lnSpc>
                <a:spcBef>
                  <a:spcPct val="0"/>
                </a:spcBef>
                <a:spcAft>
                  <a:spcPct val="35000"/>
                </a:spcAft>
                <a:defRPr/>
              </a:pPr>
              <a:r>
                <a:rPr kumimoji="1" lang="zh-TW" altLang="zh-TW" sz="3200" dirty="0">
                  <a:solidFill>
                    <a:prstClr val="black"/>
                  </a:solidFill>
                  <a:latin typeface="標楷體" panose="03000509000000000000" pitchFamily="65" charset="-120"/>
                  <a:ea typeface="標楷體" panose="03000509000000000000" pitchFamily="65" charset="-120"/>
                </a:rPr>
                <a:t>因民俗節慶公開舉辦之活動且邀請一般人參加：</a:t>
              </a:r>
              <a:endParaRPr kumimoji="1" lang="en-US" altLang="zh-TW" sz="3200" dirty="0">
                <a:solidFill>
                  <a:prstClr val="black"/>
                </a:solidFill>
                <a:latin typeface="標楷體" panose="03000509000000000000" pitchFamily="65" charset="-120"/>
                <a:ea typeface="標楷體" panose="03000509000000000000" pitchFamily="65" charset="-120"/>
              </a:endParaRPr>
            </a:p>
            <a:p>
              <a:pPr defTabSz="1422400" eaLnBrk="0" fontAlgn="base" hangingPunct="0">
                <a:lnSpc>
                  <a:spcPct val="90000"/>
                </a:lnSpc>
                <a:spcBef>
                  <a:spcPct val="0"/>
                </a:spcBef>
                <a:spcAft>
                  <a:spcPct val="35000"/>
                </a:spcAft>
                <a:defRPr/>
              </a:pPr>
              <a:r>
                <a:rPr kumimoji="1" lang="zh-TW" altLang="en-US" sz="3200" dirty="0">
                  <a:solidFill>
                    <a:prstClr val="black"/>
                  </a:solidFill>
                  <a:latin typeface="標楷體" panose="03000509000000000000" pitchFamily="65" charset="-120"/>
                  <a:ea typeface="標楷體" panose="03000509000000000000" pitchFamily="65" charset="-120"/>
                </a:rPr>
                <a:t>   </a:t>
              </a:r>
              <a:r>
                <a:rPr kumimoji="1" lang="zh-TW" altLang="zh-TW" sz="3200" dirty="0">
                  <a:solidFill>
                    <a:srgbClr val="0000FF"/>
                  </a:solidFill>
                  <a:latin typeface="標楷體" panose="03000509000000000000" pitchFamily="65" charset="-120"/>
                  <a:ea typeface="標楷體" panose="03000509000000000000" pitchFamily="65" charset="-120"/>
                </a:rPr>
                <a:t>如承攬機關工程案之廠商舉辦年終尾牙活動，邀請公務員參加者。</a:t>
              </a:r>
              <a:endParaRPr kumimoji="1" lang="zh-TW" altLang="en-US" sz="3200" dirty="0">
                <a:solidFill>
                  <a:srgbClr val="0000FF"/>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2416506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05A83B09-858B-47A8-BABE-6846C1652C76}"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21</a:t>
            </a:fld>
            <a:endParaRPr kumimoji="1" lang="zh-TW" altLang="en-US">
              <a:latin typeface="Arial" panose="020B0604020202020204" pitchFamily="34" charset="0"/>
              <a:ea typeface="新細明體" panose="02020500000000000000" pitchFamily="18" charset="-120"/>
            </a:endParaRPr>
          </a:p>
        </p:txBody>
      </p:sp>
      <p:sp>
        <p:nvSpPr>
          <p:cNvPr id="4" name="Oval 4"/>
          <p:cNvSpPr>
            <a:spLocks noChangeArrowheads="1"/>
          </p:cNvSpPr>
          <p:nvPr/>
        </p:nvSpPr>
        <p:spPr bwMode="auto">
          <a:xfrm>
            <a:off x="1774825" y="333375"/>
            <a:ext cx="2362200" cy="863600"/>
          </a:xfrm>
          <a:prstGeom prst="ellipse">
            <a:avLst/>
          </a:prstGeom>
          <a:solidFill>
            <a:srgbClr val="66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defRPr/>
            </a:pPr>
            <a:r>
              <a:rPr kumimoji="1" lang="zh-TW" altLang="en-US" sz="3600" b="1" dirty="0">
                <a:solidFill>
                  <a:prstClr val="white"/>
                </a:solidFill>
                <a:effectLst>
                  <a:outerShdw blurRad="38100" dist="38100" dir="2700000" algn="tl">
                    <a:srgbClr val="000000"/>
                  </a:outerShdw>
                </a:effectLst>
                <a:latin typeface="Times New Roman" panose="02020603050405020304" pitchFamily="18" charset="0"/>
                <a:ea typeface="新細明體" panose="02020500000000000000" pitchFamily="18" charset="-120"/>
              </a:rPr>
              <a:t>注意喔</a:t>
            </a:r>
          </a:p>
        </p:txBody>
      </p:sp>
      <p:sp>
        <p:nvSpPr>
          <p:cNvPr id="33796" name="Rectangle 2"/>
          <p:cNvSpPr txBox="1">
            <a:spLocks noChangeArrowheads="1"/>
          </p:cNvSpPr>
          <p:nvPr/>
        </p:nvSpPr>
        <p:spPr bwMode="auto">
          <a:xfrm>
            <a:off x="4165600" y="249238"/>
            <a:ext cx="5473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defTabSz="45720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defTabSz="4572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defTabSz="4572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defTabSz="4572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defTabSz="4572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defTabSz="4572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defTabSz="4572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defTabSz="4572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eaLnBrk="0" fontAlgn="base" hangingPunct="0">
              <a:spcBef>
                <a:spcPct val="0"/>
              </a:spcBef>
              <a:spcAft>
                <a:spcPct val="0"/>
              </a:spcAft>
              <a:buClrTx/>
              <a:buNone/>
            </a:pPr>
            <a:r>
              <a:rPr lang="zh-TW" altLang="en-US" sz="4400" b="1">
                <a:solidFill>
                  <a:srgbClr val="6600CC"/>
                </a:solidFill>
                <a:ea typeface="標楷體" panose="03000509000000000000" pitchFamily="65" charset="-120"/>
                <a:cs typeface="Trebuchet MS" panose="020B0603020202020204" pitchFamily="34" charset="0"/>
              </a:rPr>
              <a:t>不妥當之場所之範圍</a:t>
            </a:r>
          </a:p>
        </p:txBody>
      </p:sp>
      <p:graphicFrame>
        <p:nvGraphicFramePr>
          <p:cNvPr id="9" name="Group 5"/>
          <p:cNvGraphicFramePr>
            <a:graphicFrameLocks/>
          </p:cNvGraphicFramePr>
          <p:nvPr/>
        </p:nvGraphicFramePr>
        <p:xfrm>
          <a:off x="1847851" y="1557339"/>
          <a:ext cx="8569325" cy="4943476"/>
        </p:xfrm>
        <a:graphic>
          <a:graphicData uri="http://schemas.openxmlformats.org/drawingml/2006/table">
            <a:tbl>
              <a:tblPr/>
              <a:tblGrid>
                <a:gridCol w="2160588">
                  <a:extLst>
                    <a:ext uri="{9D8B030D-6E8A-4147-A177-3AD203B41FA5}">
                      <a16:colId xmlns:a16="http://schemas.microsoft.com/office/drawing/2014/main" val="2484219151"/>
                    </a:ext>
                  </a:extLst>
                </a:gridCol>
                <a:gridCol w="696912">
                  <a:extLst>
                    <a:ext uri="{9D8B030D-6E8A-4147-A177-3AD203B41FA5}">
                      <a16:colId xmlns:a16="http://schemas.microsoft.com/office/drawing/2014/main" val="3556764799"/>
                    </a:ext>
                  </a:extLst>
                </a:gridCol>
                <a:gridCol w="527050">
                  <a:extLst>
                    <a:ext uri="{9D8B030D-6E8A-4147-A177-3AD203B41FA5}">
                      <a16:colId xmlns:a16="http://schemas.microsoft.com/office/drawing/2014/main" val="2066581772"/>
                    </a:ext>
                  </a:extLst>
                </a:gridCol>
                <a:gridCol w="1511300">
                  <a:extLst>
                    <a:ext uri="{9D8B030D-6E8A-4147-A177-3AD203B41FA5}">
                      <a16:colId xmlns:a16="http://schemas.microsoft.com/office/drawing/2014/main" val="1510480027"/>
                    </a:ext>
                  </a:extLst>
                </a:gridCol>
                <a:gridCol w="815975">
                  <a:extLst>
                    <a:ext uri="{9D8B030D-6E8A-4147-A177-3AD203B41FA5}">
                      <a16:colId xmlns:a16="http://schemas.microsoft.com/office/drawing/2014/main" val="2912565674"/>
                    </a:ext>
                  </a:extLst>
                </a:gridCol>
                <a:gridCol w="2857500">
                  <a:extLst>
                    <a:ext uri="{9D8B030D-6E8A-4147-A177-3AD203B41FA5}">
                      <a16:colId xmlns:a16="http://schemas.microsoft.com/office/drawing/2014/main" val="4047887124"/>
                    </a:ext>
                  </a:extLst>
                </a:gridCol>
              </a:tblGrid>
              <a:tr h="681038">
                <a:tc gridSpan="2">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1" lang="zh-TW" altLang="en-US" sz="3200" b="1" i="0" u="none" strike="noStrike" cap="none" normalizeH="0" baseline="0" dirty="0" smtClean="0">
                          <a:ln>
                            <a:noFill/>
                          </a:ln>
                          <a:solidFill>
                            <a:srgbClr val="FFFFFF"/>
                          </a:solidFill>
                          <a:effectLst/>
                          <a:latin typeface="Arial" panose="020B0604020202020204" pitchFamily="34" charset="0"/>
                          <a:ea typeface="標楷體" panose="03000509000000000000" pitchFamily="65" charset="-120"/>
                        </a:rPr>
                        <a:t>舞廳</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hMerge="1">
                  <a:txBody>
                    <a:bodyPr/>
                    <a:lstStyle/>
                    <a:p>
                      <a:endParaRPr lang="zh-TW" altLang="en-US"/>
                    </a:p>
                  </a:txBody>
                  <a:tcPr/>
                </a:tc>
                <a:tc gridSpan="3">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1" lang="zh-TW" altLang="en-US" sz="3200" b="1" i="0" u="none" strike="noStrike" cap="none" normalizeH="0" baseline="0" dirty="0" smtClean="0">
                          <a:ln>
                            <a:noFill/>
                          </a:ln>
                          <a:solidFill>
                            <a:schemeClr val="hlink"/>
                          </a:solidFill>
                          <a:effectLst/>
                          <a:latin typeface="Arial" panose="020B0604020202020204" pitchFamily="34" charset="0"/>
                          <a:ea typeface="標楷體" panose="03000509000000000000" pitchFamily="65" charset="-120"/>
                        </a:rPr>
                        <a:t>酒家</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1" lang="zh-TW" altLang="en-US" sz="3200" b="1" i="0" u="none" strike="noStrike" cap="none" normalizeH="0" baseline="0" smtClean="0">
                          <a:ln>
                            <a:noFill/>
                          </a:ln>
                          <a:solidFill>
                            <a:srgbClr val="FFFFFF"/>
                          </a:solidFill>
                          <a:effectLst/>
                          <a:latin typeface="Arial" panose="020B0604020202020204" pitchFamily="34" charset="0"/>
                          <a:ea typeface="標楷體" panose="03000509000000000000" pitchFamily="65" charset="-120"/>
                        </a:rPr>
                        <a:t>酒吧</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17403497"/>
                  </a:ext>
                </a:extLst>
              </a:tr>
              <a:tr h="758825">
                <a:tc>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1" lang="zh-TW" altLang="en-US" sz="2800" b="1" i="0" u="none" strike="noStrike" cap="none" normalizeH="0" baseline="0" dirty="0" smtClean="0">
                          <a:ln>
                            <a:noFill/>
                          </a:ln>
                          <a:solidFill>
                            <a:srgbClr val="3333CC"/>
                          </a:solidFill>
                          <a:effectLst/>
                          <a:latin typeface="Arial" panose="020B0604020202020204" pitchFamily="34" charset="0"/>
                          <a:ea typeface="標楷體" panose="03000509000000000000" pitchFamily="65" charset="-120"/>
                        </a:rPr>
                        <a:t>色情表演場所</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1" lang="zh-TW" altLang="en-US" sz="2800" b="1" i="0" u="none" strike="noStrike" cap="none" normalizeH="0" baseline="0" smtClean="0">
                          <a:ln>
                            <a:noFill/>
                          </a:ln>
                          <a:solidFill>
                            <a:srgbClr val="FFFFFF"/>
                          </a:solidFill>
                          <a:effectLst/>
                          <a:latin typeface="Arial" panose="020B0604020202020204" pitchFamily="34" charset="0"/>
                          <a:ea typeface="標楷體" panose="03000509000000000000" pitchFamily="65" charset="-120"/>
                        </a:rPr>
                        <a:t>特種咖啡廳茶室</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hMerge="1">
                  <a:txBody>
                    <a:bodyPr/>
                    <a:lstStyle/>
                    <a:p>
                      <a:endParaRPr lang="zh-TW" altLang="en-US"/>
                    </a:p>
                  </a:txBody>
                  <a:tcPr/>
                </a:tc>
                <a:tc hMerge="1">
                  <a:txBody>
                    <a:bodyPr/>
                    <a:lstStyle/>
                    <a:p>
                      <a:endParaRPr lang="zh-TW" altLang="en-US"/>
                    </a:p>
                  </a:txBody>
                  <a:tcPr/>
                </a:tc>
                <a:tc gridSpan="2">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1" lang="zh-TW" altLang="en-US" sz="2800" b="1" i="0" u="none" strike="noStrike" cap="none" normalizeH="0" baseline="0" smtClean="0">
                          <a:ln>
                            <a:noFill/>
                          </a:ln>
                          <a:solidFill>
                            <a:srgbClr val="3333CC"/>
                          </a:solidFill>
                          <a:effectLst/>
                          <a:latin typeface="Arial" panose="020B0604020202020204" pitchFamily="34" charset="0"/>
                          <a:ea typeface="標楷體" panose="03000509000000000000" pitchFamily="65" charset="-120"/>
                        </a:rPr>
                        <a:t>妓女戶及暗娼賣淫場所</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2304289287"/>
                  </a:ext>
                </a:extLst>
              </a:tr>
              <a:tr h="1076325">
                <a:tc gridSpan="3">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1" lang="zh-TW" altLang="en-US" sz="2800" b="1" i="0" u="none" strike="noStrike" cap="none" normalizeH="0" baseline="0" smtClean="0">
                          <a:ln>
                            <a:noFill/>
                          </a:ln>
                          <a:solidFill>
                            <a:srgbClr val="FFFFFF"/>
                          </a:solidFill>
                          <a:effectLst/>
                          <a:latin typeface="Arial" panose="020B0604020202020204" pitchFamily="34" charset="0"/>
                          <a:ea typeface="標楷體" panose="03000509000000000000" pitchFamily="65" charset="-120"/>
                        </a:rPr>
                        <a:t>職業賭博場所及利用電動玩具賭博之場所</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1" lang="zh-TW" altLang="en-US" sz="2800" b="1" i="0" u="none" strike="noStrike" cap="none" normalizeH="0" baseline="0" smtClean="0">
                          <a:ln>
                            <a:noFill/>
                          </a:ln>
                          <a:solidFill>
                            <a:srgbClr val="3333CC"/>
                          </a:solidFill>
                          <a:effectLst/>
                          <a:latin typeface="Arial" panose="020B0604020202020204" pitchFamily="34" charset="0"/>
                          <a:ea typeface="標楷體" panose="03000509000000000000" pitchFamily="65" charset="-120"/>
                        </a:rPr>
                        <a:t>僱有女服務生陪侍之聯誼中心、俱樂部、夜總會、</a:t>
                      </a:r>
                      <a:r>
                        <a:rPr kumimoji="1" lang="en-US" altLang="zh-TW" sz="2800" b="1" i="0" u="none" strike="noStrike" cap="none" normalizeH="0" baseline="0" smtClean="0">
                          <a:ln>
                            <a:noFill/>
                          </a:ln>
                          <a:solidFill>
                            <a:srgbClr val="3333CC"/>
                          </a:solidFill>
                          <a:effectLst/>
                          <a:latin typeface="Arial" panose="020B0604020202020204" pitchFamily="34" charset="0"/>
                          <a:ea typeface="標楷體" panose="03000509000000000000" pitchFamily="65" charset="-120"/>
                        </a:rPr>
                        <a:t>KTV</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9089823"/>
                  </a:ext>
                </a:extLst>
              </a:tr>
              <a:tr h="1011238">
                <a:tc gridSpan="6">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rgbClr val="FF3300"/>
                        </a:buClr>
                        <a:buSzTx/>
                        <a:buFontTx/>
                        <a:buNone/>
                        <a:tabLst/>
                      </a:pPr>
                      <a:r>
                        <a:rPr kumimoji="1" lang="zh-TW" altLang="en-US" sz="2800" b="1" i="0" u="none" strike="noStrike" cap="none" normalizeH="0" baseline="0" dirty="0" smtClean="0">
                          <a:ln>
                            <a:noFill/>
                          </a:ln>
                          <a:solidFill>
                            <a:srgbClr val="3333CC"/>
                          </a:solidFill>
                          <a:effectLst/>
                          <a:latin typeface="Arial" panose="020B0604020202020204" pitchFamily="34" charset="0"/>
                          <a:ea typeface="標楷體" panose="03000509000000000000" pitchFamily="65" charset="-120"/>
                        </a:rPr>
                        <a:t> 有色情營業之按摩院、油壓中心、三溫暖、浴室泰國浴、理髮廳、理容院、休閒坊、護膚中心</a:t>
                      </a:r>
                      <a:endParaRPr kumimoji="1" lang="zh-TW" altLang="en-US" sz="2800" b="1" i="0" u="none" strike="noStrike" cap="none" normalizeH="0" baseline="0" dirty="0" smtClean="0">
                        <a:ln>
                          <a:noFill/>
                        </a:ln>
                        <a:solidFill>
                          <a:schemeClr val="tx1"/>
                        </a:solidFill>
                        <a:effectLst/>
                        <a:latin typeface="Arial" panose="020B0604020202020204" pitchFamily="34" charset="0"/>
                        <a:ea typeface="標楷體" panose="03000509000000000000" pitchFamily="65" charset="-12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75912917"/>
                  </a:ext>
                </a:extLst>
              </a:tr>
              <a:tr h="73025">
                <a:tc gridSpan="6">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rgbClr val="FF3300"/>
                        </a:buClr>
                        <a:buSzTx/>
                        <a:buFontTx/>
                        <a:buNone/>
                        <a:tabLst/>
                      </a:pPr>
                      <a:endParaRPr kumimoji="1" lang="zh-TW" altLang="zh-TW" sz="200" b="1" i="0" u="none" strike="noStrike" cap="none" normalizeH="0" baseline="0" smtClean="0">
                        <a:ln>
                          <a:noFill/>
                        </a:ln>
                        <a:solidFill>
                          <a:srgbClr val="FF3300"/>
                        </a:solidFill>
                        <a:effectLst/>
                        <a:latin typeface="標楷體" panose="03000509000000000000" pitchFamily="65" charset="-120"/>
                        <a:ea typeface="標楷體" panose="03000509000000000000" pitchFamily="65"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9586278"/>
                  </a:ext>
                </a:extLst>
              </a:tr>
              <a:tr h="1343025">
                <a:tc gridSpan="6">
                  <a:txBody>
                    <a:bodyPr/>
                    <a:lstStyle>
                      <a:lvl1pPr>
                        <a:spcBef>
                          <a:spcPct val="20000"/>
                        </a:spcBef>
                        <a:buClr>
                          <a:srgbClr val="FF3300"/>
                        </a:buClr>
                        <a:defRPr kumimoji="1" sz="2800">
                          <a:solidFill>
                            <a:schemeClr val="tx1"/>
                          </a:solidFill>
                          <a:latin typeface="Arial" panose="020B0604020202020204" pitchFamily="34" charset="0"/>
                          <a:ea typeface="新細明體" panose="02020500000000000000" pitchFamily="18" charset="-120"/>
                        </a:defRPr>
                      </a:lvl1pPr>
                      <a:lvl2pPr>
                        <a:spcBef>
                          <a:spcPct val="20000"/>
                        </a:spcBef>
                        <a:buFont typeface="Wingdings" panose="05000000000000000000" pitchFamily="2" charset="2"/>
                        <a:defRPr kumimoji="1" sz="2400">
                          <a:solidFill>
                            <a:srgbClr val="3333FF"/>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rgbClr val="3333FF"/>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rgbClr val="FF3300"/>
                        </a:buClr>
                        <a:buSzTx/>
                        <a:buFontTx/>
                        <a:buNone/>
                        <a:tabLst/>
                      </a:pPr>
                      <a:r>
                        <a:rPr kumimoji="1" lang="zh-TW" altLang="en-US" sz="2800" b="1" i="0" u="none" strike="noStrike" cap="none" normalizeH="0" baseline="0" dirty="0" smtClean="0">
                          <a:ln>
                            <a:noFill/>
                          </a:ln>
                          <a:solidFill>
                            <a:srgbClr val="FF3300"/>
                          </a:solidFill>
                          <a:effectLst/>
                          <a:latin typeface="標楷體" panose="03000509000000000000" pitchFamily="65" charset="-120"/>
                          <a:ea typeface="標楷體" panose="03000509000000000000" pitchFamily="65" charset="-120"/>
                        </a:rPr>
                        <a:t>其他場所性質確實不易察覺辨別者，以涉足之公務員</a:t>
                      </a:r>
                    </a:p>
                    <a:p>
                      <a:pPr marL="0" marR="0" lvl="0" indent="0" algn="l" defTabSz="914400" rtl="0" eaLnBrk="1" fontAlgn="base" latinLnBrk="0" hangingPunct="1">
                        <a:lnSpc>
                          <a:spcPct val="100000"/>
                        </a:lnSpc>
                        <a:spcBef>
                          <a:spcPct val="0"/>
                        </a:spcBef>
                        <a:spcAft>
                          <a:spcPct val="0"/>
                        </a:spcAft>
                        <a:buClr>
                          <a:srgbClr val="FF3300"/>
                        </a:buClr>
                        <a:buSzTx/>
                        <a:buFontTx/>
                        <a:buNone/>
                        <a:tabLst/>
                      </a:pPr>
                      <a:r>
                        <a:rPr kumimoji="1" lang="zh-TW" altLang="en-US" sz="2800" b="1" i="0" u="sng" strike="noStrike" cap="none" normalizeH="0" baseline="0" dirty="0" smtClean="0">
                          <a:ln>
                            <a:noFill/>
                          </a:ln>
                          <a:solidFill>
                            <a:srgbClr val="FF3300"/>
                          </a:solidFill>
                          <a:effectLst/>
                          <a:latin typeface="標楷體" panose="03000509000000000000" pitchFamily="65" charset="-120"/>
                          <a:ea typeface="標楷體" panose="03000509000000000000" pitchFamily="65" charset="-120"/>
                        </a:rPr>
                        <a:t>有無實際不妥行為</a:t>
                      </a:r>
                      <a:r>
                        <a:rPr kumimoji="1" lang="zh-TW" altLang="en-US" sz="2800" b="1" i="0" u="none" strike="noStrike" cap="none" normalizeH="0" baseline="0" dirty="0" smtClean="0">
                          <a:ln>
                            <a:noFill/>
                          </a:ln>
                          <a:solidFill>
                            <a:srgbClr val="FF3300"/>
                          </a:solidFill>
                          <a:effectLst/>
                          <a:latin typeface="標楷體" panose="03000509000000000000" pitchFamily="65" charset="-120"/>
                          <a:ea typeface="標楷體" panose="03000509000000000000" pitchFamily="65" charset="-120"/>
                        </a:rPr>
                        <a:t>為認定標準 </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D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52931415"/>
                  </a:ext>
                </a:extLst>
              </a:tr>
            </a:tbl>
          </a:graphicData>
        </a:graphic>
      </p:graphicFrame>
      <p:sp>
        <p:nvSpPr>
          <p:cNvPr id="33823" name="Line 3"/>
          <p:cNvSpPr>
            <a:spLocks noChangeShapeType="1"/>
          </p:cNvSpPr>
          <p:nvPr/>
        </p:nvSpPr>
        <p:spPr bwMode="auto">
          <a:xfrm flipV="1">
            <a:off x="3575051" y="1052513"/>
            <a:ext cx="6378575" cy="30162"/>
          </a:xfrm>
          <a:prstGeom prst="line">
            <a:avLst/>
          </a:prstGeom>
          <a:noFill/>
          <a:ln w="952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kumimoji="1" lang="zh-TW" altLang="en-US">
              <a:solidFill>
                <a:prstClr val="black"/>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408011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descr="pal131"/>
          <p:cNvSpPr>
            <a:spLocks noGrp="1"/>
          </p:cNvSpPr>
          <p:nvPr>
            <p:ph idx="1"/>
          </p:nvPr>
        </p:nvSpPr>
        <p:spPr>
          <a:xfrm>
            <a:off x="2133600" y="1447801"/>
            <a:ext cx="7924800" cy="4525963"/>
          </a:xfrm>
          <a:ln w="57150" cmpd="thinThick">
            <a:solidFill>
              <a:srgbClr val="CC0000"/>
            </a:solidFill>
            <a:miter lim="800000"/>
            <a:headEnd/>
            <a:tailEnd/>
          </a:ln>
        </p:spPr>
        <p:txBody>
          <a:bodyPr rtlCol="0">
            <a:normAutofit/>
          </a:bodyPr>
          <a:lstStyle/>
          <a:p>
            <a:pPr eaLnBrk="1" fontAlgn="auto" hangingPunct="1">
              <a:buClr>
                <a:schemeClr val="tx1">
                  <a:lumMod val="75000"/>
                  <a:lumOff val="25000"/>
                </a:schemeClr>
              </a:buClr>
              <a:buFont typeface="Arial" charset="0"/>
              <a:buNone/>
              <a:defRPr/>
            </a:pPr>
            <a:endParaRPr lang="zh-TW" altLang="en-US" b="1">
              <a:solidFill>
                <a:schemeClr val="tx1">
                  <a:lumMod val="75000"/>
                  <a:lumOff val="25000"/>
                </a:schemeClr>
              </a:solidFill>
              <a:effectLst>
                <a:outerShdw blurRad="38100" dist="38100" dir="2700000" algn="tl">
                  <a:srgbClr val="C0C0C0"/>
                </a:outerShdw>
              </a:effectLst>
              <a:latin typeface="標楷體" pitchFamily="65" charset="-120"/>
              <a:ea typeface="標楷體" pitchFamily="65" charset="-120"/>
            </a:endParaRPr>
          </a:p>
          <a:p>
            <a:pPr eaLnBrk="1" fontAlgn="auto" hangingPunct="1">
              <a:buClr>
                <a:schemeClr val="tx1">
                  <a:lumMod val="75000"/>
                  <a:lumOff val="25000"/>
                </a:schemeClr>
              </a:buClr>
              <a:buFont typeface="Arial" charset="0"/>
              <a:buNone/>
              <a:defRPr/>
            </a:pPr>
            <a:r>
              <a:rPr lang="zh-TW" altLang="en-US" b="1">
                <a:solidFill>
                  <a:srgbClr val="9900CC"/>
                </a:solidFill>
                <a:effectLst>
                  <a:outerShdw blurRad="38100" dist="38100" dir="2700000" algn="tl">
                    <a:srgbClr val="C0C0C0"/>
                  </a:outerShdw>
                </a:effectLst>
                <a:latin typeface="標楷體" pitchFamily="65" charset="-120"/>
                <a:ea typeface="標楷體" pitchFamily="65" charset="-120"/>
              </a:rPr>
              <a:t>  </a:t>
            </a:r>
            <a:endParaRPr lang="zh-TW" altLang="en-US" b="1">
              <a:solidFill>
                <a:schemeClr val="tx1">
                  <a:lumMod val="75000"/>
                  <a:lumOff val="25000"/>
                </a:schemeClr>
              </a:solidFill>
              <a:effectLst>
                <a:outerShdw blurRad="38100" dist="38100" dir="2700000" algn="tl">
                  <a:srgbClr val="C0C0C0"/>
                </a:outerShdw>
              </a:effectLst>
              <a:latin typeface="標楷體" pitchFamily="65" charset="-120"/>
              <a:ea typeface="標楷體" pitchFamily="65" charset="-120"/>
            </a:endParaRPr>
          </a:p>
          <a:p>
            <a:pPr eaLnBrk="1" fontAlgn="auto" hangingPunct="1">
              <a:buClr>
                <a:schemeClr val="tx1">
                  <a:lumMod val="75000"/>
                  <a:lumOff val="25000"/>
                </a:schemeClr>
              </a:buClr>
              <a:buFont typeface="Arial" charset="0"/>
              <a:buNone/>
              <a:defRPr/>
            </a:pPr>
            <a:endParaRPr lang="zh-TW" altLang="en-US" b="1">
              <a:solidFill>
                <a:schemeClr val="tx1">
                  <a:lumMod val="75000"/>
                  <a:lumOff val="25000"/>
                </a:schemeClr>
              </a:solidFill>
              <a:effectLst>
                <a:outerShdw blurRad="38100" dist="38100" dir="2700000" algn="tl">
                  <a:srgbClr val="C0C0C0"/>
                </a:outerShdw>
              </a:effectLst>
              <a:latin typeface="標楷體" pitchFamily="65" charset="-120"/>
              <a:ea typeface="標楷體" pitchFamily="65" charset="-120"/>
            </a:endParaRPr>
          </a:p>
          <a:p>
            <a:pPr eaLnBrk="1" fontAlgn="auto" hangingPunct="1">
              <a:buClr>
                <a:schemeClr val="tx1">
                  <a:lumMod val="75000"/>
                  <a:lumOff val="25000"/>
                </a:schemeClr>
              </a:buClr>
              <a:buFont typeface="Arial" charset="0"/>
              <a:buNone/>
              <a:defRPr/>
            </a:pPr>
            <a:endParaRPr lang="zh-TW" altLang="en-US" b="1">
              <a:solidFill>
                <a:schemeClr val="tx1">
                  <a:lumMod val="75000"/>
                  <a:lumOff val="25000"/>
                </a:schemeClr>
              </a:solidFill>
              <a:effectLst>
                <a:outerShdw blurRad="38100" dist="38100" dir="2700000" algn="tl">
                  <a:srgbClr val="C0C0C0"/>
                </a:outerShdw>
              </a:effectLst>
              <a:latin typeface="標楷體" pitchFamily="65" charset="-120"/>
              <a:ea typeface="標楷體" pitchFamily="65" charset="-120"/>
            </a:endParaRPr>
          </a:p>
          <a:p>
            <a:pPr eaLnBrk="1" fontAlgn="auto" hangingPunct="1">
              <a:buClr>
                <a:schemeClr val="tx1">
                  <a:lumMod val="75000"/>
                  <a:lumOff val="25000"/>
                </a:schemeClr>
              </a:buClr>
              <a:buFont typeface="Wingdings 2" charset="2"/>
              <a:buChar char=""/>
              <a:defRPr/>
            </a:pPr>
            <a:endParaRPr lang="zh-TW" altLang="en-US" b="1">
              <a:solidFill>
                <a:schemeClr val="tx1">
                  <a:lumMod val="75000"/>
                  <a:lumOff val="25000"/>
                </a:schemeClr>
              </a:solidFill>
              <a:effectLst>
                <a:outerShdw blurRad="38100" dist="38100" dir="2700000" algn="tl">
                  <a:srgbClr val="C0C0C0"/>
                </a:outerShdw>
              </a:effectLst>
              <a:latin typeface="標楷體" pitchFamily="65" charset="-120"/>
              <a:ea typeface="標楷體" pitchFamily="65" charset="-120"/>
            </a:endParaRPr>
          </a:p>
        </p:txBody>
      </p:sp>
      <p:sp>
        <p:nvSpPr>
          <p:cNvPr id="34819" name="Oval 3"/>
          <p:cNvSpPr>
            <a:spLocks noChangeArrowheads="1"/>
          </p:cNvSpPr>
          <p:nvPr/>
        </p:nvSpPr>
        <p:spPr bwMode="auto">
          <a:xfrm>
            <a:off x="1905000" y="381000"/>
            <a:ext cx="2971800" cy="1981200"/>
          </a:xfrm>
          <a:prstGeom prst="ellipse">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r>
              <a:rPr kumimoji="1" lang="zh-TW" altLang="en-US" sz="4000">
                <a:solidFill>
                  <a:prstClr val="white"/>
                </a:solidFill>
                <a:latin typeface="Times New Roman" panose="02020603050405020304" pitchFamily="18" charset="0"/>
                <a:ea typeface="標楷體" panose="03000509000000000000" pitchFamily="65" charset="-120"/>
              </a:rPr>
              <a:t>參與飲宴應</a:t>
            </a:r>
          </a:p>
          <a:p>
            <a:pPr algn="ctr" defTabSz="914400" fontAlgn="base">
              <a:spcBef>
                <a:spcPct val="0"/>
              </a:spcBef>
              <a:spcAft>
                <a:spcPct val="0"/>
              </a:spcAft>
              <a:buClrTx/>
              <a:buNone/>
            </a:pPr>
            <a:r>
              <a:rPr kumimoji="1" lang="zh-TW" altLang="en-US" sz="4000">
                <a:solidFill>
                  <a:prstClr val="white"/>
                </a:solidFill>
                <a:latin typeface="Times New Roman" panose="02020603050405020304" pitchFamily="18" charset="0"/>
                <a:ea typeface="標楷體" panose="03000509000000000000" pitchFamily="65" charset="-120"/>
              </a:rPr>
              <a:t>酬應變五要</a:t>
            </a:r>
          </a:p>
        </p:txBody>
      </p:sp>
      <p:grpSp>
        <p:nvGrpSpPr>
          <p:cNvPr id="34820" name="Group 4"/>
          <p:cNvGrpSpPr>
            <a:grpSpLocks/>
          </p:cNvGrpSpPr>
          <p:nvPr/>
        </p:nvGrpSpPr>
        <p:grpSpPr bwMode="auto">
          <a:xfrm>
            <a:off x="4191000" y="1752601"/>
            <a:ext cx="4857750" cy="4124325"/>
            <a:chOff x="568" y="663"/>
            <a:chExt cx="4665" cy="3547"/>
          </a:xfrm>
        </p:grpSpPr>
        <p:sp>
          <p:nvSpPr>
            <p:cNvPr id="34822" name="Oval 5"/>
            <p:cNvSpPr>
              <a:spLocks noChangeArrowheads="1"/>
            </p:cNvSpPr>
            <p:nvPr/>
          </p:nvSpPr>
          <p:spPr bwMode="auto">
            <a:xfrm>
              <a:off x="1358" y="1325"/>
              <a:ext cx="3084" cy="2177"/>
            </a:xfrm>
            <a:prstGeom prst="ellipse">
              <a:avLst/>
            </a:prstGeom>
            <a:solidFill>
              <a:srgbClr val="292929"/>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endParaRPr kumimoji="1" lang="zh-TW" altLang="en-US" sz="3600">
                <a:solidFill>
                  <a:prstClr val="white"/>
                </a:solidFill>
                <a:latin typeface="Arial" panose="020B0604020202020204" pitchFamily="34" charset="0"/>
                <a:ea typeface="標楷體" panose="03000509000000000000" pitchFamily="65" charset="-120"/>
              </a:endParaRPr>
            </a:p>
          </p:txBody>
        </p:sp>
        <p:sp>
          <p:nvSpPr>
            <p:cNvPr id="34823" name="Oval 6"/>
            <p:cNvSpPr>
              <a:spLocks noChangeArrowheads="1"/>
            </p:cNvSpPr>
            <p:nvPr/>
          </p:nvSpPr>
          <p:spPr bwMode="auto">
            <a:xfrm>
              <a:off x="2154" y="663"/>
              <a:ext cx="1492" cy="1369"/>
            </a:xfrm>
            <a:prstGeom prst="ellipse">
              <a:avLst/>
            </a:prstGeom>
            <a:solidFill>
              <a:srgbClr val="F0B590"/>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F0B590"/>
              </a:extrusionClr>
              <a:contourClr>
                <a:srgbClr val="F0B59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r>
                <a:rPr kumimoji="1" lang="zh-TW" altLang="en-US" sz="3200" b="1">
                  <a:solidFill>
                    <a:prstClr val="white"/>
                  </a:solidFill>
                  <a:latin typeface="Arial" panose="020B0604020202020204" pitchFamily="34" charset="0"/>
                  <a:ea typeface="標楷體" panose="03000509000000000000" pitchFamily="65" charset="-120"/>
                </a:rPr>
                <a:t>瞭解</a:t>
              </a:r>
            </a:p>
          </p:txBody>
        </p:sp>
        <p:sp>
          <p:nvSpPr>
            <p:cNvPr id="34824" name="Oval 7"/>
            <p:cNvSpPr>
              <a:spLocks noChangeArrowheads="1"/>
            </p:cNvSpPr>
            <p:nvPr/>
          </p:nvSpPr>
          <p:spPr bwMode="auto">
            <a:xfrm>
              <a:off x="1244" y="2841"/>
              <a:ext cx="1492" cy="1369"/>
            </a:xfrm>
            <a:prstGeom prst="ellipse">
              <a:avLst/>
            </a:prstGeom>
            <a:solidFill>
              <a:srgbClr val="9090F0"/>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090F0"/>
              </a:extrusionClr>
              <a:contourClr>
                <a:srgbClr val="9090F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lnSpc>
                  <a:spcPts val="4000"/>
                </a:lnSpc>
                <a:spcBef>
                  <a:spcPct val="0"/>
                </a:spcBef>
                <a:spcAft>
                  <a:spcPct val="0"/>
                </a:spcAft>
                <a:buClrTx/>
                <a:buNone/>
              </a:pPr>
              <a:r>
                <a:rPr kumimoji="1" lang="zh-TW" altLang="en-US" sz="3200" b="1">
                  <a:solidFill>
                    <a:prstClr val="white"/>
                  </a:solidFill>
                  <a:latin typeface="Arial" panose="020B0604020202020204" pitchFamily="34" charset="0"/>
                  <a:ea typeface="標楷體" panose="03000509000000000000" pitchFamily="65" charset="-120"/>
                </a:rPr>
                <a:t>閃人</a:t>
              </a:r>
            </a:p>
          </p:txBody>
        </p:sp>
        <p:sp>
          <p:nvSpPr>
            <p:cNvPr id="34825" name="Oval 8"/>
            <p:cNvSpPr>
              <a:spLocks noChangeArrowheads="1"/>
            </p:cNvSpPr>
            <p:nvPr/>
          </p:nvSpPr>
          <p:spPr bwMode="auto">
            <a:xfrm>
              <a:off x="568" y="1343"/>
              <a:ext cx="1535" cy="1369"/>
            </a:xfrm>
            <a:prstGeom prst="ellipse">
              <a:avLst/>
            </a:prstGeom>
            <a:solidFill>
              <a:srgbClr val="F090F0"/>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F090F0"/>
              </a:extrusionClr>
              <a:contourClr>
                <a:srgbClr val="F090F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r>
                <a:rPr kumimoji="1" lang="zh-TW" altLang="en-US" sz="3200" b="1">
                  <a:solidFill>
                    <a:prstClr val="white"/>
                  </a:solidFill>
                  <a:latin typeface="Arial" panose="020B0604020202020204" pitchFamily="34" charset="0"/>
                  <a:ea typeface="標楷體" panose="03000509000000000000" pitchFamily="65" charset="-120"/>
                </a:rPr>
                <a:t>報備</a:t>
              </a:r>
            </a:p>
          </p:txBody>
        </p:sp>
        <p:sp>
          <p:nvSpPr>
            <p:cNvPr id="34826" name="Oval 9"/>
            <p:cNvSpPr>
              <a:spLocks noChangeArrowheads="1"/>
            </p:cNvSpPr>
            <p:nvPr/>
          </p:nvSpPr>
          <p:spPr bwMode="auto">
            <a:xfrm>
              <a:off x="3698" y="1389"/>
              <a:ext cx="1535" cy="1369"/>
            </a:xfrm>
            <a:prstGeom prst="ellipse">
              <a:avLst/>
            </a:prstGeom>
            <a:solidFill>
              <a:srgbClr val="F0EE90"/>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F0EE90"/>
              </a:extrusionClr>
              <a:contourClr>
                <a:srgbClr val="F0EE9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r>
                <a:rPr kumimoji="1" lang="zh-TW" altLang="en-US" sz="3200" b="1">
                  <a:solidFill>
                    <a:prstClr val="white"/>
                  </a:solidFill>
                  <a:latin typeface="Arial" panose="020B0604020202020204" pitchFamily="34" charset="0"/>
                  <a:ea typeface="標楷體" panose="03000509000000000000" pitchFamily="65" charset="-120"/>
                </a:rPr>
                <a:t>攜伴</a:t>
              </a:r>
              <a:endParaRPr kumimoji="1" lang="ja-JP" altLang="en-US" sz="3200" b="1">
                <a:solidFill>
                  <a:prstClr val="white"/>
                </a:solidFill>
                <a:latin typeface="Arial" panose="020B0604020202020204" pitchFamily="34" charset="0"/>
                <a:ea typeface="標楷體" panose="03000509000000000000" pitchFamily="65" charset="-120"/>
              </a:endParaRPr>
            </a:p>
          </p:txBody>
        </p:sp>
        <p:sp>
          <p:nvSpPr>
            <p:cNvPr id="34827" name="Oval 10"/>
            <p:cNvSpPr>
              <a:spLocks noChangeArrowheads="1"/>
            </p:cNvSpPr>
            <p:nvPr/>
          </p:nvSpPr>
          <p:spPr bwMode="auto">
            <a:xfrm>
              <a:off x="2970" y="2840"/>
              <a:ext cx="1492" cy="1369"/>
            </a:xfrm>
            <a:prstGeom prst="ellipse">
              <a:avLst/>
            </a:prstGeom>
            <a:solidFill>
              <a:srgbClr val="90F090"/>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0F090"/>
              </a:extrusionClr>
              <a:contourClr>
                <a:srgbClr val="90F09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lnSpc>
                  <a:spcPts val="4000"/>
                </a:lnSpc>
                <a:spcBef>
                  <a:spcPct val="0"/>
                </a:spcBef>
                <a:spcAft>
                  <a:spcPct val="0"/>
                </a:spcAft>
                <a:buClrTx/>
                <a:buNone/>
              </a:pPr>
              <a:r>
                <a:rPr kumimoji="1" lang="zh-TW" altLang="en-US" sz="3200" b="1">
                  <a:solidFill>
                    <a:prstClr val="white"/>
                  </a:solidFill>
                  <a:latin typeface="Arial" panose="020B0604020202020204" pitchFamily="34" charset="0"/>
                  <a:ea typeface="標楷體" panose="03000509000000000000" pitchFamily="65" charset="-120"/>
                </a:rPr>
                <a:t>少談</a:t>
              </a:r>
            </a:p>
          </p:txBody>
        </p:sp>
      </p:grpSp>
      <p:sp>
        <p:nvSpPr>
          <p:cNvPr id="34821" name="投影片編號版面配置區 2"/>
          <p:cNvSpPr>
            <a:spLocks noGrp="1"/>
          </p:cNvSpPr>
          <p:nvPr>
            <p:ph type="sldNum" sz="quarter" idx="12"/>
          </p:nvPr>
        </p:nvSpPr>
        <p:spPr bwMode="auto">
          <a:xfrm>
            <a:off x="1703388" y="6092826"/>
            <a:ext cx="608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AEE6D28B-C3A3-4A76-8EE4-ECD4E3A36574}"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22</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4529745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2424113" y="549276"/>
            <a:ext cx="7632700" cy="779463"/>
          </a:xfrm>
        </p:spPr>
        <p:txBody>
          <a:bodyPr/>
          <a:lstStyle/>
          <a:p>
            <a:pPr eaLnBrk="1" hangingPunct="1"/>
            <a:r>
              <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規範內容</a:t>
            </a:r>
            <a:r>
              <a:rPr lang="en-US" altLang="zh-TW"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a:t>
            </a:r>
            <a:r>
              <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請託關說</a:t>
            </a:r>
            <a:r>
              <a:rPr lang="en-US" altLang="zh-TW"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a:t>
            </a:r>
            <a:r>
              <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第</a:t>
            </a:r>
            <a:r>
              <a:rPr lang="en-US" altLang="zh-TW"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11</a:t>
            </a:r>
            <a:r>
              <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點</a:t>
            </a:r>
            <a:r>
              <a:rPr lang="en-US" altLang="zh-TW"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a:t>
            </a:r>
            <a:endPar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endParaRPr>
          </a:p>
        </p:txBody>
      </p:sp>
      <p:graphicFrame>
        <p:nvGraphicFramePr>
          <p:cNvPr id="3" name="內容版面配置區 2"/>
          <p:cNvGraphicFramePr>
            <a:graphicFrameLocks noGrp="1"/>
          </p:cNvGraphicFramePr>
          <p:nvPr>
            <p:ph idx="4294967295"/>
          </p:nvPr>
        </p:nvGraphicFramePr>
        <p:xfrm>
          <a:off x="2495600" y="1844824"/>
          <a:ext cx="7467600" cy="407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8" name="投影片編號版面配置區 5"/>
          <p:cNvSpPr txBox="1">
            <a:spLocks noGrp="1"/>
          </p:cNvSpPr>
          <p:nvPr/>
        </p:nvSpPr>
        <p:spPr bwMode="auto">
          <a:xfrm>
            <a:off x="10210800" y="5740401"/>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lang="en-US" altLang="zh-TW" sz="1200">
              <a:solidFill>
                <a:prstClr val="black"/>
              </a:solidFill>
              <a:latin typeface="Tahoma" panose="020B0604030504040204" pitchFamily="34" charset="0"/>
              <a:ea typeface="新細明體" panose="02020500000000000000" pitchFamily="18" charset="-120"/>
            </a:endParaRPr>
          </a:p>
        </p:txBody>
      </p:sp>
      <p:sp>
        <p:nvSpPr>
          <p:cNvPr id="3686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3069CB2A-153A-4FEF-9D1A-341E022AA429}"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23</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73844184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4E97095D-35AF-402E-B08A-70F293FFC382}"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24</a:t>
            </a:fld>
            <a:endParaRPr kumimoji="1" lang="zh-TW" altLang="en-US">
              <a:latin typeface="Arial" panose="020B0604020202020204" pitchFamily="34" charset="0"/>
              <a:ea typeface="新細明體" panose="02020500000000000000" pitchFamily="18" charset="-120"/>
            </a:endParaRPr>
          </a:p>
        </p:txBody>
      </p:sp>
      <p:sp>
        <p:nvSpPr>
          <p:cNvPr id="3" name="Rectangle 3" descr="淺色右斜對角線"/>
          <p:cNvSpPr txBox="1">
            <a:spLocks/>
          </p:cNvSpPr>
          <p:nvPr/>
        </p:nvSpPr>
        <p:spPr>
          <a:xfrm>
            <a:off x="2097088" y="1989139"/>
            <a:ext cx="7886700" cy="4294187"/>
          </a:xfrm>
          <a:prstGeom prst="rect">
            <a:avLst/>
          </a:prstGeom>
          <a:pattFill prst="ltUpDiag">
            <a:fgClr>
              <a:srgbClr val="CCFFFF"/>
            </a:fgClr>
            <a:bgClr>
              <a:schemeClr val="bg1"/>
            </a:bgClr>
          </a:pattFill>
          <a:ln>
            <a:solidFill>
              <a:srgbClr val="33CCCC"/>
            </a:solidFill>
            <a:miter lim="800000"/>
            <a:headEnd/>
            <a:tailEnd/>
          </a:ln>
        </p:spPr>
        <p:txBody>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2913" indent="-442913" algn="just">
              <a:lnSpc>
                <a:spcPct val="150000"/>
              </a:lnSpc>
              <a:spcBef>
                <a:spcPct val="0"/>
              </a:spcBef>
              <a:buClr>
                <a:prstClr val="black">
                  <a:lumMod val="75000"/>
                  <a:lumOff val="25000"/>
                </a:prstClr>
              </a:buClr>
              <a:buNone/>
              <a:tabLst>
                <a:tab pos="354013" algn="l"/>
              </a:tabLst>
              <a:defRPr/>
            </a:pPr>
            <a:r>
              <a:rPr lang="zh-TW" altLang="en-US" sz="3600" b="1" dirty="0">
                <a:solidFill>
                  <a:srgbClr val="F489CF">
                    <a:lumMod val="50000"/>
                  </a:srgbClr>
                </a:solidFill>
                <a:latin typeface="標楷體" pitchFamily="65" charset="-120"/>
                <a:ea typeface="標楷體" pitchFamily="65" charset="-120"/>
              </a:rPr>
              <a:t>  </a:t>
            </a:r>
            <a:r>
              <a:rPr kumimoji="1" lang="zh-TW" altLang="zh-TW" sz="3600" b="1" dirty="0">
                <a:solidFill>
                  <a:prstClr val="black">
                    <a:lumMod val="75000"/>
                    <a:lumOff val="25000"/>
                  </a:prstClr>
                </a:solidFill>
                <a:latin typeface="標楷體" panose="03000509000000000000" pitchFamily="65" charset="-120"/>
                <a:ea typeface="標楷體" panose="03000509000000000000" pitchFamily="65" charset="-120"/>
              </a:rPr>
              <a:t>指其內容涉及本機關（構）或所屬機關（構）</a:t>
            </a:r>
            <a:r>
              <a:rPr kumimoji="1" lang="zh-TW" altLang="zh-TW" sz="3600" b="1" dirty="0">
                <a:solidFill>
                  <a:srgbClr val="C00000"/>
                </a:solidFill>
                <a:latin typeface="標楷體" panose="03000509000000000000" pitchFamily="65" charset="-120"/>
                <a:ea typeface="標楷體" panose="03000509000000000000" pitchFamily="65" charset="-120"/>
              </a:rPr>
              <a:t>業務具體事項</a:t>
            </a:r>
            <a:r>
              <a:rPr kumimoji="1" lang="zh-TW" altLang="zh-TW" sz="3600" b="1" dirty="0">
                <a:solidFill>
                  <a:prstClr val="black">
                    <a:lumMod val="75000"/>
                    <a:lumOff val="25000"/>
                  </a:prstClr>
                </a:solidFill>
                <a:latin typeface="標楷體" panose="03000509000000000000" pitchFamily="65" charset="-120"/>
                <a:ea typeface="標楷體" panose="03000509000000000000" pitchFamily="65" charset="-120"/>
              </a:rPr>
              <a:t>之決定、執行或不執行，且因該事項之決定、執行或不執行致</a:t>
            </a:r>
            <a:r>
              <a:rPr kumimoji="1" lang="zh-TW" altLang="zh-TW" sz="3600" b="1" dirty="0">
                <a:solidFill>
                  <a:srgbClr val="C00000"/>
                </a:solidFill>
                <a:latin typeface="標楷體" panose="03000509000000000000" pitchFamily="65" charset="-120"/>
                <a:ea typeface="標楷體" panose="03000509000000000000" pitchFamily="65" charset="-120"/>
              </a:rPr>
              <a:t>有違法或不當而影響特定權利義務之虞</a:t>
            </a:r>
            <a:r>
              <a:rPr kumimoji="1" lang="zh-TW" altLang="en-US" sz="3600" b="1" dirty="0">
                <a:solidFill>
                  <a:srgbClr val="C00000"/>
                </a:solidFill>
                <a:latin typeface="標楷體" panose="03000509000000000000" pitchFamily="65" charset="-120"/>
                <a:ea typeface="標楷體" panose="03000509000000000000" pitchFamily="65" charset="-120"/>
              </a:rPr>
              <a:t>。</a:t>
            </a:r>
            <a:r>
              <a:rPr lang="zh-TW" altLang="en-US" sz="2800" b="1" dirty="0">
                <a:solidFill>
                  <a:srgbClr val="F489CF">
                    <a:lumMod val="50000"/>
                  </a:srgbClr>
                </a:solidFill>
                <a:latin typeface="標楷體" pitchFamily="65" charset="-120"/>
                <a:ea typeface="標楷體" pitchFamily="65" charset="-120"/>
              </a:rPr>
              <a:t>（第</a:t>
            </a:r>
            <a:r>
              <a:rPr lang="en-US" altLang="zh-TW" sz="2800" b="1" dirty="0">
                <a:solidFill>
                  <a:srgbClr val="F489CF">
                    <a:lumMod val="50000"/>
                  </a:srgbClr>
                </a:solidFill>
                <a:latin typeface="標楷體" pitchFamily="65" charset="-120"/>
                <a:ea typeface="標楷體" pitchFamily="65" charset="-120"/>
              </a:rPr>
              <a:t>2</a:t>
            </a:r>
            <a:r>
              <a:rPr lang="zh-TW" altLang="en-US" sz="2800" b="1" dirty="0">
                <a:solidFill>
                  <a:srgbClr val="F489CF">
                    <a:lumMod val="50000"/>
                  </a:srgbClr>
                </a:solidFill>
                <a:latin typeface="標楷體" pitchFamily="65" charset="-120"/>
                <a:ea typeface="標楷體" pitchFamily="65" charset="-120"/>
              </a:rPr>
              <a:t>點第</a:t>
            </a:r>
            <a:r>
              <a:rPr lang="en-US" altLang="zh-TW" sz="2800" b="1" dirty="0">
                <a:solidFill>
                  <a:srgbClr val="F489CF">
                    <a:lumMod val="50000"/>
                  </a:srgbClr>
                </a:solidFill>
                <a:latin typeface="標楷體" pitchFamily="65" charset="-120"/>
                <a:ea typeface="標楷體" pitchFamily="65" charset="-120"/>
              </a:rPr>
              <a:t>5</a:t>
            </a:r>
            <a:r>
              <a:rPr lang="zh-TW" altLang="en-US" sz="2800" b="1" dirty="0">
                <a:solidFill>
                  <a:srgbClr val="F489CF">
                    <a:lumMod val="50000"/>
                  </a:srgbClr>
                </a:solidFill>
                <a:latin typeface="標楷體" pitchFamily="65" charset="-120"/>
                <a:ea typeface="標楷體" pitchFamily="65" charset="-120"/>
              </a:rPr>
              <a:t>項） </a:t>
            </a:r>
            <a:endParaRPr kumimoji="1" lang="zh-TW" altLang="en-US" sz="2800" b="1" dirty="0">
              <a:solidFill>
                <a:srgbClr val="C00000"/>
              </a:solidFill>
              <a:latin typeface="標楷體" panose="03000509000000000000" pitchFamily="65" charset="-120"/>
              <a:ea typeface="標楷體" panose="03000509000000000000" pitchFamily="65" charset="-120"/>
            </a:endParaRPr>
          </a:p>
          <a:p>
            <a:pPr marL="442913" indent="-442913" algn="just">
              <a:lnSpc>
                <a:spcPct val="150000"/>
              </a:lnSpc>
              <a:spcBef>
                <a:spcPct val="0"/>
              </a:spcBef>
              <a:buClr>
                <a:prstClr val="black">
                  <a:lumMod val="75000"/>
                  <a:lumOff val="25000"/>
                </a:prstClr>
              </a:buClr>
              <a:buNone/>
              <a:tabLst>
                <a:tab pos="354013" algn="l"/>
              </a:tabLst>
              <a:defRPr/>
            </a:pPr>
            <a:r>
              <a:rPr lang="zh-TW" altLang="en-US" sz="3600" b="1" dirty="0">
                <a:solidFill>
                  <a:srgbClr val="F489CF">
                    <a:lumMod val="50000"/>
                  </a:srgbClr>
                </a:solidFill>
                <a:latin typeface="標楷體" pitchFamily="65" charset="-120"/>
                <a:ea typeface="標楷體" pitchFamily="65" charset="-120"/>
              </a:rPr>
              <a:t> </a:t>
            </a:r>
          </a:p>
          <a:p>
            <a:pPr marL="442913" indent="-442913" algn="just">
              <a:spcBef>
                <a:spcPct val="0"/>
              </a:spcBef>
              <a:buClr>
                <a:prstClr val="black">
                  <a:lumMod val="75000"/>
                  <a:lumOff val="25000"/>
                </a:prstClr>
              </a:buClr>
              <a:buNone/>
              <a:tabLst>
                <a:tab pos="354013" algn="l"/>
              </a:tabLst>
              <a:defRPr/>
            </a:pPr>
            <a:endParaRPr lang="zh-TW" altLang="en-US" sz="3600" b="1" dirty="0">
              <a:solidFill>
                <a:srgbClr val="F489CF">
                  <a:lumMod val="50000"/>
                </a:srgbClr>
              </a:solidFill>
              <a:latin typeface="標楷體" pitchFamily="65" charset="-120"/>
              <a:ea typeface="標楷體" pitchFamily="65" charset="-120"/>
            </a:endParaRPr>
          </a:p>
        </p:txBody>
      </p:sp>
      <p:sp>
        <p:nvSpPr>
          <p:cNvPr id="37892" name="Text Box 6"/>
          <p:cNvSpPr txBox="1">
            <a:spLocks noChangeArrowheads="1"/>
          </p:cNvSpPr>
          <p:nvPr/>
        </p:nvSpPr>
        <p:spPr bwMode="auto">
          <a:xfrm>
            <a:off x="3935413" y="620713"/>
            <a:ext cx="493871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50000"/>
              </a:spcBef>
              <a:spcAft>
                <a:spcPct val="0"/>
              </a:spcAft>
              <a:buClrTx/>
              <a:buNone/>
            </a:pPr>
            <a:r>
              <a:rPr kumimoji="1" lang="zh-TW" altLang="en-US" sz="4800" b="1">
                <a:solidFill>
                  <a:srgbClr val="0066FF"/>
                </a:solidFill>
                <a:latin typeface="標楷體" panose="03000509000000000000" pitchFamily="65" charset="-120"/>
                <a:ea typeface="標楷體" panose="03000509000000000000" pitchFamily="65" charset="-120"/>
              </a:rPr>
              <a:t>請託關說之定義</a:t>
            </a:r>
            <a:endParaRPr kumimoji="1" lang="zh-TW" altLang="en-US" sz="4800" b="1">
              <a:solidFill>
                <a:srgbClr val="0066FF"/>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118141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B13835AC-3DD9-4219-ADCA-02C9291AFF84}"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25</a:t>
            </a:fld>
            <a:endParaRPr kumimoji="1" lang="zh-TW" altLang="en-US">
              <a:latin typeface="Arial" panose="020B0604020202020204" pitchFamily="34" charset="0"/>
              <a:ea typeface="新細明體" panose="02020500000000000000" pitchFamily="18" charset="-120"/>
            </a:endParaRPr>
          </a:p>
        </p:txBody>
      </p:sp>
      <p:sp>
        <p:nvSpPr>
          <p:cNvPr id="38915" name="文字方塊 3"/>
          <p:cNvSpPr txBox="1">
            <a:spLocks noChangeArrowheads="1"/>
          </p:cNvSpPr>
          <p:nvPr/>
        </p:nvSpPr>
        <p:spPr bwMode="auto">
          <a:xfrm>
            <a:off x="2435226" y="403226"/>
            <a:ext cx="1831975" cy="523875"/>
          </a:xfrm>
          <a:prstGeom prst="rect">
            <a:avLst/>
          </a:prstGeom>
          <a:solidFill>
            <a:srgbClr val="FFC000"/>
          </a:solidFill>
          <a:ln w="19050">
            <a:solidFill>
              <a:srgbClr val="0070C0"/>
            </a:solidFill>
            <a:miter lim="800000"/>
            <a:headEnd/>
            <a:tailEnd/>
          </a:ln>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en-US" altLang="zh-TW" sz="2800" b="1">
                <a:solidFill>
                  <a:srgbClr val="0070C0"/>
                </a:solidFill>
                <a:latin typeface="微軟正黑體" panose="020B0604030504040204" pitchFamily="34" charset="-120"/>
              </a:rPr>
              <a:t>Q&amp;A</a:t>
            </a:r>
            <a:endParaRPr kumimoji="1" lang="zh-TW" altLang="en-US" sz="2800" b="1">
              <a:solidFill>
                <a:srgbClr val="0070C0"/>
              </a:solidFill>
              <a:latin typeface="微軟正黑體" panose="020B0604030504040204" pitchFamily="34" charset="-120"/>
            </a:endParaRPr>
          </a:p>
        </p:txBody>
      </p:sp>
      <p:sp>
        <p:nvSpPr>
          <p:cNvPr id="38916" name="矩形 5"/>
          <p:cNvSpPr>
            <a:spLocks noChangeArrowheads="1"/>
          </p:cNvSpPr>
          <p:nvPr/>
        </p:nvSpPr>
        <p:spPr bwMode="auto">
          <a:xfrm>
            <a:off x="2890839" y="1341439"/>
            <a:ext cx="7229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0"/>
              </a:spcBef>
              <a:spcAft>
                <a:spcPct val="0"/>
              </a:spcAft>
              <a:buClrTx/>
              <a:buNone/>
            </a:pPr>
            <a:r>
              <a:rPr kumimoji="1" lang="zh-TW" altLang="en-US" sz="2800" b="1">
                <a:solidFill>
                  <a:srgbClr val="002060"/>
                </a:solidFill>
                <a:latin typeface="Adobe 繁黑體 Std B"/>
                <a:ea typeface="Adobe 繁黑體 Std B"/>
                <a:cs typeface="Adobe 繁黑體 Std B"/>
              </a:rPr>
              <a:t>請託關說與民意代表之為民服務如何區分呢？ </a:t>
            </a:r>
            <a:endParaRPr kumimoji="1" lang="zh-TW" altLang="zh-TW" sz="2800" b="1">
              <a:solidFill>
                <a:srgbClr val="002060"/>
              </a:solidFill>
              <a:latin typeface="Adobe 繁黑體 Std B"/>
              <a:ea typeface="Adobe 繁黑體 Std B"/>
              <a:cs typeface="Adobe 繁黑體 Std B"/>
            </a:endParaRPr>
          </a:p>
        </p:txBody>
      </p:sp>
      <p:sp>
        <p:nvSpPr>
          <p:cNvPr id="8" name="圓角矩形 7"/>
          <p:cNvSpPr/>
          <p:nvPr/>
        </p:nvSpPr>
        <p:spPr>
          <a:xfrm>
            <a:off x="1795463" y="2381250"/>
            <a:ext cx="2374900" cy="947738"/>
          </a:xfrm>
          <a:prstGeom prst="roundRect">
            <a:avLst/>
          </a:prstGeom>
          <a:solidFill>
            <a:srgbClr val="DBFD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Verdana"/>
              <a:ea typeface="微軟正黑體" panose="020B0604030504040204" pitchFamily="34" charset="-120"/>
            </a:endParaRPr>
          </a:p>
        </p:txBody>
      </p:sp>
      <p:sp>
        <p:nvSpPr>
          <p:cNvPr id="38918" name="文字方塊 8"/>
          <p:cNvSpPr txBox="1">
            <a:spLocks noChangeArrowheads="1"/>
          </p:cNvSpPr>
          <p:nvPr/>
        </p:nvSpPr>
        <p:spPr bwMode="auto">
          <a:xfrm>
            <a:off x="1755776" y="2360614"/>
            <a:ext cx="227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依職權行使職務</a:t>
            </a:r>
          </a:p>
        </p:txBody>
      </p:sp>
      <p:sp>
        <p:nvSpPr>
          <p:cNvPr id="11" name="加號 10"/>
          <p:cNvSpPr/>
          <p:nvPr/>
        </p:nvSpPr>
        <p:spPr>
          <a:xfrm>
            <a:off x="4383089" y="2627313"/>
            <a:ext cx="503237" cy="4556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Verdana"/>
              <a:ea typeface="微軟正黑體" panose="020B0604030504040204" pitchFamily="34" charset="-120"/>
            </a:endParaRPr>
          </a:p>
        </p:txBody>
      </p:sp>
      <p:grpSp>
        <p:nvGrpSpPr>
          <p:cNvPr id="38920" name="群組 12"/>
          <p:cNvGrpSpPr>
            <a:grpSpLocks/>
          </p:cNvGrpSpPr>
          <p:nvPr/>
        </p:nvGrpSpPr>
        <p:grpSpPr bwMode="auto">
          <a:xfrm>
            <a:off x="5130800" y="2381250"/>
            <a:ext cx="2376488" cy="954088"/>
            <a:chOff x="3491880" y="2311640"/>
            <a:chExt cx="2375093" cy="954107"/>
          </a:xfrm>
        </p:grpSpPr>
        <p:sp>
          <p:nvSpPr>
            <p:cNvPr id="14" name="圓角矩形 13"/>
            <p:cNvSpPr/>
            <p:nvPr/>
          </p:nvSpPr>
          <p:spPr>
            <a:xfrm>
              <a:off x="3491880" y="2317990"/>
              <a:ext cx="2375093" cy="947757"/>
            </a:xfrm>
            <a:prstGeom prst="roundRect">
              <a:avLst/>
            </a:prstGeom>
            <a:solidFill>
              <a:srgbClr val="DBFD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Adobe 繁黑體 Std B" pitchFamily="34" charset="-120"/>
                <a:ea typeface="Adobe 繁黑體 Std B" pitchFamily="34" charset="-120"/>
              </a:endParaRPr>
            </a:p>
          </p:txBody>
        </p:sp>
        <p:sp>
          <p:nvSpPr>
            <p:cNvPr id="38943" name="文字方塊 14"/>
            <p:cNvSpPr txBox="1">
              <a:spLocks noChangeArrowheads="1"/>
            </p:cNvSpPr>
            <p:nvPr/>
          </p:nvSpPr>
          <p:spPr bwMode="auto">
            <a:xfrm>
              <a:off x="3595842" y="2311640"/>
              <a:ext cx="22711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轉達民眾陳情建議事項</a:t>
              </a:r>
            </a:p>
          </p:txBody>
        </p:sp>
      </p:grpSp>
      <p:sp>
        <p:nvSpPr>
          <p:cNvPr id="17" name="向右箭號 16"/>
          <p:cNvSpPr/>
          <p:nvPr/>
        </p:nvSpPr>
        <p:spPr>
          <a:xfrm>
            <a:off x="7775576" y="2703514"/>
            <a:ext cx="479425"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Verdana"/>
              <a:ea typeface="微軟正黑體" panose="020B0604030504040204" pitchFamily="34" charset="-120"/>
            </a:endParaRPr>
          </a:p>
        </p:txBody>
      </p:sp>
      <p:sp>
        <p:nvSpPr>
          <p:cNvPr id="19" name="橢圓 18"/>
          <p:cNvSpPr/>
          <p:nvPr/>
        </p:nvSpPr>
        <p:spPr>
          <a:xfrm>
            <a:off x="8464551" y="2362200"/>
            <a:ext cx="2087563" cy="960438"/>
          </a:xfrm>
          <a:prstGeom prst="ellipse">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Adobe 繁黑體 Std B" pitchFamily="34" charset="-120"/>
              <a:ea typeface="Adobe 繁黑體 Std B" pitchFamily="34" charset="-120"/>
            </a:endParaRPr>
          </a:p>
        </p:txBody>
      </p:sp>
      <p:sp>
        <p:nvSpPr>
          <p:cNvPr id="20" name="橢圓 19"/>
          <p:cNvSpPr/>
          <p:nvPr/>
        </p:nvSpPr>
        <p:spPr>
          <a:xfrm>
            <a:off x="8464551" y="2354264"/>
            <a:ext cx="2087563" cy="960437"/>
          </a:xfrm>
          <a:prstGeom prst="ellipse">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Adobe 繁黑體 Std B" pitchFamily="34" charset="-120"/>
              <a:ea typeface="Adobe 繁黑體 Std B" pitchFamily="34" charset="-120"/>
            </a:endParaRPr>
          </a:p>
        </p:txBody>
      </p:sp>
      <p:sp>
        <p:nvSpPr>
          <p:cNvPr id="38924" name="文字方塊 20"/>
          <p:cNvSpPr txBox="1">
            <a:spLocks noChangeArrowheads="1"/>
          </p:cNvSpPr>
          <p:nvPr/>
        </p:nvSpPr>
        <p:spPr bwMode="auto">
          <a:xfrm>
            <a:off x="8636000" y="2582864"/>
            <a:ext cx="1849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為民服務</a:t>
            </a:r>
          </a:p>
        </p:txBody>
      </p:sp>
      <p:sp>
        <p:nvSpPr>
          <p:cNvPr id="38925" name="文字方塊 22"/>
          <p:cNvSpPr txBox="1">
            <a:spLocks noChangeArrowheads="1"/>
          </p:cNvSpPr>
          <p:nvPr/>
        </p:nvSpPr>
        <p:spPr bwMode="auto">
          <a:xfrm>
            <a:off x="1808164" y="4005264"/>
            <a:ext cx="227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轉達民眾陳情建議事項</a:t>
            </a:r>
          </a:p>
        </p:txBody>
      </p:sp>
      <p:grpSp>
        <p:nvGrpSpPr>
          <p:cNvPr id="38926" name="群組 23"/>
          <p:cNvGrpSpPr>
            <a:grpSpLocks/>
          </p:cNvGrpSpPr>
          <p:nvPr/>
        </p:nvGrpSpPr>
        <p:grpSpPr bwMode="auto">
          <a:xfrm>
            <a:off x="1808163" y="3933825"/>
            <a:ext cx="2374900" cy="954088"/>
            <a:chOff x="3491880" y="2311640"/>
            <a:chExt cx="2375093" cy="954107"/>
          </a:xfrm>
        </p:grpSpPr>
        <p:sp>
          <p:nvSpPr>
            <p:cNvPr id="25" name="圓角矩形 24"/>
            <p:cNvSpPr/>
            <p:nvPr/>
          </p:nvSpPr>
          <p:spPr>
            <a:xfrm>
              <a:off x="3491880" y="2317990"/>
              <a:ext cx="2375093" cy="947757"/>
            </a:xfrm>
            <a:prstGeom prst="roundRect">
              <a:avLst/>
            </a:prstGeom>
            <a:solidFill>
              <a:srgbClr val="DBFD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Adobe 繁黑體 Std B" pitchFamily="34" charset="-120"/>
                <a:ea typeface="Adobe 繁黑體 Std B" pitchFamily="34" charset="-120"/>
              </a:endParaRPr>
            </a:p>
          </p:txBody>
        </p:sp>
        <p:sp>
          <p:nvSpPr>
            <p:cNvPr id="38941" name="文字方塊 25"/>
            <p:cNvSpPr txBox="1">
              <a:spLocks noChangeArrowheads="1"/>
            </p:cNvSpPr>
            <p:nvPr/>
          </p:nvSpPr>
          <p:spPr bwMode="auto">
            <a:xfrm>
              <a:off x="3595842" y="2311640"/>
              <a:ext cx="22711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轉達民眾陳情建議事項</a:t>
              </a:r>
            </a:p>
          </p:txBody>
        </p:sp>
      </p:grpSp>
      <p:sp>
        <p:nvSpPr>
          <p:cNvPr id="28" name="加號 27"/>
          <p:cNvSpPr/>
          <p:nvPr/>
        </p:nvSpPr>
        <p:spPr>
          <a:xfrm>
            <a:off x="4316414" y="4183063"/>
            <a:ext cx="504825" cy="4556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Verdana"/>
              <a:ea typeface="微軟正黑體" panose="020B0604030504040204" pitchFamily="34" charset="-120"/>
            </a:endParaRPr>
          </a:p>
        </p:txBody>
      </p:sp>
      <p:sp>
        <p:nvSpPr>
          <p:cNvPr id="38928" name="文字方塊 29"/>
          <p:cNvSpPr txBox="1">
            <a:spLocks noChangeArrowheads="1"/>
          </p:cNvSpPr>
          <p:nvPr/>
        </p:nvSpPr>
        <p:spPr bwMode="auto">
          <a:xfrm>
            <a:off x="4956176" y="3987800"/>
            <a:ext cx="2270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被關說者告知法令依據</a:t>
            </a:r>
          </a:p>
        </p:txBody>
      </p:sp>
      <p:grpSp>
        <p:nvGrpSpPr>
          <p:cNvPr id="38929" name="群組 31"/>
          <p:cNvGrpSpPr>
            <a:grpSpLocks/>
          </p:cNvGrpSpPr>
          <p:nvPr/>
        </p:nvGrpSpPr>
        <p:grpSpPr bwMode="auto">
          <a:xfrm>
            <a:off x="4851400" y="3987800"/>
            <a:ext cx="2374900" cy="954088"/>
            <a:chOff x="3413964" y="2311640"/>
            <a:chExt cx="2375093" cy="954107"/>
          </a:xfrm>
        </p:grpSpPr>
        <p:sp>
          <p:nvSpPr>
            <p:cNvPr id="33" name="圓角矩形 32"/>
            <p:cNvSpPr/>
            <p:nvPr/>
          </p:nvSpPr>
          <p:spPr>
            <a:xfrm>
              <a:off x="3413964" y="2317990"/>
              <a:ext cx="2375093" cy="947757"/>
            </a:xfrm>
            <a:prstGeom prst="roundRect">
              <a:avLst/>
            </a:prstGeom>
            <a:solidFill>
              <a:srgbClr val="DBFD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Adobe 繁黑體 Std B" pitchFamily="34" charset="-120"/>
                <a:ea typeface="Adobe 繁黑體 Std B" pitchFamily="34" charset="-120"/>
              </a:endParaRPr>
            </a:p>
          </p:txBody>
        </p:sp>
        <p:sp>
          <p:nvSpPr>
            <p:cNvPr id="38939" name="文字方塊 33"/>
            <p:cNvSpPr txBox="1">
              <a:spLocks noChangeArrowheads="1"/>
            </p:cNvSpPr>
            <p:nvPr/>
          </p:nvSpPr>
          <p:spPr bwMode="auto">
            <a:xfrm>
              <a:off x="3517926" y="2311640"/>
              <a:ext cx="22711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被關說者告知法令依據</a:t>
              </a:r>
            </a:p>
          </p:txBody>
        </p:sp>
      </p:grpSp>
      <p:sp>
        <p:nvSpPr>
          <p:cNvPr id="36" name="加號 35"/>
          <p:cNvSpPr/>
          <p:nvPr/>
        </p:nvSpPr>
        <p:spPr>
          <a:xfrm>
            <a:off x="7294564" y="4187826"/>
            <a:ext cx="504825" cy="45561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Verdana"/>
              <a:ea typeface="微軟正黑體" panose="020B0604030504040204" pitchFamily="34" charset="-120"/>
            </a:endParaRPr>
          </a:p>
        </p:txBody>
      </p:sp>
      <p:sp>
        <p:nvSpPr>
          <p:cNvPr id="38931" name="文字方塊 37"/>
          <p:cNvSpPr txBox="1">
            <a:spLocks noChangeArrowheads="1"/>
          </p:cNvSpPr>
          <p:nvPr/>
        </p:nvSpPr>
        <p:spPr bwMode="auto">
          <a:xfrm>
            <a:off x="8015288" y="3987800"/>
            <a:ext cx="261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民代仍執意要求</a:t>
            </a:r>
            <a:r>
              <a:rPr kumimoji="1" lang="en-US" altLang="zh-TW" sz="2800">
                <a:solidFill>
                  <a:srgbClr val="FF0000"/>
                </a:solidFill>
                <a:latin typeface="Adobe 繁黑體 Std B"/>
                <a:ea typeface="Adobe 繁黑體 Std B"/>
                <a:cs typeface="Adobe 繁黑體 Std B"/>
              </a:rPr>
              <a:t>(</a:t>
            </a:r>
            <a:r>
              <a:rPr kumimoji="1" lang="zh-TW" altLang="en-US" sz="2800">
                <a:solidFill>
                  <a:srgbClr val="FF0000"/>
                </a:solidFill>
                <a:latin typeface="Adobe 繁黑體 Std B"/>
                <a:ea typeface="Adobe 繁黑體 Std B"/>
                <a:cs typeface="Adobe 繁黑體 Std B"/>
              </a:rPr>
              <a:t>違法事項</a:t>
            </a:r>
            <a:r>
              <a:rPr kumimoji="1" lang="en-US" altLang="zh-TW" sz="2800">
                <a:solidFill>
                  <a:srgbClr val="FF0000"/>
                </a:solidFill>
                <a:latin typeface="Adobe 繁黑體 Std B"/>
                <a:ea typeface="Adobe 繁黑體 Std B"/>
                <a:cs typeface="Adobe 繁黑體 Std B"/>
              </a:rPr>
              <a:t>)</a:t>
            </a:r>
            <a:endParaRPr kumimoji="1" lang="zh-TW" altLang="en-US" sz="2800">
              <a:solidFill>
                <a:srgbClr val="FF0000"/>
              </a:solidFill>
              <a:latin typeface="Adobe 繁黑體 Std B"/>
              <a:ea typeface="Adobe 繁黑體 Std B"/>
              <a:cs typeface="Adobe 繁黑體 Std B"/>
            </a:endParaRPr>
          </a:p>
        </p:txBody>
      </p:sp>
      <p:grpSp>
        <p:nvGrpSpPr>
          <p:cNvPr id="38932" name="群組 38"/>
          <p:cNvGrpSpPr>
            <a:grpSpLocks/>
          </p:cNvGrpSpPr>
          <p:nvPr/>
        </p:nvGrpSpPr>
        <p:grpSpPr bwMode="auto">
          <a:xfrm>
            <a:off x="8015289" y="3987800"/>
            <a:ext cx="2536825" cy="954088"/>
            <a:chOff x="3413964" y="2311640"/>
            <a:chExt cx="2375093" cy="954107"/>
          </a:xfrm>
        </p:grpSpPr>
        <p:sp>
          <p:nvSpPr>
            <p:cNvPr id="40" name="圓角矩形 39"/>
            <p:cNvSpPr/>
            <p:nvPr/>
          </p:nvSpPr>
          <p:spPr>
            <a:xfrm>
              <a:off x="3413964" y="2317990"/>
              <a:ext cx="2375093" cy="947757"/>
            </a:xfrm>
            <a:prstGeom prst="roundRect">
              <a:avLst/>
            </a:prstGeom>
            <a:solidFill>
              <a:srgbClr val="DBFD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Adobe 繁黑體 Std B" pitchFamily="34" charset="-120"/>
                <a:ea typeface="Adobe 繁黑體 Std B" pitchFamily="34" charset="-120"/>
              </a:endParaRPr>
            </a:p>
          </p:txBody>
        </p:sp>
        <p:sp>
          <p:nvSpPr>
            <p:cNvPr id="38937" name="文字方塊 40"/>
            <p:cNvSpPr txBox="1">
              <a:spLocks noChangeArrowheads="1"/>
            </p:cNvSpPr>
            <p:nvPr/>
          </p:nvSpPr>
          <p:spPr bwMode="auto">
            <a:xfrm>
              <a:off x="3530350" y="2311640"/>
              <a:ext cx="218747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民代仍執意要求</a:t>
              </a:r>
              <a:r>
                <a:rPr kumimoji="1" lang="en-US" altLang="zh-TW" sz="2800">
                  <a:solidFill>
                    <a:srgbClr val="FF0000"/>
                  </a:solidFill>
                  <a:latin typeface="Adobe 繁黑體 Std B"/>
                  <a:ea typeface="Adobe 繁黑體 Std B"/>
                  <a:cs typeface="Adobe 繁黑體 Std B"/>
                </a:rPr>
                <a:t>(</a:t>
              </a:r>
              <a:r>
                <a:rPr kumimoji="1" lang="zh-TW" altLang="en-US" sz="2800">
                  <a:solidFill>
                    <a:srgbClr val="FF0000"/>
                  </a:solidFill>
                  <a:latin typeface="Adobe 繁黑體 Std B"/>
                  <a:ea typeface="Adobe 繁黑體 Std B"/>
                  <a:cs typeface="Adobe 繁黑體 Std B"/>
                </a:rPr>
                <a:t>違法事項</a:t>
              </a:r>
              <a:r>
                <a:rPr kumimoji="1" lang="en-US" altLang="zh-TW" sz="2800">
                  <a:solidFill>
                    <a:srgbClr val="FF0000"/>
                  </a:solidFill>
                  <a:latin typeface="Adobe 繁黑體 Std B"/>
                  <a:ea typeface="Adobe 繁黑體 Std B"/>
                  <a:cs typeface="Adobe 繁黑體 Std B"/>
                </a:rPr>
                <a:t>)</a:t>
              </a:r>
              <a:endParaRPr kumimoji="1" lang="zh-TW" altLang="en-US" sz="2800">
                <a:solidFill>
                  <a:srgbClr val="FF0000"/>
                </a:solidFill>
                <a:latin typeface="Adobe 繁黑體 Std B"/>
                <a:ea typeface="Adobe 繁黑體 Std B"/>
                <a:cs typeface="Adobe 繁黑體 Std B"/>
              </a:endParaRPr>
            </a:p>
          </p:txBody>
        </p:sp>
      </p:grpSp>
      <p:sp>
        <p:nvSpPr>
          <p:cNvPr id="43" name="向右箭號 42"/>
          <p:cNvSpPr/>
          <p:nvPr/>
        </p:nvSpPr>
        <p:spPr>
          <a:xfrm rot="5400000">
            <a:off x="9024145" y="5228433"/>
            <a:ext cx="479425"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srgbClr val="66822D">
                  <a:lumMod val="50000"/>
                </a:srgbClr>
              </a:solidFill>
              <a:latin typeface="Verdana"/>
              <a:ea typeface="微軟正黑體" panose="020B0604030504040204" pitchFamily="34" charset="-120"/>
            </a:endParaRPr>
          </a:p>
        </p:txBody>
      </p:sp>
      <p:sp>
        <p:nvSpPr>
          <p:cNvPr id="45" name="橢圓 44"/>
          <p:cNvSpPr/>
          <p:nvPr/>
        </p:nvSpPr>
        <p:spPr>
          <a:xfrm>
            <a:off x="8220076" y="5778500"/>
            <a:ext cx="2087563" cy="960438"/>
          </a:xfrm>
          <a:prstGeom prst="ellipse">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kumimoji="1" lang="zh-TW" altLang="en-US">
              <a:solidFill>
                <a:prstClr val="white"/>
              </a:solidFill>
              <a:latin typeface="Adobe 繁黑體 Std B" pitchFamily="34" charset="-120"/>
              <a:ea typeface="Adobe 繁黑體 Std B" pitchFamily="34" charset="-120"/>
            </a:endParaRPr>
          </a:p>
        </p:txBody>
      </p:sp>
      <p:sp>
        <p:nvSpPr>
          <p:cNvPr id="38935" name="文字方塊 45"/>
          <p:cNvSpPr txBox="1">
            <a:spLocks noChangeArrowheads="1"/>
          </p:cNvSpPr>
          <p:nvPr/>
        </p:nvSpPr>
        <p:spPr bwMode="auto">
          <a:xfrm>
            <a:off x="8461376" y="5962651"/>
            <a:ext cx="206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0"/>
              </a:spcBef>
              <a:spcAft>
                <a:spcPct val="0"/>
              </a:spcAft>
              <a:buClrTx/>
              <a:buNone/>
            </a:pPr>
            <a:r>
              <a:rPr kumimoji="1" lang="zh-TW" altLang="en-US" sz="2800">
                <a:solidFill>
                  <a:prstClr val="black"/>
                </a:solidFill>
                <a:latin typeface="Adobe 繁黑體 Std B"/>
                <a:ea typeface="Adobe 繁黑體 Std B"/>
                <a:cs typeface="Adobe 繁黑體 Std B"/>
              </a:rPr>
              <a:t>請託關說</a:t>
            </a:r>
          </a:p>
        </p:txBody>
      </p:sp>
    </p:spTree>
    <p:extLst>
      <p:ext uri="{BB962C8B-B14F-4D97-AF65-F5344CB8AC3E}">
        <p14:creationId xmlns:p14="http://schemas.microsoft.com/office/powerpoint/2010/main" val="2967057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56FDAC6E-EF70-4DA6-B206-222078CBB728}"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26</a:t>
            </a:fld>
            <a:endParaRPr kumimoji="1" lang="zh-TW" altLang="en-US">
              <a:latin typeface="Arial" panose="020B0604020202020204" pitchFamily="34" charset="0"/>
              <a:ea typeface="新細明體" panose="02020500000000000000" pitchFamily="18" charset="-120"/>
            </a:endParaRPr>
          </a:p>
        </p:txBody>
      </p:sp>
      <p:sp>
        <p:nvSpPr>
          <p:cNvPr id="39939" name="文字方塊 3"/>
          <p:cNvSpPr txBox="1">
            <a:spLocks noChangeArrowheads="1"/>
          </p:cNvSpPr>
          <p:nvPr/>
        </p:nvSpPr>
        <p:spPr bwMode="auto">
          <a:xfrm>
            <a:off x="2495551" y="457201"/>
            <a:ext cx="1831975" cy="523875"/>
          </a:xfrm>
          <a:prstGeom prst="rect">
            <a:avLst/>
          </a:prstGeom>
          <a:solidFill>
            <a:srgbClr val="FFC000"/>
          </a:solidFill>
          <a:ln w="19050">
            <a:solidFill>
              <a:srgbClr val="0070C0"/>
            </a:solidFill>
            <a:miter lim="800000"/>
            <a:headEnd/>
            <a:tailEnd/>
          </a:ln>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eaLnBrk="0" fontAlgn="base" hangingPunct="0">
              <a:spcBef>
                <a:spcPct val="0"/>
              </a:spcBef>
              <a:spcAft>
                <a:spcPct val="0"/>
              </a:spcAft>
              <a:buClrTx/>
              <a:buNone/>
            </a:pPr>
            <a:r>
              <a:rPr kumimoji="1" lang="en-US" altLang="zh-TW" sz="2800" b="1">
                <a:solidFill>
                  <a:srgbClr val="0070C0"/>
                </a:solidFill>
                <a:latin typeface="微軟正黑體" panose="020B0604030504040204" pitchFamily="34" charset="-120"/>
                <a:ea typeface="Adobe 繁黑體 Std B"/>
                <a:cs typeface="Adobe 繁黑體 Std B"/>
              </a:rPr>
              <a:t>Q&amp;A</a:t>
            </a:r>
            <a:endParaRPr kumimoji="1" lang="zh-TW" altLang="en-US" sz="2800" b="1">
              <a:solidFill>
                <a:srgbClr val="0070C0"/>
              </a:solidFill>
              <a:latin typeface="微軟正黑體" panose="020B0604030504040204" pitchFamily="34" charset="-120"/>
              <a:ea typeface="Adobe 繁黑體 Std B"/>
              <a:cs typeface="Adobe 繁黑體 Std B"/>
            </a:endParaRPr>
          </a:p>
        </p:txBody>
      </p:sp>
      <p:sp>
        <p:nvSpPr>
          <p:cNvPr id="39940" name="矩形 5"/>
          <p:cNvSpPr>
            <a:spLocks noChangeArrowheads="1"/>
          </p:cNvSpPr>
          <p:nvPr/>
        </p:nvSpPr>
        <p:spPr bwMode="auto">
          <a:xfrm>
            <a:off x="2890839" y="1341439"/>
            <a:ext cx="7229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0"/>
              </a:spcBef>
              <a:spcAft>
                <a:spcPct val="0"/>
              </a:spcAft>
              <a:buClrTx/>
              <a:buNone/>
            </a:pPr>
            <a:r>
              <a:rPr kumimoji="1" lang="zh-TW" altLang="en-US" sz="2800" b="1">
                <a:solidFill>
                  <a:srgbClr val="000000"/>
                </a:solidFill>
                <a:latin typeface="Adobe 繁黑體 Std B"/>
                <a:ea typeface="Adobe 繁黑體 Std B"/>
                <a:cs typeface="Adobe 繁黑體 Std B"/>
              </a:rPr>
              <a:t>請託關說與民意代表之為民服務區分實例</a:t>
            </a:r>
            <a:endParaRPr kumimoji="1" lang="zh-TW" altLang="zh-TW" sz="2800" b="1">
              <a:solidFill>
                <a:srgbClr val="FFFFFF"/>
              </a:solidFill>
              <a:latin typeface="Adobe 繁黑體 Std B"/>
              <a:ea typeface="Adobe 繁黑體 Std B"/>
              <a:cs typeface="Adobe 繁黑體 Std B"/>
            </a:endParaRPr>
          </a:p>
        </p:txBody>
      </p:sp>
      <p:sp>
        <p:nvSpPr>
          <p:cNvPr id="8" name="文字方塊 7"/>
          <p:cNvSpPr txBox="1"/>
          <p:nvPr/>
        </p:nvSpPr>
        <p:spPr>
          <a:xfrm>
            <a:off x="2925763" y="2060575"/>
            <a:ext cx="7346950" cy="1385888"/>
          </a:xfrm>
          <a:prstGeom prst="rect">
            <a:avLst/>
          </a:prstGeom>
          <a:solidFill>
            <a:srgbClr val="DBFDEA"/>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defTabSz="914400" eaLnBrk="0" fontAlgn="base" hangingPunct="0">
              <a:spcBef>
                <a:spcPct val="0"/>
              </a:spcBef>
              <a:spcAft>
                <a:spcPct val="0"/>
              </a:spcAft>
              <a:defRPr/>
            </a:pPr>
            <a:r>
              <a:rPr kumimoji="1" lang="zh-TW" altLang="en-US" sz="2800" dirty="0">
                <a:solidFill>
                  <a:srgbClr val="002060"/>
                </a:solidFill>
                <a:latin typeface="Adobe 繁黑體 Std B" pitchFamily="34" charset="-120"/>
                <a:ea typeface="Adobe 繁黑體 Std B" pitchFamily="34" charset="-120"/>
              </a:rPr>
              <a:t>某丙因酒後駕車被員警甲臨檢查獲，酒測值超出法定值，遂請民意代表到場，要求甲銷毀呼氣檢測單並縱放之，請問甲該如何處置？</a:t>
            </a:r>
          </a:p>
        </p:txBody>
      </p:sp>
      <p:sp>
        <p:nvSpPr>
          <p:cNvPr id="11" name="向右箭號 10"/>
          <p:cNvSpPr/>
          <p:nvPr/>
        </p:nvSpPr>
        <p:spPr>
          <a:xfrm>
            <a:off x="2811464" y="4275139"/>
            <a:ext cx="358775" cy="287337"/>
          </a:xfrm>
          <a:prstGeom prst="rightArrow">
            <a:avLst/>
          </a:prstGeom>
        </p:spPr>
        <p:style>
          <a:lnRef idx="2">
            <a:schemeClr val="accent3"/>
          </a:lnRef>
          <a:fillRef idx="1">
            <a:schemeClr val="lt1"/>
          </a:fillRef>
          <a:effectRef idx="0">
            <a:schemeClr val="accent3"/>
          </a:effectRef>
          <a:fontRef idx="minor">
            <a:schemeClr val="dk1"/>
          </a:fontRef>
        </p:style>
        <p:txBody>
          <a:bodyPr anchor="ctr"/>
          <a:lstStyle/>
          <a:p>
            <a:pPr algn="ctr" defTabSz="914400" eaLnBrk="0" fontAlgn="base" hangingPunct="0">
              <a:spcBef>
                <a:spcPct val="0"/>
              </a:spcBef>
              <a:spcAft>
                <a:spcPct val="0"/>
              </a:spcAft>
              <a:defRPr/>
            </a:pPr>
            <a:endParaRPr kumimoji="1" lang="zh-TW" altLang="en-US">
              <a:solidFill>
                <a:prstClr val="black"/>
              </a:solidFill>
              <a:latin typeface="Verdana"/>
              <a:ea typeface="微軟正黑體" panose="020B0604030504040204" pitchFamily="34" charset="-120"/>
            </a:endParaRPr>
          </a:p>
        </p:txBody>
      </p:sp>
      <p:sp>
        <p:nvSpPr>
          <p:cNvPr id="14" name="文字方塊 13"/>
          <p:cNvSpPr txBox="1">
            <a:spLocks noChangeArrowheads="1"/>
          </p:cNvSpPr>
          <p:nvPr/>
        </p:nvSpPr>
        <p:spPr bwMode="auto">
          <a:xfrm>
            <a:off x="3298826" y="3941764"/>
            <a:ext cx="7345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0"/>
              </a:spcBef>
              <a:spcAft>
                <a:spcPct val="0"/>
              </a:spcAft>
              <a:buClrTx/>
              <a:buNone/>
            </a:pPr>
            <a:r>
              <a:rPr kumimoji="1" lang="zh-TW" altLang="en-US" sz="2800" b="1">
                <a:solidFill>
                  <a:prstClr val="black"/>
                </a:solidFill>
                <a:latin typeface="Adobe 繁黑體 Std B"/>
                <a:ea typeface="Adobe 繁黑體 Std B"/>
                <a:cs typeface="Adobe 繁黑體 Std B"/>
              </a:rPr>
              <a:t>甲明確告知相關法令規定，民意代表也接受甲之處理方式，則甲無需辦理登錄。</a:t>
            </a:r>
            <a:r>
              <a:rPr kumimoji="1" lang="en-US" altLang="zh-TW" sz="2800" b="1">
                <a:solidFill>
                  <a:srgbClr val="FF0000"/>
                </a:solidFill>
                <a:latin typeface="Adobe 繁黑體 Std B"/>
                <a:ea typeface="Adobe 繁黑體 Std B"/>
                <a:cs typeface="Adobe 繁黑體 Std B"/>
              </a:rPr>
              <a:t>(</a:t>
            </a:r>
            <a:r>
              <a:rPr kumimoji="1" lang="zh-TW" altLang="en-US" sz="2800" b="1">
                <a:solidFill>
                  <a:srgbClr val="FF0000"/>
                </a:solidFill>
                <a:latin typeface="Adobe 繁黑體 Std B"/>
                <a:ea typeface="Adobe 繁黑體 Std B"/>
                <a:cs typeface="Adobe 繁黑體 Std B"/>
              </a:rPr>
              <a:t>便民服務</a:t>
            </a:r>
            <a:r>
              <a:rPr kumimoji="1" lang="en-US" altLang="zh-TW" sz="2800" b="1">
                <a:solidFill>
                  <a:srgbClr val="FF0000"/>
                </a:solidFill>
                <a:latin typeface="Adobe 繁黑體 Std B"/>
                <a:ea typeface="Adobe 繁黑體 Std B"/>
                <a:cs typeface="Adobe 繁黑體 Std B"/>
              </a:rPr>
              <a:t>)</a:t>
            </a:r>
            <a:endParaRPr kumimoji="1" lang="zh-TW" altLang="en-US" sz="2800" b="1">
              <a:solidFill>
                <a:srgbClr val="FF0000"/>
              </a:solidFill>
              <a:latin typeface="Adobe 繁黑體 Std B"/>
              <a:ea typeface="Adobe 繁黑體 Std B"/>
              <a:cs typeface="Adobe 繁黑體 Std B"/>
            </a:endParaRPr>
          </a:p>
        </p:txBody>
      </p:sp>
      <p:sp>
        <p:nvSpPr>
          <p:cNvPr id="16" name="向右箭號 15"/>
          <p:cNvSpPr/>
          <p:nvPr/>
        </p:nvSpPr>
        <p:spPr>
          <a:xfrm>
            <a:off x="2811464" y="5589589"/>
            <a:ext cx="358775" cy="287337"/>
          </a:xfrm>
          <a:prstGeom prst="rightArrow">
            <a:avLst/>
          </a:prstGeom>
        </p:spPr>
        <p:style>
          <a:lnRef idx="2">
            <a:schemeClr val="accent3"/>
          </a:lnRef>
          <a:fillRef idx="1">
            <a:schemeClr val="lt1"/>
          </a:fillRef>
          <a:effectRef idx="0">
            <a:schemeClr val="accent3"/>
          </a:effectRef>
          <a:fontRef idx="minor">
            <a:schemeClr val="dk1"/>
          </a:fontRef>
        </p:style>
        <p:txBody>
          <a:bodyPr anchor="ctr"/>
          <a:lstStyle/>
          <a:p>
            <a:pPr algn="ctr" defTabSz="914400" eaLnBrk="0" fontAlgn="base" hangingPunct="0">
              <a:spcBef>
                <a:spcPct val="0"/>
              </a:spcBef>
              <a:spcAft>
                <a:spcPct val="0"/>
              </a:spcAft>
              <a:defRPr/>
            </a:pPr>
            <a:endParaRPr kumimoji="1" lang="zh-TW" altLang="en-US">
              <a:solidFill>
                <a:prstClr val="black"/>
              </a:solidFill>
              <a:latin typeface="Verdana"/>
              <a:ea typeface="微軟正黑體" panose="020B0604030504040204" pitchFamily="34" charset="-120"/>
            </a:endParaRPr>
          </a:p>
        </p:txBody>
      </p:sp>
      <p:sp>
        <p:nvSpPr>
          <p:cNvPr id="39945" name="文字方塊 4"/>
          <p:cNvSpPr txBox="1">
            <a:spLocks noChangeArrowheads="1"/>
          </p:cNvSpPr>
          <p:nvPr/>
        </p:nvSpPr>
        <p:spPr bwMode="auto">
          <a:xfrm>
            <a:off x="3503613" y="5300663"/>
            <a:ext cx="698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0"/>
              </a:spcBef>
              <a:spcAft>
                <a:spcPct val="0"/>
              </a:spcAft>
              <a:buClrTx/>
              <a:buNone/>
            </a:pPr>
            <a:endParaRPr kumimoji="1" lang="zh-TW" altLang="en-US">
              <a:solidFill>
                <a:prstClr val="black"/>
              </a:solidFill>
              <a:latin typeface="Arial" panose="020B0604020202020204" pitchFamily="34" charset="0"/>
              <a:ea typeface="新細明體" panose="02020500000000000000" pitchFamily="18" charset="-120"/>
            </a:endParaRPr>
          </a:p>
        </p:txBody>
      </p:sp>
      <p:sp>
        <p:nvSpPr>
          <p:cNvPr id="18" name="文字方塊 17"/>
          <p:cNvSpPr txBox="1">
            <a:spLocks noChangeArrowheads="1"/>
          </p:cNvSpPr>
          <p:nvPr/>
        </p:nvSpPr>
        <p:spPr bwMode="auto">
          <a:xfrm>
            <a:off x="3298826" y="5184775"/>
            <a:ext cx="73453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0"/>
              </a:spcBef>
              <a:spcAft>
                <a:spcPct val="0"/>
              </a:spcAft>
              <a:buClrTx/>
              <a:buNone/>
            </a:pPr>
            <a:r>
              <a:rPr kumimoji="1" lang="zh-TW" altLang="en-US" sz="2800" b="1">
                <a:solidFill>
                  <a:prstClr val="black"/>
                </a:solidFill>
                <a:latin typeface="Adobe 繁黑體 Std B"/>
                <a:ea typeface="Adobe 繁黑體 Std B"/>
                <a:cs typeface="Adobe 繁黑體 Std B"/>
              </a:rPr>
              <a:t>甲明確告知相關法令規定，民意代表仍執意要求甲免予裁罰及移送法辦，則甲應辦理登錄。</a:t>
            </a:r>
            <a:r>
              <a:rPr kumimoji="1" lang="en-US" altLang="zh-TW" sz="2800" b="1">
                <a:solidFill>
                  <a:srgbClr val="FF0000"/>
                </a:solidFill>
                <a:latin typeface="Adobe 繁黑體 Std B"/>
                <a:ea typeface="Adobe 繁黑體 Std B"/>
                <a:cs typeface="Adobe 繁黑體 Std B"/>
              </a:rPr>
              <a:t>(</a:t>
            </a:r>
            <a:r>
              <a:rPr kumimoji="1" lang="zh-TW" altLang="en-US" sz="2800" b="1">
                <a:solidFill>
                  <a:srgbClr val="FF0000"/>
                </a:solidFill>
                <a:latin typeface="Adobe 繁黑體 Std B"/>
                <a:ea typeface="Adobe 繁黑體 Std B"/>
                <a:cs typeface="Adobe 繁黑體 Std B"/>
              </a:rPr>
              <a:t>請託關說</a:t>
            </a:r>
            <a:r>
              <a:rPr kumimoji="1" lang="en-US" altLang="zh-TW" sz="2800" b="1">
                <a:solidFill>
                  <a:srgbClr val="FF0000"/>
                </a:solidFill>
                <a:latin typeface="Adobe 繁黑體 Std B"/>
                <a:ea typeface="Adobe 繁黑體 Std B"/>
                <a:cs typeface="Adobe 繁黑體 Std B"/>
              </a:rPr>
              <a:t>)</a:t>
            </a:r>
            <a:endParaRPr kumimoji="1" lang="zh-TW" altLang="en-US" sz="2800" b="1">
              <a:solidFill>
                <a:srgbClr val="FF0000"/>
              </a:solidFill>
              <a:latin typeface="Adobe 繁黑體 Std B"/>
              <a:ea typeface="Adobe 繁黑體 Std B"/>
              <a:cs typeface="Adobe 繁黑體 Std B"/>
            </a:endParaRPr>
          </a:p>
        </p:txBody>
      </p:sp>
    </p:spTree>
    <p:extLst>
      <p:ext uri="{BB962C8B-B14F-4D97-AF65-F5344CB8AC3E}">
        <p14:creationId xmlns:p14="http://schemas.microsoft.com/office/powerpoint/2010/main" val="1549300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6"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2566989" y="620713"/>
            <a:ext cx="7273925" cy="863600"/>
          </a:xfrm>
        </p:spPr>
        <p:txBody>
          <a:bodyPr/>
          <a:lstStyle/>
          <a:p>
            <a:pPr eaLnBrk="1" hangingPunct="1"/>
            <a:r>
              <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規範內容</a:t>
            </a:r>
            <a:r>
              <a:rPr lang="en-US" altLang="zh-TW"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a:t>
            </a:r>
            <a:br>
              <a:rPr lang="en-US" altLang="zh-TW"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br>
            <a:r>
              <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出席演講等活動之規範</a:t>
            </a:r>
            <a:r>
              <a:rPr lang="en-US" altLang="zh-TW"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a:t>
            </a:r>
            <a:r>
              <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第</a:t>
            </a:r>
            <a:r>
              <a:rPr lang="en-US" altLang="zh-TW"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14</a:t>
            </a:r>
            <a:r>
              <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點</a:t>
            </a:r>
            <a:r>
              <a:rPr lang="en-US" altLang="zh-TW" sz="40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a:t>
            </a:r>
            <a:endParaRPr lang="zh-TW" altLang="en-US" sz="4000" b="1">
              <a:solidFill>
                <a:srgbClr val="3366FF"/>
              </a:solidFill>
              <a:latin typeface="標楷體" panose="03000509000000000000" pitchFamily="65" charset="-120"/>
              <a:ea typeface="標楷體" panose="03000509000000000000" pitchFamily="65" charset="-120"/>
              <a:cs typeface="Trebuchet MS" panose="020B0603020202020204" pitchFamily="34" charset="0"/>
            </a:endParaRPr>
          </a:p>
        </p:txBody>
      </p:sp>
      <p:graphicFrame>
        <p:nvGraphicFramePr>
          <p:cNvPr id="3" name="內容版面配置區 2"/>
          <p:cNvGraphicFramePr>
            <a:graphicFrameLocks noGrp="1"/>
          </p:cNvGraphicFramePr>
          <p:nvPr>
            <p:ph idx="4294967295"/>
          </p:nvPr>
        </p:nvGraphicFramePr>
        <p:xfrm>
          <a:off x="2495600" y="1772816"/>
          <a:ext cx="7488832" cy="456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181DCC5F-00A2-4375-AC2A-30C3DAE54703}"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27</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70287178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2711624" y="1628800"/>
          <a:ext cx="6635080" cy="42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7"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fld id="{56A9D2B4-930F-45F4-B07B-0AED6F276B08}" type="slidenum">
              <a:rPr lang="en-US" altLang="zh-TW" sz="1200">
                <a:solidFill>
                  <a:prstClr val="black"/>
                </a:solidFill>
                <a:latin typeface="Tahoma" panose="020B0604030504040204" pitchFamily="34" charset="0"/>
                <a:ea typeface="新細明體" panose="02020500000000000000" pitchFamily="18" charset="-120"/>
              </a:rPr>
              <a:pPr algn="ctr" defTabSz="914400" fontAlgn="base">
                <a:spcBef>
                  <a:spcPct val="0"/>
                </a:spcBef>
                <a:spcAft>
                  <a:spcPct val="0"/>
                </a:spcAft>
                <a:buClrTx/>
                <a:buNone/>
              </a:pPr>
              <a:t>28</a:t>
            </a:fld>
            <a:endParaRPr lang="en-US" altLang="zh-TW" sz="1200">
              <a:solidFill>
                <a:prstClr val="black"/>
              </a:solidFill>
              <a:latin typeface="Tahoma" panose="020B0604030504040204" pitchFamily="34" charset="0"/>
              <a:ea typeface="新細明體" panose="02020500000000000000" pitchFamily="18" charset="-120"/>
            </a:endParaRPr>
          </a:p>
        </p:txBody>
      </p:sp>
      <p:sp>
        <p:nvSpPr>
          <p:cNvPr id="6" name="Oval 12"/>
          <p:cNvSpPr>
            <a:spLocks noChangeArrowheads="1"/>
          </p:cNvSpPr>
          <p:nvPr/>
        </p:nvSpPr>
        <p:spPr bwMode="auto">
          <a:xfrm>
            <a:off x="1828800" y="228600"/>
            <a:ext cx="2667000" cy="1219200"/>
          </a:xfrm>
          <a:prstGeom prst="ellipse">
            <a:avLst/>
          </a:prstGeom>
          <a:gradFill rotWithShape="0">
            <a:gsLst>
              <a:gs pos="0">
                <a:srgbClr val="CC3300"/>
              </a:gs>
              <a:gs pos="100000">
                <a:srgbClr val="990033"/>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2000" anchor="ctr" anchorCtr="1"/>
          <a:lstStyle/>
          <a:p>
            <a:pPr algn="ctr" defTabSz="914400" eaLnBrk="0" fontAlgn="base" hangingPunct="0">
              <a:spcBef>
                <a:spcPct val="0"/>
              </a:spcBef>
              <a:spcAft>
                <a:spcPct val="0"/>
              </a:spcAft>
              <a:defRPr/>
            </a:pPr>
            <a:r>
              <a:rPr kumimoji="1" lang="zh-TW" altLang="en-US" sz="4000" dirty="0">
                <a:solidFill>
                  <a:prstClr val="white"/>
                </a:solidFill>
                <a:effectLst>
                  <a:outerShdw blurRad="38100" dist="38100" dir="2700000" algn="tl">
                    <a:srgbClr val="000000"/>
                  </a:outerShdw>
                </a:effectLst>
                <a:latin typeface="標楷體" panose="03000509000000000000" pitchFamily="65" charset="-120"/>
                <a:ea typeface="新細明體" panose="02020500000000000000" pitchFamily="18" charset="-120"/>
              </a:rPr>
              <a:t>叮嚀提醒 </a:t>
            </a:r>
          </a:p>
        </p:txBody>
      </p:sp>
    </p:spTree>
    <p:extLst>
      <p:ext uri="{BB962C8B-B14F-4D97-AF65-F5344CB8AC3E}">
        <p14:creationId xmlns:p14="http://schemas.microsoft.com/office/powerpoint/2010/main" val="325240758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pPr eaLnBrk="1" hangingPunct="1"/>
            <a:r>
              <a:rPr lang="zh-TW" altLang="en-US" sz="4800" b="1">
                <a:latin typeface="標楷體" panose="03000509000000000000" pitchFamily="65" charset="-120"/>
                <a:ea typeface="標楷體" panose="03000509000000000000" pitchFamily="65" charset="-120"/>
                <a:cs typeface="Trebuchet MS" panose="020B0603020202020204" pitchFamily="34" charset="0"/>
              </a:rPr>
              <a:t>   </a:t>
            </a:r>
            <a:r>
              <a:rPr lang="zh-TW" altLang="en-US" sz="4800" b="1">
                <a:solidFill>
                  <a:schemeClr val="tx1"/>
                </a:solidFill>
                <a:latin typeface="標楷體" panose="03000509000000000000" pitchFamily="65" charset="-120"/>
                <a:ea typeface="標楷體" panose="03000509000000000000" pitchFamily="65" charset="-120"/>
                <a:cs typeface="Trebuchet MS" panose="020B0603020202020204" pitchFamily="34" charset="0"/>
              </a:rPr>
              <a:t>簽報登錄之必要性</a:t>
            </a:r>
          </a:p>
        </p:txBody>
      </p:sp>
      <p:sp>
        <p:nvSpPr>
          <p:cNvPr id="43011" name="內容版面配置區 2"/>
          <p:cNvSpPr>
            <a:spLocks noGrp="1"/>
          </p:cNvSpPr>
          <p:nvPr>
            <p:ph idx="1"/>
          </p:nvPr>
        </p:nvSpPr>
        <p:spPr>
          <a:xfrm>
            <a:off x="2533650" y="1806575"/>
            <a:ext cx="7124700" cy="3638550"/>
          </a:xfrm>
        </p:spPr>
        <p:txBody>
          <a:bodyPr/>
          <a:lstStyle/>
          <a:p>
            <a:pPr eaLnBrk="1" hangingPunct="1"/>
            <a:r>
              <a:rPr lang="zh-TW" altLang="en-US" sz="3600" b="1">
                <a:solidFill>
                  <a:srgbClr val="002060"/>
                </a:solidFill>
                <a:latin typeface="標楷體" panose="03000509000000000000" pitchFamily="65" charset="-120"/>
                <a:ea typeface="標楷體" panose="03000509000000000000" pitchFamily="65" charset="-120"/>
              </a:rPr>
              <a:t>確保民眾對公務員公正執行職務之信賴。</a:t>
            </a:r>
            <a:endParaRPr lang="en-US" altLang="zh-TW" sz="3600" b="1">
              <a:solidFill>
                <a:srgbClr val="002060"/>
              </a:solidFill>
              <a:latin typeface="標楷體" panose="03000509000000000000" pitchFamily="65" charset="-120"/>
              <a:ea typeface="標楷體" panose="03000509000000000000" pitchFamily="65" charset="-120"/>
            </a:endParaRPr>
          </a:p>
          <a:p>
            <a:pPr eaLnBrk="1" hangingPunct="1"/>
            <a:r>
              <a:rPr lang="zh-TW" altLang="en-US" sz="3600" b="1">
                <a:solidFill>
                  <a:srgbClr val="002060"/>
                </a:solidFill>
                <a:latin typeface="標楷體" panose="03000509000000000000" pitchFamily="65" charset="-120"/>
                <a:ea typeface="標楷體" panose="03000509000000000000" pitchFamily="65" charset="-120"/>
              </a:rPr>
              <a:t>保障自身廉潔清白</a:t>
            </a:r>
            <a:r>
              <a:rPr lang="en-US" altLang="zh-TW" sz="3600" b="1">
                <a:solidFill>
                  <a:srgbClr val="002060"/>
                </a:solidFill>
                <a:latin typeface="標楷體" panose="03000509000000000000" pitchFamily="65" charset="-120"/>
                <a:ea typeface="標楷體" panose="03000509000000000000" pitchFamily="65" charset="-120"/>
              </a:rPr>
              <a:t>(</a:t>
            </a:r>
            <a:r>
              <a:rPr lang="zh-TW" altLang="en-US" sz="3600" b="1">
                <a:solidFill>
                  <a:srgbClr val="002060"/>
                </a:solidFill>
                <a:latin typeface="標楷體" panose="03000509000000000000" pitchFamily="65" charset="-120"/>
                <a:ea typeface="標楷體" panose="03000509000000000000" pitchFamily="65" charset="-120"/>
              </a:rPr>
              <a:t>公關、仲介、不當場合人、地</a:t>
            </a:r>
            <a:r>
              <a:rPr lang="en-US" altLang="zh-TW" sz="3600" b="1">
                <a:solidFill>
                  <a:srgbClr val="002060"/>
                </a:solidFill>
                <a:latin typeface="標楷體" panose="03000509000000000000" pitchFamily="65" charset="-120"/>
                <a:ea typeface="標楷體" panose="03000509000000000000" pitchFamily="65" charset="-120"/>
              </a:rPr>
              <a:t>)</a:t>
            </a:r>
            <a:r>
              <a:rPr lang="zh-TW" altLang="en-US" sz="3600" b="1">
                <a:solidFill>
                  <a:srgbClr val="002060"/>
                </a:solidFill>
                <a:latin typeface="標楷體" panose="03000509000000000000" pitchFamily="65" charset="-120"/>
                <a:ea typeface="標楷體" panose="03000509000000000000" pitchFamily="65" charset="-120"/>
              </a:rPr>
              <a:t>。</a:t>
            </a:r>
          </a:p>
        </p:txBody>
      </p:sp>
      <p:sp>
        <p:nvSpPr>
          <p:cNvPr id="4301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FE4EFF34-0B76-4707-BCC0-D35958636B44}"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29</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550928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3124" y="758828"/>
            <a:ext cx="10538316" cy="16927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3200" b="0" i="0" u="none" strike="noStrike" kern="1200" cap="none" spc="0" normalizeH="0" baseline="0" noProof="0" dirty="0">
              <a:ln>
                <a:noFill/>
              </a:ln>
              <a:solidFill>
                <a:srgbClr val="005493"/>
              </a:solidFill>
              <a:effectLst/>
              <a:uLnTx/>
              <a:uFillTx/>
              <a:latin typeface="DFXingKai-W5-WIN-BF"/>
              <a:ea typeface="新細明體" panose="02020500000000000000" pitchFamily="18" charset="-12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為掌握機關學校政風狀況，同仁如有遭檢察或司法警察機關約詢、調卷等情事，請落實通報並掌握動態。</a:t>
            </a:r>
            <a:r>
              <a:rPr kumimoji="0" lang="en-US" altLang="zh-TW"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(112</a:t>
            </a:r>
            <a:r>
              <a:rPr kumimoji="0"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a:t>
            </a:r>
            <a:r>
              <a:rPr kumimoji="0" lang="en-US" altLang="zh-TW"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10</a:t>
            </a:r>
            <a:r>
              <a:rPr kumimoji="0"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月</a:t>
            </a:r>
            <a:r>
              <a:rPr kumimoji="0" lang="en-US" altLang="zh-TW"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25</a:t>
            </a:r>
            <a:r>
              <a:rPr kumimoji="0" lang="zh-TW" altLang="en-US"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日桃</a:t>
            </a:r>
            <a:r>
              <a:rPr kumimoji="0"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教政字第</a:t>
            </a:r>
            <a:r>
              <a:rPr kumimoji="0" lang="en-US" altLang="zh-TW"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1120107717</a:t>
            </a:r>
            <a:r>
              <a:rPr kumimoji="0" lang="zh-TW" altLang="en-US"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號函</a:t>
            </a:r>
            <a:r>
              <a:rPr kumimoji="0" lang="en-US" altLang="zh-TW"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3200" b="0" i="0" u="none" strike="noStrike" kern="1200" cap="none" spc="0" normalizeH="0" baseline="0" noProof="0" dirty="0" smtClean="0">
              <a:ln>
                <a:noFill/>
              </a:ln>
              <a:solidFill>
                <a:srgbClr val="005493"/>
              </a:solidFill>
              <a:effectLst/>
              <a:uLnTx/>
              <a:uFillTx/>
              <a:latin typeface="標楷體" panose="03000509000000000000" pitchFamily="65" charset="-120"/>
              <a:ea typeface="標楷體" panose="03000509000000000000" pitchFamily="65" charset="-120"/>
              <a:cs typeface="+mn-cs"/>
            </a:endParaRPr>
          </a:p>
        </p:txBody>
      </p:sp>
      <p:sp>
        <p:nvSpPr>
          <p:cNvPr id="8" name="平行四邊形 7"/>
          <p:cNvSpPr/>
          <p:nvPr/>
        </p:nvSpPr>
        <p:spPr>
          <a:xfrm>
            <a:off x="3372474" y="6263640"/>
            <a:ext cx="1216152" cy="141316"/>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Garamond" panose="02020404030301010803"/>
              <a:ea typeface="新細明體" panose="02020500000000000000" pitchFamily="18" charset="-120"/>
              <a:cs typeface="+mn-cs"/>
            </a:endParaRPr>
          </a:p>
        </p:txBody>
      </p:sp>
      <p:sp>
        <p:nvSpPr>
          <p:cNvPr id="14" name="五邊形 13"/>
          <p:cNvSpPr/>
          <p:nvPr/>
        </p:nvSpPr>
        <p:spPr>
          <a:xfrm>
            <a:off x="3372474" y="6226233"/>
            <a:ext cx="978408" cy="17108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Garamond" panose="02020404030301010803"/>
              <a:ea typeface="新細明體" panose="02020500000000000000" pitchFamily="18" charset="-120"/>
              <a:cs typeface="+mn-cs"/>
            </a:endParaRPr>
          </a:p>
        </p:txBody>
      </p:sp>
      <p:sp>
        <p:nvSpPr>
          <p:cNvPr id="6" name="矩形 5"/>
          <p:cNvSpPr/>
          <p:nvPr/>
        </p:nvSpPr>
        <p:spPr>
          <a:xfrm>
            <a:off x="983124" y="1160966"/>
            <a:ext cx="10413625"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952193"/>
                </a:solidFill>
                <a:effectLst/>
                <a:uLnTx/>
                <a:uFillTx/>
                <a:latin typeface="新細明體" panose="02020500000000000000" pitchFamily="18" charset="-120"/>
                <a:ea typeface="新細明體" panose="02020500000000000000" pitchFamily="18" charset="-120"/>
                <a:cs typeface="+mn-cs"/>
              </a:rPr>
              <a:t>公文宣導</a:t>
            </a:r>
            <a:r>
              <a:rPr kumimoji="0" lang="en-US" altLang="zh-TW" sz="3200" b="1" i="0" u="none" strike="noStrike" kern="1200" cap="none" spc="0" normalizeH="0" baseline="0" noProof="0" dirty="0" smtClean="0">
                <a:ln>
                  <a:noFill/>
                </a:ln>
                <a:solidFill>
                  <a:srgbClr val="952193"/>
                </a:solidFill>
                <a:effectLst/>
                <a:uLnTx/>
                <a:uFillTx/>
                <a:latin typeface="新細明體" panose="02020500000000000000" pitchFamily="18" charset="-120"/>
                <a:ea typeface="新細明體" panose="02020500000000000000" pitchFamily="18" charset="-120"/>
                <a:cs typeface="+mn-cs"/>
              </a:rPr>
              <a:t>-</a:t>
            </a:r>
            <a:endParaRPr kumimoji="0" lang="en-US" altLang="zh-TW" sz="3200" b="1" i="0" u="none" strike="noStrike" kern="1200" cap="none" spc="0" normalizeH="0" baseline="0" noProof="0" dirty="0">
              <a:ln>
                <a:noFill/>
              </a:ln>
              <a:solidFill>
                <a:srgbClr val="952193"/>
              </a:solidFill>
              <a:effectLst/>
              <a:uLnTx/>
              <a:uFillTx/>
              <a:latin typeface="STXingkaiTC-Bold"/>
              <a:ea typeface="新細明體" panose="02020500000000000000" pitchFamily="18" charset="-120"/>
              <a:cs typeface="+mn-cs"/>
            </a:endParaRPr>
          </a:p>
        </p:txBody>
      </p:sp>
      <p:sp>
        <p:nvSpPr>
          <p:cNvPr id="7" name="文字方塊 6"/>
          <p:cNvSpPr txBox="1"/>
          <p:nvPr/>
        </p:nvSpPr>
        <p:spPr>
          <a:xfrm>
            <a:off x="765298" y="2462493"/>
            <a:ext cx="10300633"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說明</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一、依據本府政風處</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107</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月</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16</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日桃政查字第</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1070001732</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號函</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辦理</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。相關文號：本局</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112</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月</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13</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日桃教政字第</a:t>
            </a:r>
            <a:r>
              <a:rPr kumimoji="0" lang="en-US" altLang="zh-TW"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1120022129</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號函</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諒達</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二、機關學校同仁遇有遭檢察或司法警察機關約詢（不論受</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約詢身分</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為嫌疑人或證人）、拘提、逮捕、搜索或調閱機關</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案卷等</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狀況，請儘速先以電話通知本局政風室，俾利本局掌握</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狀況</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並即時啟動關懷機制，俟檢察或司法機關處理情形結束</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後，</a:t>
            </a:r>
            <a:r>
              <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再行函報狀況始末。</a:t>
            </a:r>
            <a:endParaRPr kumimoji="0" lang="en-US" altLang="zh-TW"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1196887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847850" y="1"/>
            <a:ext cx="8567738"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50000"/>
              </a:spcBef>
              <a:spcAft>
                <a:spcPct val="0"/>
              </a:spcAft>
              <a:buClrTx/>
              <a:buNone/>
            </a:pPr>
            <a:r>
              <a:rPr lang="zh-TW" altLang="en-US" sz="2100" b="1">
                <a:solidFill>
                  <a:srgbClr val="FF0000"/>
                </a:solidFill>
                <a:latin typeface="Arial" panose="020B0604020202020204" pitchFamily="34" charset="0"/>
                <a:ea typeface="標楷體" panose="03000509000000000000" pitchFamily="65" charset="-120"/>
              </a:rPr>
              <a:t>桃園市政府受贈財物、飲宴應酬、請託關說及其他廉政倫理事件登錄表</a:t>
            </a:r>
          </a:p>
        </p:txBody>
      </p:sp>
      <p:graphicFrame>
        <p:nvGraphicFramePr>
          <p:cNvPr id="207875" name="Group 3"/>
          <p:cNvGraphicFramePr>
            <a:graphicFrameLocks noGrp="1"/>
          </p:cNvGraphicFramePr>
          <p:nvPr>
            <p:ph/>
          </p:nvPr>
        </p:nvGraphicFramePr>
        <p:xfrm>
          <a:off x="1774825" y="549275"/>
          <a:ext cx="8497888" cy="6242052"/>
        </p:xfrm>
        <a:graphic>
          <a:graphicData uri="http://schemas.openxmlformats.org/drawingml/2006/table">
            <a:tbl>
              <a:tblPr/>
              <a:tblGrid>
                <a:gridCol w="1378584">
                  <a:extLst>
                    <a:ext uri="{9D8B030D-6E8A-4147-A177-3AD203B41FA5}">
                      <a16:colId xmlns:a16="http://schemas.microsoft.com/office/drawing/2014/main" val="20000"/>
                    </a:ext>
                  </a:extLst>
                </a:gridCol>
                <a:gridCol w="605766">
                  <a:extLst>
                    <a:ext uri="{9D8B030D-6E8A-4147-A177-3AD203B41FA5}">
                      <a16:colId xmlns:a16="http://schemas.microsoft.com/office/drawing/2014/main" val="20001"/>
                    </a:ext>
                  </a:extLst>
                </a:gridCol>
                <a:gridCol w="551121">
                  <a:extLst>
                    <a:ext uri="{9D8B030D-6E8A-4147-A177-3AD203B41FA5}">
                      <a16:colId xmlns:a16="http://schemas.microsoft.com/office/drawing/2014/main" val="20002"/>
                    </a:ext>
                  </a:extLst>
                </a:gridCol>
                <a:gridCol w="1643997">
                  <a:extLst>
                    <a:ext uri="{9D8B030D-6E8A-4147-A177-3AD203B41FA5}">
                      <a16:colId xmlns:a16="http://schemas.microsoft.com/office/drawing/2014/main" val="20003"/>
                    </a:ext>
                  </a:extLst>
                </a:gridCol>
                <a:gridCol w="282708">
                  <a:extLst>
                    <a:ext uri="{9D8B030D-6E8A-4147-A177-3AD203B41FA5}">
                      <a16:colId xmlns:a16="http://schemas.microsoft.com/office/drawing/2014/main" val="20004"/>
                    </a:ext>
                  </a:extLst>
                </a:gridCol>
                <a:gridCol w="708174">
                  <a:extLst>
                    <a:ext uri="{9D8B030D-6E8A-4147-A177-3AD203B41FA5}">
                      <a16:colId xmlns:a16="http://schemas.microsoft.com/office/drawing/2014/main" val="20005"/>
                    </a:ext>
                  </a:extLst>
                </a:gridCol>
                <a:gridCol w="1062163">
                  <a:extLst>
                    <a:ext uri="{9D8B030D-6E8A-4147-A177-3AD203B41FA5}">
                      <a16:colId xmlns:a16="http://schemas.microsoft.com/office/drawing/2014/main" val="20006"/>
                    </a:ext>
                  </a:extLst>
                </a:gridCol>
                <a:gridCol w="352842">
                  <a:extLst>
                    <a:ext uri="{9D8B030D-6E8A-4147-A177-3AD203B41FA5}">
                      <a16:colId xmlns:a16="http://schemas.microsoft.com/office/drawing/2014/main" val="20007"/>
                    </a:ext>
                  </a:extLst>
                </a:gridCol>
                <a:gridCol w="636991">
                  <a:extLst>
                    <a:ext uri="{9D8B030D-6E8A-4147-A177-3AD203B41FA5}">
                      <a16:colId xmlns:a16="http://schemas.microsoft.com/office/drawing/2014/main" val="20008"/>
                    </a:ext>
                  </a:extLst>
                </a:gridCol>
                <a:gridCol w="1275542">
                  <a:extLst>
                    <a:ext uri="{9D8B030D-6E8A-4147-A177-3AD203B41FA5}">
                      <a16:colId xmlns:a16="http://schemas.microsoft.com/office/drawing/2014/main" val="20009"/>
                    </a:ext>
                  </a:extLst>
                </a:gridCol>
              </a:tblGrid>
              <a:tr h="605686">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公務員</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服務機關</a:t>
                      </a:r>
                      <a:endParaRPr kumimoji="0" lang="en-US" altLang="zh-TW"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endParaRPr>
                    </a:p>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en-US" altLang="zh-TW"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a:t>
                      </a: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構</a:t>
                      </a:r>
                      <a:r>
                        <a:rPr kumimoji="0" lang="en-US" altLang="zh-TW"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a:t>
                      </a: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單位</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1600" b="0" i="0" u="none" strike="noStrike" cap="none" normalizeH="0" baseline="0" dirty="0">
                        <a:ln>
                          <a:noFill/>
                        </a:ln>
                        <a:solidFill>
                          <a:schemeClr val="tx1"/>
                        </a:solidFill>
                        <a:effectLst/>
                        <a:latin typeface="Calibri" pitchFamily="34" charset="0"/>
                        <a:ea typeface="新細明體" pitchFamily="18" charset="-12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1600" b="0" i="0" u="none" strike="noStrike" cap="none" normalizeH="0" baseline="0" dirty="0">
                        <a:ln>
                          <a:noFill/>
                        </a:ln>
                        <a:solidFill>
                          <a:schemeClr val="tx1"/>
                        </a:solidFill>
                        <a:effectLst/>
                        <a:latin typeface="Calibri" pitchFamily="34" charset="0"/>
                        <a:ea typeface="新細明體" pitchFamily="18" charset="-12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職稱</a:t>
                      </a:r>
                      <a:endParaRPr kumimoji="0" lang="zh-TW" altLang="en-US" sz="1600" b="0" i="0" u="none" strike="noStrike" cap="none" normalizeH="0" baseline="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1600" b="0" i="0" u="none" strike="noStrike" cap="none" normalizeH="0" baseline="0">
                        <a:ln>
                          <a:noFill/>
                        </a:ln>
                        <a:solidFill>
                          <a:schemeClr val="tx1"/>
                        </a:solidFill>
                        <a:effectLst/>
                        <a:latin typeface="Calibri" pitchFamily="34" charset="0"/>
                        <a:ea typeface="新細明體" pitchFamily="18" charset="-12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姓名</a:t>
                      </a:r>
                      <a:endParaRPr kumimoji="0" lang="zh-TW" altLang="en-US" sz="1600" b="0" i="0" u="none" strike="noStrike" cap="none" normalizeH="0" baseline="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zh-TW" altLang="en-US" sz="2400" b="0" i="0" u="none" strike="noStrike" cap="none" normalizeH="0" baseline="0">
                        <a:ln>
                          <a:noFill/>
                        </a:ln>
                        <a:solidFill>
                          <a:schemeClr val="tx1"/>
                        </a:solidFill>
                        <a:effectLst/>
                        <a:latin typeface="Calibri" pitchFamily="34" charset="0"/>
                        <a:ea typeface="新細明體" pitchFamily="18" charset="-12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736">
                <a:tc row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相關人</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服務機關</a:t>
                      </a:r>
                      <a:r>
                        <a:rPr kumimoji="0" lang="en-US" altLang="zh-TW"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a:t>
                      </a: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構</a:t>
                      </a:r>
                      <a:r>
                        <a:rPr kumimoji="0" lang="en-US" altLang="zh-TW"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1600" b="0" i="0" u="none" strike="noStrike" cap="none" normalizeH="0" baseline="0">
                        <a:ln>
                          <a:noFill/>
                        </a:ln>
                        <a:solidFill>
                          <a:schemeClr val="tx1"/>
                        </a:solidFill>
                        <a:effectLst/>
                        <a:latin typeface="Calibri" pitchFamily="34" charset="0"/>
                        <a:ea typeface="新細明體" pitchFamily="18" charset="-12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職稱</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1600" b="0" i="0" u="none" strike="noStrike" cap="none" normalizeH="0" baseline="0">
                        <a:ln>
                          <a:noFill/>
                        </a:ln>
                        <a:solidFill>
                          <a:schemeClr val="tx1"/>
                        </a:solidFill>
                        <a:effectLst/>
                        <a:latin typeface="Calibri" pitchFamily="34" charset="0"/>
                        <a:ea typeface="新細明體" pitchFamily="18" charset="-12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姓名</a:t>
                      </a:r>
                      <a:endParaRPr kumimoji="0" lang="zh-TW" altLang="en-US" sz="1600" b="0" i="0" u="none" strike="noStrike" cap="none" normalizeH="0" baseline="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zh-TW" altLang="en-US" sz="2400" b="0" i="0" u="none" strike="noStrike" cap="none" normalizeH="0" baseline="0">
                        <a:ln>
                          <a:noFill/>
                        </a:ln>
                        <a:solidFill>
                          <a:schemeClr val="tx1"/>
                        </a:solidFill>
                        <a:effectLst/>
                        <a:latin typeface="Calibri" pitchFamily="34" charset="0"/>
                        <a:ea typeface="新細明體" pitchFamily="18" charset="-12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3266">
                <a:tc vMerge="1">
                  <a:txBody>
                    <a:bodyPr/>
                    <a:lstStyle/>
                    <a:p>
                      <a:endParaRPr lang="zh-TW" altLang="en-US"/>
                    </a:p>
                  </a:txBody>
                  <a:tcPr/>
                </a:tc>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通訊地址</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1600" b="0" i="0" u="none" strike="noStrike" cap="none" normalizeH="0" baseline="0">
                        <a:ln>
                          <a:noFill/>
                        </a:ln>
                        <a:solidFill>
                          <a:schemeClr val="tx1"/>
                        </a:solidFill>
                        <a:effectLst/>
                        <a:latin typeface="Calibri" pitchFamily="34" charset="0"/>
                        <a:ea typeface="新細明體" pitchFamily="18" charset="-12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連絡電話</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zh-TW" altLang="en-US" sz="2400" b="0" i="0" u="none" strike="noStrike" cap="none" normalizeH="0" baseline="0">
                        <a:ln>
                          <a:noFill/>
                        </a:ln>
                        <a:solidFill>
                          <a:schemeClr val="tx1"/>
                        </a:solidFill>
                        <a:effectLst/>
                        <a:latin typeface="Calibri" pitchFamily="34" charset="0"/>
                        <a:ea typeface="新細明體" pitchFamily="18" charset="-12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6504">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事件性質</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9">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Calibri" pitchFamily="34" charset="0"/>
                          <a:ea typeface="標楷體" pitchFamily="65" charset="-120"/>
                          <a:cs typeface="Times New Roman" pitchFamily="18" charset="0"/>
                        </a:rPr>
                        <a:t> </a:t>
                      </a: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□受贈財物</a:t>
                      </a:r>
                      <a:r>
                        <a:rPr kumimoji="0" lang="zh-TW" altLang="en-US" sz="1600" b="0" i="0" u="none" strike="noStrike" cap="none" normalizeH="0" baseline="0" dirty="0">
                          <a:ln>
                            <a:noFill/>
                          </a:ln>
                          <a:solidFill>
                            <a:schemeClr val="tx1"/>
                          </a:solidFill>
                          <a:effectLst/>
                          <a:latin typeface="Calibri" pitchFamily="34" charset="0"/>
                          <a:ea typeface="標楷體" pitchFamily="65" charset="-120"/>
                          <a:cs typeface="Times New Roman" pitchFamily="18" charset="0"/>
                        </a:rPr>
                        <a:t>       </a:t>
                      </a: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□飲宴應酬</a:t>
                      </a:r>
                      <a:r>
                        <a:rPr kumimoji="0" lang="zh-TW" altLang="en-US" sz="1600" b="0" i="0" u="none" strike="noStrike" cap="none" normalizeH="0" baseline="0" dirty="0">
                          <a:ln>
                            <a:noFill/>
                          </a:ln>
                          <a:solidFill>
                            <a:schemeClr val="tx1"/>
                          </a:solidFill>
                          <a:effectLst/>
                          <a:latin typeface="Calibri" pitchFamily="34" charset="0"/>
                          <a:ea typeface="標楷體" pitchFamily="65" charset="-120"/>
                          <a:cs typeface="Times New Roman" pitchFamily="18" charset="0"/>
                        </a:rPr>
                        <a:t>          </a:t>
                      </a: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□請託關說</a:t>
                      </a:r>
                      <a:r>
                        <a:rPr kumimoji="0" lang="zh-TW" altLang="en-US" sz="1600" b="0" i="0" u="none" strike="noStrike" cap="none" normalizeH="0" baseline="0" dirty="0">
                          <a:ln>
                            <a:noFill/>
                          </a:ln>
                          <a:solidFill>
                            <a:schemeClr val="tx1"/>
                          </a:solidFill>
                          <a:effectLst/>
                          <a:latin typeface="Calibri" pitchFamily="34" charset="0"/>
                          <a:ea typeface="標楷體" pitchFamily="65" charset="-120"/>
                          <a:cs typeface="Times New Roman" pitchFamily="18" charset="0"/>
                        </a:rPr>
                        <a:t>        </a:t>
                      </a: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□其他廉政倫理事件</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1481328">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有無職務</a:t>
                      </a:r>
                      <a:endParaRPr kumimoji="0" lang="zh-TW" altLang="en-US" sz="1600" b="0" i="0" u="none" strike="noStrike" cap="none" normalizeH="0" baseline="0">
                        <a:ln>
                          <a:noFill/>
                        </a:ln>
                        <a:solidFill>
                          <a:schemeClr val="tx1"/>
                        </a:solidFill>
                        <a:effectLst/>
                        <a:latin typeface="Verdana" pitchFamily="34" charset="0"/>
                        <a:ea typeface="標楷體" pitchFamily="65" charset="-120"/>
                        <a:cs typeface="Times New Roman" pitchFamily="18" charset="0"/>
                      </a:endParaRPr>
                    </a:p>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利害關係</a:t>
                      </a:r>
                      <a:endParaRPr kumimoji="0" lang="zh-TW" altLang="en-US" sz="1600" b="0" i="0" u="none" strike="noStrike" cap="none" normalizeH="0" baseline="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9">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□有</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p>
                      <a:pPr marL="0" marR="0" lvl="0" indent="0" algn="l"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   □業務往來關係、指揮監督或費用補（獎）助關係</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p>
                      <a:pPr marL="0" marR="0" lvl="0" indent="0" algn="l"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   □正在尋求、進行或已訂立承攬、買賣或其他契約關係</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p>
                      <a:pPr marL="0" marR="0" lvl="0" indent="0" algn="l"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   □其他因本機關（構）業務之決定、執行或不執行，將遭受有利或不利之</a:t>
                      </a:r>
                      <a:endParaRPr kumimoji="0" lang="en-US" altLang="zh-TW"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     影響</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p>
                      <a:pPr marL="0" marR="0" lvl="0" indent="0" algn="l"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□無職務上利害關係</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918223">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事件內容</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rPr>
                        <a:t>大要</a:t>
                      </a: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9">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1600" b="0" i="0" u="none" strike="noStrike" cap="none" normalizeH="0" baseline="0" dirty="0">
                        <a:ln>
                          <a:noFill/>
                        </a:ln>
                        <a:solidFill>
                          <a:schemeClr val="tx1"/>
                        </a:solidFill>
                        <a:effectLst/>
                        <a:latin typeface="Calibri" pitchFamily="34" charset="0"/>
                        <a:ea typeface="新細明體" pitchFamily="18" charset="-12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826832">
                <a:tc>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處理情形</a:t>
                      </a:r>
                      <a:endParaRPr kumimoji="0" lang="zh-TW" altLang="en-US" sz="1600" b="0" i="0" u="none" strike="noStrike" cap="none" normalizeH="0" baseline="0">
                        <a:ln>
                          <a:noFill/>
                        </a:ln>
                        <a:solidFill>
                          <a:schemeClr val="tx1"/>
                        </a:solidFill>
                        <a:effectLst/>
                        <a:latin typeface="Verdana" pitchFamily="34" charset="0"/>
                        <a:ea typeface="標楷體" pitchFamily="65" charset="-120"/>
                        <a:cs typeface="Times New Roman" pitchFamily="18" charset="0"/>
                      </a:endParaRPr>
                    </a:p>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與建議</a:t>
                      </a:r>
                      <a:r>
                        <a:rPr kumimoji="0" lang="en-US" altLang="zh-TW" sz="1600" b="0" i="0" u="none" strike="noStrike" cap="none" normalizeH="0" baseline="0">
                          <a:ln>
                            <a:noFill/>
                          </a:ln>
                          <a:solidFill>
                            <a:schemeClr val="tx1"/>
                          </a:solidFill>
                          <a:effectLst/>
                          <a:latin typeface="Calibri" pitchFamily="34" charset="0"/>
                          <a:ea typeface="標楷體" pitchFamily="65" charset="-120"/>
                          <a:cs typeface="Times New Roman" pitchFamily="18" charset="0"/>
                        </a:rPr>
                        <a:t>(</a:t>
                      </a: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政</a:t>
                      </a:r>
                      <a:endParaRPr kumimoji="0" lang="zh-TW" altLang="en-US" sz="1600" b="0" i="0" u="none" strike="noStrike" cap="none" normalizeH="0" baseline="0">
                        <a:ln>
                          <a:noFill/>
                        </a:ln>
                        <a:solidFill>
                          <a:schemeClr val="tx1"/>
                        </a:solidFill>
                        <a:effectLst/>
                        <a:latin typeface="Verdana" pitchFamily="34" charset="0"/>
                        <a:ea typeface="標楷體" pitchFamily="65" charset="-120"/>
                        <a:cs typeface="Times New Roman" pitchFamily="18" charset="0"/>
                      </a:endParaRPr>
                    </a:p>
                    <a:p>
                      <a:pPr marL="0" marR="0" lvl="0" indent="0" algn="dist"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風機構填寫</a:t>
                      </a:r>
                      <a:r>
                        <a:rPr kumimoji="0" lang="en-US" altLang="zh-TW" sz="1600" b="0" i="0" u="none" strike="noStrike" cap="none" normalizeH="0" baseline="0">
                          <a:ln>
                            <a:noFill/>
                          </a:ln>
                          <a:solidFill>
                            <a:schemeClr val="tx1"/>
                          </a:solidFill>
                          <a:effectLst/>
                          <a:latin typeface="Calibri" pitchFamily="34" charset="0"/>
                          <a:ea typeface="標楷體" pitchFamily="65" charset="-120"/>
                          <a:cs typeface="Times New Roman" pitchFamily="18" charset="0"/>
                        </a:rPr>
                        <a:t>)</a:t>
                      </a:r>
                      <a:endParaRPr kumimoji="0" lang="en-US" altLang="zh-TW" sz="1600" b="0" i="0" u="none" strike="noStrike" cap="none" normalizeH="0" baseline="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9">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1600" b="0" i="0" u="none" strike="noStrike" cap="none" normalizeH="0" baseline="0" dirty="0">
                        <a:ln>
                          <a:noFill/>
                        </a:ln>
                        <a:solidFill>
                          <a:schemeClr val="tx1"/>
                        </a:solidFill>
                        <a:effectLst/>
                        <a:latin typeface="Calibri" pitchFamily="34" charset="0"/>
                        <a:ea typeface="新細明體" pitchFamily="18" charset="-12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339707">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簽報人</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單位主管</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a:ln>
                            <a:noFill/>
                          </a:ln>
                          <a:solidFill>
                            <a:schemeClr val="tx1"/>
                          </a:solidFill>
                          <a:effectLst/>
                          <a:latin typeface="標楷體" pitchFamily="65" charset="-120"/>
                          <a:ea typeface="標楷體" pitchFamily="65" charset="-120"/>
                          <a:cs typeface="Times New Roman" pitchFamily="18" charset="0"/>
                        </a:rPr>
                        <a:t>政風機構</a:t>
                      </a:r>
                      <a:endParaRPr kumimoji="0" lang="zh-TW" altLang="en-US" sz="1600" b="0" i="0" u="none" strike="noStrike" cap="none" normalizeH="0" baseline="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95000"/>
                        </a:lnSpc>
                        <a:spcBef>
                          <a:spcPct val="0"/>
                        </a:spcBef>
                        <a:spcAft>
                          <a:spcPct val="0"/>
                        </a:spcAft>
                        <a:buClrTx/>
                        <a:buSzTx/>
                        <a:buFont typeface="Arial" charset="0"/>
                        <a:buNone/>
                        <a:tabLst/>
                      </a:pPr>
                      <a:r>
                        <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核閱</a:t>
                      </a:r>
                      <a:endParaRPr kumimoji="0" lang="zh-TW" altLang="en-US" sz="1600" b="0" i="0" u="none" strike="noStrike" cap="none" normalizeH="0" baseline="0" dirty="0">
                        <a:ln>
                          <a:noFill/>
                        </a:ln>
                        <a:solidFill>
                          <a:schemeClr val="tx1"/>
                        </a:solidFill>
                        <a:effectLst/>
                        <a:latin typeface="Verdana" pitchFamily="34" charset="0"/>
                        <a:ea typeface="標楷體" pitchFamily="65" charset="-120"/>
                        <a:cs typeface="Times New Roman" pitchFamily="18" charset="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515770">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2400" b="0" i="0" u="none" strike="noStrike" cap="none" normalizeH="0" baseline="0">
                        <a:ln>
                          <a:noFill/>
                        </a:ln>
                        <a:solidFill>
                          <a:schemeClr val="tx1"/>
                        </a:solidFill>
                        <a:effectLst/>
                        <a:latin typeface="Calibri" pitchFamily="34" charset="0"/>
                        <a:ea typeface="新細明體" pitchFamily="18" charset="-12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2400" b="0" i="0" u="none" strike="noStrike" cap="none" normalizeH="0" baseline="0" dirty="0">
                        <a:ln>
                          <a:noFill/>
                        </a:ln>
                        <a:solidFill>
                          <a:schemeClr val="tx1"/>
                        </a:solidFill>
                        <a:effectLst/>
                        <a:latin typeface="Calibri" pitchFamily="34" charset="0"/>
                        <a:ea typeface="新細明體" pitchFamily="18" charset="-12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2400" b="0" i="0" u="none" strike="noStrike" cap="none" normalizeH="0" baseline="0" dirty="0">
                        <a:ln>
                          <a:noFill/>
                        </a:ln>
                        <a:solidFill>
                          <a:schemeClr val="tx1"/>
                        </a:solidFill>
                        <a:effectLst/>
                        <a:latin typeface="Calibri" pitchFamily="34" charset="0"/>
                        <a:ea typeface="新細明體" pitchFamily="18" charset="-120"/>
                      </a:endParaRPr>
                    </a:p>
                  </a:txBody>
                  <a:tcPr marL="91443" marR="91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lvl1pPr>
                        <a:spcBef>
                          <a:spcPct val="20000"/>
                        </a:spcBef>
                        <a:buFont typeface="Arial" charset="0"/>
                        <a:defRPr sz="2400">
                          <a:solidFill>
                            <a:schemeClr val="tx2"/>
                          </a:solidFill>
                          <a:latin typeface="Calibri" pitchFamily="34" charset="0"/>
                          <a:ea typeface="新細明體" pitchFamily="18" charset="-120"/>
                        </a:defRPr>
                      </a:lvl1pPr>
                      <a:lvl2pPr>
                        <a:spcBef>
                          <a:spcPct val="20000"/>
                        </a:spcBef>
                        <a:buFont typeface="Arial" charset="0"/>
                        <a:defRPr sz="1600">
                          <a:solidFill>
                            <a:schemeClr val="tx1"/>
                          </a:solidFill>
                          <a:latin typeface="Calibri" pitchFamily="34" charset="0"/>
                          <a:ea typeface="新細明體" pitchFamily="18" charset="-120"/>
                        </a:defRPr>
                      </a:lvl2pPr>
                      <a:lvl3pPr>
                        <a:spcBef>
                          <a:spcPct val="20000"/>
                        </a:spcBef>
                        <a:buFont typeface="Calibri" pitchFamily="34" charset="0"/>
                        <a:defRPr sz="1600">
                          <a:solidFill>
                            <a:schemeClr val="tx1"/>
                          </a:solidFill>
                          <a:latin typeface="Calibri" pitchFamily="34" charset="0"/>
                          <a:ea typeface="新細明體" pitchFamily="18" charset="-120"/>
                        </a:defRPr>
                      </a:lvl3pPr>
                      <a:lvl4pPr>
                        <a:spcBef>
                          <a:spcPct val="20000"/>
                        </a:spcBef>
                        <a:buFont typeface="Arial" charset="0"/>
                        <a:defRPr sz="1600">
                          <a:solidFill>
                            <a:schemeClr val="tx1"/>
                          </a:solidFill>
                          <a:latin typeface="Calibri" pitchFamily="34" charset="0"/>
                          <a:ea typeface="新細明體" pitchFamily="18" charset="-120"/>
                        </a:defRPr>
                      </a:lvl4pPr>
                      <a:lvl5pPr>
                        <a:spcBef>
                          <a:spcPct val="20000"/>
                        </a:spcBef>
                        <a:buFont typeface="Arial" charset="0"/>
                        <a:defRPr sz="1600">
                          <a:solidFill>
                            <a:schemeClr val="tx1"/>
                          </a:solidFill>
                          <a:latin typeface="Calibri" pitchFamily="34" charset="0"/>
                          <a:ea typeface="新細明體" pitchFamily="18" charset="-120"/>
                        </a:defRPr>
                      </a:lvl5pPr>
                      <a:lvl6pPr fontAlgn="base">
                        <a:spcBef>
                          <a:spcPct val="20000"/>
                        </a:spcBef>
                        <a:spcAft>
                          <a:spcPct val="0"/>
                        </a:spcAft>
                        <a:buFont typeface="Arial" charset="0"/>
                        <a:defRPr sz="1600">
                          <a:solidFill>
                            <a:schemeClr val="tx1"/>
                          </a:solidFill>
                          <a:latin typeface="Calibri" pitchFamily="34" charset="0"/>
                          <a:ea typeface="新細明體" pitchFamily="18" charset="-120"/>
                        </a:defRPr>
                      </a:lvl6pPr>
                      <a:lvl7pPr fontAlgn="base">
                        <a:spcBef>
                          <a:spcPct val="20000"/>
                        </a:spcBef>
                        <a:spcAft>
                          <a:spcPct val="0"/>
                        </a:spcAft>
                        <a:buFont typeface="Arial" charset="0"/>
                        <a:defRPr sz="1600">
                          <a:solidFill>
                            <a:schemeClr val="tx1"/>
                          </a:solidFill>
                          <a:latin typeface="Calibri" pitchFamily="34" charset="0"/>
                          <a:ea typeface="新細明體" pitchFamily="18" charset="-120"/>
                        </a:defRPr>
                      </a:lvl7pPr>
                      <a:lvl8pPr fontAlgn="base">
                        <a:spcBef>
                          <a:spcPct val="20000"/>
                        </a:spcBef>
                        <a:spcAft>
                          <a:spcPct val="0"/>
                        </a:spcAft>
                        <a:buFont typeface="Arial" charset="0"/>
                        <a:defRPr sz="1600">
                          <a:solidFill>
                            <a:schemeClr val="tx1"/>
                          </a:solidFill>
                          <a:latin typeface="Calibri" pitchFamily="34" charset="0"/>
                          <a:ea typeface="新細明體" pitchFamily="18" charset="-120"/>
                        </a:defRPr>
                      </a:lvl8pPr>
                      <a:lvl9pPr fontAlgn="base">
                        <a:spcBef>
                          <a:spcPct val="20000"/>
                        </a:spcBef>
                        <a:spcAft>
                          <a:spcPct val="0"/>
                        </a:spcAft>
                        <a:buFont typeface="Arial" charset="0"/>
                        <a:defRPr sz="1600">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95000"/>
                        </a:lnSpc>
                        <a:spcBef>
                          <a:spcPct val="20000"/>
                        </a:spcBef>
                        <a:spcAft>
                          <a:spcPct val="0"/>
                        </a:spcAft>
                        <a:buClrTx/>
                        <a:buSzTx/>
                        <a:buFont typeface="Arial" charset="0"/>
                        <a:buNone/>
                        <a:tabLst/>
                      </a:pPr>
                      <a:endParaRPr kumimoji="0" lang="zh-TW" altLang="en-US" sz="2400" b="0" i="0" u="none" strike="noStrike" cap="none" normalizeH="0" baseline="0" dirty="0">
                        <a:ln>
                          <a:noFill/>
                        </a:ln>
                        <a:solidFill>
                          <a:schemeClr val="tx1"/>
                        </a:solidFill>
                        <a:effectLst/>
                        <a:latin typeface="Calibri" pitchFamily="34" charset="0"/>
                        <a:ea typeface="新細明體" pitchFamily="18" charset="-12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44091" name="投影片編號版面配置區 2"/>
          <p:cNvSpPr>
            <a:spLocks noGrp="1"/>
          </p:cNvSpPr>
          <p:nvPr>
            <p:ph type="sldNum" sz="quarter" idx="12"/>
          </p:nvPr>
        </p:nvSpPr>
        <p:spPr bwMode="auto">
          <a:xfrm>
            <a:off x="1543050" y="649287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E0DFC4E1-9C7F-41CA-B039-2947E75685C9}"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30</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84657027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2495550" y="1774826"/>
            <a:ext cx="7467600" cy="4176713"/>
          </a:xfrm>
        </p:spPr>
        <p:txBody>
          <a:bodyPr/>
          <a:lstStyle/>
          <a:p>
            <a:pPr marL="533400" indent="-533400">
              <a:lnSpc>
                <a:spcPct val="120000"/>
              </a:lnSpc>
              <a:spcBef>
                <a:spcPct val="0"/>
              </a:spcBef>
              <a:buClr>
                <a:schemeClr val="hlink"/>
              </a:buClr>
              <a:buSzPct val="120000"/>
              <a:buFont typeface="Wingdings" panose="05000000000000000000" pitchFamily="2" charset="2"/>
              <a:buChar char="u"/>
              <a:defRPr/>
            </a:pPr>
            <a:r>
              <a:rPr lang="zh-TW" altLang="en-US" sz="2800" b="1" dirty="0">
                <a:latin typeface="標楷體" panose="03000509000000000000" pitchFamily="65" charset="-120"/>
                <a:ea typeface="標楷體" panose="03000509000000000000" pitchFamily="65" charset="-120"/>
              </a:rPr>
              <a:t>本府員工違反本規範，經查證屬實者，依相關規定</a:t>
            </a:r>
            <a:r>
              <a:rPr lang="zh-TW" altLang="en-US" sz="2800" b="1" dirty="0">
                <a:solidFill>
                  <a:srgbClr val="C00000"/>
                </a:solidFill>
                <a:latin typeface="標楷體" panose="03000509000000000000" pitchFamily="65" charset="-120"/>
                <a:ea typeface="標楷體" panose="03000509000000000000" pitchFamily="65" charset="-120"/>
              </a:rPr>
              <a:t>懲處</a:t>
            </a:r>
            <a:r>
              <a:rPr lang="zh-TW" altLang="en-US" sz="2800" b="1" dirty="0">
                <a:latin typeface="標楷體" panose="03000509000000000000" pitchFamily="65" charset="-120"/>
                <a:ea typeface="標楷體" panose="03000509000000000000" pitchFamily="65" charset="-120"/>
              </a:rPr>
              <a:t>；其</a:t>
            </a:r>
            <a:r>
              <a:rPr lang="zh-TW" altLang="en-US" sz="2800" b="1" dirty="0">
                <a:solidFill>
                  <a:srgbClr val="C00000"/>
                </a:solidFill>
                <a:latin typeface="標楷體" panose="03000509000000000000" pitchFamily="65" charset="-120"/>
                <a:ea typeface="標楷體" panose="03000509000000000000" pitchFamily="65" charset="-120"/>
              </a:rPr>
              <a:t>涉及刑事責任者，移送司法機關</a:t>
            </a:r>
            <a:r>
              <a:rPr lang="zh-TW" altLang="en-US" sz="2800" b="1" dirty="0">
                <a:latin typeface="標楷體" panose="03000509000000000000" pitchFamily="65" charset="-120"/>
                <a:ea typeface="標楷體" panose="03000509000000000000" pitchFamily="65" charset="-120"/>
              </a:rPr>
              <a:t>辦理。</a:t>
            </a:r>
          </a:p>
          <a:p>
            <a:pPr marL="533400" indent="-533400">
              <a:lnSpc>
                <a:spcPct val="120000"/>
              </a:lnSpc>
              <a:spcBef>
                <a:spcPct val="0"/>
              </a:spcBef>
              <a:buClr>
                <a:schemeClr val="hlink"/>
              </a:buClr>
              <a:buSzPct val="120000"/>
              <a:buNone/>
              <a:defRPr/>
            </a:pPr>
            <a:r>
              <a:rPr lang="zh-TW" altLang="en-US" sz="2800" dirty="0">
                <a:latin typeface="標楷體" panose="03000509000000000000" pitchFamily="65" charset="-120"/>
                <a:ea typeface="標楷體" panose="03000509000000000000" pitchFamily="65" charset="-120"/>
              </a:rPr>
              <a:t> </a:t>
            </a:r>
          </a:p>
          <a:p>
            <a:pPr marL="533400" indent="-533400">
              <a:lnSpc>
                <a:spcPct val="120000"/>
              </a:lnSpc>
              <a:spcBef>
                <a:spcPct val="0"/>
              </a:spcBef>
              <a:buClr>
                <a:schemeClr val="hlink"/>
              </a:buClr>
              <a:buSzPct val="120000"/>
              <a:buFont typeface="Wingdings" panose="05000000000000000000" pitchFamily="2" charset="2"/>
              <a:buChar char="u"/>
              <a:defRPr/>
            </a:pPr>
            <a:r>
              <a:rPr lang="zh-TW" altLang="en-US" sz="2800" b="1" dirty="0">
                <a:latin typeface="標楷體" panose="03000509000000000000" pitchFamily="65" charset="-120"/>
                <a:ea typeface="標楷體" panose="03000509000000000000" pitchFamily="65" charset="-120"/>
              </a:rPr>
              <a:t>本府員工</a:t>
            </a:r>
            <a:r>
              <a:rPr lang="zh-TW" altLang="en-US" sz="2800" b="1" dirty="0">
                <a:solidFill>
                  <a:srgbClr val="C00000"/>
                </a:solidFill>
                <a:latin typeface="標楷體" panose="03000509000000000000" pitchFamily="65" charset="-120"/>
                <a:ea typeface="標楷體" panose="03000509000000000000" pitchFamily="65" charset="-120"/>
              </a:rPr>
              <a:t>拒收餽贈、拒絕不當飲宴應酬、拒受請託關說</a:t>
            </a:r>
            <a:r>
              <a:rPr lang="zh-TW" altLang="en-US" sz="2800" b="1" dirty="0">
                <a:latin typeface="標楷體" panose="03000509000000000000" pitchFamily="65" charset="-120"/>
                <a:ea typeface="標楷體" panose="03000509000000000000" pitchFamily="65" charset="-120"/>
              </a:rPr>
              <a:t>或其他嚴守廉政倫理規範行為，</a:t>
            </a:r>
            <a:r>
              <a:rPr lang="zh-TW" altLang="en-US" sz="2800" b="1" dirty="0">
                <a:solidFill>
                  <a:srgbClr val="C00000"/>
                </a:solidFill>
                <a:latin typeface="標楷體" panose="03000509000000000000" pitchFamily="65" charset="-120"/>
                <a:ea typeface="標楷體" panose="03000509000000000000" pitchFamily="65" charset="-120"/>
              </a:rPr>
              <a:t>經查證屬實，且足堪廉能表率者，視其情節研議敘獎或公開表揚</a:t>
            </a:r>
            <a:r>
              <a:rPr lang="zh-TW" altLang="en-US" sz="2800" b="1" dirty="0">
                <a:latin typeface="標楷體" panose="03000509000000000000" pitchFamily="65" charset="-120"/>
                <a:ea typeface="標楷體" panose="03000509000000000000" pitchFamily="65" charset="-120"/>
              </a:rPr>
              <a:t>。 </a:t>
            </a:r>
          </a:p>
          <a:p>
            <a:pPr>
              <a:defRPr/>
            </a:pPr>
            <a:endParaRPr lang="zh-TW" altLang="en-US" dirty="0"/>
          </a:p>
        </p:txBody>
      </p:sp>
      <p:sp>
        <p:nvSpPr>
          <p:cNvPr id="4505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F14B81DE-88AF-4AD3-B6EE-81A436CACB0A}"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31</a:t>
            </a:fld>
            <a:endParaRPr kumimoji="1" lang="zh-TW" altLang="en-US">
              <a:latin typeface="Arial" panose="020B0604020202020204" pitchFamily="34" charset="0"/>
              <a:ea typeface="新細明體" panose="02020500000000000000" pitchFamily="18" charset="-120"/>
            </a:endParaRPr>
          </a:p>
        </p:txBody>
      </p:sp>
      <p:sp>
        <p:nvSpPr>
          <p:cNvPr id="45060" name="文字方塊 4"/>
          <p:cNvSpPr txBox="1">
            <a:spLocks noChangeArrowheads="1"/>
          </p:cNvSpPr>
          <p:nvPr/>
        </p:nvSpPr>
        <p:spPr bwMode="auto">
          <a:xfrm>
            <a:off x="3143251" y="476251"/>
            <a:ext cx="4176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eaLnBrk="0" fontAlgn="base" hangingPunct="0">
              <a:spcBef>
                <a:spcPct val="0"/>
              </a:spcBef>
              <a:spcAft>
                <a:spcPct val="0"/>
              </a:spcAft>
              <a:buClrTx/>
              <a:buNone/>
            </a:pPr>
            <a:r>
              <a:rPr kumimoji="1" lang="zh-TW" altLang="en-US" sz="4000" b="1">
                <a:solidFill>
                  <a:srgbClr val="7030A0"/>
                </a:solidFill>
                <a:latin typeface="Arial" panose="020B0604020202020204" pitchFamily="34" charset="0"/>
                <a:ea typeface="新細明體" panose="02020500000000000000" pitchFamily="18" charset="-120"/>
              </a:rPr>
              <a:t>獎 勵 懲 處</a:t>
            </a:r>
            <a:endParaRPr kumimoji="1" lang="zh-TW" altLang="en-US" sz="4000">
              <a:solidFill>
                <a:srgbClr val="7030A0"/>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700713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4294967295"/>
          </p:nvPr>
        </p:nvGraphicFramePr>
        <p:xfrm>
          <a:off x="2711625" y="1700809"/>
          <a:ext cx="5832475"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1B4A5C9F-89B3-4A13-8D3E-CC2970791359}"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32</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90056474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981200" y="549276"/>
            <a:ext cx="7467600" cy="868363"/>
          </a:xfrm>
        </p:spPr>
        <p:txBody>
          <a:bodyPr/>
          <a:lstStyle/>
          <a:p>
            <a:pPr algn="ctr" eaLnBrk="1" hangingPunct="1"/>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案例</a:t>
            </a:r>
            <a:r>
              <a:rPr lang="en-US" altLang="zh-TW"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1-</a:t>
            </a:r>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請託關說</a:t>
            </a:r>
          </a:p>
        </p:txBody>
      </p:sp>
      <p:graphicFrame>
        <p:nvGraphicFramePr>
          <p:cNvPr id="2" name="內容版面配置區 1"/>
          <p:cNvGraphicFramePr>
            <a:graphicFrameLocks noGrp="1"/>
          </p:cNvGraphicFramePr>
          <p:nvPr>
            <p:ph idx="1"/>
          </p:nvPr>
        </p:nvGraphicFramePr>
        <p:xfrm>
          <a:off x="2207568" y="1556792"/>
          <a:ext cx="734481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algn="ctr" defTabSz="914400" fontAlgn="base">
              <a:spcBef>
                <a:spcPct val="0"/>
              </a:spcBef>
              <a:spcAft>
                <a:spcPct val="0"/>
              </a:spcAft>
              <a:buClrTx/>
              <a:buNone/>
            </a:pPr>
            <a:fld id="{3086C38E-58CF-4AA7-BB43-71B772976649}" type="slidenum">
              <a:rPr lang="en-US" altLang="zh-TW" sz="1200">
                <a:solidFill>
                  <a:prstClr val="black"/>
                </a:solidFill>
                <a:latin typeface="Tahoma" panose="020B0604030504040204" pitchFamily="34" charset="0"/>
                <a:ea typeface="新細明體" panose="02020500000000000000" pitchFamily="18" charset="-120"/>
              </a:rPr>
              <a:pPr algn="ctr" defTabSz="914400" fontAlgn="base">
                <a:spcBef>
                  <a:spcPct val="0"/>
                </a:spcBef>
                <a:spcAft>
                  <a:spcPct val="0"/>
                </a:spcAft>
                <a:buClrTx/>
                <a:buNone/>
              </a:pPr>
              <a:t>33</a:t>
            </a:fld>
            <a:endParaRPr lang="en-US" altLang="zh-TW" sz="1200">
              <a:solidFill>
                <a:prstClr val="black"/>
              </a:solidFill>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196711949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2640013" y="620714"/>
            <a:ext cx="6551612" cy="1030287"/>
          </a:xfrm>
        </p:spPr>
        <p:txBody>
          <a:bodyPr/>
          <a:lstStyle/>
          <a:p>
            <a:pPr algn="ctr" eaLnBrk="1" hangingPunct="1"/>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案例</a:t>
            </a:r>
            <a:r>
              <a:rPr lang="en-US" altLang="zh-TW"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2-</a:t>
            </a:r>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受贈財物</a:t>
            </a:r>
          </a:p>
        </p:txBody>
      </p:sp>
      <p:graphicFrame>
        <p:nvGraphicFramePr>
          <p:cNvPr id="2" name="內容版面配置區 1"/>
          <p:cNvGraphicFramePr>
            <a:graphicFrameLocks noGrp="1"/>
          </p:cNvGraphicFramePr>
          <p:nvPr>
            <p:ph idx="1"/>
          </p:nvPr>
        </p:nvGraphicFramePr>
        <p:xfrm>
          <a:off x="2279576" y="1844824"/>
          <a:ext cx="748883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37ACED64-9B34-4393-8C16-877E1B4EBEE3}" type="slidenum">
              <a:rPr lang="en-US" altLang="zh-TW" sz="1200">
                <a:solidFill>
                  <a:prstClr val="black"/>
                </a:solidFill>
                <a:latin typeface="Tahoma" panose="020B0604030504040204" pitchFamily="34" charset="0"/>
                <a:ea typeface="新細明體" panose="02020500000000000000" pitchFamily="18" charset="-120"/>
              </a:rPr>
              <a:pPr defTabSz="914400" fontAlgn="base">
                <a:spcBef>
                  <a:spcPct val="0"/>
                </a:spcBef>
                <a:spcAft>
                  <a:spcPct val="0"/>
                </a:spcAft>
                <a:buClrTx/>
                <a:buNone/>
              </a:pPr>
              <a:t>34</a:t>
            </a:fld>
            <a:endParaRPr lang="en-US" altLang="zh-TW" sz="1200">
              <a:solidFill>
                <a:prstClr val="black"/>
              </a:solidFill>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250070982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2640013" y="260350"/>
            <a:ext cx="6551612" cy="865188"/>
          </a:xfrm>
        </p:spPr>
        <p:txBody>
          <a:bodyPr/>
          <a:lstStyle/>
          <a:p>
            <a:pPr algn="ctr" eaLnBrk="1" hangingPunct="1"/>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案例</a:t>
            </a:r>
            <a:r>
              <a:rPr lang="en-US" altLang="zh-TW"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3-</a:t>
            </a:r>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受贈財物</a:t>
            </a:r>
          </a:p>
        </p:txBody>
      </p:sp>
      <p:graphicFrame>
        <p:nvGraphicFramePr>
          <p:cNvPr id="2" name="內容版面配置區 1"/>
          <p:cNvGraphicFramePr>
            <a:graphicFrameLocks noGrp="1"/>
          </p:cNvGraphicFramePr>
          <p:nvPr>
            <p:ph idx="1"/>
          </p:nvPr>
        </p:nvGraphicFramePr>
        <p:xfrm>
          <a:off x="2423593" y="1268760"/>
          <a:ext cx="7344815" cy="4273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E08FA1E2-18B0-493F-906F-5508A4AD93EA}" type="slidenum">
              <a:rPr lang="en-US" altLang="zh-TW" sz="1200">
                <a:solidFill>
                  <a:prstClr val="black"/>
                </a:solidFill>
                <a:latin typeface="Tahoma" panose="020B0604030504040204" pitchFamily="34" charset="0"/>
                <a:ea typeface="新細明體" panose="02020500000000000000" pitchFamily="18" charset="-120"/>
              </a:rPr>
              <a:pPr defTabSz="914400" fontAlgn="base">
                <a:spcBef>
                  <a:spcPct val="0"/>
                </a:spcBef>
                <a:spcAft>
                  <a:spcPct val="0"/>
                </a:spcAft>
                <a:buClrTx/>
                <a:buNone/>
              </a:pPr>
              <a:t>35</a:t>
            </a:fld>
            <a:endParaRPr lang="en-US" altLang="zh-TW" sz="1200">
              <a:solidFill>
                <a:prstClr val="black"/>
              </a:solidFill>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259550590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2705101" y="331789"/>
            <a:ext cx="6551613" cy="936625"/>
          </a:xfrm>
        </p:spPr>
        <p:txBody>
          <a:bodyPr/>
          <a:lstStyle/>
          <a:p>
            <a:pPr algn="ctr" eaLnBrk="1" hangingPunct="1"/>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案例</a:t>
            </a:r>
            <a:r>
              <a:rPr lang="en-US" altLang="zh-TW"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4-</a:t>
            </a:r>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受贈財物</a:t>
            </a:r>
          </a:p>
        </p:txBody>
      </p:sp>
      <p:graphicFrame>
        <p:nvGraphicFramePr>
          <p:cNvPr id="2" name="內容版面配置區 1"/>
          <p:cNvGraphicFramePr>
            <a:graphicFrameLocks noGrp="1"/>
          </p:cNvGraphicFramePr>
          <p:nvPr>
            <p:ph idx="1"/>
          </p:nvPr>
        </p:nvGraphicFramePr>
        <p:xfrm>
          <a:off x="2351584" y="1412778"/>
          <a:ext cx="7560840" cy="504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1EB24055-7158-49DA-84DC-60EFF10383FD}" type="slidenum">
              <a:rPr lang="en-US" altLang="zh-TW" sz="1200">
                <a:solidFill>
                  <a:prstClr val="black"/>
                </a:solidFill>
                <a:latin typeface="Tahoma" panose="020B0604030504040204" pitchFamily="34" charset="0"/>
                <a:ea typeface="新細明體" panose="02020500000000000000" pitchFamily="18" charset="-120"/>
              </a:rPr>
              <a:pPr defTabSz="914400" fontAlgn="base">
                <a:spcBef>
                  <a:spcPct val="0"/>
                </a:spcBef>
                <a:spcAft>
                  <a:spcPct val="0"/>
                </a:spcAft>
                <a:buClrTx/>
                <a:buNone/>
              </a:pPr>
              <a:t>36</a:t>
            </a:fld>
            <a:endParaRPr lang="en-US" altLang="zh-TW" sz="1200">
              <a:solidFill>
                <a:prstClr val="black"/>
              </a:solidFill>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71803316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2697163" y="371475"/>
            <a:ext cx="6551612" cy="1030288"/>
          </a:xfrm>
        </p:spPr>
        <p:txBody>
          <a:bodyPr/>
          <a:lstStyle/>
          <a:p>
            <a:pPr algn="ctr" eaLnBrk="1" hangingPunct="1"/>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案例</a:t>
            </a:r>
            <a:r>
              <a:rPr lang="en-US" altLang="zh-TW"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5-</a:t>
            </a:r>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受贈財物</a:t>
            </a:r>
          </a:p>
        </p:txBody>
      </p:sp>
      <p:graphicFrame>
        <p:nvGraphicFramePr>
          <p:cNvPr id="2" name="內容版面配置區 1"/>
          <p:cNvGraphicFramePr>
            <a:graphicFrameLocks noGrp="1"/>
          </p:cNvGraphicFramePr>
          <p:nvPr>
            <p:ph idx="1"/>
          </p:nvPr>
        </p:nvGraphicFramePr>
        <p:xfrm>
          <a:off x="2061919" y="1484784"/>
          <a:ext cx="7992888" cy="4946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4"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E818B20C-C170-4994-944F-2FD36F0624C1}" type="slidenum">
              <a:rPr lang="en-US" altLang="zh-TW" sz="1200">
                <a:solidFill>
                  <a:prstClr val="black"/>
                </a:solidFill>
                <a:latin typeface="Tahoma" panose="020B0604030504040204" pitchFamily="34" charset="0"/>
                <a:ea typeface="新細明體" panose="02020500000000000000" pitchFamily="18" charset="-120"/>
              </a:rPr>
              <a:pPr defTabSz="914400" fontAlgn="base">
                <a:spcBef>
                  <a:spcPct val="0"/>
                </a:spcBef>
                <a:spcAft>
                  <a:spcPct val="0"/>
                </a:spcAft>
                <a:buClrTx/>
                <a:buNone/>
              </a:pPr>
              <a:t>37</a:t>
            </a:fld>
            <a:endParaRPr lang="en-US" altLang="zh-TW" sz="1200">
              <a:solidFill>
                <a:prstClr val="black"/>
              </a:solidFill>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389823238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2689226" y="260350"/>
            <a:ext cx="6551613" cy="1030288"/>
          </a:xfrm>
        </p:spPr>
        <p:txBody>
          <a:bodyPr/>
          <a:lstStyle/>
          <a:p>
            <a:pPr algn="ctr" eaLnBrk="1" hangingPunct="1"/>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案例</a:t>
            </a:r>
            <a:r>
              <a:rPr lang="en-US" altLang="zh-TW"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6-</a:t>
            </a:r>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畢業謝師宴案</a:t>
            </a:r>
          </a:p>
        </p:txBody>
      </p:sp>
      <p:graphicFrame>
        <p:nvGraphicFramePr>
          <p:cNvPr id="2" name="內容版面配置區 1"/>
          <p:cNvGraphicFramePr>
            <a:graphicFrameLocks noGrp="1"/>
          </p:cNvGraphicFramePr>
          <p:nvPr>
            <p:ph idx="1"/>
          </p:nvPr>
        </p:nvGraphicFramePr>
        <p:xfrm>
          <a:off x="2097088" y="1279307"/>
          <a:ext cx="7815336" cy="5037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2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7E6245F0-37D1-4D17-9B01-57ADD3F328C1}" type="slidenum">
              <a:rPr lang="en-US" altLang="zh-TW" sz="1200">
                <a:solidFill>
                  <a:prstClr val="black"/>
                </a:solidFill>
                <a:latin typeface="Tahoma" panose="020B0604030504040204" pitchFamily="34" charset="0"/>
                <a:ea typeface="新細明體" panose="02020500000000000000" pitchFamily="18" charset="-120"/>
              </a:rPr>
              <a:pPr defTabSz="914400" fontAlgn="base">
                <a:spcBef>
                  <a:spcPct val="0"/>
                </a:spcBef>
                <a:spcAft>
                  <a:spcPct val="0"/>
                </a:spcAft>
                <a:buClrTx/>
                <a:buNone/>
              </a:pPr>
              <a:t>38</a:t>
            </a:fld>
            <a:endParaRPr lang="en-US" altLang="zh-TW" sz="1200">
              <a:solidFill>
                <a:prstClr val="black"/>
              </a:solidFill>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192506523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2705101" y="476250"/>
            <a:ext cx="6551613" cy="1030288"/>
          </a:xfrm>
        </p:spPr>
        <p:txBody>
          <a:bodyPr/>
          <a:lstStyle/>
          <a:p>
            <a:pPr algn="ctr" eaLnBrk="1" hangingPunct="1"/>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案例</a:t>
            </a:r>
            <a:r>
              <a:rPr lang="en-US" altLang="zh-TW"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7-</a:t>
            </a:r>
            <a:r>
              <a:rPr lang="zh-TW" altLang="en-US" sz="4800" b="1">
                <a:solidFill>
                  <a:srgbClr val="3366FF"/>
                </a:solidFill>
                <a:latin typeface="標楷體" panose="03000509000000000000" pitchFamily="65" charset="-120"/>
                <a:ea typeface="標楷體" panose="03000509000000000000" pitchFamily="65" charset="-120"/>
                <a:cs typeface="Trebuchet MS" panose="020B0603020202020204" pitchFamily="34" charset="0"/>
              </a:rPr>
              <a:t>受贈財物</a:t>
            </a:r>
          </a:p>
        </p:txBody>
      </p:sp>
      <p:graphicFrame>
        <p:nvGraphicFramePr>
          <p:cNvPr id="2" name="內容版面配置區 1"/>
          <p:cNvGraphicFramePr>
            <a:graphicFrameLocks noGrp="1"/>
          </p:cNvGraphicFramePr>
          <p:nvPr>
            <p:ph idx="1"/>
          </p:nvPr>
        </p:nvGraphicFramePr>
        <p:xfrm>
          <a:off x="2110000" y="1678136"/>
          <a:ext cx="7887344" cy="4273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4F0F9302-8310-4AF8-BE45-96C10A084762}" type="slidenum">
              <a:rPr lang="en-US" altLang="zh-TW" sz="1200">
                <a:solidFill>
                  <a:prstClr val="black"/>
                </a:solidFill>
                <a:latin typeface="Tahoma" panose="020B0604030504040204" pitchFamily="34" charset="0"/>
                <a:ea typeface="新細明體" panose="02020500000000000000" pitchFamily="18" charset="-120"/>
              </a:rPr>
              <a:pPr defTabSz="914400" fontAlgn="base">
                <a:spcBef>
                  <a:spcPct val="0"/>
                </a:spcBef>
                <a:spcAft>
                  <a:spcPct val="0"/>
                </a:spcAft>
                <a:buClrTx/>
                <a:buNone/>
              </a:pPr>
              <a:t>39</a:t>
            </a:fld>
            <a:endParaRPr lang="en-US" altLang="zh-TW" sz="1200">
              <a:solidFill>
                <a:prstClr val="black"/>
              </a:solidFill>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114316208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3124" y="860311"/>
            <a:ext cx="10538316" cy="113877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3200" b="0" i="0" u="none" strike="noStrike" kern="1200" cap="none" spc="0" normalizeH="0" baseline="0" noProof="0" dirty="0">
              <a:ln>
                <a:noFill/>
              </a:ln>
              <a:solidFill>
                <a:srgbClr val="005493"/>
              </a:solidFill>
              <a:effectLst/>
              <a:uLnTx/>
              <a:uFillTx/>
              <a:latin typeface="DFXingKai-W5-WIN-BF"/>
              <a:ea typeface="新細明體" panose="02020500000000000000" pitchFamily="18" charset="-12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8" name="平行四邊形 7"/>
          <p:cNvSpPr/>
          <p:nvPr/>
        </p:nvSpPr>
        <p:spPr>
          <a:xfrm>
            <a:off x="3372474" y="6263640"/>
            <a:ext cx="1216152" cy="141316"/>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Garamond" panose="02020404030301010803"/>
              <a:ea typeface="新細明體" panose="02020500000000000000" pitchFamily="18" charset="-120"/>
              <a:cs typeface="+mn-cs"/>
            </a:endParaRPr>
          </a:p>
        </p:txBody>
      </p:sp>
      <p:sp>
        <p:nvSpPr>
          <p:cNvPr id="14" name="五邊形 13"/>
          <p:cNvSpPr/>
          <p:nvPr/>
        </p:nvSpPr>
        <p:spPr>
          <a:xfrm>
            <a:off x="3372474" y="6226233"/>
            <a:ext cx="978408" cy="17108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Garamond" panose="02020404030301010803"/>
              <a:ea typeface="新細明體" panose="02020500000000000000" pitchFamily="18" charset="-120"/>
              <a:cs typeface="+mn-cs"/>
            </a:endParaRPr>
          </a:p>
        </p:txBody>
      </p:sp>
      <p:sp>
        <p:nvSpPr>
          <p:cNvPr id="6" name="矩形 5"/>
          <p:cNvSpPr/>
          <p:nvPr/>
        </p:nvSpPr>
        <p:spPr>
          <a:xfrm>
            <a:off x="1315634" y="1535676"/>
            <a:ext cx="10413625" cy="1077218"/>
          </a:xfrm>
          <a:prstGeom prst="rect">
            <a:avLst/>
          </a:prstGeom>
        </p:spPr>
        <p:txBody>
          <a:bodyPr wrap="square">
            <a:spAutoFit/>
          </a:bodyPr>
          <a:lstStyle/>
          <a:p>
            <a:pPr lvl="0"/>
            <a:r>
              <a:rPr lang="zh-TW" altLang="en-US" sz="3200" b="1" dirty="0">
                <a:solidFill>
                  <a:srgbClr val="952193"/>
                </a:solidFill>
                <a:latin typeface="新細明體" panose="02020500000000000000" pitchFamily="18" charset="-120"/>
              </a:rPr>
              <a:t>學校遇檢調調卷約談等強制處置方式之通報程序</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srgbClr val="952193"/>
              </a:solidFill>
              <a:effectLst/>
              <a:uLnTx/>
              <a:uFillTx/>
              <a:latin typeface="STXingkaiTC-Bold"/>
              <a:ea typeface="新細明體" panose="02020500000000000000" pitchFamily="18" charset="-120"/>
              <a:cs typeface="+mn-cs"/>
            </a:endParaRPr>
          </a:p>
        </p:txBody>
      </p:sp>
      <p:sp>
        <p:nvSpPr>
          <p:cNvPr id="7" name="文字方塊 6"/>
          <p:cNvSpPr txBox="1"/>
          <p:nvPr/>
        </p:nvSpPr>
        <p:spPr>
          <a:xfrm>
            <a:off x="765298" y="2462493"/>
            <a:ext cx="10300633"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建議事項：</a:t>
            </a:r>
            <a:endParaRPr kumimoji="0" lang="en-US" altLang="zh-TW"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endParaRPr>
          </a:p>
          <a:p>
            <a:r>
              <a:rPr lang="zh-TW" altLang="en-US" sz="2400" dirty="0" smtClean="0">
                <a:solidFill>
                  <a:prstClr val="black"/>
                </a:solidFill>
                <a:latin typeface="標楷體" panose="03000509000000000000" pitchFamily="65" charset="-120"/>
                <a:ea typeface="標楷體" panose="03000509000000000000" pitchFamily="65" charset="-120"/>
              </a:rPr>
              <a:t>一</a:t>
            </a:r>
            <a:r>
              <a:rPr lang="zh-TW" altLang="en-US" sz="2400" dirty="0" smtClean="0">
                <a:solidFill>
                  <a:prstClr val="black"/>
                </a:solidFill>
                <a:latin typeface="標楷體" panose="03000509000000000000" pitchFamily="65" charset="-120"/>
                <a:ea typeface="標楷體" panose="03000509000000000000" pitchFamily="65" charset="-120"/>
              </a:rPr>
              <a:t>、學校及有關人員應</a:t>
            </a:r>
            <a:r>
              <a:rPr lang="zh-TW" altLang="en-US" sz="2400" dirty="0" smtClean="0">
                <a:solidFill>
                  <a:prstClr val="black"/>
                </a:solidFill>
                <a:latin typeface="標楷體" panose="03000509000000000000" pitchFamily="65" charset="-120"/>
                <a:ea typeface="標楷體" panose="03000509000000000000" pitchFamily="65" charset="-120"/>
              </a:rPr>
              <a:t>配合</a:t>
            </a:r>
            <a:r>
              <a:rPr lang="zh-TW" altLang="en-US" sz="2400" dirty="0">
                <a:solidFill>
                  <a:prstClr val="black"/>
                </a:solidFill>
                <a:latin typeface="標楷體" panose="03000509000000000000" pitchFamily="65" charset="-120"/>
                <a:ea typeface="標楷體" panose="03000509000000000000" pitchFamily="65" charset="-120"/>
              </a:rPr>
              <a:t>檢察或司法機關強制</a:t>
            </a:r>
            <a:r>
              <a:rPr lang="zh-TW" altLang="en-US" sz="2400" dirty="0" smtClean="0">
                <a:solidFill>
                  <a:prstClr val="black"/>
                </a:solidFill>
                <a:latin typeface="標楷體" panose="03000509000000000000" pitchFamily="65" charset="-120"/>
                <a:ea typeface="標楷體" panose="03000509000000000000" pitchFamily="65" charset="-120"/>
              </a:rPr>
              <a:t>處置作為。</a:t>
            </a:r>
            <a:endParaRPr kumimoji="0"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r>
              <a:rPr lang="zh-TW" altLang="en-US" sz="2400" dirty="0">
                <a:solidFill>
                  <a:prstClr val="black"/>
                </a:solidFill>
                <a:latin typeface="標楷體" panose="03000509000000000000" pitchFamily="65" charset="-120"/>
                <a:ea typeface="標楷體" panose="03000509000000000000" pitchFamily="65" charset="-120"/>
              </a:rPr>
              <a:t>二</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lang="zh-TW" altLang="en-US" sz="2400" dirty="0" smtClean="0">
                <a:solidFill>
                  <a:prstClr val="black"/>
                </a:solidFill>
                <a:latin typeface="標楷體" panose="03000509000000000000" pitchFamily="65" charset="-120"/>
                <a:ea typeface="標楷體" panose="03000509000000000000" pitchFamily="65" charset="-120"/>
              </a:rPr>
              <a:t>提供本局政風室調</a:t>
            </a:r>
            <a:r>
              <a:rPr lang="zh-TW" altLang="en-US" sz="2400" dirty="0" smtClean="0">
                <a:solidFill>
                  <a:prstClr val="black"/>
                </a:solidFill>
                <a:latin typeface="標楷體" panose="03000509000000000000" pitchFamily="65" charset="-120"/>
                <a:ea typeface="標楷體" panose="03000509000000000000" pitchFamily="65" charset="-120"/>
              </a:rPr>
              <a:t>卷函、約詢通知書或搜索扣押筆錄清單影本</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作法：</a:t>
            </a:r>
            <a:r>
              <a:rPr lang="zh-TW" altLang="en-US" sz="2400" dirty="0" smtClean="0">
                <a:solidFill>
                  <a:prstClr val="black"/>
                </a:solidFill>
                <a:latin typeface="標楷體" panose="03000509000000000000" pitchFamily="65" charset="-120"/>
                <a:ea typeface="標楷體" panose="03000509000000000000" pitchFamily="65" charset="-120"/>
              </a:rPr>
              <a:t>先</a:t>
            </a:r>
            <a:r>
              <a:rPr lang="zh-TW" altLang="en-US" sz="2400" dirty="0">
                <a:solidFill>
                  <a:prstClr val="black"/>
                </a:solidFill>
                <a:latin typeface="標楷體" panose="03000509000000000000" pitchFamily="65" charset="-120"/>
                <a:ea typeface="標楷體" panose="03000509000000000000" pitchFamily="65" charset="-120"/>
              </a:rPr>
              <a:t>以電話通知本局政風室，俾利本局掌握狀況並即時啟動關懷機制，俟檢察或司法機關處理情形結束後，再行函報狀況</a:t>
            </a:r>
            <a:r>
              <a:rPr lang="zh-TW" altLang="en-US" sz="2400" dirty="0" smtClean="0">
                <a:solidFill>
                  <a:prstClr val="black"/>
                </a:solidFill>
                <a:latin typeface="標楷體" panose="03000509000000000000" pitchFamily="65" charset="-120"/>
                <a:ea typeface="標楷體" panose="03000509000000000000" pitchFamily="65" charset="-120"/>
              </a:rPr>
              <a:t>始末</a:t>
            </a:r>
            <a:r>
              <a:rPr lang="en-US" altLang="zh-TW" sz="2400" dirty="0" smtClean="0">
                <a:solidFill>
                  <a:prstClr val="black"/>
                </a:solidFill>
                <a:latin typeface="標楷體" panose="03000509000000000000" pitchFamily="65" charset="-120"/>
                <a:ea typeface="標楷體" panose="03000509000000000000" pitchFamily="65" charset="-120"/>
              </a:rPr>
              <a:t>)</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endParaRPr>
          </a:p>
          <a:p>
            <a:r>
              <a:rPr lang="zh-TW" altLang="en-US" sz="2400" kern="100" dirty="0" smtClean="0">
                <a:solidFill>
                  <a:srgbClr val="000000"/>
                </a:solidFill>
                <a:ea typeface="標楷體" panose="03000509000000000000" pitchFamily="65" charset="-120"/>
                <a:cs typeface="Times New Roman" panose="02020603050405020304" pitchFamily="18" charset="0"/>
              </a:rPr>
              <a:t>三</a:t>
            </a:r>
            <a:r>
              <a:rPr lang="zh-TW" altLang="en-US" sz="2400" dirty="0">
                <a:solidFill>
                  <a:prstClr val="black"/>
                </a:solidFill>
                <a:latin typeface="標楷體" panose="03000509000000000000" pitchFamily="65" charset="-120"/>
                <a:ea typeface="標楷體" panose="03000509000000000000" pitchFamily="65" charset="-120"/>
              </a:rPr>
              <a:t>、</a:t>
            </a:r>
            <a:r>
              <a:rPr lang="zh-TW" altLang="en-US" sz="2400" kern="100" dirty="0" smtClean="0">
                <a:solidFill>
                  <a:srgbClr val="000000"/>
                </a:solidFill>
                <a:ea typeface="標楷體" panose="03000509000000000000" pitchFamily="65" charset="-120"/>
                <a:cs typeface="Times New Roman" panose="02020603050405020304" pitchFamily="18" charset="0"/>
              </a:rPr>
              <a:t>當事人</a:t>
            </a:r>
            <a:r>
              <a:rPr lang="zh-TW" altLang="zh-TW" sz="2400" kern="100" dirty="0" smtClean="0">
                <a:solidFill>
                  <a:srgbClr val="000000"/>
                </a:solidFill>
                <a:ea typeface="標楷體" panose="03000509000000000000" pitchFamily="65" charset="-120"/>
                <a:cs typeface="Times New Roman" panose="02020603050405020304" pitchFamily="18" charset="0"/>
              </a:rPr>
              <a:t>若</a:t>
            </a:r>
            <a:r>
              <a:rPr lang="zh-TW" altLang="zh-TW" sz="2400" kern="100" dirty="0">
                <a:solidFill>
                  <a:srgbClr val="000000"/>
                </a:solidFill>
                <a:ea typeface="標楷體" panose="03000509000000000000" pitchFamily="65" charset="-120"/>
                <a:cs typeface="Times New Roman" panose="02020603050405020304" pitchFamily="18" charset="0"/>
              </a:rPr>
              <a:t>後續再有接獲檢調</a:t>
            </a:r>
            <a:r>
              <a:rPr lang="zh-TW" altLang="zh-TW" sz="2400" kern="100" dirty="0" smtClean="0">
                <a:solidFill>
                  <a:srgbClr val="000000"/>
                </a:solidFill>
                <a:ea typeface="標楷體" panose="03000509000000000000" pitchFamily="65" charset="-120"/>
                <a:cs typeface="Times New Roman" panose="02020603050405020304" pitchFamily="18" charset="0"/>
              </a:rPr>
              <a:t>相關</a:t>
            </a:r>
            <a:r>
              <a:rPr lang="zh-TW" altLang="en-US" sz="2400" kern="100" dirty="0" smtClean="0">
                <a:solidFill>
                  <a:srgbClr val="000000"/>
                </a:solidFill>
                <a:ea typeface="標楷體" panose="03000509000000000000" pitchFamily="65" charset="-120"/>
                <a:cs typeface="Times New Roman" panose="02020603050405020304" pitchFamily="18" charset="0"/>
              </a:rPr>
              <a:t>單位</a:t>
            </a:r>
            <a:r>
              <a:rPr lang="zh-TW" altLang="zh-TW" sz="2400" kern="100" dirty="0" smtClean="0">
                <a:solidFill>
                  <a:srgbClr val="000000"/>
                </a:solidFill>
                <a:ea typeface="標楷體" panose="03000509000000000000" pitchFamily="65" charset="-120"/>
                <a:cs typeface="Times New Roman" panose="02020603050405020304" pitchFamily="18" charset="0"/>
              </a:rPr>
              <a:t>約談</a:t>
            </a:r>
            <a:r>
              <a:rPr lang="zh-TW" altLang="en-US" sz="2400" kern="100" dirty="0" smtClean="0">
                <a:solidFill>
                  <a:srgbClr val="000000"/>
                </a:solidFill>
                <a:ea typeface="標楷體" panose="03000509000000000000" pitchFamily="65" charset="-120"/>
                <a:cs typeface="Times New Roman" panose="02020603050405020304" pitchFamily="18" charset="0"/>
              </a:rPr>
              <a:t>或調卷時</a:t>
            </a:r>
            <a:r>
              <a:rPr lang="zh-TW" altLang="zh-TW" sz="2400" kern="100" dirty="0" smtClean="0">
                <a:solidFill>
                  <a:srgbClr val="000000"/>
                </a:solidFill>
                <a:ea typeface="標楷體" panose="03000509000000000000" pitchFamily="65" charset="-120"/>
                <a:cs typeface="Times New Roman" panose="02020603050405020304" pitchFamily="18" charset="0"/>
              </a:rPr>
              <a:t>，</a:t>
            </a:r>
            <a:r>
              <a:rPr lang="zh-TW" altLang="zh-TW" sz="2400" kern="100" dirty="0" smtClean="0">
                <a:solidFill>
                  <a:srgbClr val="000000"/>
                </a:solidFill>
                <a:ea typeface="標楷體" panose="03000509000000000000" pitchFamily="65" charset="-120"/>
                <a:cs typeface="Times New Roman" panose="02020603050405020304" pitchFamily="18" charset="0"/>
              </a:rPr>
              <a:t>亦</a:t>
            </a:r>
            <a:r>
              <a:rPr lang="zh-TW" altLang="en-US" sz="2400" kern="100" dirty="0" smtClean="0">
                <a:solidFill>
                  <a:srgbClr val="000000"/>
                </a:solidFill>
                <a:ea typeface="標楷體" panose="03000509000000000000" pitchFamily="65" charset="-120"/>
                <a:cs typeface="Times New Roman" panose="02020603050405020304" pitchFamily="18" charset="0"/>
              </a:rPr>
              <a:t>請</a:t>
            </a:r>
            <a:r>
              <a:rPr lang="zh-TW" altLang="zh-TW" sz="2400" kern="100" dirty="0" smtClean="0">
                <a:solidFill>
                  <a:srgbClr val="000000"/>
                </a:solidFill>
                <a:ea typeface="標楷體" panose="03000509000000000000" pitchFamily="65" charset="-120"/>
                <a:cs typeface="Times New Roman" panose="02020603050405020304" pitchFamily="18" charset="0"/>
              </a:rPr>
              <a:t>主動</a:t>
            </a:r>
            <a:r>
              <a:rPr lang="zh-TW" altLang="zh-TW" sz="2400" kern="100" dirty="0">
                <a:solidFill>
                  <a:srgbClr val="000000"/>
                </a:solidFill>
                <a:ea typeface="標楷體" panose="03000509000000000000" pitchFamily="65" charset="-120"/>
                <a:cs typeface="Times New Roman" panose="02020603050405020304" pitchFamily="18" charset="0"/>
              </a:rPr>
              <a:t>通報</a:t>
            </a:r>
            <a:r>
              <a:rPr lang="zh-TW" altLang="zh-TW" sz="2400" kern="100" dirty="0" smtClean="0">
                <a:solidFill>
                  <a:srgbClr val="000000"/>
                </a:solidFill>
                <a:ea typeface="標楷體" panose="03000509000000000000" pitchFamily="65" charset="-120"/>
                <a:cs typeface="Times New Roman" panose="02020603050405020304" pitchFamily="18" charset="0"/>
              </a:rPr>
              <a:t>本</a:t>
            </a:r>
            <a:r>
              <a:rPr lang="zh-TW" altLang="en-US" sz="2400" kern="100" dirty="0" smtClean="0">
                <a:solidFill>
                  <a:srgbClr val="000000"/>
                </a:solidFill>
                <a:ea typeface="標楷體" panose="03000509000000000000" pitchFamily="65" charset="-120"/>
                <a:cs typeface="Times New Roman" panose="02020603050405020304" pitchFamily="18" charset="0"/>
              </a:rPr>
              <a:t>局政風</a:t>
            </a:r>
            <a:r>
              <a:rPr lang="zh-TW" altLang="zh-TW" sz="2400" kern="100" dirty="0" smtClean="0">
                <a:solidFill>
                  <a:srgbClr val="000000"/>
                </a:solidFill>
                <a:ea typeface="標楷體" panose="03000509000000000000" pitchFamily="65" charset="-120"/>
                <a:cs typeface="Times New Roman" panose="02020603050405020304" pitchFamily="18" charset="0"/>
              </a:rPr>
              <a:t>室</a:t>
            </a:r>
            <a:r>
              <a:rPr lang="zh-TW" altLang="zh-TW" sz="2400" kern="100" dirty="0">
                <a:solidFill>
                  <a:srgbClr val="000000"/>
                </a:solidFill>
                <a:ea typeface="標楷體" panose="03000509000000000000" pitchFamily="65" charset="-120"/>
                <a:cs typeface="Times New Roman" panose="02020603050405020304" pitchFamily="18" charset="0"/>
              </a:rPr>
              <a:t>知悉。</a:t>
            </a:r>
            <a:endPar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endParaRPr>
          </a:p>
          <a:p>
            <a:pPr lvl="0"/>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四、如調閱案件為採購案，</a:t>
            </a:r>
            <a:r>
              <a:rPr lang="zh-TW" altLang="en-US" sz="2400" dirty="0">
                <a:solidFill>
                  <a:prstClr val="black"/>
                </a:solidFill>
                <a:latin typeface="標楷體" panose="03000509000000000000" pitchFamily="65" charset="-120"/>
                <a:ea typeface="標楷體" panose="03000509000000000000" pitchFamily="65" charset="-120"/>
              </a:rPr>
              <a:t>為避免採購</a:t>
            </a:r>
            <a:r>
              <a:rPr lang="zh-TW" altLang="en-US" sz="2400" dirty="0" smtClean="0">
                <a:solidFill>
                  <a:prstClr val="black"/>
                </a:solidFill>
                <a:latin typeface="標楷體" panose="03000509000000000000" pitchFamily="65" charset="-120"/>
                <a:ea typeface="標楷體" panose="03000509000000000000" pitchFamily="65" charset="-120"/>
              </a:rPr>
              <a:t>案尚在履約中或有其他待辦事項未完成，建議受</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調卷資料影印</a:t>
            </a:r>
            <a:r>
              <a:rPr lang="zh-TW" altLang="en-US" sz="2400" dirty="0">
                <a:solidFill>
                  <a:prstClr val="black"/>
                </a:solidFill>
                <a:latin typeface="標楷體" panose="03000509000000000000" pitchFamily="65" charset="-120"/>
                <a:ea typeface="標楷體" panose="03000509000000000000" pitchFamily="65" charset="-120"/>
              </a:rPr>
              <a:t>一</a:t>
            </a:r>
            <a:r>
              <a:rPr kumimoji="0" lang="zh-TW" altLang="en-US" sz="24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份</a:t>
            </a:r>
            <a:r>
              <a:rPr lang="zh-TW" altLang="en-US" sz="2400" dirty="0">
                <a:solidFill>
                  <a:prstClr val="black"/>
                </a:solidFill>
                <a:latin typeface="標楷體" panose="03000509000000000000" pitchFamily="65" charset="-120"/>
                <a:ea typeface="標楷體" panose="03000509000000000000" pitchFamily="65" charset="-120"/>
              </a:rPr>
              <a:t>留存學校</a:t>
            </a:r>
            <a:r>
              <a:rPr lang="zh-TW" altLang="en-US" sz="2400" dirty="0" smtClean="0">
                <a:solidFill>
                  <a:prstClr val="black"/>
                </a:solidFill>
                <a:latin typeface="標楷體" panose="03000509000000000000" pitchFamily="65" charset="-120"/>
                <a:ea typeface="標楷體" panose="03000509000000000000" pitchFamily="65" charset="-120"/>
              </a:rPr>
              <a:t>，以利後續履約事項之完成。</a:t>
            </a:r>
            <a:endParaRPr kumimoji="0" lang="en-US" altLang="zh-TW"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1387807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endParaRPr lang="zh-TW" altLang="en-US" smtClean="0">
              <a:cs typeface="Trebuchet MS" panose="020B0603020202020204" pitchFamily="34" charset="0"/>
            </a:endParaRPr>
          </a:p>
        </p:txBody>
      </p:sp>
      <p:pic>
        <p:nvPicPr>
          <p:cNvPr id="55299" name="內容版面配置區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8" y="260351"/>
            <a:ext cx="8280400" cy="6264275"/>
          </a:xfrm>
        </p:spPr>
      </p:pic>
      <p:sp>
        <p:nvSpPr>
          <p:cNvPr id="5530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CEA99211-C3F5-4BD0-8883-1997B7FFBACF}"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40</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139742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3124" y="758828"/>
            <a:ext cx="10538316" cy="584775"/>
          </a:xfrm>
          <a:prstGeom prst="rect">
            <a:avLst/>
          </a:prstGeom>
        </p:spPr>
        <p:txBody>
          <a:bodyPr wrap="square">
            <a:spAutoFit/>
          </a:bodyPr>
          <a:lstStyle/>
          <a:p>
            <a:r>
              <a:rPr lang="zh-TW" altLang="en-US" sz="3200" dirty="0" smtClean="0">
                <a:solidFill>
                  <a:srgbClr val="005493"/>
                </a:solidFill>
                <a:latin typeface="DFXingKai-W5-WIN-BF"/>
              </a:rPr>
              <a:t>各學校執行狀況</a:t>
            </a:r>
            <a:endParaRPr lang="zh-TW" altLang="en-US" sz="3200" dirty="0">
              <a:solidFill>
                <a:srgbClr val="005493"/>
              </a:solidFill>
              <a:latin typeface="DFXingKai-W5-WIN-BF"/>
            </a:endParaRPr>
          </a:p>
        </p:txBody>
      </p:sp>
      <p:sp>
        <p:nvSpPr>
          <p:cNvPr id="8" name="平行四邊形 7"/>
          <p:cNvSpPr/>
          <p:nvPr/>
        </p:nvSpPr>
        <p:spPr>
          <a:xfrm>
            <a:off x="3372474" y="6263640"/>
            <a:ext cx="1216152" cy="141316"/>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五邊形 13"/>
          <p:cNvSpPr/>
          <p:nvPr/>
        </p:nvSpPr>
        <p:spPr>
          <a:xfrm>
            <a:off x="3372474" y="6226233"/>
            <a:ext cx="978408" cy="17108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22" y="0"/>
            <a:ext cx="5625703" cy="6858000"/>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282" y="0"/>
            <a:ext cx="5513893" cy="6858000"/>
          </a:xfrm>
          <a:prstGeom prst="rect">
            <a:avLst/>
          </a:prstGeom>
        </p:spPr>
      </p:pic>
    </p:spTree>
    <p:extLst>
      <p:ext uri="{BB962C8B-B14F-4D97-AF65-F5344CB8AC3E}">
        <p14:creationId xmlns:p14="http://schemas.microsoft.com/office/powerpoint/2010/main" val="57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3124" y="758828"/>
            <a:ext cx="10538316" cy="584775"/>
          </a:xfrm>
          <a:prstGeom prst="rect">
            <a:avLst/>
          </a:prstGeom>
        </p:spPr>
        <p:txBody>
          <a:bodyPr wrap="square">
            <a:spAutoFit/>
          </a:bodyPr>
          <a:lstStyle/>
          <a:p>
            <a:r>
              <a:rPr lang="zh-TW" altLang="en-US" sz="3200" dirty="0" smtClean="0">
                <a:solidFill>
                  <a:srgbClr val="005493"/>
                </a:solidFill>
                <a:latin typeface="DFXingKai-W5-WIN-BF"/>
              </a:rPr>
              <a:t>各學校執行狀況</a:t>
            </a:r>
            <a:endParaRPr lang="zh-TW" altLang="en-US" sz="3200" dirty="0">
              <a:solidFill>
                <a:srgbClr val="005493"/>
              </a:solidFill>
              <a:latin typeface="DFXingKai-W5-WIN-BF"/>
            </a:endParaRPr>
          </a:p>
        </p:txBody>
      </p:sp>
      <p:sp>
        <p:nvSpPr>
          <p:cNvPr id="8" name="平行四邊形 7"/>
          <p:cNvSpPr/>
          <p:nvPr/>
        </p:nvSpPr>
        <p:spPr>
          <a:xfrm>
            <a:off x="3372474" y="6263640"/>
            <a:ext cx="1216152" cy="141316"/>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五邊形 13"/>
          <p:cNvSpPr/>
          <p:nvPr/>
        </p:nvSpPr>
        <p:spPr>
          <a:xfrm>
            <a:off x="3372474" y="6226233"/>
            <a:ext cx="978408" cy="17108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252" y="0"/>
            <a:ext cx="5046097" cy="6858000"/>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113" y="0"/>
            <a:ext cx="5314327" cy="6858000"/>
          </a:xfrm>
          <a:prstGeom prst="rect">
            <a:avLst/>
          </a:prstGeom>
        </p:spPr>
      </p:pic>
    </p:spTree>
    <p:extLst>
      <p:ext uri="{BB962C8B-B14F-4D97-AF65-F5344CB8AC3E}">
        <p14:creationId xmlns:p14="http://schemas.microsoft.com/office/powerpoint/2010/main" val="30447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3124" y="758828"/>
            <a:ext cx="10538316" cy="584775"/>
          </a:xfrm>
          <a:prstGeom prst="rect">
            <a:avLst/>
          </a:prstGeom>
        </p:spPr>
        <p:txBody>
          <a:bodyPr wrap="square">
            <a:spAutoFit/>
          </a:bodyPr>
          <a:lstStyle/>
          <a:p>
            <a:r>
              <a:rPr lang="zh-TW" altLang="en-US" sz="3200" dirty="0" smtClean="0">
                <a:solidFill>
                  <a:srgbClr val="005493"/>
                </a:solidFill>
                <a:latin typeface="DFXingKai-W5-WIN-BF"/>
              </a:rPr>
              <a:t>各學校執行狀況</a:t>
            </a:r>
            <a:endParaRPr lang="zh-TW" altLang="en-US" sz="3200" dirty="0">
              <a:solidFill>
                <a:srgbClr val="005493"/>
              </a:solidFill>
              <a:latin typeface="DFXingKai-W5-WIN-BF"/>
            </a:endParaRPr>
          </a:p>
        </p:txBody>
      </p:sp>
      <p:sp>
        <p:nvSpPr>
          <p:cNvPr id="8" name="平行四邊形 7"/>
          <p:cNvSpPr/>
          <p:nvPr/>
        </p:nvSpPr>
        <p:spPr>
          <a:xfrm>
            <a:off x="3372474" y="6263640"/>
            <a:ext cx="1216152" cy="141316"/>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五邊形 13"/>
          <p:cNvSpPr/>
          <p:nvPr/>
        </p:nvSpPr>
        <p:spPr>
          <a:xfrm>
            <a:off x="3372474" y="6226233"/>
            <a:ext cx="978408" cy="17108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17" y="0"/>
            <a:ext cx="5668101" cy="6858000"/>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357" y="0"/>
            <a:ext cx="5692537" cy="6858000"/>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244" y="0"/>
            <a:ext cx="7686675" cy="6858000"/>
          </a:xfrm>
          <a:prstGeom prst="rect">
            <a:avLst/>
          </a:prstGeom>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976" y="0"/>
            <a:ext cx="5598715" cy="6858000"/>
          </a:xfrm>
          <a:prstGeom prst="rect">
            <a:avLst/>
          </a:prstGeom>
        </p:spPr>
      </p:pic>
    </p:spTree>
    <p:extLst>
      <p:ext uri="{BB962C8B-B14F-4D97-AF65-F5344CB8AC3E}">
        <p14:creationId xmlns:p14="http://schemas.microsoft.com/office/powerpoint/2010/main" val="280452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431704" y="2132856"/>
            <a:ext cx="6264696" cy="2232248"/>
          </a:xfrm>
          <a:extLst/>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4800" cap="all" dirty="0">
                <a:ln w="0"/>
                <a:solidFill>
                  <a:srgbClr val="7030A0"/>
                </a:solidFill>
                <a:effectLst>
                  <a:reflection blurRad="12700" stA="50000" endPos="50000" dist="5000" dir="5400000" sy="-100000" rotWithShape="0"/>
                </a:effectLst>
                <a:latin typeface="微軟正黑體" pitchFamily="34" charset="-120"/>
              </a:rPr>
              <a:t>    </a:t>
            </a:r>
            <a:r>
              <a:rPr lang="zh-TW" altLang="en-US" sz="5300" b="1" cap="all" dirty="0">
                <a:ln w="0"/>
                <a:solidFill>
                  <a:schemeClr val="accent5">
                    <a:lumMod val="50000"/>
                  </a:schemeClr>
                </a:solidFill>
                <a:effectLst>
                  <a:outerShdw blurRad="38100" dist="38100" dir="2700000" algn="tl">
                    <a:srgbClr val="000000">
                      <a:alpha val="43137"/>
                    </a:srgbClr>
                  </a:outerShdw>
                  <a:reflection blurRad="12700" stA="50000" endPos="50000" dist="5000" dir="5400000" sy="-100000" rotWithShape="0"/>
                </a:effectLst>
                <a:latin typeface="標楷體" panose="03000509000000000000" pitchFamily="65" charset="-120"/>
                <a:ea typeface="標楷體" panose="03000509000000000000" pitchFamily="65" charset="-120"/>
              </a:rPr>
              <a:t>簡報完畢</a:t>
            </a:r>
            <a:r>
              <a:rPr lang="en-US" altLang="zh-TW" sz="4800" b="1" cap="all" dirty="0">
                <a:ln w="0"/>
                <a:solidFill>
                  <a:schemeClr val="accent5">
                    <a:lumMod val="50000"/>
                  </a:schemeClr>
                </a:solidFill>
                <a:effectLst>
                  <a:outerShdw blurRad="38100" dist="38100" dir="2700000" algn="tl">
                    <a:srgbClr val="000000">
                      <a:alpha val="43137"/>
                    </a:srgbClr>
                  </a:outerShdw>
                  <a:reflection blurRad="12700" stA="50000" endPos="50000" dist="5000" dir="5400000" sy="-100000" rotWithShape="0"/>
                </a:effectLst>
                <a:latin typeface="標楷體" panose="03000509000000000000" pitchFamily="65" charset="-120"/>
                <a:ea typeface="標楷體" panose="03000509000000000000" pitchFamily="65" charset="-120"/>
              </a:rPr>
              <a:t/>
            </a:r>
            <a:br>
              <a:rPr lang="en-US" altLang="zh-TW" sz="4800" b="1" cap="all" dirty="0">
                <a:ln w="0"/>
                <a:solidFill>
                  <a:schemeClr val="accent5">
                    <a:lumMod val="50000"/>
                  </a:schemeClr>
                </a:solidFill>
                <a:effectLst>
                  <a:outerShdw blurRad="38100" dist="38100" dir="2700000" algn="tl">
                    <a:srgbClr val="000000">
                      <a:alpha val="43137"/>
                    </a:srgbClr>
                  </a:outerShdw>
                  <a:reflection blurRad="12700" stA="50000" endPos="50000" dist="5000" dir="5400000" sy="-100000" rotWithShape="0"/>
                </a:effectLst>
                <a:latin typeface="標楷體" panose="03000509000000000000" pitchFamily="65" charset="-120"/>
                <a:ea typeface="標楷體" panose="03000509000000000000" pitchFamily="65" charset="-120"/>
              </a:rPr>
            </a:br>
            <a:r>
              <a:rPr lang="en-US" altLang="zh-TW" sz="4800" b="1" cap="all" dirty="0">
                <a:ln w="0"/>
                <a:solidFill>
                  <a:schemeClr val="accent5">
                    <a:lumMod val="50000"/>
                  </a:schemeClr>
                </a:solidFill>
                <a:effectLst>
                  <a:outerShdw blurRad="38100" dist="38100" dir="2700000" algn="tl">
                    <a:srgbClr val="000000">
                      <a:alpha val="43137"/>
                    </a:srgbClr>
                  </a:outerShdw>
                  <a:reflection blurRad="12700" stA="50000" endPos="50000" dist="5000" dir="5400000" sy="-100000" rotWithShape="0"/>
                </a:effectLst>
                <a:latin typeface="標楷體" panose="03000509000000000000" pitchFamily="65" charset="-120"/>
                <a:ea typeface="標楷體" panose="03000509000000000000" pitchFamily="65" charset="-120"/>
              </a:rPr>
              <a:t/>
            </a:r>
            <a:br>
              <a:rPr lang="en-US" altLang="zh-TW" sz="4800" b="1" cap="all" dirty="0">
                <a:ln w="0"/>
                <a:solidFill>
                  <a:schemeClr val="accent5">
                    <a:lumMod val="50000"/>
                  </a:schemeClr>
                </a:solidFill>
                <a:effectLst>
                  <a:outerShdw blurRad="38100" dist="38100" dir="2700000" algn="tl">
                    <a:srgbClr val="000000">
                      <a:alpha val="43137"/>
                    </a:srgbClr>
                  </a:outerShdw>
                  <a:reflection blurRad="12700" stA="50000" endPos="50000" dist="5000" dir="5400000" sy="-100000" rotWithShape="0"/>
                </a:effectLst>
                <a:latin typeface="標楷體" panose="03000509000000000000" pitchFamily="65" charset="-120"/>
                <a:ea typeface="標楷體" panose="03000509000000000000" pitchFamily="65" charset="-120"/>
              </a:rPr>
            </a:br>
            <a:r>
              <a:rPr lang="zh-TW" altLang="en-US" sz="4800" b="1" cap="all" dirty="0">
                <a:ln w="0"/>
                <a:solidFill>
                  <a:schemeClr val="accent5">
                    <a:lumMod val="50000"/>
                  </a:schemeClr>
                </a:solidFill>
                <a:effectLst>
                  <a:outerShdw blurRad="38100" dist="38100" dir="2700000" algn="tl">
                    <a:srgbClr val="000000">
                      <a:alpha val="43137"/>
                    </a:srgbClr>
                  </a:outerShdw>
                  <a:reflection blurRad="12700" stA="50000" endPos="50000" dist="5000" dir="5400000" sy="-100000" rotWithShape="0"/>
                </a:effectLst>
                <a:latin typeface="標楷體" panose="03000509000000000000" pitchFamily="65" charset="-120"/>
                <a:ea typeface="標楷體" panose="03000509000000000000" pitchFamily="65" charset="-120"/>
              </a:rPr>
              <a:t> 　       </a:t>
            </a:r>
            <a:r>
              <a:rPr lang="zh-TW" altLang="en-US" sz="5300" b="1" cap="all" dirty="0">
                <a:ln w="0"/>
                <a:solidFill>
                  <a:schemeClr val="accent5">
                    <a:lumMod val="50000"/>
                  </a:schemeClr>
                </a:solidFill>
                <a:effectLst>
                  <a:outerShdw blurRad="38100" dist="38100" dir="2700000" algn="tl">
                    <a:srgbClr val="000000">
                      <a:alpha val="43137"/>
                    </a:srgbClr>
                  </a:outerShdw>
                  <a:reflection blurRad="12700" stA="50000" endPos="50000" dist="5000" dir="5400000" sy="-100000" rotWithShape="0"/>
                </a:effectLst>
                <a:latin typeface="標楷體" panose="03000509000000000000" pitchFamily="65" charset="-120"/>
                <a:ea typeface="標楷體" panose="03000509000000000000" pitchFamily="65" charset="-120"/>
              </a:rPr>
              <a:t>敬請指教</a:t>
            </a:r>
          </a:p>
        </p:txBody>
      </p:sp>
      <p:sp>
        <p:nvSpPr>
          <p:cNvPr id="56323" name="投影片編號版面配置區 5"/>
          <p:cNvSpPr>
            <a:spLocks noGrp="1"/>
          </p:cNvSpPr>
          <p:nvPr>
            <p:ph type="sldNum" sz="quarter" idx="12"/>
          </p:nvPr>
        </p:nvSpPr>
        <p:spPr bwMode="auto">
          <a:xfrm>
            <a:off x="2495551" y="6237289"/>
            <a:ext cx="7858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2715E81A-BA5A-4EB6-89F5-88FB82F37536}" type="slidenum">
              <a:rPr kumimoji="1" lang="en-US" altLang="zh-TW" sz="1200">
                <a:solidFill>
                  <a:prstClr val="black"/>
                </a:solidFill>
                <a:latin typeface="Tahoma" panose="020B0604030504040204" pitchFamily="34" charset="0"/>
                <a:ea typeface="新細明體" panose="02020500000000000000" pitchFamily="18" charset="-120"/>
              </a:rPr>
              <a:pPr defTabSz="914400" fontAlgn="base">
                <a:spcBef>
                  <a:spcPct val="0"/>
                </a:spcBef>
                <a:spcAft>
                  <a:spcPct val="0"/>
                </a:spcAft>
                <a:buClrTx/>
                <a:buNone/>
              </a:pPr>
              <a:t>44</a:t>
            </a:fld>
            <a:endParaRPr kumimoji="1" lang="en-US" altLang="zh-TW" sz="1200">
              <a:solidFill>
                <a:prstClr val="black"/>
              </a:solidFill>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168306495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4294967295"/>
          </p:nvPr>
        </p:nvGraphicFramePr>
        <p:xfrm>
          <a:off x="3442371" y="1097980"/>
          <a:ext cx="5832475" cy="4662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橢圓 2"/>
          <p:cNvSpPr/>
          <p:nvPr/>
        </p:nvSpPr>
        <p:spPr>
          <a:xfrm>
            <a:off x="93402" y="1097980"/>
            <a:ext cx="2319338" cy="1038225"/>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defTabSz="914400" fontAlgn="base">
              <a:spcBef>
                <a:spcPct val="0"/>
              </a:spcBef>
              <a:spcAft>
                <a:spcPct val="0"/>
              </a:spcAft>
              <a:defRPr/>
            </a:pPr>
            <a:r>
              <a:rPr kumimoji="1" lang="zh-TW" altLang="en-US" sz="3600" b="1" dirty="0">
                <a:solidFill>
                  <a:prstClr val="white">
                    <a:lumMod val="95000"/>
                  </a:prstClr>
                </a:solidFill>
                <a:latin typeface="微軟正黑體" panose="020B0604030504040204" pitchFamily="34" charset="-120"/>
                <a:ea typeface="微軟正黑體" panose="020B0604030504040204" pitchFamily="34" charset="-120"/>
              </a:rPr>
              <a:t>注意喔</a:t>
            </a:r>
          </a:p>
        </p:txBody>
      </p:sp>
      <p:sp>
        <p:nvSpPr>
          <p:cNvPr id="9220"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E61F9452-A71D-453F-8C5C-A96FDD085478}"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5</a:t>
            </a:fld>
            <a:endParaRPr kumimoji="1" lang="zh-TW" altLang="en-US">
              <a:latin typeface="Arial" panose="020B0604020202020204" pitchFamily="34" charset="0"/>
              <a:ea typeface="新細明體" panose="02020500000000000000" pitchFamily="18" charset="-120"/>
            </a:endParaRPr>
          </a:p>
        </p:txBody>
      </p:sp>
      <p:sp>
        <p:nvSpPr>
          <p:cNvPr id="5" name="圓角矩形 4"/>
          <p:cNvSpPr txBox="1"/>
          <p:nvPr/>
        </p:nvSpPr>
        <p:spPr>
          <a:xfrm>
            <a:off x="2412740" y="59934"/>
            <a:ext cx="7177169" cy="77907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61290" tIns="0" rIns="161290" bIns="0" spcCol="1270" anchor="ctr"/>
          <a:lstStyle/>
          <a:p>
            <a:pPr defTabSz="1644650" eaLnBrk="0" fontAlgn="base" hangingPunct="0">
              <a:lnSpc>
                <a:spcPct val="90000"/>
              </a:lnSpc>
              <a:spcBef>
                <a:spcPct val="0"/>
              </a:spcBef>
              <a:spcAft>
                <a:spcPct val="35000"/>
              </a:spcAft>
              <a:defRPr/>
            </a:pPr>
            <a:r>
              <a:rPr lang="zh-TW" altLang="en-US" sz="4000" b="1" dirty="0" smtClean="0">
                <a:solidFill>
                  <a:schemeClr val="accent6">
                    <a:lumMod val="50000"/>
                  </a:schemeClr>
                </a:solidFill>
                <a:latin typeface="標楷體" panose="03000509000000000000" pitchFamily="65" charset="-120"/>
                <a:ea typeface="標楷體" panose="03000509000000000000" pitchFamily="65" charset="-120"/>
              </a:rPr>
              <a:t>公務員</a:t>
            </a:r>
            <a:r>
              <a:rPr lang="zh-TW" altLang="en-US" sz="4000" b="1" dirty="0">
                <a:solidFill>
                  <a:schemeClr val="accent6">
                    <a:lumMod val="50000"/>
                  </a:schemeClr>
                </a:solidFill>
                <a:latin typeface="標楷體" panose="03000509000000000000" pitchFamily="65" charset="-120"/>
                <a:ea typeface="標楷體" panose="03000509000000000000" pitchFamily="65" charset="-120"/>
              </a:rPr>
              <a:t>廉政</a:t>
            </a:r>
            <a:r>
              <a:rPr lang="zh-TW" altLang="en-US" sz="4000" b="1" dirty="0" smtClean="0">
                <a:solidFill>
                  <a:schemeClr val="accent6">
                    <a:lumMod val="50000"/>
                  </a:schemeClr>
                </a:solidFill>
                <a:latin typeface="標楷體" panose="03000509000000000000" pitchFamily="65" charset="-120"/>
                <a:ea typeface="標楷體" panose="03000509000000000000" pitchFamily="65" charset="-120"/>
              </a:rPr>
              <a:t>倫理規範基本認知</a:t>
            </a:r>
            <a:endParaRPr kumimoji="1" lang="zh-TW" altLang="en-US" sz="3700" dirty="0">
              <a:solidFill>
                <a:prstClr val="black"/>
              </a:solidFill>
              <a:latin typeface="Verdana"/>
              <a:ea typeface="微軟正黑體" panose="020B0604030504040204" pitchFamily="34" charset="-120"/>
            </a:endParaRPr>
          </a:p>
        </p:txBody>
      </p:sp>
    </p:spTree>
    <p:extLst>
      <p:ext uri="{BB962C8B-B14F-4D97-AF65-F5344CB8AC3E}">
        <p14:creationId xmlns:p14="http://schemas.microsoft.com/office/powerpoint/2010/main" val="271679526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nvGraphicFramePr>
        <p:xfrm>
          <a:off x="2639617" y="260649"/>
          <a:ext cx="640871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3852627C-BD55-4BAC-8831-8A13D372C9D3}"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6</a:t>
            </a:fld>
            <a:endParaRPr kumimoji="1" lang="zh-TW" altLang="en-US">
              <a:latin typeface="Arial" panose="020B0604020202020204" pitchFamily="34" charset="0"/>
              <a:ea typeface="新細明體" panose="02020500000000000000" pitchFamily="18" charset="-120"/>
            </a:endParaRPr>
          </a:p>
        </p:txBody>
      </p:sp>
      <p:grpSp>
        <p:nvGrpSpPr>
          <p:cNvPr id="5" name="群組 4"/>
          <p:cNvGrpSpPr/>
          <p:nvPr/>
        </p:nvGrpSpPr>
        <p:grpSpPr>
          <a:xfrm>
            <a:off x="1631504" y="116633"/>
            <a:ext cx="2324002" cy="1062493"/>
            <a:chOff x="304800" y="1166673"/>
            <a:chExt cx="2324002" cy="1062493"/>
          </a:xfrm>
          <a:scene3d>
            <a:camera prst="orthographicFront"/>
            <a:lightRig rig="flat" dir="t"/>
          </a:scene3d>
        </p:grpSpPr>
        <p:sp>
          <p:nvSpPr>
            <p:cNvPr id="6" name="圓角矩形 5"/>
            <p:cNvSpPr/>
            <p:nvPr/>
          </p:nvSpPr>
          <p:spPr>
            <a:xfrm>
              <a:off x="304800" y="1166673"/>
              <a:ext cx="2324002" cy="1062493"/>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7" name="圓角矩形 4"/>
            <p:cNvSpPr txBox="1"/>
            <p:nvPr/>
          </p:nvSpPr>
          <p:spPr>
            <a:xfrm>
              <a:off x="356667" y="1218540"/>
              <a:ext cx="2220268" cy="958759"/>
            </a:xfrm>
            <a:prstGeom prst="rect">
              <a:avLst/>
            </a:prstGeom>
            <a:sp3d/>
          </p:spPr>
          <p:style>
            <a:lnRef idx="0">
              <a:scrgbClr r="0" g="0" b="0"/>
            </a:lnRef>
            <a:fillRef idx="0">
              <a:scrgbClr r="0" g="0" b="0"/>
            </a:fillRef>
            <a:effectRef idx="0">
              <a:scrgbClr r="0" g="0" b="0"/>
            </a:effectRef>
            <a:fontRef idx="minor">
              <a:schemeClr val="dk1"/>
            </a:fontRef>
          </p:style>
          <p:txBody>
            <a:bodyPr lIns="161290" tIns="0" rIns="161290" bIns="0" spcCol="1270" anchor="ctr"/>
            <a:lstStyle/>
            <a:p>
              <a:pPr defTabSz="1644650" eaLnBrk="0" fontAlgn="base" hangingPunct="0">
                <a:lnSpc>
                  <a:spcPct val="90000"/>
                </a:lnSpc>
                <a:spcBef>
                  <a:spcPct val="0"/>
                </a:spcBef>
                <a:spcAft>
                  <a:spcPct val="35000"/>
                </a:spcAft>
                <a:defRPr/>
              </a:pPr>
              <a:r>
                <a:rPr kumimoji="1" lang="zh-TW" altLang="en-US" sz="3700" b="1" dirty="0">
                  <a:solidFill>
                    <a:prstClr val="black"/>
                  </a:solidFill>
                  <a:latin typeface="Verdana"/>
                  <a:ea typeface="標楷體" pitchFamily="65" charset="-120"/>
                </a:rPr>
                <a:t>規範架構</a:t>
              </a:r>
              <a:endParaRPr kumimoji="1" lang="zh-TW" altLang="en-US" sz="3700" dirty="0">
                <a:solidFill>
                  <a:prstClr val="black"/>
                </a:solidFill>
                <a:latin typeface="Verdana"/>
                <a:ea typeface="微軟正黑體" panose="020B0604030504040204" pitchFamily="34" charset="-120"/>
              </a:endParaRPr>
            </a:p>
          </p:txBody>
        </p:sp>
      </p:grpSp>
    </p:spTree>
    <p:extLst>
      <p:ext uri="{BB962C8B-B14F-4D97-AF65-F5344CB8AC3E}">
        <p14:creationId xmlns:p14="http://schemas.microsoft.com/office/powerpoint/2010/main" val="503577195"/>
      </p:ext>
    </p:extLst>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4294967295"/>
          </p:nvPr>
        </p:nvGraphicFramePr>
        <p:xfrm>
          <a:off x="2711625" y="1700809"/>
          <a:ext cx="6192837" cy="3557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投影片編號版面配置區 5"/>
          <p:cNvSpPr txBox="1">
            <a:spLocks noGrp="1"/>
          </p:cNvSpPr>
          <p:nvPr/>
        </p:nvSpPr>
        <p:spPr bwMode="auto">
          <a:xfrm>
            <a:off x="10210800" y="5740401"/>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lang="en-US" altLang="zh-TW" sz="1200">
              <a:solidFill>
                <a:prstClr val="black"/>
              </a:solidFill>
              <a:latin typeface="Tahoma" panose="020B0604030504040204" pitchFamily="34" charset="0"/>
              <a:ea typeface="新細明體" panose="02020500000000000000" pitchFamily="18" charset="-120"/>
            </a:endParaRPr>
          </a:p>
          <a:p>
            <a:pPr defTabSz="914400" fontAlgn="base">
              <a:spcBef>
                <a:spcPct val="0"/>
              </a:spcBef>
              <a:spcAft>
                <a:spcPct val="0"/>
              </a:spcAft>
              <a:buClrTx/>
              <a:buNone/>
            </a:pPr>
            <a:endParaRPr lang="en-US" altLang="zh-TW" sz="1200">
              <a:solidFill>
                <a:prstClr val="black"/>
              </a:solidFill>
              <a:latin typeface="Tahoma" panose="020B0604030504040204" pitchFamily="34" charset="0"/>
              <a:ea typeface="新細明體" panose="02020500000000000000" pitchFamily="18" charset="-120"/>
            </a:endParaRPr>
          </a:p>
        </p:txBody>
      </p:sp>
      <p:sp>
        <p:nvSpPr>
          <p:cNvPr id="122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04729DD8-BEB8-4D44-94F6-6E195A6EBCCE}"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7</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5417193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2424113" y="404814"/>
            <a:ext cx="7467600" cy="706437"/>
          </a:xfrm>
        </p:spPr>
        <p:txBody>
          <a:bodyPr/>
          <a:lstStyle/>
          <a:p>
            <a:pPr algn="ctr" eaLnBrk="1" hangingPunct="1"/>
            <a:r>
              <a:rPr lang="zh-TW" altLang="en-US" sz="4800" b="1">
                <a:solidFill>
                  <a:srgbClr val="0000FF"/>
                </a:solidFill>
                <a:latin typeface="標楷體" panose="03000509000000000000" pitchFamily="65" charset="-120"/>
                <a:ea typeface="標楷體" panose="03000509000000000000" pitchFamily="65" charset="-120"/>
                <a:cs typeface="Trebuchet MS" panose="020B0603020202020204" pitchFamily="34" charset="0"/>
              </a:rPr>
              <a:t>適用對象</a:t>
            </a:r>
          </a:p>
        </p:txBody>
      </p:sp>
      <p:graphicFrame>
        <p:nvGraphicFramePr>
          <p:cNvPr id="3" name="內容版面配置區 2"/>
          <p:cNvGraphicFramePr>
            <a:graphicFrameLocks noGrp="1"/>
          </p:cNvGraphicFramePr>
          <p:nvPr>
            <p:ph idx="4294967295"/>
          </p:nvPr>
        </p:nvGraphicFramePr>
        <p:xfrm>
          <a:off x="2495600" y="1412776"/>
          <a:ext cx="756084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投影片編號版面配置區 5"/>
          <p:cNvSpPr txBox="1">
            <a:spLocks noGrp="1"/>
          </p:cNvSpPr>
          <p:nvPr/>
        </p:nvSpPr>
        <p:spPr bwMode="auto">
          <a:xfrm>
            <a:off x="10210800" y="5740401"/>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lang="en-US" altLang="zh-TW" sz="1200">
              <a:solidFill>
                <a:prstClr val="black"/>
              </a:solidFill>
              <a:latin typeface="Tahoma" panose="020B0604030504040204" pitchFamily="34" charset="0"/>
              <a:ea typeface="新細明體" panose="02020500000000000000" pitchFamily="18" charset="-120"/>
            </a:endParaRPr>
          </a:p>
        </p:txBody>
      </p:sp>
      <p:sp>
        <p:nvSpPr>
          <p:cNvPr id="1331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775BDDE8-2222-4CC7-8294-FC1156806321}"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8</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45109584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2640013" y="404814"/>
            <a:ext cx="7632700" cy="936625"/>
          </a:xfrm>
        </p:spPr>
        <p:txBody>
          <a:bodyPr/>
          <a:lstStyle/>
          <a:p>
            <a:pPr eaLnBrk="1" hangingPunct="1"/>
            <a:r>
              <a:rPr lang="zh-TW" altLang="en-US" sz="4200" b="1">
                <a:solidFill>
                  <a:srgbClr val="0000FF"/>
                </a:solidFill>
                <a:latin typeface="標楷體" panose="03000509000000000000" pitchFamily="65" charset="-120"/>
                <a:ea typeface="標楷體" panose="03000509000000000000" pitchFamily="65" charset="-120"/>
                <a:cs typeface="Trebuchet MS" panose="020B0603020202020204" pitchFamily="34" charset="0"/>
              </a:rPr>
              <a:t>規範內容</a:t>
            </a:r>
            <a:r>
              <a:rPr lang="en-US" altLang="zh-TW" sz="4200" b="1">
                <a:solidFill>
                  <a:srgbClr val="0000FF"/>
                </a:solidFill>
                <a:latin typeface="標楷體" panose="03000509000000000000" pitchFamily="65" charset="-120"/>
                <a:ea typeface="標楷體" panose="03000509000000000000" pitchFamily="65" charset="-120"/>
                <a:cs typeface="Trebuchet MS" panose="020B0603020202020204" pitchFamily="34" charset="0"/>
              </a:rPr>
              <a:t>—</a:t>
            </a:r>
            <a:r>
              <a:rPr lang="zh-TW" altLang="en-US" sz="4200" b="1">
                <a:solidFill>
                  <a:srgbClr val="0000FF"/>
                </a:solidFill>
                <a:latin typeface="標楷體" panose="03000509000000000000" pitchFamily="65" charset="-120"/>
                <a:ea typeface="標楷體" panose="03000509000000000000" pitchFamily="65" charset="-120"/>
                <a:cs typeface="Trebuchet MS" panose="020B0603020202020204" pitchFamily="34" charset="0"/>
              </a:rPr>
              <a:t>受贈財物 </a:t>
            </a:r>
            <a:r>
              <a:rPr lang="en-US" altLang="zh-TW" sz="4200" b="1">
                <a:solidFill>
                  <a:srgbClr val="0000FF"/>
                </a:solidFill>
                <a:latin typeface="標楷體" panose="03000509000000000000" pitchFamily="65" charset="-120"/>
                <a:ea typeface="標楷體" panose="03000509000000000000" pitchFamily="65" charset="-120"/>
                <a:cs typeface="Trebuchet MS" panose="020B0603020202020204" pitchFamily="34" charset="0"/>
              </a:rPr>
              <a:t>(</a:t>
            </a:r>
            <a:r>
              <a:rPr lang="zh-TW" altLang="en-US" sz="4200" b="1">
                <a:solidFill>
                  <a:srgbClr val="0000FF"/>
                </a:solidFill>
                <a:latin typeface="標楷體" panose="03000509000000000000" pitchFamily="65" charset="-120"/>
                <a:ea typeface="標楷體" panose="03000509000000000000" pitchFamily="65" charset="-120"/>
                <a:cs typeface="Trebuchet MS" panose="020B0603020202020204" pitchFamily="34" charset="0"/>
              </a:rPr>
              <a:t>第</a:t>
            </a:r>
            <a:r>
              <a:rPr lang="en-US" altLang="zh-TW" sz="4200" b="1">
                <a:solidFill>
                  <a:srgbClr val="0000FF"/>
                </a:solidFill>
                <a:latin typeface="標楷體" panose="03000509000000000000" pitchFamily="65" charset="-120"/>
                <a:ea typeface="標楷體" panose="03000509000000000000" pitchFamily="65" charset="-120"/>
                <a:cs typeface="Trebuchet MS" panose="020B0603020202020204" pitchFamily="34" charset="0"/>
              </a:rPr>
              <a:t>4</a:t>
            </a:r>
            <a:r>
              <a:rPr lang="zh-TW" altLang="en-US" sz="4200" b="1">
                <a:solidFill>
                  <a:srgbClr val="0000FF"/>
                </a:solidFill>
                <a:latin typeface="標楷體" panose="03000509000000000000" pitchFamily="65" charset="-120"/>
                <a:ea typeface="標楷體" panose="03000509000000000000" pitchFamily="65" charset="-120"/>
                <a:cs typeface="Trebuchet MS" panose="020B0603020202020204" pitchFamily="34" charset="0"/>
              </a:rPr>
              <a:t>點</a:t>
            </a:r>
            <a:r>
              <a:rPr lang="en-US" altLang="zh-TW" sz="4200" b="1">
                <a:solidFill>
                  <a:srgbClr val="0000FF"/>
                </a:solidFill>
                <a:latin typeface="標楷體" panose="03000509000000000000" pitchFamily="65" charset="-120"/>
                <a:ea typeface="標楷體" panose="03000509000000000000" pitchFamily="65" charset="-120"/>
                <a:cs typeface="Trebuchet MS" panose="020B0603020202020204" pitchFamily="34" charset="0"/>
              </a:rPr>
              <a:t>)</a:t>
            </a:r>
            <a:endParaRPr lang="zh-TW" altLang="en-US" sz="4200" b="1">
              <a:solidFill>
                <a:srgbClr val="0000FF"/>
              </a:solidFill>
              <a:latin typeface="標楷體" panose="03000509000000000000" pitchFamily="65" charset="-120"/>
              <a:ea typeface="標楷體" panose="03000509000000000000" pitchFamily="65" charset="-120"/>
              <a:cs typeface="Trebuchet MS" panose="020B0603020202020204" pitchFamily="34" charset="0"/>
            </a:endParaRPr>
          </a:p>
        </p:txBody>
      </p:sp>
      <p:graphicFrame>
        <p:nvGraphicFramePr>
          <p:cNvPr id="2" name="內容版面配置區 1"/>
          <p:cNvGraphicFramePr>
            <a:graphicFrameLocks noGrp="1"/>
          </p:cNvGraphicFramePr>
          <p:nvPr>
            <p:ph idx="4294967295"/>
          </p:nvPr>
        </p:nvGraphicFramePr>
        <p:xfrm>
          <a:off x="2495600" y="1340768"/>
          <a:ext cx="7715200" cy="4997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投影片編號版面配置區 5"/>
          <p:cNvSpPr txBox="1">
            <a:spLocks noGrp="1"/>
          </p:cNvSpPr>
          <p:nvPr/>
        </p:nvSpPr>
        <p:spPr bwMode="auto">
          <a:xfrm>
            <a:off x="10210800" y="5740401"/>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endParaRPr lang="en-US" altLang="zh-TW" sz="1200">
              <a:solidFill>
                <a:prstClr val="black"/>
              </a:solidFill>
              <a:latin typeface="Tahoma" panose="020B0604030504040204" pitchFamily="34" charset="0"/>
              <a:ea typeface="新細明體" panose="02020500000000000000" pitchFamily="18" charset="-120"/>
            </a:endParaRPr>
          </a:p>
        </p:txBody>
      </p:sp>
      <p:sp>
        <p:nvSpPr>
          <p:cNvPr id="1434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ea typeface="微軟正黑體" panose="020B0604030504040204" pitchFamily="34" charset="-120"/>
              </a:defRPr>
            </a:lvl1pPr>
            <a:lvl2pPr marL="742950" indent="-28575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ea typeface="微軟正黑體" panose="020B0604030504040204" pitchFamily="34" charset="-120"/>
              </a:defRPr>
            </a:lvl2pPr>
            <a:lvl3pPr marL="1143000" indent="-22860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ea typeface="微軟正黑體" panose="020B0604030504040204" pitchFamily="34" charset="-120"/>
              </a:defRPr>
            </a:lvl3pPr>
            <a:lvl4pPr marL="16002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4pPr>
            <a:lvl5pPr marL="2057400" indent="-22860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ea typeface="微軟正黑體" panose="020B0604030504040204" pitchFamily="34" charset="-120"/>
              </a:defRPr>
            </a:lvl9pPr>
          </a:lstStyle>
          <a:p>
            <a:pPr defTabSz="914400" fontAlgn="base">
              <a:spcBef>
                <a:spcPct val="0"/>
              </a:spcBef>
              <a:spcAft>
                <a:spcPct val="0"/>
              </a:spcAft>
              <a:buClrTx/>
              <a:buNone/>
            </a:pPr>
            <a:fld id="{402A8C9F-B13E-4673-A182-77B72FFD4992}" type="slidenum">
              <a:rPr kumimoji="1" lang="zh-TW" altLang="en-US">
                <a:latin typeface="Arial" panose="020B0604020202020204" pitchFamily="34" charset="0"/>
                <a:ea typeface="新細明體" panose="02020500000000000000" pitchFamily="18" charset="-120"/>
              </a:rPr>
              <a:pPr defTabSz="914400" fontAlgn="base">
                <a:spcBef>
                  <a:spcPct val="0"/>
                </a:spcBef>
                <a:spcAft>
                  <a:spcPct val="0"/>
                </a:spcAft>
                <a:buClrTx/>
                <a:buNone/>
              </a:pPr>
              <a:t>9</a:t>
            </a:fld>
            <a:endParaRPr kumimoji="1" lang="zh-TW" altLang="en-US">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38246179"/>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3977</TotalTime>
  <Words>3249</Words>
  <Application>Microsoft Office PowerPoint</Application>
  <PresentationFormat>寬螢幕</PresentationFormat>
  <Paragraphs>308</Paragraphs>
  <Slides>44</Slides>
  <Notes>8</Notes>
  <HiddenSlides>0</HiddenSlides>
  <MMClips>0</MMClips>
  <ScaleCrop>false</ScaleCrop>
  <HeadingPairs>
    <vt:vector size="6" baseType="variant">
      <vt:variant>
        <vt:lpstr>使用字型</vt:lpstr>
      </vt:variant>
      <vt:variant>
        <vt:i4>18</vt:i4>
      </vt:variant>
      <vt:variant>
        <vt:lpstr>佈景主題</vt:lpstr>
      </vt:variant>
      <vt:variant>
        <vt:i4>2</vt:i4>
      </vt:variant>
      <vt:variant>
        <vt:lpstr>投影片標題</vt:lpstr>
      </vt:variant>
      <vt:variant>
        <vt:i4>44</vt:i4>
      </vt:variant>
    </vt:vector>
  </HeadingPairs>
  <TitlesOfParts>
    <vt:vector size="64" baseType="lpstr">
      <vt:lpstr>Adobe 繁黑體 Std B</vt:lpstr>
      <vt:lpstr>Aharoni</vt:lpstr>
      <vt:lpstr>DFXingKai-W5-WIN-BF</vt:lpstr>
      <vt:lpstr>STXingkaiTC-Bold</vt:lpstr>
      <vt:lpstr>細明體</vt:lpstr>
      <vt:lpstr>微軟正黑體</vt:lpstr>
      <vt:lpstr>新細明體</vt:lpstr>
      <vt:lpstr>標楷體</vt:lpstr>
      <vt:lpstr>Arial</vt:lpstr>
      <vt:lpstr>Calibri</vt:lpstr>
      <vt:lpstr>Courier New</vt:lpstr>
      <vt:lpstr>Garamond</vt:lpstr>
      <vt:lpstr>Tahoma</vt:lpstr>
      <vt:lpstr>Times New Roman</vt:lpstr>
      <vt:lpstr>Trebuchet MS</vt:lpstr>
      <vt:lpstr>Verdana</vt:lpstr>
      <vt:lpstr>Wingdings</vt:lpstr>
      <vt:lpstr>Wingdings 2</vt:lpstr>
      <vt:lpstr>有機</vt:lpstr>
      <vt:lpstr>Spring</vt:lpstr>
      <vt:lpstr>廉政倫理規範基本認知與學校遇檢調調卷約談等強制處置方式之通報程序</vt:lpstr>
      <vt:lpstr>大綱 </vt:lpstr>
      <vt:lpstr>PowerPoint 簡報</vt:lpstr>
      <vt:lpstr>PowerPoint 簡報</vt:lpstr>
      <vt:lpstr>PowerPoint 簡報</vt:lpstr>
      <vt:lpstr>PowerPoint 簡報</vt:lpstr>
      <vt:lpstr>PowerPoint 簡報</vt:lpstr>
      <vt:lpstr>適用對象</vt:lpstr>
      <vt:lpstr>規範內容—受贈財物 (第4點)</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規範內容-飲宴應酬(第7點)</vt:lpstr>
      <vt:lpstr>PowerPoint 簡報</vt:lpstr>
      <vt:lpstr>PowerPoint 簡報</vt:lpstr>
      <vt:lpstr>PowerPoint 簡報</vt:lpstr>
      <vt:lpstr>規範內容-請託關說(第11點)</vt:lpstr>
      <vt:lpstr>PowerPoint 簡報</vt:lpstr>
      <vt:lpstr>PowerPoint 簡報</vt:lpstr>
      <vt:lpstr>PowerPoint 簡報</vt:lpstr>
      <vt:lpstr>規範內容- 出席演講等活動之規範(第14點)</vt:lpstr>
      <vt:lpstr>PowerPoint 簡報</vt:lpstr>
      <vt:lpstr>   簽報登錄之必要性</vt:lpstr>
      <vt:lpstr>PowerPoint 簡報</vt:lpstr>
      <vt:lpstr>PowerPoint 簡報</vt:lpstr>
      <vt:lpstr>PowerPoint 簡報</vt:lpstr>
      <vt:lpstr>案例1-請託關說</vt:lpstr>
      <vt:lpstr>案例2-受贈財物</vt:lpstr>
      <vt:lpstr>案例3-受贈財物</vt:lpstr>
      <vt:lpstr>案例4-受贈財物</vt:lpstr>
      <vt:lpstr>案例5-受贈財物</vt:lpstr>
      <vt:lpstr>案例6-畢業謝師宴案</vt:lpstr>
      <vt:lpstr>案例7-受贈財物</vt:lpstr>
      <vt:lpstr>PowerPoint 簡報</vt:lpstr>
      <vt:lpstr>PowerPoint 簡報</vt:lpstr>
      <vt:lpstr>PowerPoint 簡報</vt:lpstr>
      <vt:lpstr>PowerPoint 簡報</vt:lpstr>
      <vt:lpstr>    簡報完畢   　       敬請指教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桃園市政府教育局辦理「教育部補助公立國民中小學老舊校舍整建工程」專案稽核</dc:title>
  <dc:creator>陳奕廷</dc:creator>
  <cp:lastModifiedBy>周柏至</cp:lastModifiedBy>
  <cp:revision>307</cp:revision>
  <cp:lastPrinted>2024-01-16T08:00:21Z</cp:lastPrinted>
  <dcterms:created xsi:type="dcterms:W3CDTF">2018-06-05T00:48:30Z</dcterms:created>
  <dcterms:modified xsi:type="dcterms:W3CDTF">2024-01-17T01:25:33Z</dcterms:modified>
</cp:coreProperties>
</file>