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36"/>
  </p:handoutMasterIdLst>
  <p:sldIdLst>
    <p:sldId id="256" r:id="rId2"/>
    <p:sldId id="333" r:id="rId3"/>
    <p:sldId id="334" r:id="rId4"/>
    <p:sldId id="335" r:id="rId5"/>
    <p:sldId id="314" r:id="rId6"/>
    <p:sldId id="337" r:id="rId7"/>
    <p:sldId id="338" r:id="rId8"/>
    <p:sldId id="339" r:id="rId9"/>
    <p:sldId id="340" r:id="rId10"/>
    <p:sldId id="315" r:id="rId11"/>
    <p:sldId id="336" r:id="rId12"/>
    <p:sldId id="341" r:id="rId13"/>
    <p:sldId id="316" r:id="rId14"/>
    <p:sldId id="343" r:id="rId15"/>
    <p:sldId id="344" r:id="rId16"/>
    <p:sldId id="342" r:id="rId17"/>
    <p:sldId id="317" r:id="rId18"/>
    <p:sldId id="319" r:id="rId19"/>
    <p:sldId id="346" r:id="rId20"/>
    <p:sldId id="345" r:id="rId21"/>
    <p:sldId id="318" r:id="rId22"/>
    <p:sldId id="329" r:id="rId23"/>
    <p:sldId id="331" r:id="rId24"/>
    <p:sldId id="330" r:id="rId25"/>
    <p:sldId id="325" r:id="rId26"/>
    <p:sldId id="328" r:id="rId27"/>
    <p:sldId id="332" r:id="rId28"/>
    <p:sldId id="320" r:id="rId29"/>
    <p:sldId id="321" r:id="rId30"/>
    <p:sldId id="322" r:id="rId31"/>
    <p:sldId id="323" r:id="rId32"/>
    <p:sldId id="324" r:id="rId33"/>
    <p:sldId id="297" r:id="rId34"/>
    <p:sldId id="347" r:id="rId35"/>
  </p:sldIdLst>
  <p:sldSz cx="9144000" cy="6858000" type="screen4x3"/>
  <p:notesSz cx="6858000" cy="9947275"/>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336" autoAdjust="0"/>
  </p:normalViewPr>
  <p:slideViewPr>
    <p:cSldViewPr>
      <p:cViewPr varScale="1">
        <p:scale>
          <a:sx n="108" d="100"/>
          <a:sy n="108" d="100"/>
        </p:scale>
        <p:origin x="17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54" y="-96"/>
      </p:cViewPr>
      <p:guideLst>
        <p:guide orient="horz" pos="3134"/>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72393" cy="497604"/>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defTabSz="918947">
              <a:defRPr sz="1200">
                <a:latin typeface="Times New Roman" pitchFamily="18" charset="0"/>
              </a:defRPr>
            </a:lvl1pPr>
          </a:lstStyle>
          <a:p>
            <a:endParaRPr lang="en-US" altLang="zh-TW"/>
          </a:p>
        </p:txBody>
      </p:sp>
      <p:sp>
        <p:nvSpPr>
          <p:cNvPr id="40963" name="Rectangle 3"/>
          <p:cNvSpPr>
            <a:spLocks noGrp="1" noChangeArrowheads="1"/>
          </p:cNvSpPr>
          <p:nvPr>
            <p:ph type="dt" sz="quarter" idx="1"/>
          </p:nvPr>
        </p:nvSpPr>
        <p:spPr bwMode="auto">
          <a:xfrm>
            <a:off x="3883991" y="1"/>
            <a:ext cx="2972392" cy="497604"/>
          </a:xfrm>
          <a:prstGeom prst="rect">
            <a:avLst/>
          </a:prstGeom>
          <a:noFill/>
          <a:ln w="9525">
            <a:noFill/>
            <a:miter lim="800000"/>
            <a:headEnd/>
            <a:tailEnd/>
          </a:ln>
          <a:effectLst/>
        </p:spPr>
        <p:txBody>
          <a:bodyPr vert="horz" wrap="square" lIns="91861" tIns="45931" rIns="91861" bIns="45931" numCol="1" anchor="t" anchorCtr="0" compatLnSpc="1">
            <a:prstTxWarp prst="textNoShape">
              <a:avLst/>
            </a:prstTxWarp>
          </a:bodyPr>
          <a:lstStyle>
            <a:lvl1pPr algn="r" defTabSz="918947">
              <a:defRPr sz="1200">
                <a:latin typeface="Times New Roman" pitchFamily="18" charset="0"/>
              </a:defRPr>
            </a:lvl1pPr>
          </a:lstStyle>
          <a:p>
            <a:endParaRPr lang="en-US" altLang="zh-TW"/>
          </a:p>
        </p:txBody>
      </p:sp>
      <p:sp>
        <p:nvSpPr>
          <p:cNvPr id="40964" name="Rectangle 4"/>
          <p:cNvSpPr>
            <a:spLocks noGrp="1" noChangeArrowheads="1"/>
          </p:cNvSpPr>
          <p:nvPr>
            <p:ph type="ftr" sz="quarter" idx="2"/>
          </p:nvPr>
        </p:nvSpPr>
        <p:spPr bwMode="auto">
          <a:xfrm>
            <a:off x="0" y="9448071"/>
            <a:ext cx="2972393" cy="497603"/>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defTabSz="918947">
              <a:defRPr sz="1200">
                <a:latin typeface="Times New Roman" pitchFamily="18" charset="0"/>
              </a:defRPr>
            </a:lvl1pPr>
          </a:lstStyle>
          <a:p>
            <a:endParaRPr lang="en-US" altLang="zh-TW"/>
          </a:p>
        </p:txBody>
      </p:sp>
      <p:sp>
        <p:nvSpPr>
          <p:cNvPr id="40965" name="Rectangle 5"/>
          <p:cNvSpPr>
            <a:spLocks noGrp="1" noChangeArrowheads="1"/>
          </p:cNvSpPr>
          <p:nvPr>
            <p:ph type="sldNum" sz="quarter" idx="3"/>
          </p:nvPr>
        </p:nvSpPr>
        <p:spPr bwMode="auto">
          <a:xfrm>
            <a:off x="3883991" y="9448071"/>
            <a:ext cx="2972392" cy="497603"/>
          </a:xfrm>
          <a:prstGeom prst="rect">
            <a:avLst/>
          </a:prstGeom>
          <a:noFill/>
          <a:ln w="9525">
            <a:noFill/>
            <a:miter lim="800000"/>
            <a:headEnd/>
            <a:tailEnd/>
          </a:ln>
          <a:effectLst/>
        </p:spPr>
        <p:txBody>
          <a:bodyPr vert="horz" wrap="square" lIns="91861" tIns="45931" rIns="91861" bIns="45931" numCol="1" anchor="b" anchorCtr="0" compatLnSpc="1">
            <a:prstTxWarp prst="textNoShape">
              <a:avLst/>
            </a:prstTxWarp>
          </a:bodyPr>
          <a:lstStyle>
            <a:lvl1pPr algn="r" defTabSz="918947">
              <a:defRPr sz="1200">
                <a:latin typeface="Times New Roman" pitchFamily="18" charset="0"/>
              </a:defRPr>
            </a:lvl1pPr>
          </a:lstStyle>
          <a:p>
            <a:fld id="{A6B9C5FC-AC88-40DA-AC5B-19963CB251BE}" type="slidenum">
              <a:rPr lang="zh-TW" altLang="en-US"/>
              <a:pPr/>
              <a:t>‹#›</a:t>
            </a:fld>
            <a:endParaRPr lang="en-US" altLang="zh-TW"/>
          </a:p>
        </p:txBody>
      </p:sp>
    </p:spTree>
    <p:extLst>
      <p:ext uri="{BB962C8B-B14F-4D97-AF65-F5344CB8AC3E}">
        <p14:creationId xmlns:p14="http://schemas.microsoft.com/office/powerpoint/2010/main" val="4664720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CDFFE5B9-E09C-4D92-BDF2-485F2DD1DDE0}"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3002FBB-3744-43C7-B4D5-020DFF1BAE3F}"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274638"/>
            <a:ext cx="2058988" cy="60245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29325" cy="6024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1252055-C83B-4953-9811-18DADCD61986}"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68313" y="1773238"/>
            <a:ext cx="4038600" cy="45259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59313" y="1773238"/>
            <a:ext cx="4038600" cy="21859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59313" y="4111625"/>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7" name="頁尾版面配置區 6"/>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p:spPr>
        <p:txBody>
          <a:bodyPr/>
          <a:lstStyle>
            <a:lvl1pPr>
              <a:defRPr/>
            </a:lvl1pPr>
          </a:lstStyle>
          <a:p>
            <a:fld id="{4BF5888F-9207-40E1-B54D-C0E9D2971158}"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68313" y="1773238"/>
            <a:ext cx="8229600" cy="4525962"/>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F3E5C9DB-18E2-4FEA-81B4-0D752A92EE7F}"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68313" y="1773238"/>
            <a:ext cx="4038600" cy="45259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9313" y="1773238"/>
            <a:ext cx="4038600" cy="45259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ECE67221-F0FF-4EF4-B7ED-1F1246BB6EF1}"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8D829BE-CC15-435B-8621-F8C56F49AB49}"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235727CE-3A65-4D01-AB3B-F6C7708CF6B3}"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8313" y="1773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9313" y="1773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15B522F9-E069-4FA8-B8FB-884AE2DD8FA5}"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2E929C10-ABC6-4F48-9F47-117230FCDDC8}"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02C36971-DF6F-427E-A96D-6BC5CABABB37}"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72E0E7B0-0B14-43CC-A7B4-1913FA35B8DA}"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AF77C0A6-B680-4447-B774-991007D91B9F}"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2D5D50E-F2C8-4BA6-881C-F43E66EB70D5}"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52" name="Picture 16" descr="全區02"/>
          <p:cNvPicPr>
            <a:picLocks noChangeArrowheads="1"/>
          </p:cNvPicPr>
          <p:nvPr userDrawn="1"/>
        </p:nvPicPr>
        <p:blipFill>
          <a:blip r:embed="rId16" cstate="print">
            <a:lum bright="68000" contrast="-70000"/>
          </a:blip>
          <a:srcRect/>
          <a:stretch>
            <a:fillRect/>
          </a:stretch>
        </p:blipFill>
        <p:spPr bwMode="auto">
          <a:xfrm>
            <a:off x="0" y="0"/>
            <a:ext cx="9177338" cy="6910388"/>
          </a:xfrm>
          <a:prstGeom prst="rect">
            <a:avLst/>
          </a:prstGeom>
          <a:noFill/>
          <a:ln w="9525">
            <a:noFill/>
            <a:miter lim="800000"/>
            <a:headEnd/>
            <a:tailEnd/>
          </a:ln>
        </p:spPr>
      </p:pic>
      <p:sp>
        <p:nvSpPr>
          <p:cNvPr id="655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65539" name="Rectangle 3"/>
          <p:cNvSpPr>
            <a:spLocks noGrp="1" noChangeArrowheads="1"/>
          </p:cNvSpPr>
          <p:nvPr>
            <p:ph type="body" idx="1"/>
          </p:nvPr>
        </p:nvSpPr>
        <p:spPr bwMode="auto">
          <a:xfrm>
            <a:off x="468313" y="17732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endParaRPr lang="en-US" altLang="zh-TW"/>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endParaRPr lang="en-US" altLang="zh-TW"/>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fld id="{BC05BA34-91B0-4B40-B332-4A7796E49D4F}" type="slidenum">
              <a:rPr lang="zh-TW" altLang="en-US"/>
              <a:pPr/>
              <a:t>‹#›</a:t>
            </a:fld>
            <a:endParaRPr lang="en-US" altLang="zh-TW"/>
          </a:p>
        </p:txBody>
      </p:sp>
      <p:sp>
        <p:nvSpPr>
          <p:cNvPr id="65545" name="Rectangle 9"/>
          <p:cNvSpPr>
            <a:spLocks noChangeArrowheads="1"/>
          </p:cNvSpPr>
          <p:nvPr userDrawn="1"/>
        </p:nvSpPr>
        <p:spPr bwMode="auto">
          <a:xfrm>
            <a:off x="8566150" y="6505575"/>
            <a:ext cx="641350" cy="366713"/>
          </a:xfrm>
          <a:prstGeom prst="rect">
            <a:avLst/>
          </a:prstGeom>
          <a:noFill/>
          <a:ln w="12700" cap="sq">
            <a:noFill/>
            <a:miter lim="800000"/>
            <a:headEnd type="none" w="sm" len="sm"/>
            <a:tailEnd type="none" w="sm" len="sm"/>
          </a:ln>
          <a:effectLst/>
        </p:spPr>
        <p:txBody>
          <a:bodyPr wrap="none">
            <a:spAutoFit/>
          </a:bodyPr>
          <a:lstStyle/>
          <a:p>
            <a:r>
              <a:rPr kumimoji="0" lang="en-US" altLang="zh-TW" b="1">
                <a:latin typeface="標楷體" pitchFamily="65" charset="-120"/>
                <a:ea typeface="標楷體" pitchFamily="65" charset="-120"/>
              </a:rPr>
              <a:t>p</a:t>
            </a:r>
            <a:fld id="{71EF32C2-F0ED-44B3-9384-542AAD0273E1}" type="slidenum">
              <a:rPr kumimoji="0" lang="en-US" altLang="zh-TW" b="1">
                <a:latin typeface="標楷體" pitchFamily="65" charset="-120"/>
                <a:ea typeface="標楷體" pitchFamily="65" charset="-120"/>
              </a:rPr>
              <a:pPr/>
              <a:t>‹#›</a:t>
            </a:fld>
            <a:endParaRPr kumimoji="0" lang="zh-TW" altLang="en-US" b="1">
              <a:latin typeface="標楷體" pitchFamily="65" charset="-120"/>
              <a:ea typeface="標楷體" pitchFamily="65" charset="-120"/>
            </a:endParaRPr>
          </a:p>
        </p:txBody>
      </p:sp>
      <p:grpSp>
        <p:nvGrpSpPr>
          <p:cNvPr id="65548" name="Group 12"/>
          <p:cNvGrpSpPr>
            <a:grpSpLocks/>
          </p:cNvGrpSpPr>
          <p:nvPr userDrawn="1"/>
        </p:nvGrpSpPr>
        <p:grpSpPr bwMode="auto">
          <a:xfrm>
            <a:off x="250825" y="42863"/>
            <a:ext cx="4897438" cy="554037"/>
            <a:chOff x="158" y="27"/>
            <a:chExt cx="3085" cy="349"/>
          </a:xfrm>
        </p:grpSpPr>
        <p:sp>
          <p:nvSpPr>
            <p:cNvPr id="65544" name="Text Box 8"/>
            <p:cNvSpPr txBox="1">
              <a:spLocks noChangeArrowheads="1"/>
            </p:cNvSpPr>
            <p:nvPr userDrawn="1"/>
          </p:nvSpPr>
          <p:spPr bwMode="auto">
            <a:xfrm>
              <a:off x="158" y="126"/>
              <a:ext cx="3085" cy="2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2000">
                  <a:latin typeface="標楷體" pitchFamily="65" charset="-120"/>
                  <a:ea typeface="標楷體" pitchFamily="65" charset="-120"/>
                </a:rPr>
                <a:t>            </a:t>
              </a:r>
              <a:endParaRPr lang="zh-TW" altLang="en-US" sz="2400">
                <a:latin typeface="標楷體" pitchFamily="65" charset="-120"/>
                <a:ea typeface="標楷體" pitchFamily="65" charset="-120"/>
              </a:endParaRPr>
            </a:p>
          </p:txBody>
        </p:sp>
        <p:pic>
          <p:nvPicPr>
            <p:cNvPr id="65546" name="Picture 10" descr="0007"/>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421" y="27"/>
              <a:ext cx="212" cy="255"/>
            </a:xfrm>
            <a:prstGeom prst="rect">
              <a:avLst/>
            </a:prstGeom>
            <a:noFill/>
          </p:spPr>
        </p:pic>
        <p:pic>
          <p:nvPicPr>
            <p:cNvPr id="65547" name="Picture 11" descr="0001"/>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567" y="155"/>
              <a:ext cx="589" cy="215"/>
            </a:xfrm>
            <a:prstGeom prst="rect">
              <a:avLst/>
            </a:prstGeom>
            <a:noFill/>
          </p:spPr>
        </p:pic>
      </p:grpSp>
      <p:pic>
        <p:nvPicPr>
          <p:cNvPr id="65549" name="Picture 13" descr="桃園縣logo"/>
          <p:cNvPicPr>
            <a:picLocks noChangeAspect="1" noChangeArrowheads="1"/>
          </p:cNvPicPr>
          <p:nvPr userDrawn="1"/>
        </p:nvPicPr>
        <p:blipFill>
          <a:blip r:embed="rId19" cstate="print">
            <a:clrChange>
              <a:clrFrom>
                <a:srgbClr val="FEFEFE"/>
              </a:clrFrom>
              <a:clrTo>
                <a:srgbClr val="FEFEFE">
                  <a:alpha val="0"/>
                </a:srgbClr>
              </a:clrTo>
            </a:clrChange>
          </a:blip>
          <a:srcRect/>
          <a:stretch>
            <a:fillRect/>
          </a:stretch>
        </p:blipFill>
        <p:spPr bwMode="auto">
          <a:xfrm>
            <a:off x="7810500" y="0"/>
            <a:ext cx="1333500" cy="76041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130425"/>
            <a:ext cx="7772400" cy="1803400"/>
          </a:xfrm>
        </p:spPr>
        <p:txBody>
          <a:bodyPr/>
          <a:lstStyle/>
          <a:p>
            <a:r>
              <a:rPr lang="zh-TW" altLang="en-US" sz="4000" dirty="0"/>
              <a:t>運動場規劃設計暨施工經驗分享</a:t>
            </a:r>
          </a:p>
        </p:txBody>
      </p:sp>
      <p:sp>
        <p:nvSpPr>
          <p:cNvPr id="26627" name="Rectangle 3"/>
          <p:cNvSpPr>
            <a:spLocks noGrp="1" noChangeArrowheads="1"/>
          </p:cNvSpPr>
          <p:nvPr>
            <p:ph type="subTitle" idx="1"/>
          </p:nvPr>
        </p:nvSpPr>
        <p:spPr>
          <a:xfrm>
            <a:off x="1619672" y="4293096"/>
            <a:ext cx="6009480" cy="1345083"/>
          </a:xfrm>
        </p:spPr>
        <p:txBody>
          <a:bodyPr/>
          <a:lstStyle/>
          <a:p>
            <a:pPr algn="l"/>
            <a:r>
              <a:rPr lang="zh-TW" altLang="en-US" dirty="0"/>
              <a:t>報告人:退休總務主任林廷濱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528808" y="2204864"/>
            <a:ext cx="8229600" cy="4104034"/>
          </a:xfrm>
        </p:spPr>
        <p:txBody>
          <a:bodyPr/>
          <a:lstStyle/>
          <a:p>
            <a:r>
              <a:rPr lang="zh-TW" altLang="zh-TW" dirty="0">
                <a:hlinkClick r:id="rId2" action="ppaction://hlinksldjump"/>
              </a:rPr>
              <a:t>一般球場方位應為南北走向</a:t>
            </a:r>
            <a:r>
              <a:rPr lang="zh-TW" altLang="en-US" dirty="0">
                <a:hlinkClick r:id="rId2" action="ppaction://hlinksldjump"/>
              </a:rPr>
              <a:t>，避免運動者向光。</a:t>
            </a:r>
            <a:endParaRPr lang="en-US" altLang="zh-TW" dirty="0"/>
          </a:p>
          <a:p>
            <a:r>
              <a:rPr lang="zh-TW" altLang="zh-TW" dirty="0"/>
              <a:t>看台以設在側邊，亦即邊線外側較好</a:t>
            </a:r>
            <a:r>
              <a:rPr lang="zh-TW" altLang="en-US" dirty="0"/>
              <a:t>。</a:t>
            </a:r>
            <a:endParaRPr lang="en-US" altLang="zh-TW" dirty="0"/>
          </a:p>
          <a:p>
            <a:r>
              <a:rPr lang="zh-TW" altLang="zh-TW" dirty="0"/>
              <a:t>球場砂石層之壓密度能要求在</a:t>
            </a:r>
            <a:r>
              <a:rPr lang="en-US" altLang="zh-TW" dirty="0"/>
              <a:t>95%</a:t>
            </a:r>
            <a:r>
              <a:rPr lang="zh-TW" altLang="zh-TW" dirty="0"/>
              <a:t>以上時較佳</a:t>
            </a:r>
            <a:r>
              <a:rPr lang="zh-TW" altLang="en-US" dirty="0"/>
              <a:t>。</a:t>
            </a:r>
            <a:endParaRPr lang="en-US" altLang="zh-TW" dirty="0"/>
          </a:p>
          <a:p>
            <a:r>
              <a:rPr lang="zh-TW" altLang="zh-TW" dirty="0"/>
              <a:t>底層仍以瀝青混凝土較適合化學面層之接著</a:t>
            </a:r>
            <a:r>
              <a:rPr lang="zh-TW" altLang="en-US" dirty="0"/>
              <a:t>。面層是紅土，則底層要原土層。</a:t>
            </a:r>
            <a:endParaRPr lang="zh-TW" altLang="zh-TW" dirty="0"/>
          </a:p>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
        <p:nvSpPr>
          <p:cNvPr id="4" name="Rectangle 3"/>
          <p:cNvSpPr txBox="1">
            <a:spLocks noChangeArrowheads="1"/>
          </p:cNvSpPr>
          <p:nvPr/>
        </p:nvSpPr>
        <p:spPr bwMode="auto">
          <a:xfrm>
            <a:off x="528808" y="2204864"/>
            <a:ext cx="8229600" cy="41040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90000"/>
              </a:lnSpc>
            </a:pPr>
            <a:r>
              <a:rPr lang="zh-TW" altLang="en-US" dirty="0"/>
              <a:t>戶外運動球場一般建議壓克力面層為主</a:t>
            </a:r>
            <a:endParaRPr lang="en-US" altLang="zh-TW" dirty="0"/>
          </a:p>
          <a:p>
            <a:pPr>
              <a:lnSpc>
                <a:spcPct val="90000"/>
              </a:lnSpc>
            </a:pPr>
            <a:r>
              <a:rPr lang="zh-TW" altLang="en-US" dirty="0"/>
              <a:t>戶外田徑場可以選擇</a:t>
            </a:r>
            <a:r>
              <a:rPr lang="en-US" altLang="zh-TW" dirty="0" err="1"/>
              <a:t>PU</a:t>
            </a:r>
            <a:r>
              <a:rPr lang="zh-TW" altLang="en-US" dirty="0"/>
              <a:t>、紅土、合成橡膠</a:t>
            </a:r>
            <a:endParaRPr lang="en-US" altLang="zh-TW" dirty="0"/>
          </a:p>
          <a:p>
            <a:pPr marL="0" indent="0">
              <a:lnSpc>
                <a:spcPct val="90000"/>
              </a:lnSpc>
              <a:buNone/>
            </a:pPr>
            <a:r>
              <a:rPr lang="zh-TW" altLang="en-US" dirty="0"/>
              <a:t>   價格和維修是大家考量的重點</a:t>
            </a:r>
            <a:endParaRPr lang="en-US" altLang="zh-TW" dirty="0"/>
          </a:p>
          <a:p>
            <a:pPr>
              <a:lnSpc>
                <a:spcPct val="90000"/>
              </a:lnSpc>
            </a:pPr>
            <a:endParaRPr lang="zh-TW" altLang="zh-TW" dirty="0"/>
          </a:p>
          <a:p>
            <a:pPr>
              <a:lnSpc>
                <a:spcPct val="90000"/>
              </a:lnSpc>
            </a:pPr>
            <a:endParaRPr lang="zh-TW" altLang="en-US" dirty="0"/>
          </a:p>
        </p:txBody>
      </p:sp>
    </p:spTree>
    <p:extLst>
      <p:ext uri="{BB962C8B-B14F-4D97-AF65-F5344CB8AC3E}">
        <p14:creationId xmlns:p14="http://schemas.microsoft.com/office/powerpoint/2010/main" val="64619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68313" y="1773238"/>
            <a:ext cx="8229600" cy="1079698"/>
          </a:xfrm>
        </p:spPr>
        <p:txBody>
          <a:bodyPr/>
          <a:lstStyle/>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814568121"/>
              </p:ext>
            </p:extLst>
          </p:nvPr>
        </p:nvGraphicFramePr>
        <p:xfrm>
          <a:off x="395536" y="1988840"/>
          <a:ext cx="8208912" cy="3108960"/>
        </p:xfrm>
        <a:graphic>
          <a:graphicData uri="http://schemas.openxmlformats.org/drawingml/2006/table">
            <a:tbl>
              <a:tblPr firstRow="1" bandRow="1">
                <a:tableStyleId>{5C22544A-7EE6-4342-B048-85BDC9FD1C3A}</a:tableStyleId>
              </a:tblPr>
              <a:tblGrid>
                <a:gridCol w="2052228">
                  <a:extLst>
                    <a:ext uri="{9D8B030D-6E8A-4147-A177-3AD203B41FA5}">
                      <a16:colId xmlns:a16="http://schemas.microsoft.com/office/drawing/2014/main" val="20000"/>
                    </a:ext>
                  </a:extLst>
                </a:gridCol>
                <a:gridCol w="2214295">
                  <a:extLst>
                    <a:ext uri="{9D8B030D-6E8A-4147-A177-3AD203B41FA5}">
                      <a16:colId xmlns:a16="http://schemas.microsoft.com/office/drawing/2014/main" val="20001"/>
                    </a:ext>
                  </a:extLst>
                </a:gridCol>
                <a:gridCol w="1890161">
                  <a:extLst>
                    <a:ext uri="{9D8B030D-6E8A-4147-A177-3AD203B41FA5}">
                      <a16:colId xmlns:a16="http://schemas.microsoft.com/office/drawing/2014/main" val="20002"/>
                    </a:ext>
                  </a:extLst>
                </a:gridCol>
                <a:gridCol w="2052228">
                  <a:extLst>
                    <a:ext uri="{9D8B030D-6E8A-4147-A177-3AD203B41FA5}">
                      <a16:colId xmlns:a16="http://schemas.microsoft.com/office/drawing/2014/main" val="20003"/>
                    </a:ext>
                  </a:extLst>
                </a:gridCol>
              </a:tblGrid>
              <a:tr h="370840">
                <a:tc>
                  <a:txBody>
                    <a:bodyPr/>
                    <a:lstStyle/>
                    <a:p>
                      <a:pPr algn="ctr"/>
                      <a:r>
                        <a:rPr lang="zh-TW" altLang="en-US" sz="2800" dirty="0">
                          <a:solidFill>
                            <a:srgbClr val="002060"/>
                          </a:solidFill>
                        </a:rPr>
                        <a:t>特性</a:t>
                      </a:r>
                    </a:p>
                  </a:txBody>
                  <a:tcPr/>
                </a:tc>
                <a:tc>
                  <a:txBody>
                    <a:bodyPr/>
                    <a:lstStyle/>
                    <a:p>
                      <a:pPr marL="0" algn="ctr" defTabSz="914400" rtl="0" eaLnBrk="1" latinLnBrk="0" hangingPunct="1"/>
                      <a:r>
                        <a:rPr lang="zh-TW" altLang="en-US" sz="2800" b="1" kern="1200" dirty="0">
                          <a:solidFill>
                            <a:srgbClr val="002060"/>
                          </a:solidFill>
                          <a:latin typeface="+mn-lt"/>
                          <a:ea typeface="+mn-ea"/>
                          <a:cs typeface="+mn-cs"/>
                        </a:rPr>
                        <a:t>合成橡膠</a:t>
                      </a:r>
                    </a:p>
                  </a:txBody>
                  <a:tcPr/>
                </a:tc>
                <a:tc>
                  <a:txBody>
                    <a:bodyPr/>
                    <a:lstStyle/>
                    <a:p>
                      <a:pPr marL="0" algn="ctr" defTabSz="914400" rtl="0" eaLnBrk="1" latinLnBrk="0" hangingPunct="1"/>
                      <a:r>
                        <a:rPr lang="en-US" altLang="zh-TW" sz="2800" b="1" kern="1200" dirty="0" err="1">
                          <a:solidFill>
                            <a:srgbClr val="002060"/>
                          </a:solidFill>
                          <a:latin typeface="+mn-lt"/>
                          <a:ea typeface="+mn-ea"/>
                          <a:cs typeface="+mn-cs"/>
                        </a:rPr>
                        <a:t>PU</a:t>
                      </a:r>
                      <a:endParaRPr lang="zh-TW" altLang="en-US" sz="2800" b="1" kern="1200" dirty="0">
                        <a:solidFill>
                          <a:srgbClr val="002060"/>
                        </a:solidFill>
                        <a:latin typeface="+mn-lt"/>
                        <a:ea typeface="+mn-ea"/>
                        <a:cs typeface="+mn-cs"/>
                      </a:endParaRPr>
                    </a:p>
                  </a:txBody>
                  <a:tcPr/>
                </a:tc>
                <a:tc>
                  <a:txBody>
                    <a:bodyPr/>
                    <a:lstStyle/>
                    <a:p>
                      <a:pPr marL="0" algn="ctr" defTabSz="914400" rtl="0" eaLnBrk="1" latinLnBrk="0" hangingPunct="1"/>
                      <a:r>
                        <a:rPr lang="zh-TW" altLang="en-US" sz="2800" b="1" kern="1200" dirty="0">
                          <a:solidFill>
                            <a:srgbClr val="002060"/>
                          </a:solidFill>
                          <a:latin typeface="+mn-lt"/>
                          <a:ea typeface="+mn-ea"/>
                          <a:cs typeface="+mn-cs"/>
                        </a:rPr>
                        <a:t>紅土</a:t>
                      </a:r>
                    </a:p>
                  </a:txBody>
                  <a:tcPr/>
                </a:tc>
                <a:extLst>
                  <a:ext uri="{0D108BD9-81ED-4DB2-BD59-A6C34878D82A}">
                    <a16:rowId xmlns:a16="http://schemas.microsoft.com/office/drawing/2014/main" val="10000"/>
                  </a:ext>
                </a:extLst>
              </a:tr>
              <a:tr h="370840">
                <a:tc>
                  <a:txBody>
                    <a:bodyPr/>
                    <a:lstStyle/>
                    <a:p>
                      <a:pPr algn="ctr"/>
                      <a:r>
                        <a:rPr lang="zh-TW" altLang="en-US" sz="2800" dirty="0"/>
                        <a:t>透水性</a:t>
                      </a:r>
                      <a:endParaRPr lang="zh-TW" altLang="en-US" sz="2800" dirty="0">
                        <a:solidFill>
                          <a:srgbClr val="002060"/>
                        </a:solidFill>
                      </a:endParaRPr>
                    </a:p>
                  </a:txBody>
                  <a:tcPr/>
                </a:tc>
                <a:tc>
                  <a:txBody>
                    <a:bodyPr/>
                    <a:lstStyle/>
                    <a:p>
                      <a:pPr algn="ctr"/>
                      <a:r>
                        <a:rPr lang="zh-TW" altLang="en-US" sz="2800" dirty="0"/>
                        <a:t>不透水</a:t>
                      </a:r>
                      <a:endParaRPr lang="zh-TW" altLang="en-US" sz="2800" dirty="0">
                        <a:solidFill>
                          <a:srgbClr val="002060"/>
                        </a:solidFill>
                      </a:endParaRPr>
                    </a:p>
                  </a:txBody>
                  <a:tcPr/>
                </a:tc>
                <a:tc>
                  <a:txBody>
                    <a:bodyPr/>
                    <a:lstStyle/>
                    <a:p>
                      <a:pPr algn="ctr"/>
                      <a:r>
                        <a:rPr lang="zh-TW" altLang="en-US" sz="2800" dirty="0"/>
                        <a:t>不透水</a:t>
                      </a:r>
                      <a:endParaRPr lang="zh-TW" altLang="en-US" sz="2800" dirty="0">
                        <a:solidFill>
                          <a:srgbClr val="002060"/>
                        </a:solidFill>
                      </a:endParaRPr>
                    </a:p>
                  </a:txBody>
                  <a:tcPr/>
                </a:tc>
                <a:tc>
                  <a:txBody>
                    <a:bodyPr/>
                    <a:lstStyle/>
                    <a:p>
                      <a:pPr algn="ctr"/>
                      <a:r>
                        <a:rPr lang="zh-TW" altLang="en-US" sz="2800" dirty="0"/>
                        <a:t>透水</a:t>
                      </a:r>
                      <a:r>
                        <a:rPr lang="en-US" altLang="zh-TW" sz="2800" dirty="0"/>
                        <a:t>(</a:t>
                      </a:r>
                      <a:r>
                        <a:rPr lang="zh-TW" altLang="en-US" sz="2800" dirty="0"/>
                        <a:t>佳</a:t>
                      </a:r>
                      <a:r>
                        <a:rPr lang="en-US" altLang="zh-TW" sz="2800" dirty="0"/>
                        <a:t>)</a:t>
                      </a:r>
                      <a:endParaRPr lang="zh-TW" altLang="en-US" sz="2800" dirty="0">
                        <a:solidFill>
                          <a:srgbClr val="002060"/>
                        </a:solidFill>
                      </a:endParaRPr>
                    </a:p>
                  </a:txBody>
                  <a:tcPr/>
                </a:tc>
                <a:extLst>
                  <a:ext uri="{0D108BD9-81ED-4DB2-BD59-A6C34878D82A}">
                    <a16:rowId xmlns:a16="http://schemas.microsoft.com/office/drawing/2014/main" val="10001"/>
                  </a:ext>
                </a:extLst>
              </a:tr>
              <a:tr h="370840">
                <a:tc>
                  <a:txBody>
                    <a:bodyPr/>
                    <a:lstStyle/>
                    <a:p>
                      <a:pPr algn="ctr"/>
                      <a:r>
                        <a:rPr lang="zh-TW" altLang="en-US" sz="2800" dirty="0"/>
                        <a:t>環保生態性</a:t>
                      </a:r>
                      <a:endParaRPr lang="zh-TW" altLang="en-US" sz="2800" dirty="0">
                        <a:solidFill>
                          <a:srgbClr val="002060"/>
                        </a:solidFill>
                      </a:endParaRPr>
                    </a:p>
                  </a:txBody>
                  <a:tcPr/>
                </a:tc>
                <a:tc>
                  <a:txBody>
                    <a:bodyPr/>
                    <a:lstStyle/>
                    <a:p>
                      <a:pPr algn="ctr"/>
                      <a:r>
                        <a:rPr lang="zh-TW" altLang="en-US" sz="2800" dirty="0"/>
                        <a:t>次好</a:t>
                      </a:r>
                      <a:endParaRPr lang="zh-TW" altLang="en-US" sz="2800" dirty="0">
                        <a:solidFill>
                          <a:srgbClr val="002060"/>
                        </a:solidFill>
                      </a:endParaRPr>
                    </a:p>
                  </a:txBody>
                  <a:tcPr/>
                </a:tc>
                <a:tc>
                  <a:txBody>
                    <a:bodyPr/>
                    <a:lstStyle/>
                    <a:p>
                      <a:pPr algn="ctr"/>
                      <a:r>
                        <a:rPr lang="zh-TW" altLang="en-US" sz="2800" dirty="0"/>
                        <a:t>較差</a:t>
                      </a:r>
                      <a:endParaRPr lang="zh-TW" altLang="en-US" sz="2800" dirty="0">
                        <a:solidFill>
                          <a:srgbClr val="002060"/>
                        </a:solidFill>
                      </a:endParaRPr>
                    </a:p>
                  </a:txBody>
                  <a:tcPr/>
                </a:tc>
                <a:tc>
                  <a:txBody>
                    <a:bodyPr/>
                    <a:lstStyle/>
                    <a:p>
                      <a:pPr algn="ctr"/>
                      <a:r>
                        <a:rPr lang="zh-TW" altLang="en-US" sz="2800" dirty="0">
                          <a:solidFill>
                            <a:srgbClr val="002060"/>
                          </a:solidFill>
                        </a:rPr>
                        <a:t>最好</a:t>
                      </a:r>
                    </a:p>
                  </a:txBody>
                  <a:tcPr/>
                </a:tc>
                <a:extLst>
                  <a:ext uri="{0D108BD9-81ED-4DB2-BD59-A6C34878D82A}">
                    <a16:rowId xmlns:a16="http://schemas.microsoft.com/office/drawing/2014/main" val="10002"/>
                  </a:ext>
                </a:extLst>
              </a:tr>
              <a:tr h="370840">
                <a:tc>
                  <a:txBody>
                    <a:bodyPr/>
                    <a:lstStyle/>
                    <a:p>
                      <a:pPr algn="ctr"/>
                      <a:r>
                        <a:rPr lang="zh-TW" altLang="en-US" sz="2800" dirty="0"/>
                        <a:t>吸震力</a:t>
                      </a:r>
                      <a:endParaRPr lang="zh-TW" altLang="en-US" sz="2800" dirty="0">
                        <a:solidFill>
                          <a:srgbClr val="002060"/>
                        </a:solidFill>
                      </a:endParaRPr>
                    </a:p>
                  </a:txBody>
                  <a:tcPr/>
                </a:tc>
                <a:tc>
                  <a:txBody>
                    <a:bodyPr/>
                    <a:lstStyle/>
                    <a:p>
                      <a:pPr algn="ctr"/>
                      <a:r>
                        <a:rPr lang="zh-TW" altLang="en-US" sz="2800" dirty="0"/>
                        <a:t>佳</a:t>
                      </a:r>
                      <a:endParaRPr lang="zh-TW" altLang="en-US" sz="2800" dirty="0">
                        <a:solidFill>
                          <a:srgbClr val="002060"/>
                        </a:solidFill>
                      </a:endParaRPr>
                    </a:p>
                  </a:txBody>
                  <a:tcPr/>
                </a:tc>
                <a:tc>
                  <a:txBody>
                    <a:bodyPr/>
                    <a:lstStyle/>
                    <a:p>
                      <a:pPr algn="ctr"/>
                      <a:r>
                        <a:rPr lang="zh-TW" altLang="en-US" sz="2800" dirty="0"/>
                        <a:t>佳</a:t>
                      </a:r>
                      <a:endParaRPr lang="zh-TW" altLang="en-US" sz="2800" dirty="0">
                        <a:solidFill>
                          <a:srgbClr val="002060"/>
                        </a:solidFill>
                      </a:endParaRPr>
                    </a:p>
                  </a:txBody>
                  <a:tcPr/>
                </a:tc>
                <a:tc>
                  <a:txBody>
                    <a:bodyPr/>
                    <a:lstStyle/>
                    <a:p>
                      <a:pPr algn="ctr"/>
                      <a:r>
                        <a:rPr lang="zh-TW" altLang="en-US" sz="2800" dirty="0"/>
                        <a:t>無吸震力</a:t>
                      </a:r>
                      <a:endParaRPr lang="zh-TW" altLang="en-US" sz="2800" dirty="0">
                        <a:solidFill>
                          <a:srgbClr val="002060"/>
                        </a:solidFill>
                      </a:endParaRPr>
                    </a:p>
                  </a:txBody>
                  <a:tcPr/>
                </a:tc>
                <a:extLst>
                  <a:ext uri="{0D108BD9-81ED-4DB2-BD59-A6C34878D82A}">
                    <a16:rowId xmlns:a16="http://schemas.microsoft.com/office/drawing/2014/main" val="10003"/>
                  </a:ext>
                </a:extLst>
              </a:tr>
              <a:tr h="370840">
                <a:tc>
                  <a:txBody>
                    <a:bodyPr/>
                    <a:lstStyle/>
                    <a:p>
                      <a:pPr algn="ctr"/>
                      <a:r>
                        <a:rPr lang="zh-TW" altLang="en-US" sz="2800" dirty="0"/>
                        <a:t>造價</a:t>
                      </a:r>
                      <a:endParaRPr lang="zh-TW" altLang="en-US" sz="2800" dirty="0">
                        <a:solidFill>
                          <a:srgbClr val="002060"/>
                        </a:solidFill>
                      </a:endParaRPr>
                    </a:p>
                  </a:txBody>
                  <a:tcPr/>
                </a:tc>
                <a:tc>
                  <a:txBody>
                    <a:bodyPr/>
                    <a:lstStyle/>
                    <a:p>
                      <a:pPr algn="ctr"/>
                      <a:r>
                        <a:rPr lang="zh-TW" altLang="en-US" sz="2800" dirty="0"/>
                        <a:t>最高 </a:t>
                      </a:r>
                      <a:endParaRPr lang="zh-TW" altLang="en-US" sz="2800" dirty="0">
                        <a:solidFill>
                          <a:srgbClr val="002060"/>
                        </a:solidFill>
                      </a:endParaRPr>
                    </a:p>
                  </a:txBody>
                  <a:tcPr/>
                </a:tc>
                <a:tc>
                  <a:txBody>
                    <a:bodyPr/>
                    <a:lstStyle/>
                    <a:p>
                      <a:pPr algn="ctr"/>
                      <a:r>
                        <a:rPr lang="zh-TW" altLang="en-US" sz="2800" dirty="0"/>
                        <a:t>次高</a:t>
                      </a:r>
                      <a:endParaRPr lang="zh-TW" altLang="en-US" sz="2800" dirty="0">
                        <a:solidFill>
                          <a:srgbClr val="002060"/>
                        </a:solidFill>
                      </a:endParaRPr>
                    </a:p>
                  </a:txBody>
                  <a:tcPr/>
                </a:tc>
                <a:tc>
                  <a:txBody>
                    <a:bodyPr/>
                    <a:lstStyle/>
                    <a:p>
                      <a:pPr algn="ctr"/>
                      <a:r>
                        <a:rPr lang="zh-TW" altLang="en-US" sz="2800" dirty="0"/>
                        <a:t>最低</a:t>
                      </a:r>
                      <a:endParaRPr lang="zh-TW" altLang="en-US" sz="2800" dirty="0">
                        <a:solidFill>
                          <a:srgbClr val="002060"/>
                        </a:solidFill>
                      </a:endParaRPr>
                    </a:p>
                  </a:txBody>
                  <a:tcPr/>
                </a:tc>
                <a:extLst>
                  <a:ext uri="{0D108BD9-81ED-4DB2-BD59-A6C34878D82A}">
                    <a16:rowId xmlns:a16="http://schemas.microsoft.com/office/drawing/2014/main" val="10004"/>
                  </a:ext>
                </a:extLst>
              </a:tr>
              <a:tr h="370840">
                <a:tc>
                  <a:txBody>
                    <a:bodyPr/>
                    <a:lstStyle/>
                    <a:p>
                      <a:pPr algn="ctr"/>
                      <a:r>
                        <a:rPr lang="zh-TW" altLang="en-US" sz="2800" dirty="0"/>
                        <a:t>維護成本</a:t>
                      </a:r>
                      <a:endParaRPr lang="zh-TW" altLang="en-US" sz="2800" dirty="0">
                        <a:solidFill>
                          <a:srgbClr val="002060"/>
                        </a:solidFill>
                      </a:endParaRPr>
                    </a:p>
                  </a:txBody>
                  <a:tcPr/>
                </a:tc>
                <a:tc>
                  <a:txBody>
                    <a:bodyPr/>
                    <a:lstStyle/>
                    <a:p>
                      <a:pPr algn="ctr"/>
                      <a:r>
                        <a:rPr lang="zh-TW" altLang="en-US" sz="2800" dirty="0"/>
                        <a:t>最低</a:t>
                      </a:r>
                      <a:endParaRPr lang="zh-TW" altLang="en-US" sz="2800" dirty="0">
                        <a:solidFill>
                          <a:srgbClr val="002060"/>
                        </a:solidFill>
                      </a:endParaRPr>
                    </a:p>
                  </a:txBody>
                  <a:tcPr/>
                </a:tc>
                <a:tc>
                  <a:txBody>
                    <a:bodyPr/>
                    <a:lstStyle/>
                    <a:p>
                      <a:pPr algn="ctr"/>
                      <a:r>
                        <a:rPr lang="zh-TW" altLang="en-US" sz="2800" dirty="0"/>
                        <a:t>低</a:t>
                      </a:r>
                      <a:endParaRPr lang="zh-TW" altLang="en-US" sz="2800" dirty="0">
                        <a:solidFill>
                          <a:srgbClr val="002060"/>
                        </a:solidFill>
                      </a:endParaRPr>
                    </a:p>
                  </a:txBody>
                  <a:tcPr/>
                </a:tc>
                <a:tc>
                  <a:txBody>
                    <a:bodyPr/>
                    <a:lstStyle/>
                    <a:p>
                      <a:pPr algn="ctr"/>
                      <a:r>
                        <a:rPr lang="zh-TW" altLang="en-US" sz="2800" dirty="0"/>
                        <a:t>最高 </a:t>
                      </a:r>
                      <a:endParaRPr lang="zh-TW" altLang="en-US" sz="2800" dirty="0">
                        <a:solidFill>
                          <a:srgbClr val="00206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751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684337" y="1977402"/>
            <a:ext cx="1871439" cy="4525962"/>
          </a:xfrm>
        </p:spPr>
        <p:txBody>
          <a:bodyPr vert="eaVert"/>
          <a:lstStyle/>
          <a:p>
            <a:r>
              <a:rPr lang="zh-TW" altLang="zh-TW" dirty="0"/>
              <a:t>壓克力面材：</a:t>
            </a:r>
            <a:r>
              <a:rPr lang="zh-TW" altLang="en-US" dirty="0"/>
              <a:t>至少</a:t>
            </a:r>
            <a:r>
              <a:rPr lang="en-US" altLang="zh-TW" dirty="0"/>
              <a:t>3mm</a:t>
            </a:r>
            <a:r>
              <a:rPr lang="zh-TW" altLang="en-US" dirty="0"/>
              <a:t>以上；能要求</a:t>
            </a:r>
            <a:r>
              <a:rPr lang="en-US" altLang="zh-TW" dirty="0"/>
              <a:t>6mm</a:t>
            </a:r>
            <a:r>
              <a:rPr lang="zh-TW" altLang="en-US" dirty="0"/>
              <a:t>以上最好。</a:t>
            </a:r>
            <a:endParaRPr lang="en-US" altLang="zh-TW"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929474"/>
            <a:ext cx="4106391" cy="48118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1916832"/>
            <a:ext cx="8229600" cy="1656184"/>
          </a:xfrm>
        </p:spPr>
        <p:txBody>
          <a:bodyPr/>
          <a:lstStyle/>
          <a:p>
            <a:pPr>
              <a:lnSpc>
                <a:spcPct val="90000"/>
              </a:lnSpc>
            </a:pPr>
            <a:r>
              <a:rPr lang="zh-TW" altLang="en-US" dirty="0"/>
              <a:t>跑道的內緣石可以取消，</a:t>
            </a:r>
            <a:r>
              <a:rPr lang="en-US" altLang="zh-TW" dirty="0" err="1"/>
              <a:t>PU</a:t>
            </a:r>
            <a:r>
              <a:rPr lang="zh-TW" altLang="en-US" dirty="0"/>
              <a:t>要舖到水溝上</a:t>
            </a:r>
            <a:endParaRPr lang="en-US" altLang="zh-TW" dirty="0"/>
          </a:p>
          <a:p>
            <a:pPr>
              <a:lnSpc>
                <a:spcPct val="90000"/>
              </a:lnSpc>
            </a:pPr>
            <a:r>
              <a:rPr lang="en-US" altLang="zh-TW" dirty="0" err="1"/>
              <a:t>PU</a:t>
            </a:r>
            <a:r>
              <a:rPr lang="zh-TW" altLang="zh-TW" dirty="0"/>
              <a:t>由於用於跑道之厚度較球場厚（不含顆料</a:t>
            </a:r>
            <a:r>
              <a:rPr lang="en-US" altLang="zh-TW" dirty="0" err="1"/>
              <a:t>13mm</a:t>
            </a:r>
            <a:r>
              <a:rPr lang="en-US" altLang="zh-TW" dirty="0"/>
              <a:t> </a:t>
            </a:r>
            <a:r>
              <a:rPr lang="zh-TW" altLang="zh-TW" dirty="0"/>
              <a:t>以上）</a:t>
            </a: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3016"/>
            <a:ext cx="9144000" cy="3024336"/>
          </a:xfrm>
          <a:prstGeom prst="rect">
            <a:avLst/>
          </a:prstGeom>
        </p:spPr>
      </p:pic>
    </p:spTree>
    <p:extLst>
      <p:ext uri="{BB962C8B-B14F-4D97-AF65-F5344CB8AC3E}">
        <p14:creationId xmlns:p14="http://schemas.microsoft.com/office/powerpoint/2010/main" val="408642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4"/>
          <p:cNvSpPr txBox="1">
            <a:spLocks noChangeArrowheads="1"/>
          </p:cNvSpPr>
          <p:nvPr/>
        </p:nvSpPr>
        <p:spPr bwMode="auto">
          <a:xfrm>
            <a:off x="1367644" y="1232696"/>
            <a:ext cx="648072" cy="506527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548680"/>
            <a:ext cx="3705225" cy="5629275"/>
          </a:xfrm>
          <a:prstGeom prst="rect">
            <a:avLst/>
          </a:prstGeom>
        </p:spPr>
      </p:pic>
    </p:spTree>
    <p:extLst>
      <p:ext uri="{BB962C8B-B14F-4D97-AF65-F5344CB8AC3E}">
        <p14:creationId xmlns:p14="http://schemas.microsoft.com/office/powerpoint/2010/main" val="167682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r>
              <a:rPr lang="zh-TW" altLang="en-US" dirty="0"/>
              <a:t>表面積水不可</a:t>
            </a:r>
            <a:r>
              <a:rPr lang="zh-TW" altLang="en-US"/>
              <a:t>超過一個十元硬幣</a:t>
            </a:r>
            <a:r>
              <a:rPr lang="zh-TW" altLang="en-US" dirty="0"/>
              <a:t>厚度。</a:t>
            </a:r>
            <a:endParaRPr lang="en-US" altLang="zh-TW" dirty="0"/>
          </a:p>
          <a:p>
            <a:r>
              <a:rPr lang="zh-TW" altLang="en-US" dirty="0"/>
              <a:t>運動場洩水坡度要足夠。</a:t>
            </a:r>
            <a:endParaRPr lang="en-US" altLang="zh-TW" dirty="0"/>
          </a:p>
          <a:p>
            <a:r>
              <a:rPr lang="zh-TW" altLang="en-US" dirty="0"/>
              <a:t>運動場周圍要有排水溝。</a:t>
            </a:r>
            <a:endParaRPr lang="en-US" altLang="zh-TW" dirty="0"/>
          </a:p>
          <a:p>
            <a:r>
              <a:rPr lang="zh-TW" altLang="en-US" dirty="0"/>
              <a:t>水溝可用預鑄式或廠鑄式。</a:t>
            </a: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46059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r>
              <a:rPr lang="zh-TW" altLang="en-US" dirty="0"/>
              <a:t>排水溝表面也要設計面層。</a:t>
            </a:r>
            <a:endParaRPr lang="en-US" altLang="zh-TW" dirty="0"/>
          </a:p>
          <a:p>
            <a:r>
              <a:rPr lang="zh-TW" altLang="en-US" dirty="0"/>
              <a:t>排水溝如果是場鑄式則排水孔要多留一些。</a:t>
            </a:r>
            <a:endParaRPr lang="en-US" altLang="zh-TW" dirty="0"/>
          </a:p>
          <a:p>
            <a:r>
              <a:rPr lang="zh-TW" altLang="en-US" dirty="0"/>
              <a:t>洩水坡度流向內排水溝，</a:t>
            </a:r>
            <a:r>
              <a:rPr lang="zh-TW" altLang="zh-TW" dirty="0"/>
              <a:t>當田徑場完全浸滿水時，需於</a:t>
            </a:r>
            <a:r>
              <a:rPr lang="en-US" altLang="zh-TW" dirty="0"/>
              <a:t> 20 </a:t>
            </a:r>
            <a:r>
              <a:rPr lang="zh-TW" altLang="zh-TW" dirty="0"/>
              <a:t>分鐘內排光積水</a:t>
            </a:r>
            <a:r>
              <a:rPr lang="zh-TW" altLang="en-US" dirty="0"/>
              <a:t>。</a:t>
            </a:r>
            <a:endParaRPr lang="en-US" altLang="zh-TW" dirty="0"/>
          </a:p>
          <a:p>
            <a:r>
              <a:rPr lang="zh-TW" altLang="zh-TW" dirty="0"/>
              <a:t>跑道</a:t>
            </a:r>
            <a:r>
              <a:rPr lang="zh-TW" altLang="en-US" dirty="0"/>
              <a:t>面層</a:t>
            </a:r>
            <a:r>
              <a:rPr lang="zh-TW" altLang="zh-TW" dirty="0"/>
              <a:t>的最小厚度需足夠容納釘鞋的長度</a:t>
            </a:r>
            <a:r>
              <a:rPr lang="zh-TW" altLang="en-US" dirty="0"/>
              <a:t>。</a:t>
            </a:r>
            <a:endParaRPr lang="en-US" altLang="zh-TW" dirty="0"/>
          </a:p>
          <a:p>
            <a:r>
              <a:rPr lang="zh-TW" altLang="en-US" dirty="0"/>
              <a:t>沙坑四周要設計防護軟墊、帆布及銀釘。</a:t>
            </a:r>
            <a:endParaRPr lang="en-US" altLang="zh-TW" dirty="0"/>
          </a:p>
          <a:p>
            <a:endParaRPr lang="zh-TW" altLang="zh-TW" dirty="0"/>
          </a:p>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r>
              <a:rPr lang="zh-TW" altLang="en-US" dirty="0"/>
              <a:t>籃球架單柱要設計防護軟墊。</a:t>
            </a:r>
            <a:endParaRPr lang="en-US" altLang="zh-TW" dirty="0"/>
          </a:p>
          <a:p>
            <a:r>
              <a:rPr lang="zh-TW" altLang="en-US" dirty="0"/>
              <a:t>籃板最好採用壓克板及灌籃式籃框。</a:t>
            </a:r>
            <a:endParaRPr lang="en-US" altLang="zh-TW" dirty="0"/>
          </a:p>
          <a:p>
            <a:r>
              <a:rPr lang="zh-TW" altLang="en-US" dirty="0"/>
              <a:t>排球柱最好採用可拆式，地板採用不銹鋼蓋板。</a:t>
            </a:r>
            <a:endParaRPr lang="en-US" altLang="zh-TW" dirty="0"/>
          </a:p>
          <a:p>
            <a:r>
              <a:rPr lang="zh-TW" altLang="en-US" dirty="0"/>
              <a:t>設計時最好請體育老師參與。</a:t>
            </a:r>
            <a:endParaRPr lang="en-US" altLang="zh-TW" dirty="0"/>
          </a:p>
          <a:p>
            <a:pPr marL="0" indent="0">
              <a:buNone/>
            </a:pPr>
            <a:endParaRPr lang="zh-TW" altLang="zh-TW" dirty="0"/>
          </a:p>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p:txBody>
          <a:bodyPr/>
          <a:lstStyle/>
          <a:p>
            <a:pPr>
              <a:lnSpc>
                <a:spcPct val="90000"/>
              </a:lnSpc>
            </a:pPr>
            <a:r>
              <a:rPr lang="zh-TW" altLang="en-US" dirty="0"/>
              <a:t>校園設計需要考量將來維修問題，不要過度追求美感，而忽略了使用後的維修費用。</a:t>
            </a:r>
            <a:endParaRPr lang="en-US" altLang="zh-TW" dirty="0"/>
          </a:p>
          <a:p>
            <a:pPr>
              <a:lnSpc>
                <a:spcPct val="90000"/>
              </a:lnSpc>
            </a:pPr>
            <a:r>
              <a:rPr lang="zh-TW" altLang="en-US" dirty="0"/>
              <a:t>走廊欄杆有需要外加鐵件扶手嗎</a:t>
            </a:r>
            <a:r>
              <a:rPr lang="en-US" altLang="zh-TW" dirty="0"/>
              <a:t>?</a:t>
            </a:r>
          </a:p>
          <a:p>
            <a:pPr>
              <a:lnSpc>
                <a:spcPct val="90000"/>
              </a:lnSpc>
            </a:pPr>
            <a:r>
              <a:rPr lang="zh-TW" altLang="en-US" dirty="0"/>
              <a:t>屋頂需要集水槽嗎</a:t>
            </a:r>
            <a:r>
              <a:rPr lang="en-US" altLang="zh-TW" dirty="0"/>
              <a:t>?</a:t>
            </a:r>
          </a:p>
          <a:p>
            <a:pPr>
              <a:lnSpc>
                <a:spcPct val="90000"/>
              </a:lnSpc>
            </a:pPr>
            <a:r>
              <a:rPr lang="zh-TW" altLang="en-US" dirty="0"/>
              <a:t>大門結構簡單化，伸縮式鐵門結構比較複雜，將來故障率較高。</a:t>
            </a:r>
            <a:endParaRPr lang="en-US" altLang="zh-TW" dirty="0"/>
          </a:p>
          <a:p>
            <a:pPr>
              <a:lnSpc>
                <a:spcPct val="90000"/>
              </a:lnSpc>
            </a:pPr>
            <a:r>
              <a:rPr lang="zh-TW" altLang="en-US" dirty="0"/>
              <a:t>門窗選擇鋁製品或是塑鋼製品</a:t>
            </a:r>
            <a:r>
              <a:rPr lang="en-US" altLang="zh-TW" dirty="0"/>
              <a:t>?</a:t>
            </a:r>
          </a:p>
          <a:p>
            <a:pPr>
              <a:lnSpc>
                <a:spcPct val="90000"/>
              </a:lnSpc>
            </a:pPr>
            <a:endParaRPr lang="zh-TW" altLang="zh-TW" dirty="0"/>
          </a:p>
          <a:p>
            <a:pPr>
              <a:lnSpc>
                <a:spcPct val="90000"/>
              </a:lnSpc>
            </a:pPr>
            <a:endParaRPr lang="zh-TW" altLang="en-US" dirty="0"/>
          </a:p>
        </p:txBody>
      </p:sp>
      <p:sp>
        <p:nvSpPr>
          <p:cNvPr id="5" name="AutoShape 14"/>
          <p:cNvSpPr txBox="1">
            <a:spLocks noChangeArrowheads="1"/>
          </p:cNvSpPr>
          <p:nvPr/>
        </p:nvSpPr>
        <p:spPr bwMode="auto">
          <a:xfrm>
            <a:off x="1043608"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358783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2"/>
          <p:cNvSpPr>
            <a:spLocks noGrp="1" noChangeArrowheads="1"/>
          </p:cNvSpPr>
          <p:nvPr>
            <p:ph type="ctrTitle"/>
          </p:nvPr>
        </p:nvSpPr>
        <p:spPr bwMode="auto">
          <a:xfrm>
            <a:off x="530790" y="1196752"/>
            <a:ext cx="7772400" cy="1470025"/>
          </a:xfrm>
          <a:prstGeom prst="roundRect">
            <a:avLst>
              <a:gd name="adj" fmla="val 45833"/>
            </a:avLst>
          </a:prstGeom>
          <a:solidFill>
            <a:srgbClr val="993300"/>
          </a:solidFill>
          <a:ln w="9525">
            <a:noFill/>
            <a:round/>
            <a:headEnd/>
            <a:tailEnd/>
          </a:ln>
          <a:effectLst>
            <a:outerShdw dist="35921" dir="2700000" algn="ctr" rotWithShape="0">
              <a:schemeClr val="bg2"/>
            </a:outerShdw>
          </a:effectLst>
        </p:spPr>
        <p:txBody>
          <a:bodyPr wrap="none" anchor="ctr"/>
          <a:lstStyle/>
          <a:p>
            <a:pPr algn="ctr"/>
            <a:r>
              <a:rPr lang="zh-TW" altLang="en-US" sz="4400" dirty="0">
                <a:solidFill>
                  <a:schemeClr val="bg1"/>
                </a:solidFill>
                <a:ea typeface="標楷體" pitchFamily="65" charset="-120"/>
              </a:rPr>
              <a:t>簡報大綱</a:t>
            </a:r>
          </a:p>
        </p:txBody>
      </p:sp>
      <p:sp>
        <p:nvSpPr>
          <p:cNvPr id="5" name="AutoShape 15"/>
          <p:cNvSpPr>
            <a:spLocks noChangeArrowheads="1"/>
          </p:cNvSpPr>
          <p:nvPr/>
        </p:nvSpPr>
        <p:spPr bwMode="auto">
          <a:xfrm>
            <a:off x="1968272" y="3870887"/>
            <a:ext cx="4897437" cy="646986"/>
          </a:xfrm>
          <a:prstGeom prst="roundRect">
            <a:avLst>
              <a:gd name="adj" fmla="val 16667"/>
            </a:avLst>
          </a:prstGeom>
          <a:solidFill>
            <a:srgbClr val="F9DECD"/>
          </a:solidFill>
          <a:ln w="38100" algn="ctr">
            <a:solidFill>
              <a:srgbClr val="993300"/>
            </a:solidFill>
            <a:round/>
            <a:headEnd/>
            <a:tailEnd/>
          </a:ln>
          <a:effectLst/>
        </p:spPr>
        <p:txBody>
          <a:bodyPr lIns="90000">
            <a:spAutoFit/>
          </a:bodyPr>
          <a:lstStyle/>
          <a:p>
            <a:r>
              <a:rPr lang="zh-TW" altLang="en-US" sz="3200" b="1" dirty="0">
                <a:solidFill>
                  <a:srgbClr val="660033"/>
                </a:solidFill>
                <a:ea typeface="標楷體" pitchFamily="65" charset="-120"/>
              </a:rPr>
              <a:t>二、規劃設計注意事項</a:t>
            </a:r>
          </a:p>
        </p:txBody>
      </p:sp>
      <p:sp>
        <p:nvSpPr>
          <p:cNvPr id="6" name="AutoShape 14"/>
          <p:cNvSpPr>
            <a:spLocks noChangeArrowheads="1"/>
          </p:cNvSpPr>
          <p:nvPr/>
        </p:nvSpPr>
        <p:spPr bwMode="auto">
          <a:xfrm>
            <a:off x="1968272" y="3078887"/>
            <a:ext cx="4897437" cy="646986"/>
          </a:xfrm>
          <a:prstGeom prst="roundRect">
            <a:avLst>
              <a:gd name="adj" fmla="val 16667"/>
            </a:avLst>
          </a:prstGeom>
          <a:solidFill>
            <a:srgbClr val="F9DECD"/>
          </a:solidFill>
          <a:ln w="38100" algn="ctr">
            <a:solidFill>
              <a:srgbClr val="993300"/>
            </a:solidFill>
            <a:round/>
            <a:headEnd/>
            <a:tailEnd/>
          </a:ln>
          <a:effectLst/>
        </p:spPr>
        <p:txBody>
          <a:bodyPr lIns="90000">
            <a:spAutoFit/>
          </a:bodyPr>
          <a:lstStyle/>
          <a:p>
            <a:r>
              <a:rPr lang="zh-TW" altLang="en-US" sz="3200" b="1" dirty="0">
                <a:solidFill>
                  <a:srgbClr val="660033"/>
                </a:solidFill>
                <a:ea typeface="標楷體" pitchFamily="65" charset="-120"/>
              </a:rPr>
              <a:t>一、我的學經歷</a:t>
            </a:r>
          </a:p>
        </p:txBody>
      </p:sp>
      <p:sp>
        <p:nvSpPr>
          <p:cNvPr id="7" name="AutoShape 15"/>
          <p:cNvSpPr>
            <a:spLocks noChangeArrowheads="1"/>
          </p:cNvSpPr>
          <p:nvPr/>
        </p:nvSpPr>
        <p:spPr bwMode="auto">
          <a:xfrm>
            <a:off x="1968619" y="4662887"/>
            <a:ext cx="4897437" cy="646986"/>
          </a:xfrm>
          <a:prstGeom prst="roundRect">
            <a:avLst>
              <a:gd name="adj" fmla="val 16667"/>
            </a:avLst>
          </a:prstGeom>
          <a:solidFill>
            <a:srgbClr val="F9DECD"/>
          </a:solidFill>
          <a:ln w="38100" algn="ctr">
            <a:solidFill>
              <a:srgbClr val="993300"/>
            </a:solidFill>
            <a:round/>
            <a:headEnd/>
            <a:tailEnd/>
          </a:ln>
          <a:effectLst/>
        </p:spPr>
        <p:txBody>
          <a:bodyPr lIns="90000">
            <a:spAutoFit/>
          </a:bodyPr>
          <a:lstStyle/>
          <a:p>
            <a:r>
              <a:rPr lang="zh-TW" altLang="en-US" sz="3200" b="1" dirty="0">
                <a:solidFill>
                  <a:srgbClr val="660033"/>
                </a:solidFill>
                <a:ea typeface="標楷體" pitchFamily="65" charset="-120"/>
              </a:rPr>
              <a:t>三、履約施工注意事項</a:t>
            </a:r>
          </a:p>
        </p:txBody>
      </p:sp>
    </p:spTree>
    <p:extLst>
      <p:ext uri="{BB962C8B-B14F-4D97-AF65-F5344CB8AC3E}">
        <p14:creationId xmlns:p14="http://schemas.microsoft.com/office/powerpoint/2010/main" val="2300532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270"/>
            <a:ext cx="9144000" cy="2595459"/>
          </a:xfrm>
          <a:prstGeom prst="rect">
            <a:avLst/>
          </a:prstGeom>
        </p:spPr>
      </p:pic>
    </p:spTree>
    <p:extLst>
      <p:ext uri="{BB962C8B-B14F-4D97-AF65-F5344CB8AC3E}">
        <p14:creationId xmlns:p14="http://schemas.microsoft.com/office/powerpoint/2010/main" val="309936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528808" y="1916832"/>
            <a:ext cx="8229600" cy="5040560"/>
          </a:xfrm>
        </p:spPr>
        <p:txBody>
          <a:bodyPr/>
          <a:lstStyle/>
          <a:p>
            <a:r>
              <a:rPr lang="zh-TW" altLang="en-US" dirty="0"/>
              <a:t>材料送審合格後才能施工。</a:t>
            </a:r>
            <a:endParaRPr lang="en-US" altLang="zh-TW" dirty="0"/>
          </a:p>
          <a:p>
            <a:r>
              <a:rPr lang="zh-TW" altLang="en-US" dirty="0"/>
              <a:t>基底層施工時最好晴天。</a:t>
            </a:r>
            <a:endParaRPr lang="en-US" altLang="zh-TW" dirty="0"/>
          </a:p>
          <a:p>
            <a:r>
              <a:rPr lang="zh-TW" altLang="en-US" dirty="0"/>
              <a:t>級配壓實後要做壓密度試驗，</a:t>
            </a:r>
            <a:r>
              <a:rPr lang="en-US" altLang="zh-TW" dirty="0"/>
              <a:t>95%</a:t>
            </a:r>
            <a:r>
              <a:rPr lang="zh-TW" altLang="zh-TW" dirty="0"/>
              <a:t>以上</a:t>
            </a:r>
            <a:r>
              <a:rPr lang="zh-TW" altLang="en-US" dirty="0"/>
              <a:t>。</a:t>
            </a:r>
            <a:endParaRPr lang="en-US" altLang="zh-TW" dirty="0"/>
          </a:p>
          <a:p>
            <a:r>
              <a:rPr lang="zh-TW" altLang="en-US" dirty="0"/>
              <a:t>一面施工一面檢查缺失督促廠商改進，節省驗收缺失改進時間。</a:t>
            </a:r>
            <a:endParaRPr lang="en-US" altLang="zh-TW" dirty="0"/>
          </a:p>
          <a:p>
            <a:r>
              <a:rPr lang="zh-TW" altLang="en-US" dirty="0"/>
              <a:t>驗收時一定要測厚度是否依圖說規定施工。</a:t>
            </a:r>
            <a:endParaRPr lang="en-US" altLang="zh-TW" dirty="0"/>
          </a:p>
          <a:p>
            <a:r>
              <a:rPr lang="zh-TW" altLang="en-US" dirty="0"/>
              <a:t>勤走動工地、不懂多問、有疑問多問、我們都非工程專業人員。</a:t>
            </a:r>
            <a:endParaRPr lang="en-US" altLang="zh-TW" dirty="0"/>
          </a:p>
          <a:p>
            <a:endParaRPr lang="en-US" altLang="zh-TW" dirty="0"/>
          </a:p>
          <a:p>
            <a:endParaRPr lang="en-US" altLang="zh-TW" dirty="0"/>
          </a:p>
          <a:p>
            <a:endParaRPr lang="en-US" altLang="zh-TW" dirty="0"/>
          </a:p>
          <a:p>
            <a:endParaRPr lang="zh-TW" altLang="zh-TW" dirty="0"/>
          </a:p>
          <a:p>
            <a:pPr>
              <a:lnSpc>
                <a:spcPct val="90000"/>
              </a:lnSpc>
            </a:pPr>
            <a:endParaRPr lang="zh-TW" altLang="zh-TW" dirty="0"/>
          </a:p>
          <a:p>
            <a:pPr>
              <a:lnSpc>
                <a:spcPct val="90000"/>
              </a:lnSpc>
            </a:pPr>
            <a:endParaRPr lang="zh-TW" altLang="en-US" dirty="0"/>
          </a:p>
        </p:txBody>
      </p:sp>
      <p:sp>
        <p:nvSpPr>
          <p:cNvPr id="4"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889248" y="1628800"/>
            <a:ext cx="8229600" cy="1143000"/>
          </a:xfrm>
        </p:spPr>
        <p:txBody>
          <a:bodyPr/>
          <a:lstStyle/>
          <a:p>
            <a:r>
              <a:rPr lang="zh-TW" altLang="en-US" dirty="0"/>
              <a:t>施工照片</a:t>
            </a:r>
          </a:p>
        </p:txBody>
      </p:sp>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400" kern="0" dirty="0">
                <a:solidFill>
                  <a:schemeClr val="tx2"/>
                </a:solidFill>
                <a:latin typeface="+mj-lt"/>
                <a:ea typeface="+mj-ea"/>
                <a:cs typeface="+mj-cs"/>
              </a:rPr>
              <a:t>底層震動機壓實</a:t>
            </a:r>
            <a:endParaRPr kumimoji="1" lang="zh-TW"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122" name="Picture 2" descr="F:\相片\二期工程\過嶺國中照片\9903\施工照片\施工照片990305\IMG_0026.JPG"/>
          <p:cNvPicPr>
            <a:picLocks noChangeAspect="1" noChangeArrowheads="1"/>
          </p:cNvPicPr>
          <p:nvPr/>
        </p:nvPicPr>
        <p:blipFill>
          <a:blip r:embed="rId2" cstate="print"/>
          <a:srcRect/>
          <a:stretch>
            <a:fillRect/>
          </a:stretch>
        </p:blipFill>
        <p:spPr bwMode="auto">
          <a:xfrm>
            <a:off x="1691680" y="2042846"/>
            <a:ext cx="5688632" cy="4266474"/>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400" kern="0" dirty="0">
                <a:solidFill>
                  <a:schemeClr val="tx2"/>
                </a:solidFill>
                <a:latin typeface="+mj-lt"/>
                <a:ea typeface="+mj-ea"/>
                <a:cs typeface="+mj-cs"/>
              </a:rPr>
              <a:t>底層壓密試驗</a:t>
            </a:r>
            <a:endParaRPr kumimoji="1" lang="zh-TW"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7170" name="Picture 2" descr="F:\相片\二期工程\過嶺國中照片\9903\0308\990308球場及跑道級配壓密實驗查驗\IMG_0038.JPG"/>
          <p:cNvPicPr>
            <a:picLocks noChangeAspect="1" noChangeArrowheads="1"/>
          </p:cNvPicPr>
          <p:nvPr/>
        </p:nvPicPr>
        <p:blipFill>
          <a:blip r:embed="rId2" cstate="print"/>
          <a:srcRect/>
          <a:stretch>
            <a:fillRect/>
          </a:stretch>
        </p:blipFill>
        <p:spPr bwMode="auto">
          <a:xfrm>
            <a:off x="1691680" y="1484784"/>
            <a:ext cx="6528725" cy="4896544"/>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400" kern="0" dirty="0">
                <a:solidFill>
                  <a:schemeClr val="tx2"/>
                </a:solidFill>
                <a:latin typeface="+mj-lt"/>
                <a:ea typeface="+mj-ea"/>
                <a:cs typeface="+mj-cs"/>
              </a:rPr>
              <a:t>底層壓實</a:t>
            </a:r>
            <a:endParaRPr kumimoji="1" lang="zh-TW"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6146" name="Picture 2" descr="F:\相片\二期工程\過嶺國中照片\9903\施工照片\990313AC施工照片\IMG_0089.JPG"/>
          <p:cNvPicPr>
            <a:picLocks noChangeAspect="1" noChangeArrowheads="1"/>
          </p:cNvPicPr>
          <p:nvPr/>
        </p:nvPicPr>
        <p:blipFill>
          <a:blip r:embed="rId2" cstate="print"/>
          <a:srcRect/>
          <a:stretch>
            <a:fillRect/>
          </a:stretch>
        </p:blipFill>
        <p:spPr bwMode="auto">
          <a:xfrm>
            <a:off x="2051720" y="1628800"/>
            <a:ext cx="5699787" cy="4274840"/>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400" kern="0" dirty="0">
                <a:solidFill>
                  <a:schemeClr val="tx2"/>
                </a:solidFill>
                <a:latin typeface="+mj-lt"/>
                <a:ea typeface="+mj-ea"/>
                <a:cs typeface="+mj-cs"/>
              </a:rPr>
              <a:t>瀝青震動機壓實</a:t>
            </a:r>
            <a:endParaRPr kumimoji="1" lang="zh-TW"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1026" name="Picture 2" descr="F:\相片\二期工程\過嶺國中照片\過嶺照片\DSC08781.JPG"/>
          <p:cNvPicPr>
            <a:picLocks noChangeAspect="1" noChangeArrowheads="1"/>
          </p:cNvPicPr>
          <p:nvPr/>
        </p:nvPicPr>
        <p:blipFill>
          <a:blip r:embed="rId2" cstate="print"/>
          <a:srcRect/>
          <a:stretch>
            <a:fillRect/>
          </a:stretch>
        </p:blipFill>
        <p:spPr bwMode="auto">
          <a:xfrm>
            <a:off x="1979712" y="1700808"/>
            <a:ext cx="6120680" cy="4590510"/>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4400" kern="0" dirty="0">
                <a:solidFill>
                  <a:schemeClr val="tx2"/>
                </a:solidFill>
                <a:latin typeface="+mj-lt"/>
                <a:ea typeface="+mj-ea"/>
                <a:cs typeface="+mj-cs"/>
              </a:rPr>
              <a:t>瀝青施工</a:t>
            </a:r>
            <a:endParaRPr kumimoji="1" lang="zh-TW"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4098" name="Picture 2" descr="F:\相片\二期工程\過嶺國中照片\9904\0407\100MEDIA\IMG_0001.JPG"/>
          <p:cNvPicPr>
            <a:picLocks noChangeAspect="1" noChangeArrowheads="1"/>
          </p:cNvPicPr>
          <p:nvPr/>
        </p:nvPicPr>
        <p:blipFill>
          <a:blip r:embed="rId2" cstate="print"/>
          <a:srcRect/>
          <a:stretch>
            <a:fillRect/>
          </a:stretch>
        </p:blipFill>
        <p:spPr bwMode="auto">
          <a:xfrm>
            <a:off x="1691680" y="1412776"/>
            <a:ext cx="6528725" cy="4896544"/>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74721" y="1525851"/>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0" cap="none" spc="0" normalizeH="0" baseline="0" noProof="0" dirty="0">
                <a:ln>
                  <a:noFill/>
                </a:ln>
                <a:solidFill>
                  <a:schemeClr val="tx2"/>
                </a:solidFill>
                <a:effectLst/>
                <a:uLnTx/>
                <a:uFillTx/>
                <a:latin typeface="+mj-lt"/>
                <a:ea typeface="+mj-ea"/>
                <a:cs typeface="+mj-cs"/>
              </a:rPr>
              <a:t>運動場積水硬幣測試</a:t>
            </a:r>
          </a:p>
        </p:txBody>
      </p:sp>
      <p:pic>
        <p:nvPicPr>
          <p:cNvPr id="8194" name="Picture 2" descr="D:\相片\二期工程\990605缺失照片_濱檢查\球場積水 (9).JPG"/>
          <p:cNvPicPr>
            <a:picLocks noChangeAspect="1" noChangeArrowheads="1"/>
          </p:cNvPicPr>
          <p:nvPr/>
        </p:nvPicPr>
        <p:blipFill>
          <a:blip r:embed="rId2" cstate="print"/>
          <a:srcRect/>
          <a:stretch>
            <a:fillRect/>
          </a:stretch>
        </p:blipFill>
        <p:spPr bwMode="auto">
          <a:xfrm>
            <a:off x="2123728" y="1556792"/>
            <a:ext cx="6240694" cy="4680520"/>
          </a:xfrm>
          <a:prstGeom prst="rect">
            <a:avLst/>
          </a:prstGeom>
          <a:noFill/>
        </p:spPr>
      </p:pic>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DSCF6436.JPG"/>
          <p:cNvPicPr>
            <a:picLocks noChangeAspect="1"/>
          </p:cNvPicPr>
          <p:nvPr/>
        </p:nvPicPr>
        <p:blipFill>
          <a:blip r:embed="rId2" cstate="print"/>
          <a:stretch>
            <a:fillRect/>
          </a:stretch>
        </p:blipFill>
        <p:spPr>
          <a:xfrm>
            <a:off x="1691680" y="1700808"/>
            <a:ext cx="5724128" cy="4293096"/>
          </a:xfrm>
          <a:prstGeom prst="rect">
            <a:avLst/>
          </a:prstGeom>
        </p:spPr>
      </p:pic>
      <p:sp>
        <p:nvSpPr>
          <p:cNvPr id="6" name="Rectangle 2"/>
          <p:cNvSpPr txBox="1">
            <a:spLocks noChangeArrowheads="1"/>
          </p:cNvSpPr>
          <p:nvPr/>
        </p:nvSpPr>
        <p:spPr bwMode="auto">
          <a:xfrm>
            <a:off x="467544" y="1628800"/>
            <a:ext cx="900608" cy="4536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4400" b="0" i="0" u="none" strike="noStrike" kern="0" cap="none" spc="0" normalizeH="0" baseline="0" noProof="0" dirty="0">
                <a:ln>
                  <a:noFill/>
                </a:ln>
                <a:solidFill>
                  <a:schemeClr val="tx2"/>
                </a:solidFill>
                <a:effectLst/>
                <a:uLnTx/>
                <a:uFillTx/>
                <a:latin typeface="+mj-lt"/>
                <a:ea typeface="+mj-ea"/>
                <a:cs typeface="+mj-cs"/>
              </a:rPr>
              <a:t>PU</a:t>
            </a:r>
            <a:r>
              <a:rPr kumimoji="1" lang="zh-TW" altLang="en-US" sz="4400" b="0" i="0" u="none" strike="noStrike" kern="0" cap="none" spc="0" normalizeH="0" baseline="0" noProof="0" dirty="0">
                <a:ln>
                  <a:noFill/>
                </a:ln>
                <a:solidFill>
                  <a:schemeClr val="tx2"/>
                </a:solidFill>
                <a:effectLst/>
                <a:uLnTx/>
                <a:uFillTx/>
                <a:latin typeface="+mj-lt"/>
                <a:ea typeface="+mj-ea"/>
                <a:cs typeface="+mj-cs"/>
              </a:rPr>
              <a:t>鋪設到水溝面</a:t>
            </a:r>
          </a:p>
        </p:txBody>
      </p:sp>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SCF6437.JPG"/>
          <p:cNvPicPr>
            <a:picLocks noChangeAspect="1"/>
          </p:cNvPicPr>
          <p:nvPr/>
        </p:nvPicPr>
        <p:blipFill>
          <a:blip r:embed="rId2" cstate="print"/>
          <a:stretch>
            <a:fillRect/>
          </a:stretch>
        </p:blipFill>
        <p:spPr>
          <a:xfrm>
            <a:off x="1979712" y="2348880"/>
            <a:ext cx="5652120" cy="4239090"/>
          </a:xfrm>
          <a:prstGeom prst="rect">
            <a:avLst/>
          </a:prstGeom>
        </p:spPr>
      </p:pic>
      <p:sp>
        <p:nvSpPr>
          <p:cNvPr id="7" name="Rectangle 2"/>
          <p:cNvSpPr txBox="1">
            <a:spLocks noChangeArrowheads="1"/>
          </p:cNvSpPr>
          <p:nvPr/>
        </p:nvSpPr>
        <p:spPr bwMode="auto">
          <a:xfrm>
            <a:off x="464423" y="2708920"/>
            <a:ext cx="1512168" cy="3302986"/>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0" cap="none" spc="0" normalizeH="0" baseline="0" noProof="0" dirty="0">
                <a:ln>
                  <a:noFill/>
                </a:ln>
                <a:solidFill>
                  <a:schemeClr val="tx2"/>
                </a:solidFill>
                <a:effectLst/>
                <a:uLnTx/>
                <a:uFillTx/>
                <a:latin typeface="+mj-lt"/>
                <a:ea typeface="+mj-ea"/>
                <a:cs typeface="+mj-cs"/>
              </a:rPr>
              <a:t>彈性面層鋪設到水溝面</a:t>
            </a:r>
          </a:p>
        </p:txBody>
      </p:sp>
      <p:sp>
        <p:nvSpPr>
          <p:cNvPr id="6"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idx="1"/>
          </p:nvPr>
        </p:nvSpPr>
        <p:spPr bwMode="auto">
          <a:xfrm>
            <a:off x="251520" y="2564904"/>
            <a:ext cx="8763150" cy="1819711"/>
          </a:xfrm>
          <a:prstGeom prst="rect">
            <a:avLst/>
          </a:prstGeom>
          <a:solidFill>
            <a:srgbClr val="CCCCFF"/>
          </a:solidFill>
          <a:ln w="38100">
            <a:solidFill>
              <a:srgbClr val="000080"/>
            </a:solidFill>
            <a:miter lim="800000"/>
            <a:headEnd/>
            <a:tailEnd/>
          </a:ln>
          <a:effectLst/>
        </p:spPr>
        <p:txBody>
          <a:bodyPr wrap="none" lIns="72000" tIns="72000" rIns="72000" bIns="72000">
            <a:spAutoFit/>
          </a:bodyPr>
          <a:lstStyle/>
          <a:p>
            <a:r>
              <a:rPr lang="zh-TW" altLang="en-US" sz="3200" dirty="0">
                <a:latin typeface="標楷體" pitchFamily="65" charset="-120"/>
                <a:ea typeface="標楷體" pitchFamily="65" charset="-120"/>
              </a:rPr>
              <a:t>私立明新工專機械工程科畢業</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國立台灣師範大學工業教育系畢業</a:t>
            </a:r>
            <a:endParaRPr lang="en-US" altLang="zh-TW" sz="3200" dirty="0">
              <a:latin typeface="標楷體" pitchFamily="65" charset="-120"/>
              <a:ea typeface="標楷體" pitchFamily="65" charset="-120"/>
            </a:endParaRPr>
          </a:p>
          <a:p>
            <a:r>
              <a:rPr lang="zh-TW" altLang="en-US" sz="3200" dirty="0">
                <a:latin typeface="標楷體" pitchFamily="65" charset="-120"/>
                <a:ea typeface="標楷體" pitchFamily="65" charset="-120"/>
              </a:rPr>
              <a:t>國立台灣師範大學教育研究所四十學分班結業</a:t>
            </a:r>
            <a:endParaRPr lang="en-US" altLang="zh-TW" sz="3200" dirty="0">
              <a:latin typeface="標楷體" pitchFamily="65" charset="-120"/>
              <a:ea typeface="標楷體" pitchFamily="65" charset="-120"/>
            </a:endParaRPr>
          </a:p>
        </p:txBody>
      </p:sp>
      <p:sp>
        <p:nvSpPr>
          <p:cNvPr id="5" name="AutoShape 14"/>
          <p:cNvSpPr>
            <a:spLocks noGrp="1" noChangeArrowheads="1"/>
          </p:cNvSpPr>
          <p:nvPr>
            <p:ph type="title"/>
          </p:nvPr>
        </p:nvSpPr>
        <p:spPr bwMode="auto">
          <a:xfrm>
            <a:off x="611560" y="836712"/>
            <a:ext cx="7200000" cy="1080000"/>
          </a:xfrm>
          <a:prstGeom prst="roundRect">
            <a:avLst>
              <a:gd name="adj" fmla="val 16667"/>
            </a:avLst>
          </a:prstGeom>
          <a:solidFill>
            <a:srgbClr val="F9DECD"/>
          </a:solidFill>
          <a:ln w="38100" algn="ctr">
            <a:solidFill>
              <a:srgbClr val="993300"/>
            </a:solidFill>
            <a:round/>
            <a:headEnd/>
            <a:tailEnd/>
          </a:ln>
          <a:effectLst/>
        </p:spPr>
        <p:txBody>
          <a:bodyPr lIns="90000">
            <a:spAutoFit/>
          </a:bodyPr>
          <a:lstStyle/>
          <a:p>
            <a:r>
              <a:rPr lang="zh-TW" altLang="en-US" sz="3200" b="1" dirty="0">
                <a:solidFill>
                  <a:srgbClr val="660033"/>
                </a:solidFill>
                <a:ea typeface="標楷體" pitchFamily="65" charset="-120"/>
              </a:rPr>
              <a:t>一、我的學經歷</a:t>
            </a:r>
          </a:p>
        </p:txBody>
      </p:sp>
    </p:spTree>
    <p:extLst>
      <p:ext uri="{BB962C8B-B14F-4D97-AF65-F5344CB8AC3E}">
        <p14:creationId xmlns:p14="http://schemas.microsoft.com/office/powerpoint/2010/main" val="2767331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DSCF6440.JPG"/>
          <p:cNvPicPr>
            <a:picLocks noChangeAspect="1"/>
          </p:cNvPicPr>
          <p:nvPr/>
        </p:nvPicPr>
        <p:blipFill>
          <a:blip r:embed="rId2" cstate="print"/>
          <a:stretch>
            <a:fillRect/>
          </a:stretch>
        </p:blipFill>
        <p:spPr>
          <a:xfrm>
            <a:off x="1619672" y="2078850"/>
            <a:ext cx="6372200" cy="4779150"/>
          </a:xfrm>
          <a:prstGeom prst="rect">
            <a:avLst/>
          </a:prstGeom>
        </p:spPr>
      </p:pic>
      <p:sp>
        <p:nvSpPr>
          <p:cNvPr id="6" name="Rectangle 2"/>
          <p:cNvSpPr txBox="1">
            <a:spLocks noChangeArrowheads="1"/>
          </p:cNvSpPr>
          <p:nvPr/>
        </p:nvSpPr>
        <p:spPr bwMode="auto">
          <a:xfrm>
            <a:off x="29065" y="2780928"/>
            <a:ext cx="1584176" cy="2952328"/>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0" cap="none" spc="0" normalizeH="0" baseline="0" noProof="0" dirty="0">
                <a:ln>
                  <a:noFill/>
                </a:ln>
                <a:solidFill>
                  <a:schemeClr val="tx2"/>
                </a:solidFill>
                <a:effectLst/>
                <a:uLnTx/>
                <a:uFillTx/>
                <a:latin typeface="+mj-lt"/>
                <a:ea typeface="+mj-ea"/>
                <a:cs typeface="+mj-cs"/>
              </a:rPr>
              <a:t>沙坑四周設置安全護條</a:t>
            </a:r>
          </a:p>
        </p:txBody>
      </p:sp>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DSCF6442.JPG"/>
          <p:cNvPicPr>
            <a:picLocks noChangeAspect="1"/>
          </p:cNvPicPr>
          <p:nvPr/>
        </p:nvPicPr>
        <p:blipFill>
          <a:blip r:embed="rId2" cstate="print"/>
          <a:stretch>
            <a:fillRect/>
          </a:stretch>
        </p:blipFill>
        <p:spPr>
          <a:xfrm>
            <a:off x="1403648" y="2088232"/>
            <a:ext cx="6300192" cy="4725144"/>
          </a:xfrm>
          <a:prstGeom prst="rect">
            <a:avLst/>
          </a:prstGeom>
        </p:spPr>
      </p:pic>
      <p:sp>
        <p:nvSpPr>
          <p:cNvPr id="6" name="Rectangle 2"/>
          <p:cNvSpPr txBox="1">
            <a:spLocks noChangeArrowheads="1"/>
          </p:cNvSpPr>
          <p:nvPr/>
        </p:nvSpPr>
        <p:spPr bwMode="auto">
          <a:xfrm>
            <a:off x="6214" y="2088232"/>
            <a:ext cx="1397434" cy="4005064"/>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0" cap="none" spc="0" normalizeH="0" baseline="0" noProof="0" dirty="0">
                <a:ln>
                  <a:noFill/>
                </a:ln>
                <a:solidFill>
                  <a:schemeClr val="tx2"/>
                </a:solidFill>
                <a:effectLst/>
                <a:uLnTx/>
                <a:uFillTx/>
                <a:latin typeface="+mj-lt"/>
                <a:ea typeface="+mj-ea"/>
                <a:cs typeface="+mj-cs"/>
              </a:rPr>
              <a:t>沙坑覆蓋帆布  並用銀釘固定</a:t>
            </a:r>
          </a:p>
        </p:txBody>
      </p:sp>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DSCF6447.JPG"/>
          <p:cNvPicPr>
            <a:picLocks noChangeAspect="1"/>
          </p:cNvPicPr>
          <p:nvPr/>
        </p:nvPicPr>
        <p:blipFill>
          <a:blip r:embed="rId2" cstate="print"/>
          <a:stretch>
            <a:fillRect/>
          </a:stretch>
        </p:blipFill>
        <p:spPr>
          <a:xfrm>
            <a:off x="1475656" y="1970838"/>
            <a:ext cx="6516216" cy="4887162"/>
          </a:xfrm>
          <a:prstGeom prst="rect">
            <a:avLst/>
          </a:prstGeom>
        </p:spPr>
      </p:pic>
      <p:sp>
        <p:nvSpPr>
          <p:cNvPr id="6" name="Rectangle 2"/>
          <p:cNvSpPr txBox="1">
            <a:spLocks noChangeArrowheads="1"/>
          </p:cNvSpPr>
          <p:nvPr/>
        </p:nvSpPr>
        <p:spPr bwMode="auto">
          <a:xfrm>
            <a:off x="0" y="2420888"/>
            <a:ext cx="1475656" cy="2700541"/>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0" cap="none" spc="0" normalizeH="0" baseline="0" noProof="0" dirty="0">
                <a:ln>
                  <a:noFill/>
                </a:ln>
                <a:solidFill>
                  <a:schemeClr val="tx2"/>
                </a:solidFill>
                <a:effectLst/>
                <a:uLnTx/>
                <a:uFillTx/>
                <a:latin typeface="+mj-lt"/>
                <a:ea typeface="+mj-ea"/>
                <a:cs typeface="+mj-cs"/>
              </a:rPr>
              <a:t>籃球架設置防護墊</a:t>
            </a:r>
          </a:p>
        </p:txBody>
      </p:sp>
      <p:sp>
        <p:nvSpPr>
          <p:cNvPr id="7" name="AutoShape 14"/>
          <p:cNvSpPr txBox="1">
            <a:spLocks noChangeArrowheads="1"/>
          </p:cNvSpPr>
          <p:nvPr/>
        </p:nvSpPr>
        <p:spPr bwMode="auto">
          <a:xfrm>
            <a:off x="1043608" y="981211"/>
            <a:ext cx="7200000" cy="646986"/>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三、</a:t>
            </a:r>
            <a:r>
              <a:rPr lang="zh-TW" altLang="en-US" sz="3200" dirty="0"/>
              <a:t>履約施工注意事項</a:t>
            </a:r>
            <a:endParaRPr lang="zh-TW" altLang="en-US" sz="3200" b="1" dirty="0">
              <a:solidFill>
                <a:srgbClr val="660033"/>
              </a:solidFill>
              <a:ea typeface="標楷體" pitchFamily="65"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5288" y="2133600"/>
            <a:ext cx="8229600" cy="1871663"/>
          </a:xfrm>
        </p:spPr>
        <p:txBody>
          <a:bodyPr/>
          <a:lstStyle/>
          <a:p>
            <a:r>
              <a:rPr lang="zh-TW" altLang="en-US" sz="4800"/>
              <a:t>簡報完畢</a:t>
            </a:r>
            <a:br>
              <a:rPr lang="zh-TW" altLang="en-US" sz="4800"/>
            </a:br>
            <a:r>
              <a:rPr lang="zh-TW" altLang="en-US" sz="4800"/>
              <a:t>謝謝指導</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東西向球場</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6"/>
            <a:ext cx="9144000" cy="5083823"/>
          </a:xfrm>
          <a:prstGeom prst="rect">
            <a:avLst/>
          </a:prstGeom>
        </p:spPr>
      </p:pic>
      <p:sp>
        <p:nvSpPr>
          <p:cNvPr id="4" name="向下箭號 3"/>
          <p:cNvSpPr/>
          <p:nvPr/>
        </p:nvSpPr>
        <p:spPr bwMode="auto">
          <a:xfrm rot="10800000">
            <a:off x="8393665" y="1429232"/>
            <a:ext cx="360000" cy="1080000"/>
          </a:xfrm>
          <a:prstGeom prst="downArrow">
            <a:avLst/>
          </a:prstGeom>
          <a:solidFill>
            <a:schemeClr val="accent1"/>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a:ln>
                <a:noFill/>
              </a:ln>
              <a:solidFill>
                <a:schemeClr val="tx1"/>
              </a:solidFill>
              <a:effectLst/>
              <a:latin typeface="Arial" charset="0"/>
              <a:ea typeface="新細明體" charset="-120"/>
            </a:endParaRPr>
          </a:p>
        </p:txBody>
      </p:sp>
      <p:sp>
        <p:nvSpPr>
          <p:cNvPr id="5" name="矩形 4"/>
          <p:cNvSpPr/>
          <p:nvPr/>
        </p:nvSpPr>
        <p:spPr>
          <a:xfrm>
            <a:off x="7690491" y="1507567"/>
            <a:ext cx="576064" cy="923330"/>
          </a:xfrm>
          <a:prstGeom prst="rect">
            <a:avLst/>
          </a:prstGeom>
          <a:noFill/>
          <a:ln>
            <a:noFill/>
          </a:ln>
        </p:spPr>
        <p:txBody>
          <a:bodyPr wrap="square" lIns="91440" tIns="45720" rIns="91440" bIns="45720">
            <a:spAutoFit/>
          </a:bodyPr>
          <a:lstStyle/>
          <a:p>
            <a:pPr algn="ctr"/>
            <a:r>
              <a:rPr lang="zh-TW" alt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北</a:t>
            </a:r>
          </a:p>
        </p:txBody>
      </p:sp>
    </p:spTree>
    <p:extLst>
      <p:ext uri="{BB962C8B-B14F-4D97-AF65-F5344CB8AC3E}">
        <p14:creationId xmlns:p14="http://schemas.microsoft.com/office/powerpoint/2010/main" val="252732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idx="1"/>
          </p:nvPr>
        </p:nvSpPr>
        <p:spPr bwMode="auto">
          <a:xfrm>
            <a:off x="1547664" y="1916832"/>
            <a:ext cx="5480200" cy="4774366"/>
          </a:xfrm>
          <a:prstGeom prst="rect">
            <a:avLst/>
          </a:prstGeom>
          <a:solidFill>
            <a:srgbClr val="CCCCFF"/>
          </a:solidFill>
          <a:ln w="38100">
            <a:solidFill>
              <a:srgbClr val="000080"/>
            </a:solidFill>
            <a:miter lim="800000"/>
            <a:headEnd/>
            <a:tailEnd/>
          </a:ln>
          <a:effectLst/>
        </p:spPr>
        <p:txBody>
          <a:bodyPr wrap="none" lIns="72000" tIns="72000" rIns="72000" bIns="72000">
            <a:spAutoFit/>
          </a:bodyPr>
          <a:lstStyle/>
          <a:p>
            <a:r>
              <a:rPr lang="zh-TW" altLang="zh-TW" dirty="0"/>
              <a:t>美律電子機械工程師</a:t>
            </a:r>
          </a:p>
          <a:p>
            <a:r>
              <a:rPr lang="zh-TW" altLang="zh-TW" dirty="0"/>
              <a:t>永平工商機械群導師、主任</a:t>
            </a:r>
          </a:p>
          <a:p>
            <a:r>
              <a:rPr lang="zh-TW" altLang="zh-TW" dirty="0"/>
              <a:t>青埔國小導師</a:t>
            </a:r>
          </a:p>
          <a:p>
            <a:r>
              <a:rPr lang="zh-TW" altLang="zh-TW" dirty="0"/>
              <a:t>興南國中導師、組長、主任</a:t>
            </a:r>
          </a:p>
          <a:p>
            <a:r>
              <a:rPr lang="zh-TW" altLang="zh-TW" dirty="0"/>
              <a:t>過嶺國中籌備處總務主任</a:t>
            </a:r>
          </a:p>
          <a:p>
            <a:r>
              <a:rPr lang="zh-TW" altLang="zh-TW" dirty="0"/>
              <a:t>過嶺國中總務主任</a:t>
            </a:r>
            <a:endParaRPr lang="en-US" altLang="zh-TW" dirty="0"/>
          </a:p>
          <a:p>
            <a:r>
              <a:rPr lang="en-US" altLang="zh-TW" sz="3200" dirty="0">
                <a:latin typeface="標楷體" pitchFamily="65" charset="-120"/>
                <a:ea typeface="標楷體" pitchFamily="65" charset="-120"/>
              </a:rPr>
              <a:t>104</a:t>
            </a:r>
            <a:r>
              <a:rPr lang="zh-TW" altLang="en-US" sz="3200" dirty="0">
                <a:latin typeface="標楷體" pitchFamily="65" charset="-120"/>
                <a:ea typeface="標楷體" pitchFamily="65" charset="-120"/>
              </a:rPr>
              <a:t>年桃園縣師鐸獎</a:t>
            </a:r>
            <a:endParaRPr lang="en-US" altLang="zh-TW" sz="3200" dirty="0">
              <a:latin typeface="標楷體" pitchFamily="65" charset="-120"/>
              <a:ea typeface="標楷體" pitchFamily="65" charset="-120"/>
            </a:endParaRPr>
          </a:p>
          <a:p>
            <a:r>
              <a:rPr lang="en-US" altLang="zh-TW" dirty="0">
                <a:latin typeface="標楷體" pitchFamily="65" charset="-120"/>
                <a:ea typeface="標楷體" pitchFamily="65" charset="-120"/>
              </a:rPr>
              <a:t>105</a:t>
            </a:r>
            <a:r>
              <a:rPr lang="zh-TW" altLang="en-US" dirty="0">
                <a:latin typeface="標楷體" pitchFamily="65" charset="-120"/>
                <a:ea typeface="標楷體" pitchFamily="65" charset="-120"/>
              </a:rPr>
              <a:t>退休</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仍參加總務輔導團</a:t>
            </a:r>
            <a:endParaRPr lang="zh-TW" altLang="en-US" sz="3200" dirty="0">
              <a:latin typeface="標楷體" pitchFamily="65" charset="-120"/>
              <a:ea typeface="標楷體" pitchFamily="65" charset="-120"/>
            </a:endParaRPr>
          </a:p>
        </p:txBody>
      </p:sp>
      <p:sp>
        <p:nvSpPr>
          <p:cNvPr id="5" name="AutoShape 14"/>
          <p:cNvSpPr>
            <a:spLocks noGrp="1" noChangeArrowheads="1"/>
          </p:cNvSpPr>
          <p:nvPr>
            <p:ph type="title"/>
          </p:nvPr>
        </p:nvSpPr>
        <p:spPr bwMode="auto">
          <a:xfrm>
            <a:off x="611560" y="692696"/>
            <a:ext cx="7200000" cy="1080000"/>
          </a:xfrm>
          <a:prstGeom prst="roundRect">
            <a:avLst>
              <a:gd name="adj" fmla="val 16667"/>
            </a:avLst>
          </a:prstGeom>
          <a:solidFill>
            <a:srgbClr val="F9DECD"/>
          </a:solidFill>
          <a:ln w="38100" algn="ctr">
            <a:solidFill>
              <a:srgbClr val="993300"/>
            </a:solidFill>
            <a:round/>
            <a:headEnd/>
            <a:tailEnd/>
          </a:ln>
          <a:effectLst/>
        </p:spPr>
        <p:txBody>
          <a:bodyPr lIns="90000">
            <a:spAutoFit/>
          </a:bodyPr>
          <a:lstStyle/>
          <a:p>
            <a:r>
              <a:rPr lang="zh-TW" altLang="en-US" sz="3200" b="1" dirty="0">
                <a:solidFill>
                  <a:srgbClr val="660033"/>
                </a:solidFill>
                <a:ea typeface="標楷體" pitchFamily="65" charset="-120"/>
              </a:rPr>
              <a:t>一、我的學經歷</a:t>
            </a:r>
          </a:p>
        </p:txBody>
      </p:sp>
    </p:spTree>
    <p:extLst>
      <p:ext uri="{BB962C8B-B14F-4D97-AF65-F5344CB8AC3E}">
        <p14:creationId xmlns:p14="http://schemas.microsoft.com/office/powerpoint/2010/main" val="319067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536" y="2276872"/>
            <a:ext cx="8229600" cy="2303834"/>
          </a:xfrm>
        </p:spPr>
        <p:txBody>
          <a:bodyPr/>
          <a:lstStyle/>
          <a:p>
            <a:pPr>
              <a:lnSpc>
                <a:spcPct val="90000"/>
              </a:lnSpc>
            </a:pPr>
            <a:r>
              <a:rPr lang="zh-TW" altLang="en-US" dirty="0"/>
              <a:t>參考資料：</a:t>
            </a:r>
            <a:r>
              <a:rPr lang="zh-TW" altLang="zh-TW" dirty="0"/>
              <a:t>運動場地設施規範參考手冊</a:t>
            </a:r>
            <a:r>
              <a:rPr lang="zh-TW" altLang="en-US" dirty="0"/>
              <a:t>（行政院體育委員會</a:t>
            </a:r>
            <a:r>
              <a:rPr lang="en-US" altLang="zh-TW" dirty="0"/>
              <a:t>2008.12.31</a:t>
            </a:r>
            <a:r>
              <a:rPr lang="zh-TW" altLang="en-US" dirty="0"/>
              <a:t>）</a:t>
            </a:r>
            <a:endParaRPr lang="en-US" altLang="zh-TW" dirty="0"/>
          </a:p>
          <a:p>
            <a:pPr>
              <a:lnSpc>
                <a:spcPct val="90000"/>
              </a:lnSpc>
            </a:pPr>
            <a:r>
              <a:rPr lang="zh-TW" altLang="en-US" dirty="0"/>
              <a:t>參考資料：運動場設施規畫設計及施作常見缺失餐考手冊  </a:t>
            </a:r>
            <a:r>
              <a:rPr lang="en-US" altLang="zh-TW" dirty="0"/>
              <a:t>(</a:t>
            </a:r>
            <a:r>
              <a:rPr lang="zh-TW" altLang="en-US" dirty="0"/>
              <a:t>教育部體育署</a:t>
            </a:r>
            <a:r>
              <a:rPr lang="en-US" altLang="zh-TW" dirty="0"/>
              <a:t>107.12)</a:t>
            </a:r>
            <a:endParaRPr lang="zh-TW" altLang="en-US" dirty="0"/>
          </a:p>
        </p:txBody>
      </p:sp>
      <p:sp>
        <p:nvSpPr>
          <p:cNvPr id="4" name="AutoShape 14"/>
          <p:cNvSpPr txBox="1">
            <a:spLocks noChangeArrowheads="1"/>
          </p:cNvSpPr>
          <p:nvPr/>
        </p:nvSpPr>
        <p:spPr bwMode="auto">
          <a:xfrm>
            <a:off x="755576"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536" y="2276872"/>
            <a:ext cx="8229600" cy="3960440"/>
          </a:xfrm>
        </p:spPr>
        <p:txBody>
          <a:bodyPr/>
          <a:lstStyle/>
          <a:p>
            <a:pPr>
              <a:lnSpc>
                <a:spcPct val="90000"/>
              </a:lnSpc>
            </a:pPr>
            <a:r>
              <a:rPr lang="zh-TW" altLang="en-US" dirty="0"/>
              <a:t>設計規畫、變更設計建築師不願聽機關的意見</a:t>
            </a:r>
            <a:endParaRPr lang="en-US" altLang="zh-TW" dirty="0"/>
          </a:p>
          <a:p>
            <a:pPr>
              <a:lnSpc>
                <a:spcPct val="90000"/>
              </a:lnSpc>
            </a:pPr>
            <a:r>
              <a:rPr lang="zh-TW" altLang="en-US" dirty="0"/>
              <a:t>招標前契約內容可以加入</a:t>
            </a:r>
            <a:endParaRPr lang="en-US" altLang="zh-TW" dirty="0"/>
          </a:p>
          <a:p>
            <a:pPr marL="0" indent="0">
              <a:lnSpc>
                <a:spcPct val="90000"/>
              </a:lnSpc>
              <a:buNone/>
            </a:pPr>
            <a:r>
              <a:rPr lang="en-US" altLang="zh-TW" dirty="0">
                <a:solidFill>
                  <a:srgbClr val="FF0000"/>
                </a:solidFill>
              </a:rPr>
              <a:t>｢</a:t>
            </a:r>
            <a:r>
              <a:rPr lang="zh-TW" altLang="zh-TW" dirty="0">
                <a:solidFill>
                  <a:srgbClr val="FF0000"/>
                </a:solidFill>
              </a:rPr>
              <a:t>工程設計期間廠商應隨時接受機關對工程設計內容之指導及監督，如有設計變更時，除了有安全及結構上考量時，應接受機關意見。</a:t>
            </a:r>
            <a:r>
              <a:rPr lang="zh-TW" altLang="en-US" dirty="0">
                <a:solidFill>
                  <a:srgbClr val="FF0000"/>
                </a:solidFill>
              </a:rPr>
              <a:t>」</a:t>
            </a:r>
            <a:endParaRPr lang="zh-TW" altLang="zh-TW" dirty="0">
              <a:solidFill>
                <a:srgbClr val="FF0000"/>
              </a:solidFill>
            </a:endParaRPr>
          </a:p>
          <a:p>
            <a:pPr>
              <a:lnSpc>
                <a:spcPct val="90000"/>
              </a:lnSpc>
            </a:pPr>
            <a:endParaRPr lang="en-US" altLang="zh-TW" dirty="0"/>
          </a:p>
          <a:p>
            <a:pPr>
              <a:lnSpc>
                <a:spcPct val="90000"/>
              </a:lnSpc>
            </a:pPr>
            <a:endParaRPr lang="en-US" altLang="zh-TW" dirty="0"/>
          </a:p>
          <a:p>
            <a:pPr>
              <a:lnSpc>
                <a:spcPct val="90000"/>
              </a:lnSpc>
            </a:pPr>
            <a:endParaRPr lang="en-US" altLang="zh-TW" dirty="0"/>
          </a:p>
          <a:p>
            <a:pPr>
              <a:lnSpc>
                <a:spcPct val="90000"/>
              </a:lnSpc>
            </a:pPr>
            <a:endParaRPr lang="zh-TW" altLang="en-US" dirty="0"/>
          </a:p>
        </p:txBody>
      </p:sp>
      <p:sp>
        <p:nvSpPr>
          <p:cNvPr id="4" name="AutoShape 14"/>
          <p:cNvSpPr txBox="1">
            <a:spLocks noChangeArrowheads="1"/>
          </p:cNvSpPr>
          <p:nvPr/>
        </p:nvSpPr>
        <p:spPr bwMode="auto">
          <a:xfrm>
            <a:off x="755576"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3883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536" y="2276872"/>
            <a:ext cx="8229600" cy="3960440"/>
          </a:xfrm>
        </p:spPr>
        <p:txBody>
          <a:bodyPr/>
          <a:lstStyle/>
          <a:p>
            <a:pPr>
              <a:lnSpc>
                <a:spcPct val="90000"/>
              </a:lnSpc>
            </a:pPr>
            <a:r>
              <a:rPr lang="zh-TW" altLang="en-US" dirty="0"/>
              <a:t>設計規畫、變更設計建築師不願聽機關的意見</a:t>
            </a:r>
            <a:endParaRPr lang="en-US" altLang="zh-TW" dirty="0"/>
          </a:p>
          <a:p>
            <a:pPr>
              <a:lnSpc>
                <a:spcPct val="90000"/>
              </a:lnSpc>
            </a:pPr>
            <a:r>
              <a:rPr lang="zh-TW" altLang="en-US" dirty="0"/>
              <a:t>招標前契約內容可以加入</a:t>
            </a:r>
            <a:endParaRPr lang="en-US" altLang="zh-TW" dirty="0"/>
          </a:p>
          <a:p>
            <a:pPr marL="0" indent="0">
              <a:lnSpc>
                <a:spcPct val="90000"/>
              </a:lnSpc>
              <a:buNone/>
            </a:pPr>
            <a:r>
              <a:rPr lang="en-US" altLang="zh-TW" dirty="0">
                <a:solidFill>
                  <a:srgbClr val="FF0000"/>
                </a:solidFill>
              </a:rPr>
              <a:t>｢</a:t>
            </a:r>
            <a:r>
              <a:rPr lang="zh-TW" altLang="zh-TW" dirty="0">
                <a:solidFill>
                  <a:srgbClr val="FF0000"/>
                </a:solidFill>
              </a:rPr>
              <a:t>本工程施工期間，如發現設計圖說有錯誤、遺漏、欠詳或疑問時，廠商應予以澄清修改、補正、說明並負責解釋，及提供施工顧問諮詢事項。</a:t>
            </a:r>
            <a:r>
              <a:rPr lang="zh-TW" altLang="en-US" dirty="0">
                <a:solidFill>
                  <a:srgbClr val="FF0000"/>
                </a:solidFill>
              </a:rPr>
              <a:t>」</a:t>
            </a:r>
            <a:endParaRPr lang="zh-TW" altLang="zh-TW" dirty="0">
              <a:solidFill>
                <a:srgbClr val="FF0000"/>
              </a:solidFill>
            </a:endParaRPr>
          </a:p>
          <a:p>
            <a:pPr>
              <a:lnSpc>
                <a:spcPct val="90000"/>
              </a:lnSpc>
            </a:pPr>
            <a:endParaRPr lang="en-US" altLang="zh-TW" dirty="0"/>
          </a:p>
          <a:p>
            <a:pPr>
              <a:lnSpc>
                <a:spcPct val="90000"/>
              </a:lnSpc>
            </a:pPr>
            <a:endParaRPr lang="en-US" altLang="zh-TW" dirty="0"/>
          </a:p>
          <a:p>
            <a:pPr>
              <a:lnSpc>
                <a:spcPct val="90000"/>
              </a:lnSpc>
            </a:pPr>
            <a:endParaRPr lang="en-US" altLang="zh-TW" dirty="0"/>
          </a:p>
          <a:p>
            <a:pPr>
              <a:lnSpc>
                <a:spcPct val="90000"/>
              </a:lnSpc>
            </a:pPr>
            <a:endParaRPr lang="zh-TW" altLang="en-US" dirty="0"/>
          </a:p>
        </p:txBody>
      </p:sp>
      <p:sp>
        <p:nvSpPr>
          <p:cNvPr id="4" name="AutoShape 14"/>
          <p:cNvSpPr txBox="1">
            <a:spLocks noChangeArrowheads="1"/>
          </p:cNvSpPr>
          <p:nvPr/>
        </p:nvSpPr>
        <p:spPr bwMode="auto">
          <a:xfrm>
            <a:off x="755576"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156676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536" y="2276872"/>
            <a:ext cx="8229600" cy="4320480"/>
          </a:xfrm>
        </p:spPr>
        <p:txBody>
          <a:bodyPr/>
          <a:lstStyle/>
          <a:p>
            <a:pPr>
              <a:lnSpc>
                <a:spcPct val="90000"/>
              </a:lnSpc>
            </a:pPr>
            <a:r>
              <a:rPr lang="zh-TW" altLang="en-US" dirty="0"/>
              <a:t>設計規畫、變更設計建築師不願聽機關的意見</a:t>
            </a:r>
            <a:endParaRPr lang="en-US" altLang="zh-TW" dirty="0"/>
          </a:p>
          <a:p>
            <a:pPr>
              <a:lnSpc>
                <a:spcPct val="90000"/>
              </a:lnSpc>
            </a:pPr>
            <a:r>
              <a:rPr lang="zh-TW" altLang="en-US" dirty="0"/>
              <a:t>招標前契約內容可以加入</a:t>
            </a:r>
            <a:endParaRPr lang="en-US" altLang="zh-TW" dirty="0"/>
          </a:p>
          <a:p>
            <a:pPr marL="0" indent="0">
              <a:lnSpc>
                <a:spcPct val="90000"/>
              </a:lnSpc>
              <a:buNone/>
            </a:pPr>
            <a:r>
              <a:rPr lang="en-US" altLang="zh-TW" dirty="0">
                <a:solidFill>
                  <a:srgbClr val="FF0000"/>
                </a:solidFill>
              </a:rPr>
              <a:t>｢</a:t>
            </a:r>
            <a:r>
              <a:rPr lang="zh-TW" altLang="zh-TW" dirty="0">
                <a:solidFill>
                  <a:srgbClr val="FF0000"/>
                </a:solidFill>
              </a:rPr>
              <a:t>設計階段中機關得隨時要求廠商提出設計進度及說明。每週至少一次由廠商提出初步完成之部分圖說供機關審核。設計完成後，廠商並應備妥資料向機關提出詳盡說明或簡報及應機關要求於規定期限內修正圖說至完成審核工作為止。</a:t>
            </a:r>
            <a:r>
              <a:rPr lang="zh-TW" altLang="en-US" dirty="0">
                <a:solidFill>
                  <a:srgbClr val="FF0000"/>
                </a:solidFill>
              </a:rPr>
              <a:t>」</a:t>
            </a:r>
            <a:endParaRPr lang="zh-TW" altLang="zh-TW" dirty="0">
              <a:solidFill>
                <a:srgbClr val="FF0000"/>
              </a:solidFill>
            </a:endParaRPr>
          </a:p>
          <a:p>
            <a:pPr>
              <a:lnSpc>
                <a:spcPct val="90000"/>
              </a:lnSpc>
            </a:pPr>
            <a:endParaRPr lang="en-US" altLang="zh-TW" dirty="0"/>
          </a:p>
          <a:p>
            <a:pPr>
              <a:lnSpc>
                <a:spcPct val="90000"/>
              </a:lnSpc>
            </a:pPr>
            <a:endParaRPr lang="en-US" altLang="zh-TW" dirty="0"/>
          </a:p>
          <a:p>
            <a:pPr>
              <a:lnSpc>
                <a:spcPct val="90000"/>
              </a:lnSpc>
            </a:pPr>
            <a:endParaRPr lang="en-US" altLang="zh-TW" dirty="0"/>
          </a:p>
          <a:p>
            <a:pPr>
              <a:lnSpc>
                <a:spcPct val="90000"/>
              </a:lnSpc>
            </a:pPr>
            <a:endParaRPr lang="zh-TW" altLang="en-US" dirty="0"/>
          </a:p>
        </p:txBody>
      </p:sp>
      <p:sp>
        <p:nvSpPr>
          <p:cNvPr id="4" name="AutoShape 14"/>
          <p:cNvSpPr txBox="1">
            <a:spLocks noChangeArrowheads="1"/>
          </p:cNvSpPr>
          <p:nvPr/>
        </p:nvSpPr>
        <p:spPr bwMode="auto">
          <a:xfrm>
            <a:off x="755576"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289385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5536" y="2276872"/>
            <a:ext cx="8229600" cy="3960440"/>
          </a:xfrm>
        </p:spPr>
        <p:txBody>
          <a:bodyPr/>
          <a:lstStyle/>
          <a:p>
            <a:pPr>
              <a:lnSpc>
                <a:spcPct val="90000"/>
              </a:lnSpc>
            </a:pPr>
            <a:r>
              <a:rPr lang="zh-TW" altLang="en-US" dirty="0"/>
              <a:t>設計規畫、變更設計建築師不願聽機關的意見</a:t>
            </a:r>
            <a:endParaRPr lang="en-US" altLang="zh-TW" dirty="0"/>
          </a:p>
          <a:p>
            <a:pPr>
              <a:lnSpc>
                <a:spcPct val="90000"/>
              </a:lnSpc>
            </a:pPr>
            <a:r>
              <a:rPr lang="zh-TW" altLang="en-US" dirty="0"/>
              <a:t>招標前契約內容可以加入</a:t>
            </a:r>
            <a:endParaRPr lang="en-US" altLang="zh-TW" dirty="0"/>
          </a:p>
          <a:p>
            <a:pPr marL="0" indent="0">
              <a:lnSpc>
                <a:spcPct val="90000"/>
              </a:lnSpc>
              <a:buNone/>
            </a:pPr>
            <a:r>
              <a:rPr lang="en-US" altLang="zh-TW" dirty="0">
                <a:solidFill>
                  <a:srgbClr val="FF0000"/>
                </a:solidFill>
              </a:rPr>
              <a:t>｢</a:t>
            </a:r>
            <a:r>
              <a:rPr lang="zh-TW" altLang="zh-TW" dirty="0">
                <a:solidFill>
                  <a:srgbClr val="FF0000"/>
                </a:solidFill>
              </a:rPr>
              <a:t>工程決標後施工前應覆核原編預算有否疏漏，施工時應隨時主動檢討設計疑義，並送機關澄清後依規定辦理</a:t>
            </a:r>
            <a:r>
              <a:rPr lang="zh-TW" altLang="en-US" dirty="0">
                <a:solidFill>
                  <a:srgbClr val="FF0000"/>
                </a:solidFill>
              </a:rPr>
              <a:t>」</a:t>
            </a:r>
            <a:endParaRPr lang="zh-TW" altLang="zh-TW" dirty="0">
              <a:solidFill>
                <a:srgbClr val="FF0000"/>
              </a:solidFill>
            </a:endParaRPr>
          </a:p>
          <a:p>
            <a:pPr>
              <a:lnSpc>
                <a:spcPct val="90000"/>
              </a:lnSpc>
            </a:pPr>
            <a:endParaRPr lang="en-US" altLang="zh-TW" dirty="0"/>
          </a:p>
          <a:p>
            <a:pPr>
              <a:lnSpc>
                <a:spcPct val="90000"/>
              </a:lnSpc>
            </a:pPr>
            <a:endParaRPr lang="en-US" altLang="zh-TW" dirty="0"/>
          </a:p>
          <a:p>
            <a:pPr>
              <a:lnSpc>
                <a:spcPct val="90000"/>
              </a:lnSpc>
            </a:pPr>
            <a:endParaRPr lang="en-US" altLang="zh-TW" dirty="0"/>
          </a:p>
          <a:p>
            <a:pPr>
              <a:lnSpc>
                <a:spcPct val="90000"/>
              </a:lnSpc>
            </a:pPr>
            <a:endParaRPr lang="zh-TW" altLang="en-US" dirty="0"/>
          </a:p>
        </p:txBody>
      </p:sp>
      <p:sp>
        <p:nvSpPr>
          <p:cNvPr id="4" name="AutoShape 14"/>
          <p:cNvSpPr txBox="1">
            <a:spLocks noChangeArrowheads="1"/>
          </p:cNvSpPr>
          <p:nvPr/>
        </p:nvSpPr>
        <p:spPr bwMode="auto">
          <a:xfrm>
            <a:off x="755576" y="692696"/>
            <a:ext cx="7200000" cy="1080000"/>
          </a:xfrm>
          <a:prstGeom prst="roundRect">
            <a:avLst>
              <a:gd name="adj" fmla="val 16667"/>
            </a:avLst>
          </a:prstGeom>
          <a:solidFill>
            <a:srgbClr val="F9DECD"/>
          </a:solidFill>
          <a:ln w="38100" algn="ctr">
            <a:solidFill>
              <a:srgbClr val="993300"/>
            </a:solidFill>
            <a:round/>
            <a:headEnd/>
            <a:tailEnd/>
          </a:ln>
          <a:effectLst/>
        </p:spPr>
        <p:txBody>
          <a:bodyPr vert="horz" wrap="square" lIns="90000" tIns="45720" rIns="91440" bIns="45720" numCol="1" anchor="ctr" anchorCtr="0" compatLnSpc="1">
            <a:prstTxWarp prst="textNoShape">
              <a:avLst/>
            </a:prstTxWarp>
            <a:sp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標楷體" pitchFamily="65" charset="-120"/>
                <a:ea typeface="標楷體" pitchFamily="65" charset="-120"/>
              </a:defRPr>
            </a:lvl2pPr>
            <a:lvl3pPr algn="ctr" rtl="0" fontAlgn="base">
              <a:spcBef>
                <a:spcPct val="0"/>
              </a:spcBef>
              <a:spcAft>
                <a:spcPct val="0"/>
              </a:spcAft>
              <a:defRPr kumimoji="1" sz="4400">
                <a:solidFill>
                  <a:schemeClr val="tx2"/>
                </a:solidFill>
                <a:latin typeface="標楷體" pitchFamily="65" charset="-120"/>
                <a:ea typeface="標楷體" pitchFamily="65" charset="-120"/>
              </a:defRPr>
            </a:lvl3pPr>
            <a:lvl4pPr algn="ctr" rtl="0" fontAlgn="base">
              <a:spcBef>
                <a:spcPct val="0"/>
              </a:spcBef>
              <a:spcAft>
                <a:spcPct val="0"/>
              </a:spcAft>
              <a:defRPr kumimoji="1" sz="4400">
                <a:solidFill>
                  <a:schemeClr val="tx2"/>
                </a:solidFill>
                <a:latin typeface="標楷體" pitchFamily="65" charset="-120"/>
                <a:ea typeface="標楷體" pitchFamily="65" charset="-120"/>
              </a:defRPr>
            </a:lvl4pPr>
            <a:lvl5pPr algn="ctr" rtl="0" fontAlgn="base">
              <a:spcBef>
                <a:spcPct val="0"/>
              </a:spcBef>
              <a:spcAft>
                <a:spcPct val="0"/>
              </a:spcAft>
              <a:defRPr kumimoji="1" sz="4400">
                <a:solidFill>
                  <a:schemeClr val="tx2"/>
                </a:solidFill>
                <a:latin typeface="標楷體" pitchFamily="65" charset="-120"/>
                <a:ea typeface="標楷體" pitchFamily="65" charset="-120"/>
              </a:defRPr>
            </a:lvl5pPr>
            <a:lvl6pPr marL="457200" algn="ctr" rtl="0" fontAlgn="base">
              <a:spcBef>
                <a:spcPct val="0"/>
              </a:spcBef>
              <a:spcAft>
                <a:spcPct val="0"/>
              </a:spcAft>
              <a:defRPr kumimoji="1" sz="4400">
                <a:solidFill>
                  <a:schemeClr val="tx2"/>
                </a:solidFill>
                <a:latin typeface="標楷體" pitchFamily="65" charset="-120"/>
                <a:ea typeface="標楷體" pitchFamily="65" charset="-120"/>
              </a:defRPr>
            </a:lvl6pPr>
            <a:lvl7pPr marL="914400" algn="ctr" rtl="0" fontAlgn="base">
              <a:spcBef>
                <a:spcPct val="0"/>
              </a:spcBef>
              <a:spcAft>
                <a:spcPct val="0"/>
              </a:spcAft>
              <a:defRPr kumimoji="1" sz="4400">
                <a:solidFill>
                  <a:schemeClr val="tx2"/>
                </a:solidFill>
                <a:latin typeface="標楷體" pitchFamily="65" charset="-120"/>
                <a:ea typeface="標楷體" pitchFamily="65" charset="-120"/>
              </a:defRPr>
            </a:lvl7pPr>
            <a:lvl8pPr marL="1371600" algn="ctr" rtl="0" fontAlgn="base">
              <a:spcBef>
                <a:spcPct val="0"/>
              </a:spcBef>
              <a:spcAft>
                <a:spcPct val="0"/>
              </a:spcAft>
              <a:defRPr kumimoji="1" sz="4400">
                <a:solidFill>
                  <a:schemeClr val="tx2"/>
                </a:solidFill>
                <a:latin typeface="標楷體" pitchFamily="65" charset="-120"/>
                <a:ea typeface="標楷體" pitchFamily="65" charset="-120"/>
              </a:defRPr>
            </a:lvl8pPr>
            <a:lvl9pPr marL="1828800" algn="ctr" rtl="0" fontAlgn="base">
              <a:spcBef>
                <a:spcPct val="0"/>
              </a:spcBef>
              <a:spcAft>
                <a:spcPct val="0"/>
              </a:spcAft>
              <a:defRPr kumimoji="1" sz="4400">
                <a:solidFill>
                  <a:schemeClr val="tx2"/>
                </a:solidFill>
                <a:latin typeface="標楷體" pitchFamily="65" charset="-120"/>
                <a:ea typeface="標楷體" pitchFamily="65" charset="-120"/>
              </a:defRPr>
            </a:lvl9pPr>
          </a:lstStyle>
          <a:p>
            <a:r>
              <a:rPr lang="zh-TW" altLang="en-US" sz="3200" b="1" dirty="0">
                <a:solidFill>
                  <a:srgbClr val="660033"/>
                </a:solidFill>
                <a:ea typeface="標楷體" pitchFamily="65" charset="-120"/>
              </a:rPr>
              <a:t>二、</a:t>
            </a:r>
            <a:r>
              <a:rPr lang="zh-TW" altLang="en-US" sz="3200" dirty="0"/>
              <a:t>規劃設計注意事項</a:t>
            </a:r>
            <a:endParaRPr lang="zh-TW" altLang="en-US" sz="3200" b="1" dirty="0">
              <a:solidFill>
                <a:srgbClr val="660033"/>
              </a:solidFill>
              <a:ea typeface="標楷體" pitchFamily="65" charset="-120"/>
            </a:endParaRPr>
          </a:p>
        </p:txBody>
      </p:sp>
    </p:spTree>
    <p:extLst>
      <p:ext uri="{BB962C8B-B14F-4D97-AF65-F5344CB8AC3E}">
        <p14:creationId xmlns:p14="http://schemas.microsoft.com/office/powerpoint/2010/main" val="3356130074"/>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標楷體"/>
        <a:ea typeface="標楷體"/>
        <a:cs typeface=""/>
      </a:majorFont>
      <a:minorFont>
        <a:latin typeface="標楷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5766</TotalTime>
  <Words>1073</Words>
  <Application>Microsoft Office PowerPoint</Application>
  <PresentationFormat>如螢幕大小 (4:3)</PresentationFormat>
  <Paragraphs>148</Paragraphs>
  <Slides>34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34</vt:i4>
      </vt:variant>
    </vt:vector>
  </HeadingPairs>
  <TitlesOfParts>
    <vt:vector size="39" baseType="lpstr">
      <vt:lpstr>新細明體</vt:lpstr>
      <vt:lpstr>標楷體</vt:lpstr>
      <vt:lpstr>Arial</vt:lpstr>
      <vt:lpstr>Times New Roman</vt:lpstr>
      <vt:lpstr>預設簡報設計</vt:lpstr>
      <vt:lpstr>運動場規劃設計暨施工經驗分享</vt:lpstr>
      <vt:lpstr>簡報大綱</vt:lpstr>
      <vt:lpstr>一、我的學經歷</vt:lpstr>
      <vt:lpstr>一、我的學經歷</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施工照片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簡報完畢 謝謝指導</vt:lpstr>
      <vt:lpstr>東西向球場</vt:lpstr>
    </vt:vector>
  </TitlesOfParts>
  <Company>行政院環境保護署(355000000IE43022)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行政院環境保護署全球資訊網--書表下載</dc:title>
  <dc:subject>附件6-1主辦機關簡報檔</dc:subject>
  <dc:creator>行政院環境保護署</dc:creator>
  <cp:keywords>附件6-1主辦機關簡報檔</cp:keywords>
  <cp:lastModifiedBy>User</cp:lastModifiedBy>
  <cp:revision>219</cp:revision>
  <cp:lastPrinted>2023-11-05T09:43:53Z</cp:lastPrinted>
  <dcterms:created xsi:type="dcterms:W3CDTF">2003-11-17T01:03:01Z</dcterms:created>
  <dcterms:modified xsi:type="dcterms:W3CDTF">2023-12-02T00:13:36Z</dcterms:modified>
  <cp:category>770;C67;E43</cp:category>
</cp:coreProperties>
</file>