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4" r:id="rId3"/>
  </p:sldMasterIdLst>
  <p:notesMasterIdLst>
    <p:notesMasterId r:id="rId33"/>
  </p:notesMasterIdLst>
  <p:handoutMasterIdLst>
    <p:handoutMasterId r:id="rId34"/>
  </p:handoutMasterIdLst>
  <p:sldIdLst>
    <p:sldId id="299" r:id="rId4"/>
    <p:sldId id="300" r:id="rId5"/>
    <p:sldId id="258" r:id="rId6"/>
    <p:sldId id="291" r:id="rId7"/>
    <p:sldId id="266" r:id="rId8"/>
    <p:sldId id="262" r:id="rId9"/>
    <p:sldId id="289" r:id="rId10"/>
    <p:sldId id="270" r:id="rId11"/>
    <p:sldId id="271" r:id="rId12"/>
    <p:sldId id="274" r:id="rId13"/>
    <p:sldId id="301" r:id="rId14"/>
    <p:sldId id="269" r:id="rId15"/>
    <p:sldId id="277" r:id="rId16"/>
    <p:sldId id="302" r:id="rId17"/>
    <p:sldId id="268" r:id="rId18"/>
    <p:sldId id="287" r:id="rId19"/>
    <p:sldId id="305" r:id="rId20"/>
    <p:sldId id="307" r:id="rId21"/>
    <p:sldId id="308" r:id="rId22"/>
    <p:sldId id="309" r:id="rId23"/>
    <p:sldId id="310" r:id="rId24"/>
    <p:sldId id="311" r:id="rId25"/>
    <p:sldId id="313" r:id="rId26"/>
    <p:sldId id="312" r:id="rId27"/>
    <p:sldId id="286" r:id="rId28"/>
    <p:sldId id="314" r:id="rId29"/>
    <p:sldId id="316" r:id="rId30"/>
    <p:sldId id="317" r:id="rId31"/>
    <p:sldId id="261" r:id="rId32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66FFCC"/>
    <a:srgbClr val="006600"/>
    <a:srgbClr val="E62949"/>
    <a:srgbClr val="0000CC"/>
    <a:srgbClr val="FFFFFF"/>
    <a:srgbClr val="FFCCFF"/>
    <a:srgbClr val="1C7DE1"/>
    <a:srgbClr val="CC0099"/>
    <a:srgbClr val="1ED4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 showGuides="1">
      <p:cViewPr varScale="1">
        <p:scale>
          <a:sx n="140" d="100"/>
          <a:sy n="140" d="100"/>
        </p:scale>
        <p:origin x="79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5850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660316173490059E-3"/>
          <c:y val="3.8005856049692234E-2"/>
          <c:w val="0.89529531015629416"/>
          <c:h val="0.9516254449071498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Text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26C-4A12-BF1D-516581F81131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26C-4A12-BF1D-516581F81131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E26C-4A12-BF1D-516581F81131}"/>
              </c:ext>
            </c:extLst>
          </c:dPt>
          <c:dPt>
            <c:idx val="3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26C-4A12-BF1D-516581F81131}"/>
              </c:ext>
            </c:extLst>
          </c:dPt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26C-4A12-BF1D-516581F811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52B2B-0BBC-4845-BD5C-6186374697E3}" type="datetimeFigureOut">
              <a:rPr lang="ko-KR" altLang="en-US" smtClean="0"/>
              <a:t>2023-10-27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153E3-D943-4A51-8AD5-41FA50EBC5B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95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6CFE7-8972-4859-8594-585022C7B485}" type="datetimeFigureOut">
              <a:rPr lang="zh-TW" altLang="en-US" smtClean="0"/>
              <a:t>2023/10/27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26819D-5800-4ADC-8E7B-8F66460E80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9328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26819D-5800-4ADC-8E7B-8F66460E80BE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4153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26819D-5800-4ADC-8E7B-8F66460E80BE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7002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>
            <a:spLocks noGrp="1"/>
          </p:cNvSpPr>
          <p:nvPr>
            <p:ph type="title" hasCustomPrompt="1"/>
          </p:nvPr>
        </p:nvSpPr>
        <p:spPr>
          <a:xfrm>
            <a:off x="0" y="627534"/>
            <a:ext cx="9144000" cy="533308"/>
          </a:xfrm>
          <a:prstGeom prst="rect">
            <a:avLst/>
          </a:prstGeom>
        </p:spPr>
        <p:txBody>
          <a:bodyPr anchor="ctr"/>
          <a:lstStyle>
            <a:lvl1pPr>
              <a:buFontTx/>
              <a:buNone/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ko-KR" altLang="en-US" dirty="0"/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B3F0AB86-7940-4230-BC06-4EF20DC497B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203598"/>
            <a:ext cx="9143999" cy="432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1" baseline="0">
                <a:solidFill>
                  <a:schemeClr val="tx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461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-1"/>
            <a:ext cx="9144000" cy="27162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202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48178" y="557440"/>
            <a:ext cx="2592000" cy="40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012448" y="557440"/>
            <a:ext cx="2592000" cy="40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280313" y="557440"/>
            <a:ext cx="2592000" cy="4032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208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059900" y="1"/>
            <a:ext cx="30242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572100" y="2571750"/>
            <a:ext cx="151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059900" y="2571750"/>
            <a:ext cx="151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76476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426012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53804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298220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46261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-1"/>
            <a:ext cx="9144000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96912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C7304401-68B8-4E0E-A9DB-540B76DF928B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3563888" y="638650"/>
            <a:ext cx="4320480" cy="4504851"/>
          </a:xfrm>
          <a:custGeom>
            <a:avLst/>
            <a:gdLst>
              <a:gd name="connsiteX0" fmla="*/ 2160240 w 4320480"/>
              <a:gd name="connsiteY0" fmla="*/ 0 h 4504851"/>
              <a:gd name="connsiteX1" fmla="*/ 4320480 w 4320480"/>
              <a:gd name="connsiteY1" fmla="*/ 4504851 h 4504851"/>
              <a:gd name="connsiteX2" fmla="*/ 0 w 4320480"/>
              <a:gd name="connsiteY2" fmla="*/ 4504851 h 4504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0480" h="4504851">
                <a:moveTo>
                  <a:pt x="2160240" y="0"/>
                </a:moveTo>
                <a:lnTo>
                  <a:pt x="4320480" y="4504851"/>
                </a:lnTo>
                <a:lnTo>
                  <a:pt x="0" y="45048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D2ABAD60-FE41-4786-B9AF-4454375D2129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5635630" y="1"/>
            <a:ext cx="3508370" cy="4339267"/>
          </a:xfrm>
          <a:custGeom>
            <a:avLst/>
            <a:gdLst>
              <a:gd name="connsiteX0" fmla="*/ 0 w 3508370"/>
              <a:gd name="connsiteY0" fmla="*/ 0 h 4339267"/>
              <a:gd name="connsiteX1" fmla="*/ 3508370 w 3508370"/>
              <a:gd name="connsiteY1" fmla="*/ 0 h 4339267"/>
              <a:gd name="connsiteX2" fmla="*/ 3504823 w 3508370"/>
              <a:gd name="connsiteY2" fmla="*/ 1594801 h 4339267"/>
              <a:gd name="connsiteX3" fmla="*/ 2097974 w 3508370"/>
              <a:gd name="connsiteY3" fmla="*/ 4339267 h 4339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8370" h="4339267">
                <a:moveTo>
                  <a:pt x="0" y="0"/>
                </a:moveTo>
                <a:lnTo>
                  <a:pt x="3508370" y="0"/>
                </a:lnTo>
                <a:cubicBezTo>
                  <a:pt x="3507188" y="531600"/>
                  <a:pt x="3506005" y="1063201"/>
                  <a:pt x="3504823" y="1594801"/>
                </a:cubicBezTo>
                <a:lnTo>
                  <a:pt x="2097974" y="433926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72180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0" y="0"/>
            <a:ext cx="5076056" cy="51435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5729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452395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3" name="Rounded Rectangle 12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Rounded Rectangle 15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7" name="Half Frame 16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5604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accent3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mond 10"/>
          <p:cNvSpPr/>
          <p:nvPr userDrawn="1"/>
        </p:nvSpPr>
        <p:spPr>
          <a:xfrm rot="10800000">
            <a:off x="3222000" y="3337155"/>
            <a:ext cx="2700000" cy="1806344"/>
          </a:xfrm>
          <a:custGeom>
            <a:avLst/>
            <a:gdLst/>
            <a:ahLst/>
            <a:cxnLst/>
            <a:rect l="l" t="t" r="r" b="b"/>
            <a:pathLst>
              <a:path w="2700000" h="1806344">
                <a:moveTo>
                  <a:pt x="456344" y="0"/>
                </a:moveTo>
                <a:lnTo>
                  <a:pt x="2243656" y="0"/>
                </a:lnTo>
                <a:lnTo>
                  <a:pt x="2700000" y="456344"/>
                </a:lnTo>
                <a:lnTo>
                  <a:pt x="1350000" y="1806344"/>
                </a:lnTo>
                <a:lnTo>
                  <a:pt x="0" y="4563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" name="Isosceles Triangle 4"/>
          <p:cNvSpPr/>
          <p:nvPr userDrawn="1"/>
        </p:nvSpPr>
        <p:spPr>
          <a:xfrm rot="10800000">
            <a:off x="3746892" y="0"/>
            <a:ext cx="1650216" cy="812260"/>
          </a:xfrm>
          <a:prstGeom prst="triangl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Isosceles Triangle 5"/>
          <p:cNvSpPr/>
          <p:nvPr userDrawn="1"/>
        </p:nvSpPr>
        <p:spPr>
          <a:xfrm rot="10800000">
            <a:off x="4041648" y="99959"/>
            <a:ext cx="1060704" cy="55436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8E48000A-B218-4CCF-8C0E-D9ACDAFA26B8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312000" y="3430238"/>
            <a:ext cx="2520000" cy="1713262"/>
          </a:xfrm>
          <a:custGeom>
            <a:avLst/>
            <a:gdLst>
              <a:gd name="connsiteX0" fmla="*/ 1260000 w 2520000"/>
              <a:gd name="connsiteY0" fmla="*/ 0 h 1713262"/>
              <a:gd name="connsiteX1" fmla="*/ 2520000 w 2520000"/>
              <a:gd name="connsiteY1" fmla="*/ 1260000 h 1713262"/>
              <a:gd name="connsiteX2" fmla="*/ 2066250 w 2520000"/>
              <a:gd name="connsiteY2" fmla="*/ 1713262 h 1713262"/>
              <a:gd name="connsiteX3" fmla="*/ 439730 w 2520000"/>
              <a:gd name="connsiteY3" fmla="*/ 1706453 h 1713262"/>
              <a:gd name="connsiteX4" fmla="*/ 0 w 2520000"/>
              <a:gd name="connsiteY4" fmla="*/ 1260000 h 171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0000" h="1713262">
                <a:moveTo>
                  <a:pt x="1260000" y="0"/>
                </a:moveTo>
                <a:lnTo>
                  <a:pt x="2520000" y="1260000"/>
                </a:lnTo>
                <a:lnTo>
                  <a:pt x="2066250" y="1713262"/>
                </a:lnTo>
                <a:lnTo>
                  <a:pt x="439730" y="1706453"/>
                </a:lnTo>
                <a:lnTo>
                  <a:pt x="0" y="126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6530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1503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0125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7155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accent3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mond 10"/>
          <p:cNvSpPr/>
          <p:nvPr userDrawn="1"/>
        </p:nvSpPr>
        <p:spPr>
          <a:xfrm>
            <a:off x="3203848" y="-2322"/>
            <a:ext cx="2700000" cy="1806344"/>
          </a:xfrm>
          <a:custGeom>
            <a:avLst/>
            <a:gdLst/>
            <a:ahLst/>
            <a:cxnLst/>
            <a:rect l="l" t="t" r="r" b="b"/>
            <a:pathLst>
              <a:path w="2700000" h="1806344">
                <a:moveTo>
                  <a:pt x="456344" y="0"/>
                </a:moveTo>
                <a:lnTo>
                  <a:pt x="2243656" y="0"/>
                </a:lnTo>
                <a:lnTo>
                  <a:pt x="2700000" y="456344"/>
                </a:lnTo>
                <a:lnTo>
                  <a:pt x="1350000" y="1806344"/>
                </a:lnTo>
                <a:lnTo>
                  <a:pt x="0" y="4563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" name="Isosceles Triangle 4"/>
          <p:cNvSpPr/>
          <p:nvPr userDrawn="1"/>
        </p:nvSpPr>
        <p:spPr>
          <a:xfrm>
            <a:off x="3746892" y="4331240"/>
            <a:ext cx="1650216" cy="812260"/>
          </a:xfrm>
          <a:prstGeom prst="triangl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Isosceles Triangle 5"/>
          <p:cNvSpPr/>
          <p:nvPr userDrawn="1"/>
        </p:nvSpPr>
        <p:spPr>
          <a:xfrm>
            <a:off x="4041648" y="4493810"/>
            <a:ext cx="1060704" cy="55436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28FC5FB3-D739-474A-9148-1ABF4FC2769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293848" y="1"/>
            <a:ext cx="2520000" cy="1711155"/>
          </a:xfrm>
          <a:custGeom>
            <a:avLst/>
            <a:gdLst>
              <a:gd name="connsiteX0" fmla="*/ 442968 w 2520000"/>
              <a:gd name="connsiteY0" fmla="*/ 0 h 1711155"/>
              <a:gd name="connsiteX1" fmla="*/ 985757 w 2520000"/>
              <a:gd name="connsiteY1" fmla="*/ 0 h 1711155"/>
              <a:gd name="connsiteX2" fmla="*/ 2080270 w 2520000"/>
              <a:gd name="connsiteY2" fmla="*/ 4702 h 1711155"/>
              <a:gd name="connsiteX3" fmla="*/ 2520000 w 2520000"/>
              <a:gd name="connsiteY3" fmla="*/ 451155 h 1711155"/>
              <a:gd name="connsiteX4" fmla="*/ 1260000 w 2520000"/>
              <a:gd name="connsiteY4" fmla="*/ 1711155 h 1711155"/>
              <a:gd name="connsiteX5" fmla="*/ 0 w 2520000"/>
              <a:gd name="connsiteY5" fmla="*/ 451155 h 1711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0000" h="1711155">
                <a:moveTo>
                  <a:pt x="442968" y="0"/>
                </a:moveTo>
                <a:lnTo>
                  <a:pt x="985757" y="0"/>
                </a:lnTo>
                <a:lnTo>
                  <a:pt x="2080270" y="4702"/>
                </a:lnTo>
                <a:lnTo>
                  <a:pt x="2520000" y="451155"/>
                </a:lnTo>
                <a:lnTo>
                  <a:pt x="1260000" y="1711155"/>
                </a:lnTo>
                <a:lnTo>
                  <a:pt x="0" y="4511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945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565878" y="1176692"/>
            <a:ext cx="1871760" cy="30512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612855" y="1176061"/>
            <a:ext cx="1871760" cy="30512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659832" y="1175430"/>
            <a:ext cx="1871760" cy="305124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6706810" y="1174799"/>
            <a:ext cx="1871760" cy="30512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825475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966407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872452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919429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0497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KBM-정애\014-Fullppt\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754" y="451443"/>
            <a:ext cx="3282039" cy="327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1363708" y="584771"/>
            <a:ext cx="2991584" cy="20767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143454" y="1295867"/>
            <a:ext cx="3055840" cy="22313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4814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11" name="Picture 4" descr="D:\KBM-정애\014-Fullppt\PNG이미지\노트북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99742"/>
            <a:ext cx="3600400" cy="183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753800" y="2764640"/>
            <a:ext cx="1711407" cy="12496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09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32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2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415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7" r:id="rId3"/>
    <p:sldLayoutId id="2147483671" r:id="rId4"/>
    <p:sldLayoutId id="2147483658" r:id="rId5"/>
    <p:sldLayoutId id="2147483659" r:id="rId6"/>
    <p:sldLayoutId id="2147483673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75" r:id="rId15"/>
    <p:sldLayoutId id="2147483674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270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6512" y="555526"/>
            <a:ext cx="8712968" cy="1643086"/>
          </a:xfrm>
        </p:spPr>
        <p:txBody>
          <a:bodyPr/>
          <a:lstStyle/>
          <a:p>
            <a:pPr algn="dist"/>
            <a:r>
              <a:rPr lang="zh-TW" altLang="zh-TW" dirty="0">
                <a:solidFill>
                  <a:srgbClr val="0000CC"/>
                </a:solidFill>
              </a:rPr>
              <a:t>總務與採購知能</a:t>
            </a:r>
            <a:r>
              <a:rPr lang="en-US" altLang="zh-TW" dirty="0">
                <a:solidFill>
                  <a:srgbClr val="0000CC"/>
                </a:solidFill>
              </a:rPr>
              <a:t>-</a:t>
            </a:r>
            <a:r>
              <a:rPr lang="zh-TW" altLang="zh-TW" dirty="0">
                <a:solidFill>
                  <a:srgbClr val="0000CC"/>
                </a:solidFill>
              </a:rPr>
              <a:t>實務應用篇</a:t>
            </a:r>
            <a:endParaRPr lang="ko-KR" altLang="en-US" sz="5400" dirty="0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-108520" y="4371974"/>
            <a:ext cx="9143999" cy="4320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zh-TW" altLang="zh-TW" sz="2000" dirty="0">
                <a:solidFill>
                  <a:srgbClr val="0000CC"/>
                </a:solidFill>
              </a:rPr>
              <a:t>報告人林德富</a:t>
            </a:r>
            <a:endParaRPr lang="en-US" altLang="zh-TW" sz="2000" dirty="0">
              <a:solidFill>
                <a:srgbClr val="0000CC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altLang="ko-KR" sz="2000" b="1" dirty="0">
                <a:solidFill>
                  <a:srgbClr val="0000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112.11.13</a:t>
            </a:r>
          </a:p>
        </p:txBody>
      </p:sp>
    </p:spTree>
    <p:extLst>
      <p:ext uri="{BB962C8B-B14F-4D97-AF65-F5344CB8AC3E}">
        <p14:creationId xmlns:p14="http://schemas.microsoft.com/office/powerpoint/2010/main" val="378434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21"/>
          <p:cNvSpPr>
            <a:spLocks noChangeAspect="1"/>
          </p:cNvSpPr>
          <p:nvPr/>
        </p:nvSpPr>
        <p:spPr>
          <a:xfrm>
            <a:off x="7524328" y="1790357"/>
            <a:ext cx="297715" cy="300202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5935742-45FE-54AB-2FC6-8DC34A02E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25018"/>
            <a:ext cx="4776192" cy="81854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zh-TW" altLang="en-US" b="1" dirty="0">
                <a:solidFill>
                  <a:srgbClr val="0000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申請經費各項表件</a:t>
            </a:r>
            <a:endParaRPr lang="en-US" altLang="zh-TW" b="1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EBF3C23-834B-4E01-92F1-DC72BA0DB055}"/>
              </a:ext>
            </a:extLst>
          </p:cNvPr>
          <p:cNvSpPr/>
          <p:nvPr/>
        </p:nvSpPr>
        <p:spPr>
          <a:xfrm>
            <a:off x="107504" y="843558"/>
            <a:ext cx="8928992" cy="415498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altLang="zh-TW" sz="2400" b="1" dirty="0">
                <a:solidFill>
                  <a:srgbClr val="006600"/>
                </a:solidFill>
              </a:rPr>
              <a:t>A.</a:t>
            </a:r>
            <a:r>
              <a:rPr lang="zh-TW" altLang="en-US" sz="2400" b="1" dirty="0">
                <a:solidFill>
                  <a:srgbClr val="006600"/>
                </a:solidFill>
              </a:rPr>
              <a:t>各級公立學校經費補助申請表</a:t>
            </a:r>
            <a:endParaRPr lang="en-US" altLang="zh-TW" sz="2400" b="1" dirty="0">
              <a:solidFill>
                <a:srgbClr val="006600"/>
              </a:solidFill>
            </a:endParaRPr>
          </a:p>
          <a:p>
            <a:r>
              <a:rPr lang="en-US" altLang="zh-TW" sz="2400" b="1" dirty="0">
                <a:solidFill>
                  <a:srgbClr val="006600"/>
                </a:solidFill>
              </a:rPr>
              <a:t>B.</a:t>
            </a:r>
            <a:r>
              <a:rPr lang="zh-TW" altLang="en-US" sz="2400" b="1" dirty="0">
                <a:solidFill>
                  <a:srgbClr val="006600"/>
                </a:solidFill>
              </a:rPr>
              <a:t>計畫經費概算表</a:t>
            </a:r>
            <a:endParaRPr lang="en-US" altLang="zh-TW" sz="2400" b="1" dirty="0">
              <a:solidFill>
                <a:srgbClr val="006600"/>
              </a:solidFill>
            </a:endParaRPr>
          </a:p>
          <a:p>
            <a:r>
              <a:rPr lang="en-US" altLang="zh-TW" sz="2400" b="1" dirty="0">
                <a:solidFill>
                  <a:srgbClr val="006600"/>
                </a:solidFill>
              </a:rPr>
              <a:t>C.</a:t>
            </a:r>
            <a:r>
              <a:rPr lang="zh-TW" altLang="en-US" sz="2400" b="1" dirty="0">
                <a:solidFill>
                  <a:srgbClr val="006600"/>
                </a:solidFill>
              </a:rPr>
              <a:t>施作位置平面圖</a:t>
            </a:r>
            <a:endParaRPr lang="en-US" altLang="zh-TW" sz="2400" b="1" dirty="0">
              <a:solidFill>
                <a:srgbClr val="006600"/>
              </a:solidFill>
            </a:endParaRPr>
          </a:p>
          <a:p>
            <a:r>
              <a:rPr lang="en-US" altLang="zh-TW" sz="2400" b="1" dirty="0">
                <a:solidFill>
                  <a:srgbClr val="006600"/>
                </a:solidFill>
              </a:rPr>
              <a:t>D.</a:t>
            </a:r>
            <a:r>
              <a:rPr lang="zh-TW" altLang="en-US" sz="2400" b="1" dirty="0">
                <a:solidFill>
                  <a:srgbClr val="006600"/>
                </a:solidFill>
              </a:rPr>
              <a:t>現況照片</a:t>
            </a:r>
            <a:endParaRPr lang="en-US" altLang="zh-TW" sz="2400" b="1" dirty="0">
              <a:solidFill>
                <a:srgbClr val="006600"/>
              </a:solidFill>
            </a:endParaRPr>
          </a:p>
          <a:p>
            <a:r>
              <a:rPr lang="en-US" altLang="zh-TW" sz="2400" b="1" dirty="0">
                <a:solidFill>
                  <a:srgbClr val="006600"/>
                </a:solidFill>
              </a:rPr>
              <a:t>E.</a:t>
            </a:r>
            <a:r>
              <a:rPr lang="zh-TW" altLang="en-US" sz="2400" b="1" dirty="0">
                <a:solidFill>
                  <a:srgbClr val="006600"/>
                </a:solidFill>
              </a:rPr>
              <a:t>採購需求會議紀錄及簽到表</a:t>
            </a:r>
            <a:r>
              <a:rPr lang="en-US" altLang="zh-TW" sz="2400" b="1" dirty="0">
                <a:solidFill>
                  <a:srgbClr val="006600"/>
                </a:solidFill>
              </a:rPr>
              <a:t>(</a:t>
            </a:r>
            <a:r>
              <a:rPr lang="zh-TW" altLang="en-US" sz="2400" b="1" dirty="0">
                <a:solidFill>
                  <a:srgbClr val="006600"/>
                </a:solidFill>
              </a:rPr>
              <a:t>須有職稱）</a:t>
            </a:r>
            <a:endParaRPr lang="en-US" altLang="zh-TW" sz="2400" b="1" dirty="0">
              <a:solidFill>
                <a:srgbClr val="006600"/>
              </a:solidFill>
            </a:endParaRPr>
          </a:p>
          <a:p>
            <a:r>
              <a:rPr lang="en-US" altLang="zh-TW" sz="2400" b="1" dirty="0">
                <a:solidFill>
                  <a:srgbClr val="006600"/>
                </a:solidFill>
              </a:rPr>
              <a:t>F.</a:t>
            </a:r>
            <a:r>
              <a:rPr lang="zh-TW" altLang="en-US" sz="2400" b="1" dirty="0">
                <a:solidFill>
                  <a:srgbClr val="006600"/>
                </a:solidFill>
              </a:rPr>
              <a:t>教學</a:t>
            </a:r>
            <a:r>
              <a:rPr lang="en-US" altLang="zh-TW" sz="2400" b="1" dirty="0">
                <a:solidFill>
                  <a:srgbClr val="006600"/>
                </a:solidFill>
              </a:rPr>
              <a:t>(</a:t>
            </a:r>
            <a:r>
              <a:rPr lang="zh-TW" altLang="en-US" sz="2400" b="1" dirty="0">
                <a:solidFill>
                  <a:srgbClr val="006600"/>
                </a:solidFill>
              </a:rPr>
              <a:t>使用</a:t>
            </a:r>
            <a:r>
              <a:rPr lang="en-US" altLang="zh-TW" sz="2400" b="1" dirty="0">
                <a:solidFill>
                  <a:srgbClr val="006600"/>
                </a:solidFill>
              </a:rPr>
              <a:t>)</a:t>
            </a:r>
            <a:r>
              <a:rPr lang="zh-TW" altLang="en-US" sz="2400" b="1" dirty="0">
                <a:solidFill>
                  <a:srgbClr val="006600"/>
                </a:solidFill>
              </a:rPr>
              <a:t>計畫</a:t>
            </a:r>
            <a:r>
              <a:rPr lang="en-US" altLang="zh-TW" sz="2400" b="1" dirty="0">
                <a:solidFill>
                  <a:srgbClr val="006600"/>
                </a:solidFill>
              </a:rPr>
              <a:t>(</a:t>
            </a:r>
            <a:r>
              <a:rPr lang="zh-TW" altLang="en-US" sz="2400" b="1" dirty="0">
                <a:solidFill>
                  <a:srgbClr val="006600"/>
                </a:solidFill>
              </a:rPr>
              <a:t>工程及修繕類免附）</a:t>
            </a:r>
            <a:endParaRPr lang="en-US" altLang="zh-TW" sz="2400" b="1" dirty="0">
              <a:solidFill>
                <a:srgbClr val="006600"/>
              </a:solidFill>
            </a:endParaRPr>
          </a:p>
          <a:p>
            <a:r>
              <a:rPr lang="en-US" altLang="zh-TW" sz="2400" b="1" dirty="0">
                <a:solidFill>
                  <a:srgbClr val="006600"/>
                </a:solidFill>
              </a:rPr>
              <a:t>G.</a:t>
            </a:r>
            <a:r>
              <a:rPr lang="zh-TW" altLang="en-US" sz="2400" b="1" dirty="0">
                <a:solidFill>
                  <a:srgbClr val="006600"/>
                </a:solidFill>
              </a:rPr>
              <a:t>相關財產清冊</a:t>
            </a:r>
            <a:endParaRPr lang="en-US" altLang="zh-TW" sz="2400" b="1" dirty="0">
              <a:solidFill>
                <a:srgbClr val="006600"/>
              </a:solidFill>
            </a:endParaRPr>
          </a:p>
          <a:p>
            <a:r>
              <a:rPr lang="en-US" altLang="zh-TW" sz="2400" b="1" dirty="0">
                <a:solidFill>
                  <a:srgbClr val="006600"/>
                </a:solidFill>
              </a:rPr>
              <a:t>H.</a:t>
            </a:r>
            <a:r>
              <a:rPr lang="zh-TW" altLang="en-US" sz="2400" b="1" dirty="0">
                <a:solidFill>
                  <a:srgbClr val="006600"/>
                </a:solidFill>
              </a:rPr>
              <a:t>補助經費未結案件執行情形一覽表</a:t>
            </a:r>
            <a:r>
              <a:rPr lang="en-US" altLang="zh-TW" sz="2400" b="1" dirty="0">
                <a:solidFill>
                  <a:srgbClr val="006600"/>
                </a:solidFill>
              </a:rPr>
              <a:t>(</a:t>
            </a:r>
            <a:r>
              <a:rPr lang="zh-TW" altLang="en-US" sz="2400" b="1" dirty="0">
                <a:solidFill>
                  <a:srgbClr val="006600"/>
                </a:solidFill>
              </a:rPr>
              <a:t>新版</a:t>
            </a:r>
            <a:r>
              <a:rPr lang="en-US" altLang="zh-TW" sz="2400" b="1" dirty="0">
                <a:solidFill>
                  <a:srgbClr val="006600"/>
                </a:solidFill>
              </a:rPr>
              <a:t>)</a:t>
            </a:r>
          </a:p>
          <a:p>
            <a:r>
              <a:rPr lang="en-US" altLang="zh-TW" sz="2400" b="1" dirty="0">
                <a:solidFill>
                  <a:srgbClr val="006600"/>
                </a:solidFill>
              </a:rPr>
              <a:t> I .</a:t>
            </a:r>
            <a:r>
              <a:rPr lang="zh-TW" altLang="en-US" sz="2400" b="1" dirty="0">
                <a:solidFill>
                  <a:srgbClr val="006600"/>
                </a:solidFill>
              </a:rPr>
              <a:t>中長程教育發展計畫經費需求預估表</a:t>
            </a:r>
            <a:endParaRPr lang="en-US" altLang="zh-TW" sz="2400" b="1" dirty="0">
              <a:solidFill>
                <a:srgbClr val="006600"/>
              </a:solidFill>
            </a:endParaRPr>
          </a:p>
          <a:p>
            <a:r>
              <a:rPr lang="en-US" altLang="zh-TW" sz="2400" b="1" dirty="0">
                <a:solidFill>
                  <a:srgbClr val="006600"/>
                </a:solidFill>
              </a:rPr>
              <a:t>J.</a:t>
            </a:r>
            <a:r>
              <a:rPr lang="zh-TW" altLang="en-US" sz="2400" b="1" dirty="0">
                <a:solidFill>
                  <a:srgbClr val="006600"/>
                </a:solidFill>
              </a:rPr>
              <a:t>採購案件進度期程表</a:t>
            </a:r>
            <a:endParaRPr lang="en-US" altLang="zh-TW" sz="2400" b="1" dirty="0">
              <a:solidFill>
                <a:srgbClr val="006600"/>
              </a:solidFill>
            </a:endParaRPr>
          </a:p>
          <a:p>
            <a:r>
              <a:rPr lang="en-US" altLang="zh-TW" sz="2400" b="1" dirty="0">
                <a:solidFill>
                  <a:srgbClr val="006600"/>
                </a:solidFill>
              </a:rPr>
              <a:t>K.</a:t>
            </a:r>
            <a:r>
              <a:rPr lang="zh-TW" altLang="en-US" sz="2400" b="1" dirty="0">
                <a:solidFill>
                  <a:srgbClr val="006600"/>
                </a:solidFill>
              </a:rPr>
              <a:t>本府局會勘紀錄</a:t>
            </a:r>
            <a:r>
              <a:rPr lang="en-US" altLang="zh-TW" sz="2400" b="1" dirty="0">
                <a:solidFill>
                  <a:srgbClr val="006600"/>
                </a:solidFill>
              </a:rPr>
              <a:t>(</a:t>
            </a:r>
            <a:r>
              <a:rPr lang="zh-TW" altLang="en-US" sz="2400" b="1" dirty="0">
                <a:solidFill>
                  <a:srgbClr val="006600"/>
                </a:solidFill>
              </a:rPr>
              <a:t>無者免附</a:t>
            </a:r>
            <a:r>
              <a:rPr lang="en-US" altLang="zh-TW" sz="2400" b="1" dirty="0">
                <a:solidFill>
                  <a:srgbClr val="006600"/>
                </a:solidFill>
              </a:rPr>
              <a:t>)</a:t>
            </a:r>
            <a:endParaRPr lang="zh-TW" altLang="en-US" sz="24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218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702DC5-FC78-4B08-8A6C-A79EF9211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60" y="483517"/>
            <a:ext cx="8892480" cy="4598243"/>
          </a:xfr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rgbClr val="CC0099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zh-TW" altLang="en-US" sz="5400" b="1" dirty="0">
                <a:solidFill>
                  <a:srgbClr val="006600"/>
                </a:solidFill>
              </a:rPr>
              <a:t>申請經費注意事項</a:t>
            </a:r>
            <a:br>
              <a:rPr lang="en-US" altLang="zh-TW" sz="5400" b="1" dirty="0">
                <a:solidFill>
                  <a:srgbClr val="006600"/>
                </a:solidFill>
              </a:rPr>
            </a:br>
            <a:r>
              <a:rPr lang="en-US" altLang="zh-TW" sz="3600" b="1" dirty="0">
                <a:solidFill>
                  <a:srgbClr val="0000CC"/>
                </a:solidFill>
              </a:rPr>
              <a:t>A.</a:t>
            </a:r>
            <a:r>
              <a:rPr lang="zh-TW" altLang="en-US" sz="3600" b="1" dirty="0">
                <a:solidFill>
                  <a:srgbClr val="0000CC"/>
                </a:solidFill>
              </a:rPr>
              <a:t>概算表務必更新為自己做的格式  </a:t>
            </a:r>
            <a:br>
              <a:rPr lang="en-US" altLang="zh-TW" sz="3600" b="1" dirty="0">
                <a:solidFill>
                  <a:srgbClr val="0000CC"/>
                </a:solidFill>
              </a:rPr>
            </a:br>
            <a:r>
              <a:rPr lang="en-US" altLang="zh-TW" sz="3600" b="1" dirty="0">
                <a:solidFill>
                  <a:srgbClr val="0000CC"/>
                </a:solidFill>
              </a:rPr>
              <a:t>B.</a:t>
            </a:r>
            <a:r>
              <a:rPr lang="zh-TW" altLang="en-US" sz="3600" b="1" dirty="0">
                <a:solidFill>
                  <a:srgbClr val="0000CC"/>
                </a:solidFill>
              </a:rPr>
              <a:t>申請建議書及公文須親送</a:t>
            </a:r>
            <a:br>
              <a:rPr lang="en-US" altLang="zh-TW" sz="3600" b="1" dirty="0">
                <a:solidFill>
                  <a:srgbClr val="0000CC"/>
                </a:solidFill>
              </a:rPr>
            </a:br>
            <a:r>
              <a:rPr lang="en-US" altLang="zh-TW" sz="3600" b="1" dirty="0">
                <a:solidFill>
                  <a:srgbClr val="0000CC"/>
                </a:solidFill>
              </a:rPr>
              <a:t>C.</a:t>
            </a:r>
            <a:r>
              <a:rPr lang="zh-TW" altLang="en-US" sz="3600" b="1" dirty="0">
                <a:solidFill>
                  <a:srgbClr val="0000CC"/>
                </a:solidFill>
              </a:rPr>
              <a:t>共同供應契約廠商仍應比價 </a:t>
            </a:r>
            <a:br>
              <a:rPr lang="en-US" altLang="zh-TW" sz="3600" b="1" dirty="0">
                <a:solidFill>
                  <a:srgbClr val="0000CC"/>
                </a:solidFill>
              </a:rPr>
            </a:br>
            <a:r>
              <a:rPr lang="en-US" altLang="zh-TW" sz="3600" b="1" dirty="0">
                <a:solidFill>
                  <a:srgbClr val="0000CC"/>
                </a:solidFill>
              </a:rPr>
              <a:t>D.</a:t>
            </a:r>
            <a:r>
              <a:rPr lang="zh-TW" altLang="en-US" sz="3600" b="1" dirty="0">
                <a:solidFill>
                  <a:srgbClr val="0000CC"/>
                </a:solidFill>
              </a:rPr>
              <a:t>共約產品驗收嚴謹</a:t>
            </a:r>
            <a:br>
              <a:rPr lang="en-US" altLang="zh-TW" sz="3600" b="1" dirty="0">
                <a:solidFill>
                  <a:srgbClr val="0000CC"/>
                </a:solidFill>
              </a:rPr>
            </a:br>
            <a:r>
              <a:rPr lang="en-US" altLang="zh-TW" sz="3600" b="1" dirty="0">
                <a:solidFill>
                  <a:srgbClr val="0000CC"/>
                </a:solidFill>
              </a:rPr>
              <a:t>E.</a:t>
            </a:r>
            <a:r>
              <a:rPr lang="zh-TW" altLang="en-US" sz="3600" b="1" dirty="0">
                <a:solidFill>
                  <a:srgbClr val="0000CC"/>
                </a:solidFill>
              </a:rPr>
              <a:t>注意可疑圍標 </a:t>
            </a:r>
            <a:br>
              <a:rPr lang="en-US" altLang="zh-TW" sz="3600" b="1" dirty="0">
                <a:solidFill>
                  <a:srgbClr val="0000CC"/>
                </a:solidFill>
              </a:rPr>
            </a:br>
            <a:r>
              <a:rPr lang="en-US" altLang="zh-TW" sz="3600" b="1" dirty="0">
                <a:solidFill>
                  <a:srgbClr val="0000CC"/>
                </a:solidFill>
              </a:rPr>
              <a:t>F.</a:t>
            </a:r>
            <a:r>
              <a:rPr lang="zh-TW" altLang="en-US" sz="3600" b="1" dirty="0">
                <a:solidFill>
                  <a:srgbClr val="0000CC"/>
                </a:solidFill>
              </a:rPr>
              <a:t>避免單一廠商獨家資訊</a:t>
            </a:r>
            <a:br>
              <a:rPr lang="zh-TW" altLang="en-US" b="1" dirty="0">
                <a:solidFill>
                  <a:srgbClr val="0000CC"/>
                </a:solidFill>
              </a:rPr>
            </a:br>
            <a:endParaRPr lang="zh-TW" alt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786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6">
            <a:extLst>
              <a:ext uri="{FF2B5EF4-FFF2-40B4-BE49-F238E27FC236}">
                <a16:creationId xmlns:a16="http://schemas.microsoft.com/office/drawing/2014/main" id="{D6A51257-9B15-4460-A61D-78362D0FB337}"/>
              </a:ext>
            </a:extLst>
          </p:cNvPr>
          <p:cNvSpPr/>
          <p:nvPr/>
        </p:nvSpPr>
        <p:spPr>
          <a:xfrm>
            <a:off x="110926" y="1551370"/>
            <a:ext cx="675368" cy="67536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accent3"/>
              </a:solidFill>
            </a:endParaRPr>
          </a:p>
        </p:txBody>
      </p:sp>
      <p:sp>
        <p:nvSpPr>
          <p:cNvPr id="47" name="Oval 9">
            <a:extLst>
              <a:ext uri="{FF2B5EF4-FFF2-40B4-BE49-F238E27FC236}">
                <a16:creationId xmlns:a16="http://schemas.microsoft.com/office/drawing/2014/main" id="{237F7F2D-5F52-42E9-BA7F-96BF501DA45D}"/>
              </a:ext>
            </a:extLst>
          </p:cNvPr>
          <p:cNvSpPr/>
          <p:nvPr/>
        </p:nvSpPr>
        <p:spPr>
          <a:xfrm>
            <a:off x="5898999" y="2828357"/>
            <a:ext cx="675368" cy="67536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Oval 5"/>
          <p:cNvSpPr/>
          <p:nvPr/>
        </p:nvSpPr>
        <p:spPr>
          <a:xfrm>
            <a:off x="2878303" y="884380"/>
            <a:ext cx="675368" cy="67536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" name="Oval 6"/>
          <p:cNvSpPr/>
          <p:nvPr/>
        </p:nvSpPr>
        <p:spPr>
          <a:xfrm>
            <a:off x="106252" y="819950"/>
            <a:ext cx="675368" cy="67536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Oval 7"/>
          <p:cNvSpPr/>
          <p:nvPr/>
        </p:nvSpPr>
        <p:spPr>
          <a:xfrm>
            <a:off x="138463" y="3074211"/>
            <a:ext cx="675368" cy="67536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" name="Oval 9"/>
          <p:cNvSpPr/>
          <p:nvPr/>
        </p:nvSpPr>
        <p:spPr>
          <a:xfrm>
            <a:off x="5893439" y="791754"/>
            <a:ext cx="675368" cy="6753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870A7216-3B38-2D18-C798-C8ED98970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14" y="51849"/>
            <a:ext cx="7783994" cy="884466"/>
          </a:xfrm>
        </p:spPr>
        <p:txBody>
          <a:bodyPr/>
          <a:lstStyle/>
          <a:p>
            <a:pPr algn="l"/>
            <a:r>
              <a:rPr lang="zh-TW" altLang="en-US" b="1" dirty="0">
                <a:solidFill>
                  <a:schemeClr val="accent5"/>
                </a:solidFill>
                <a:latin typeface="Arial" panose="020B0604020202020204" pitchFamily="34" charset="0"/>
              </a:rPr>
              <a:t>  總務工作信息</a:t>
            </a:r>
            <a:endParaRPr lang="ko-KR" altLang="en-US" sz="2800" b="1" dirty="0">
              <a:solidFill>
                <a:schemeClr val="accent5"/>
              </a:solidFill>
              <a:latin typeface="Arial" panose="020B0604020202020204" pitchFamily="34" charset="0"/>
            </a:endParaRPr>
          </a:p>
        </p:txBody>
      </p:sp>
      <p:grpSp>
        <p:nvGrpSpPr>
          <p:cNvPr id="32" name="Group 19">
            <a:extLst>
              <a:ext uri="{FF2B5EF4-FFF2-40B4-BE49-F238E27FC236}">
                <a16:creationId xmlns:a16="http://schemas.microsoft.com/office/drawing/2014/main" id="{6539BC3A-4E69-543C-D14A-F3ADE25B0BB3}"/>
              </a:ext>
            </a:extLst>
          </p:cNvPr>
          <p:cNvGrpSpPr/>
          <p:nvPr/>
        </p:nvGrpSpPr>
        <p:grpSpPr>
          <a:xfrm>
            <a:off x="840396" y="1322561"/>
            <a:ext cx="1607471" cy="554364"/>
            <a:chOff x="7164288" y="856926"/>
            <a:chExt cx="1439711" cy="554364"/>
          </a:xfrm>
        </p:grpSpPr>
        <p:sp>
          <p:nvSpPr>
            <p:cNvPr id="33" name="TextBox 20">
              <a:extLst>
                <a:ext uri="{FF2B5EF4-FFF2-40B4-BE49-F238E27FC236}">
                  <a16:creationId xmlns:a16="http://schemas.microsoft.com/office/drawing/2014/main" id="{10A1910F-5299-F1A3-A3B2-5E56A55FE5BF}"/>
                </a:ext>
              </a:extLst>
            </p:cNvPr>
            <p:cNvSpPr txBox="1"/>
            <p:nvPr/>
          </p:nvSpPr>
          <p:spPr>
            <a:xfrm>
              <a:off x="7164288" y="856926"/>
              <a:ext cx="14397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algn="r">
                <a:defRPr sz="16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itchFamily="34" charset="0"/>
                </a:defRPr>
              </a:lvl1pPr>
            </a:lstStyle>
            <a:p>
              <a:endParaRPr lang="ko-KR" altLang="en-US" dirty="0"/>
            </a:p>
          </p:txBody>
        </p:sp>
        <p:sp>
          <p:nvSpPr>
            <p:cNvPr id="34" name="TextBox 21">
              <a:extLst>
                <a:ext uri="{FF2B5EF4-FFF2-40B4-BE49-F238E27FC236}">
                  <a16:creationId xmlns:a16="http://schemas.microsoft.com/office/drawing/2014/main" id="{A574DB6A-1486-FC98-7C87-6CB1CC829842}"/>
                </a:ext>
              </a:extLst>
            </p:cNvPr>
            <p:cNvSpPr txBox="1"/>
            <p:nvPr/>
          </p:nvSpPr>
          <p:spPr>
            <a:xfrm>
              <a:off x="7164288" y="1103513"/>
              <a:ext cx="14397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algn="r"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軟正黑體" panose="020B0604030504040204" pitchFamily="34" charset="-120"/>
                  <a:cs typeface="Arial" pitchFamily="34" charset="0"/>
                </a:defRPr>
              </a:lvl1pPr>
            </a:lstStyle>
            <a:p>
              <a:endParaRPr lang="en-US" altLang="ko-KR" dirty="0"/>
            </a:p>
          </p:txBody>
        </p:sp>
      </p:grpSp>
      <p:sp>
        <p:nvSpPr>
          <p:cNvPr id="45" name="TextBox 20">
            <a:extLst>
              <a:ext uri="{FF2B5EF4-FFF2-40B4-BE49-F238E27FC236}">
                <a16:creationId xmlns:a16="http://schemas.microsoft.com/office/drawing/2014/main" id="{0E74EF70-7129-D484-11E6-D825981C541B}"/>
              </a:ext>
            </a:extLst>
          </p:cNvPr>
          <p:cNvSpPr txBox="1"/>
          <p:nvPr/>
        </p:nvSpPr>
        <p:spPr>
          <a:xfrm>
            <a:off x="965852" y="3211759"/>
            <a:ext cx="2375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algn="r"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1689782-2F79-4E5F-AB34-310CBE8F411D}"/>
              </a:ext>
            </a:extLst>
          </p:cNvPr>
          <p:cNvSpPr/>
          <p:nvPr/>
        </p:nvSpPr>
        <p:spPr>
          <a:xfrm>
            <a:off x="3580626" y="2828357"/>
            <a:ext cx="207941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800" b="1" dirty="0">
                <a:solidFill>
                  <a:srgbClr val="FFFFFF"/>
                </a:solidFill>
              </a:rPr>
              <a:t>採購</a:t>
            </a:r>
            <a:endParaRPr lang="en-US" altLang="zh-TW" sz="2800" b="1" dirty="0">
              <a:solidFill>
                <a:srgbClr val="FFFFFF"/>
              </a:solidFill>
            </a:endParaRPr>
          </a:p>
          <a:p>
            <a:pPr algn="ctr"/>
            <a:r>
              <a:rPr lang="zh-TW" altLang="en-US" sz="2800" b="1" dirty="0">
                <a:solidFill>
                  <a:srgbClr val="FFFFFF"/>
                </a:solidFill>
              </a:rPr>
              <a:t>評選委員會 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B7946BFB-9ED0-44F5-B89F-F4AEE0AADFA8}"/>
              </a:ext>
            </a:extLst>
          </p:cNvPr>
          <p:cNvSpPr/>
          <p:nvPr/>
        </p:nvSpPr>
        <p:spPr>
          <a:xfrm>
            <a:off x="6058181" y="2915847"/>
            <a:ext cx="3059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b="1" dirty="0">
                <a:solidFill>
                  <a:srgbClr val="006600"/>
                </a:solidFill>
              </a:rPr>
              <a:t>6.</a:t>
            </a:r>
            <a:r>
              <a:rPr lang="zh-TW" altLang="en-US" sz="2400" b="1" dirty="0">
                <a:solidFill>
                  <a:srgbClr val="006600"/>
                </a:solidFill>
              </a:rPr>
              <a:t>   召集人 </a:t>
            </a:r>
            <a:endParaRPr lang="en-US" altLang="zh-TW" sz="2400" b="1" dirty="0">
              <a:solidFill>
                <a:srgbClr val="006600"/>
              </a:solidFill>
            </a:endParaRPr>
          </a:p>
          <a:p>
            <a:r>
              <a:rPr lang="zh-TW" altLang="en-US" sz="2400" b="1" dirty="0">
                <a:solidFill>
                  <a:srgbClr val="006600"/>
                </a:solidFill>
              </a:rPr>
              <a:t>      校長</a:t>
            </a:r>
            <a:r>
              <a:rPr lang="en-US" altLang="zh-TW" sz="2400" b="1" dirty="0">
                <a:solidFill>
                  <a:srgbClr val="006600"/>
                </a:solidFill>
              </a:rPr>
              <a:t>VS</a:t>
            </a:r>
            <a:r>
              <a:rPr lang="zh-TW" altLang="en-US" sz="2400" b="1" dirty="0">
                <a:solidFill>
                  <a:srgbClr val="006600"/>
                </a:solidFill>
              </a:rPr>
              <a:t>一級主管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39F7F117-98DA-45BE-873A-3295625DBD8D}"/>
              </a:ext>
            </a:extLst>
          </p:cNvPr>
          <p:cNvSpPr/>
          <p:nvPr/>
        </p:nvSpPr>
        <p:spPr>
          <a:xfrm>
            <a:off x="267863" y="919558"/>
            <a:ext cx="249127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zh-TW" altLang="en-US" sz="2400" b="1" dirty="0">
                <a:solidFill>
                  <a:srgbClr val="006600"/>
                </a:solidFill>
              </a:rPr>
              <a:t>評選</a:t>
            </a:r>
            <a:r>
              <a:rPr lang="en-US" altLang="zh-TW" sz="2400" b="1" dirty="0">
                <a:solidFill>
                  <a:srgbClr val="006600"/>
                </a:solidFill>
              </a:rPr>
              <a:t>VS</a:t>
            </a:r>
            <a:r>
              <a:rPr lang="zh-TW" altLang="en-US" sz="2400" b="1" dirty="0">
                <a:solidFill>
                  <a:srgbClr val="006600"/>
                </a:solidFill>
              </a:rPr>
              <a:t>評審   </a:t>
            </a:r>
            <a:endParaRPr lang="en-US" altLang="zh-TW" sz="2400" b="1" dirty="0">
              <a:solidFill>
                <a:srgbClr val="006600"/>
              </a:solidFill>
            </a:endParaRPr>
          </a:p>
          <a:p>
            <a:pPr marL="457200" indent="-457200">
              <a:buAutoNum type="arabicPeriod"/>
            </a:pPr>
            <a:endParaRPr lang="en-US" altLang="zh-TW" sz="2400" b="1" dirty="0">
              <a:solidFill>
                <a:srgbClr val="006600"/>
              </a:solidFill>
            </a:endParaRPr>
          </a:p>
          <a:p>
            <a:pPr marL="457200" indent="-457200">
              <a:buAutoNum type="arabicPeriod"/>
            </a:pPr>
            <a:r>
              <a:rPr lang="zh-TW" altLang="en-US" sz="2400" b="1" dirty="0">
                <a:solidFill>
                  <a:srgbClr val="006600"/>
                </a:solidFill>
              </a:rPr>
              <a:t>專家學者資料庫名單</a:t>
            </a:r>
            <a:r>
              <a:rPr lang="en-US" altLang="zh-TW" sz="2400" b="1" dirty="0">
                <a:solidFill>
                  <a:srgbClr val="006600"/>
                </a:solidFill>
              </a:rPr>
              <a:t>VS</a:t>
            </a:r>
            <a:r>
              <a:rPr lang="zh-TW" altLang="en-US" sz="2400" b="1" dirty="0">
                <a:solidFill>
                  <a:srgbClr val="006600"/>
                </a:solidFill>
              </a:rPr>
              <a:t>不受名單限制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2F511CDA-2D64-411A-BF35-B05B14C1F30C}"/>
              </a:ext>
            </a:extLst>
          </p:cNvPr>
          <p:cNvSpPr/>
          <p:nvPr/>
        </p:nvSpPr>
        <p:spPr>
          <a:xfrm>
            <a:off x="3070401" y="997550"/>
            <a:ext cx="29300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b="1" dirty="0">
                <a:solidFill>
                  <a:srgbClr val="006600"/>
                </a:solidFill>
              </a:rPr>
              <a:t>4.</a:t>
            </a:r>
            <a:r>
              <a:rPr lang="zh-TW" altLang="en-US" sz="2400" b="1" dirty="0">
                <a:solidFill>
                  <a:srgbClr val="006600"/>
                </a:solidFill>
              </a:rPr>
              <a:t> 專家學者</a:t>
            </a:r>
            <a:r>
              <a:rPr lang="en-US" altLang="zh-TW" sz="2400" b="1" dirty="0">
                <a:solidFill>
                  <a:srgbClr val="006600"/>
                </a:solidFill>
              </a:rPr>
              <a:t>VS</a:t>
            </a:r>
            <a:r>
              <a:rPr lang="zh-TW" altLang="en-US" sz="2400" b="1" dirty="0">
                <a:solidFill>
                  <a:srgbClr val="006600"/>
                </a:solidFill>
              </a:rPr>
              <a:t>機關  </a:t>
            </a:r>
            <a:endParaRPr lang="en-US" altLang="zh-TW" sz="2400" b="1" dirty="0">
              <a:solidFill>
                <a:srgbClr val="006600"/>
              </a:solidFill>
            </a:endParaRPr>
          </a:p>
          <a:p>
            <a:r>
              <a:rPr lang="zh-TW" altLang="en-US" sz="2400" b="1" dirty="0">
                <a:solidFill>
                  <a:srgbClr val="006600"/>
                </a:solidFill>
              </a:rPr>
              <a:t>    現職人員  </a:t>
            </a:r>
            <a:endParaRPr lang="en-US" altLang="zh-TW" sz="2400" b="1" dirty="0">
              <a:solidFill>
                <a:srgbClr val="006600"/>
              </a:solidFill>
            </a:endParaRPr>
          </a:p>
          <a:p>
            <a:r>
              <a:rPr lang="zh-TW" altLang="en-US" sz="2400" b="1" dirty="0">
                <a:solidFill>
                  <a:srgbClr val="006600"/>
                </a:solidFill>
              </a:rPr>
              <a:t>    專家學者</a:t>
            </a:r>
            <a:r>
              <a:rPr lang="en-US" altLang="zh-TW" sz="2400" b="1" dirty="0">
                <a:solidFill>
                  <a:srgbClr val="006600"/>
                </a:solidFill>
              </a:rPr>
              <a:t>VS</a:t>
            </a:r>
            <a:r>
              <a:rPr lang="zh-TW" altLang="en-US" sz="2400" b="1" dirty="0">
                <a:solidFill>
                  <a:srgbClr val="006600"/>
                </a:solidFill>
              </a:rPr>
              <a:t>他校  </a:t>
            </a:r>
            <a:endParaRPr lang="en-US" altLang="zh-TW" sz="2400" b="1" dirty="0">
              <a:solidFill>
                <a:srgbClr val="006600"/>
              </a:solidFill>
            </a:endParaRPr>
          </a:p>
          <a:p>
            <a:r>
              <a:rPr lang="zh-TW" altLang="en-US" sz="2400" b="1" dirty="0">
                <a:solidFill>
                  <a:srgbClr val="006600"/>
                </a:solidFill>
              </a:rPr>
              <a:t>    校長主任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6F750BE7-2DC4-46F6-A97B-F6DC0BE66C91}"/>
              </a:ext>
            </a:extLst>
          </p:cNvPr>
          <p:cNvSpPr/>
          <p:nvPr/>
        </p:nvSpPr>
        <p:spPr>
          <a:xfrm>
            <a:off x="6048357" y="919558"/>
            <a:ext cx="29165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b="1" dirty="0">
                <a:solidFill>
                  <a:srgbClr val="006600"/>
                </a:solidFill>
              </a:rPr>
              <a:t>5.</a:t>
            </a:r>
            <a:r>
              <a:rPr lang="zh-TW" altLang="en-US" sz="2400" b="1" dirty="0">
                <a:solidFill>
                  <a:srgbClr val="006600"/>
                </a:solidFill>
              </a:rPr>
              <a:t>   專家學者三分之一以上，委員</a:t>
            </a:r>
            <a:r>
              <a:rPr lang="en-US" altLang="zh-TW" sz="2400" b="1" dirty="0">
                <a:solidFill>
                  <a:srgbClr val="006600"/>
                </a:solidFill>
              </a:rPr>
              <a:t>5</a:t>
            </a:r>
            <a:r>
              <a:rPr lang="zh-TW" altLang="en-US" sz="2400" b="1" dirty="0">
                <a:solidFill>
                  <a:srgbClr val="006600"/>
                </a:solidFill>
              </a:rPr>
              <a:t>人專家學者需有</a:t>
            </a:r>
            <a:r>
              <a:rPr lang="en-US" altLang="zh-TW" sz="2400" b="1" dirty="0">
                <a:solidFill>
                  <a:srgbClr val="006600"/>
                </a:solidFill>
              </a:rPr>
              <a:t>2</a:t>
            </a:r>
            <a:r>
              <a:rPr lang="zh-TW" altLang="en-US" sz="2400" b="1" dirty="0">
                <a:solidFill>
                  <a:srgbClr val="006600"/>
                </a:solidFill>
              </a:rPr>
              <a:t>位</a:t>
            </a:r>
            <a:r>
              <a:rPr lang="en-US" altLang="zh-TW" sz="2400" b="1" dirty="0">
                <a:solidFill>
                  <a:srgbClr val="006600"/>
                </a:solidFill>
              </a:rPr>
              <a:t>VS</a:t>
            </a:r>
            <a:r>
              <a:rPr lang="zh-TW" altLang="en-US" sz="2400" b="1" dirty="0">
                <a:solidFill>
                  <a:srgbClr val="006600"/>
                </a:solidFill>
              </a:rPr>
              <a:t>專家學者請假時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72E13E8E-B173-46BC-B00F-1C39F7163F01}"/>
              </a:ext>
            </a:extLst>
          </p:cNvPr>
          <p:cNvSpPr/>
          <p:nvPr/>
        </p:nvSpPr>
        <p:spPr>
          <a:xfrm>
            <a:off x="298635" y="3131292"/>
            <a:ext cx="28838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>
                <a:solidFill>
                  <a:srgbClr val="006600"/>
                </a:solidFill>
              </a:rPr>
              <a:t>3.</a:t>
            </a:r>
            <a:r>
              <a:rPr lang="zh-TW" altLang="en-US" sz="2800" b="1" dirty="0">
                <a:solidFill>
                  <a:srgbClr val="006600"/>
                </a:solidFill>
              </a:rPr>
              <a:t>  委員名單</a:t>
            </a:r>
            <a:endParaRPr lang="en-US" altLang="zh-TW" sz="2800" b="1" dirty="0">
              <a:solidFill>
                <a:srgbClr val="006600"/>
              </a:solidFill>
            </a:endParaRPr>
          </a:p>
          <a:p>
            <a:r>
              <a:rPr lang="zh-TW" altLang="en-US" sz="2800" b="1" dirty="0">
                <a:solidFill>
                  <a:srgbClr val="006600"/>
                </a:solidFill>
              </a:rPr>
              <a:t>     公開</a:t>
            </a:r>
            <a:r>
              <a:rPr lang="en-US" altLang="zh-TW" sz="2800" b="1" dirty="0">
                <a:solidFill>
                  <a:srgbClr val="006600"/>
                </a:solidFill>
              </a:rPr>
              <a:t>VS</a:t>
            </a:r>
            <a:r>
              <a:rPr lang="zh-TW" altLang="en-US" sz="2800" b="1" dirty="0">
                <a:solidFill>
                  <a:srgbClr val="006600"/>
                </a:solidFill>
              </a:rPr>
              <a:t>保密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8292D407-D2E0-422A-B150-AE40AA0547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137134"/>
              </p:ext>
            </p:extLst>
          </p:nvPr>
        </p:nvGraphicFramePr>
        <p:xfrm>
          <a:off x="4217838" y="326663"/>
          <a:ext cx="4026570" cy="3539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26570">
                  <a:extLst>
                    <a:ext uri="{9D8B030D-6E8A-4147-A177-3AD203B41FA5}">
                      <a16:colId xmlns:a16="http://schemas.microsoft.com/office/drawing/2014/main" val="2687543637"/>
                    </a:ext>
                  </a:extLst>
                </a:gridCol>
              </a:tblGrid>
              <a:tr h="35390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</a:rPr>
                        <a:t>採購法第</a:t>
                      </a:r>
                      <a:r>
                        <a:rPr lang="en-US" sz="1200" kern="100" dirty="0">
                          <a:effectLst/>
                        </a:rPr>
                        <a:t>94</a:t>
                      </a:r>
                      <a:r>
                        <a:rPr lang="zh-TW" sz="1200" kern="100" dirty="0">
                          <a:effectLst/>
                        </a:rPr>
                        <a:t>條修正條文、採購評選委員會組織準則第</a:t>
                      </a:r>
                      <a:r>
                        <a:rPr lang="en-US" sz="1200" kern="100" dirty="0">
                          <a:effectLst/>
                        </a:rPr>
                        <a:t>4</a:t>
                      </a:r>
                      <a:r>
                        <a:rPr lang="zh-TW" sz="1200" kern="100" dirty="0">
                          <a:effectLst/>
                        </a:rPr>
                        <a:t>條</a:t>
                      </a:r>
                      <a:r>
                        <a:rPr lang="en-US" sz="1200" kern="100" dirty="0">
                          <a:effectLst/>
                        </a:rPr>
                        <a:t>  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396489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250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63688" y="40080"/>
            <a:ext cx="3832247" cy="113159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6" name="Rectangle 9"/>
          <p:cNvSpPr/>
          <p:nvPr/>
        </p:nvSpPr>
        <p:spPr>
          <a:xfrm>
            <a:off x="3419872" y="89679"/>
            <a:ext cx="393016" cy="25968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3" name="Title 4">
            <a:extLst>
              <a:ext uri="{FF2B5EF4-FFF2-40B4-BE49-F238E27FC236}">
                <a16:creationId xmlns:a16="http://schemas.microsoft.com/office/drawing/2014/main" id="{78538E8F-705C-80AB-30BA-420A16524DE7}"/>
              </a:ext>
            </a:extLst>
          </p:cNvPr>
          <p:cNvSpPr txBox="1">
            <a:spLocks/>
          </p:cNvSpPr>
          <p:nvPr/>
        </p:nvSpPr>
        <p:spPr>
          <a:xfrm>
            <a:off x="1896763" y="398961"/>
            <a:ext cx="3566095" cy="54207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36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dist"/>
            <a:r>
              <a:rPr lang="zh-TW" altLang="en-US" sz="3200" dirty="0">
                <a:solidFill>
                  <a:schemeClr val="bg1"/>
                </a:solidFill>
                <a:ea typeface="微軟正黑體" panose="020B0604030504040204" pitchFamily="34" charset="-120"/>
              </a:rPr>
              <a:t>消防合格申報</a:t>
            </a:r>
            <a:endParaRPr lang="ko-KR" altLang="en-US" sz="3200" dirty="0">
              <a:solidFill>
                <a:schemeClr val="bg1"/>
              </a:solidFill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2B1C1A0-244C-46C6-B865-60C4B91E1FC9}"/>
              </a:ext>
            </a:extLst>
          </p:cNvPr>
          <p:cNvSpPr/>
          <p:nvPr/>
        </p:nvSpPr>
        <p:spPr>
          <a:xfrm>
            <a:off x="0" y="1221269"/>
            <a:ext cx="867645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b="1" dirty="0">
                <a:solidFill>
                  <a:srgbClr val="1C7DE1"/>
                </a:solidFill>
              </a:rPr>
              <a:t>1.</a:t>
            </a:r>
            <a:r>
              <a:rPr lang="zh-TW" altLang="en-US" sz="3200" b="1" dirty="0">
                <a:solidFill>
                  <a:srgbClr val="1C7DE1"/>
                </a:solidFill>
              </a:rPr>
              <a:t>舊做法：三月申報，不合格部份製作概算表報</a:t>
            </a:r>
            <a:endParaRPr lang="en-US" altLang="zh-TW" sz="3200" b="1" dirty="0">
              <a:solidFill>
                <a:srgbClr val="1C7DE1"/>
              </a:solidFill>
            </a:endParaRPr>
          </a:p>
          <a:p>
            <a:r>
              <a:rPr lang="zh-TW" altLang="en-US" sz="3200" b="1" dirty="0">
                <a:solidFill>
                  <a:srgbClr val="1C7DE1"/>
                </a:solidFill>
              </a:rPr>
              <a:t>                 教育局申請修繕經費。</a:t>
            </a:r>
          </a:p>
          <a:p>
            <a:r>
              <a:rPr lang="en-US" altLang="zh-TW" sz="3200" b="1" dirty="0">
                <a:solidFill>
                  <a:srgbClr val="1C7DE1"/>
                </a:solidFill>
              </a:rPr>
              <a:t>2.</a:t>
            </a:r>
            <a:r>
              <a:rPr lang="zh-TW" altLang="en-US" sz="3200" b="1" dirty="0">
                <a:solidFill>
                  <a:srgbClr val="1C7DE1"/>
                </a:solidFill>
              </a:rPr>
              <a:t>新做法：</a:t>
            </a:r>
            <a:r>
              <a:rPr lang="en-US" altLang="zh-TW" sz="3200" b="1" dirty="0">
                <a:solidFill>
                  <a:srgbClr val="1C7DE1"/>
                </a:solidFill>
              </a:rPr>
              <a:t>113</a:t>
            </a:r>
            <a:r>
              <a:rPr lang="zh-TW" altLang="en-US" sz="3200" b="1" dirty="0">
                <a:solidFill>
                  <a:srgbClr val="1C7DE1"/>
                </a:solidFill>
              </a:rPr>
              <a:t>年度起必須合格申報，前一年</a:t>
            </a:r>
            <a:r>
              <a:rPr lang="en-US" altLang="zh-TW" sz="3200" b="1" dirty="0">
                <a:solidFill>
                  <a:srgbClr val="1C7DE1"/>
                </a:solidFill>
              </a:rPr>
              <a:t>10</a:t>
            </a:r>
            <a:r>
              <a:rPr lang="zh-TW" altLang="en-US" sz="3200" b="1" dirty="0">
                <a:solidFill>
                  <a:srgbClr val="1C7DE1"/>
                </a:solidFill>
              </a:rPr>
              <a:t>   </a:t>
            </a:r>
            <a:endParaRPr lang="en-US" altLang="zh-TW" sz="3200" b="1" dirty="0">
              <a:solidFill>
                <a:srgbClr val="1C7DE1"/>
              </a:solidFill>
            </a:endParaRPr>
          </a:p>
          <a:p>
            <a:r>
              <a:rPr lang="zh-TW" altLang="en-US" sz="3200" b="1" dirty="0">
                <a:solidFill>
                  <a:srgbClr val="1C7DE1"/>
                </a:solidFill>
              </a:rPr>
              <a:t>                  月請消防公司到校檢查，</a:t>
            </a:r>
            <a:r>
              <a:rPr lang="en-US" altLang="zh-TW" sz="3200" b="1" dirty="0">
                <a:solidFill>
                  <a:srgbClr val="1C7DE1"/>
                </a:solidFill>
              </a:rPr>
              <a:t>10</a:t>
            </a:r>
            <a:r>
              <a:rPr lang="zh-TW" altLang="en-US" sz="3200" b="1" dirty="0">
                <a:solidFill>
                  <a:srgbClr val="1C7DE1"/>
                </a:solidFill>
              </a:rPr>
              <a:t>月底前</a:t>
            </a:r>
            <a:endParaRPr lang="en-US" altLang="zh-TW" sz="3200" b="1" dirty="0">
              <a:solidFill>
                <a:srgbClr val="1C7DE1"/>
              </a:solidFill>
            </a:endParaRPr>
          </a:p>
          <a:p>
            <a:r>
              <a:rPr lang="zh-TW" altLang="en-US" sz="3200" b="1" dirty="0">
                <a:solidFill>
                  <a:srgbClr val="1C7DE1"/>
                </a:solidFill>
              </a:rPr>
              <a:t>                  報教育局消防改善經費概算表。</a:t>
            </a:r>
          </a:p>
          <a:p>
            <a:r>
              <a:rPr lang="en-US" altLang="zh-TW" sz="3200" b="1" dirty="0">
                <a:solidFill>
                  <a:srgbClr val="1C7DE1"/>
                </a:solidFill>
              </a:rPr>
              <a:t>3.113</a:t>
            </a:r>
            <a:r>
              <a:rPr lang="zh-TW" altLang="en-US" sz="3200" b="1" dirty="0">
                <a:solidFill>
                  <a:srgbClr val="1C7DE1"/>
                </a:solidFill>
              </a:rPr>
              <a:t>年</a:t>
            </a:r>
            <a:r>
              <a:rPr lang="en-US" altLang="zh-TW" sz="3200" b="1" dirty="0">
                <a:solidFill>
                  <a:srgbClr val="1C7DE1"/>
                </a:solidFill>
              </a:rPr>
              <a:t>3</a:t>
            </a:r>
            <a:r>
              <a:rPr lang="zh-TW" altLang="en-US" sz="3200" b="1" dirty="0">
                <a:solidFill>
                  <a:srgbClr val="1C7DE1"/>
                </a:solidFill>
              </a:rPr>
              <a:t>月未合格申報</a:t>
            </a:r>
            <a:r>
              <a:rPr lang="zh-TW" altLang="en-US" sz="3200" b="1" dirty="0">
                <a:solidFill>
                  <a:srgbClr val="1C7DE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en-US" altLang="zh-TW" sz="3200" b="1" dirty="0">
                <a:solidFill>
                  <a:srgbClr val="1C7DE1"/>
                </a:solidFill>
              </a:rPr>
              <a:t>4</a:t>
            </a:r>
            <a:r>
              <a:rPr lang="zh-TW" altLang="en-US" sz="3200" b="1" dirty="0">
                <a:solidFill>
                  <a:srgbClr val="1C7DE1"/>
                </a:solidFill>
              </a:rPr>
              <a:t>月將開罰</a:t>
            </a:r>
            <a:r>
              <a:rPr lang="en-US" altLang="zh-TW" sz="3200" b="1" dirty="0">
                <a:solidFill>
                  <a:srgbClr val="1C7DE1"/>
                </a:solidFill>
              </a:rPr>
              <a:t>!</a:t>
            </a:r>
          </a:p>
          <a:p>
            <a:r>
              <a:rPr lang="zh-TW" altLang="en-US" sz="3200" b="1" dirty="0">
                <a:solidFill>
                  <a:srgbClr val="1C7DE1"/>
                </a:solidFill>
              </a:rPr>
              <a:t>   罰單對象：</a:t>
            </a:r>
            <a:r>
              <a:rPr lang="zh-TW" altLang="en-US" sz="3200" b="1" dirty="0">
                <a:solidFill>
                  <a:srgbClr val="FF0000"/>
                </a:solidFill>
              </a:rPr>
              <a:t>防火管理權人</a:t>
            </a:r>
            <a:r>
              <a:rPr lang="en-US" altLang="zh-TW" sz="3200" b="1" dirty="0">
                <a:solidFill>
                  <a:srgbClr val="FF0000"/>
                </a:solidFill>
              </a:rPr>
              <a:t>(</a:t>
            </a:r>
            <a:r>
              <a:rPr lang="zh-TW" altLang="en-US" sz="3200" b="1" dirty="0">
                <a:solidFill>
                  <a:srgbClr val="FF0000"/>
                </a:solidFill>
              </a:rPr>
              <a:t>校長</a:t>
            </a:r>
            <a:r>
              <a:rPr lang="en-US" altLang="zh-TW" sz="3200" b="1" dirty="0">
                <a:solidFill>
                  <a:srgbClr val="FF0000"/>
                </a:solidFill>
              </a:rPr>
              <a:t>)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0E512374-29B4-4797-B1D2-118394FB27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764764"/>
              </p:ext>
            </p:extLst>
          </p:nvPr>
        </p:nvGraphicFramePr>
        <p:xfrm>
          <a:off x="5595933" y="487120"/>
          <a:ext cx="2664296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159489455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</a:rPr>
                        <a:t>消防法第九條第一項、罰則第</a:t>
                      </a:r>
                      <a:r>
                        <a:rPr lang="en-US" sz="1200" kern="100" dirty="0">
                          <a:effectLst/>
                        </a:rPr>
                        <a:t>38</a:t>
                      </a:r>
                      <a:r>
                        <a:rPr lang="zh-TW" sz="1200" kern="100" dirty="0">
                          <a:effectLst/>
                        </a:rPr>
                        <a:t>條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3589758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947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ame 2"/>
          <p:cNvSpPr/>
          <p:nvPr/>
        </p:nvSpPr>
        <p:spPr>
          <a:xfrm rot="18900000">
            <a:off x="3534429" y="1664412"/>
            <a:ext cx="2075142" cy="2075142"/>
          </a:xfrm>
          <a:prstGeom prst="frame">
            <a:avLst>
              <a:gd name="adj1" fmla="val 551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79512" y="567051"/>
            <a:ext cx="4135473" cy="182218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" name="Oval 11"/>
          <p:cNvSpPr/>
          <p:nvPr/>
        </p:nvSpPr>
        <p:spPr>
          <a:xfrm>
            <a:off x="4674042" y="580561"/>
            <a:ext cx="4305511" cy="182218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3" name="Oval 12"/>
          <p:cNvSpPr/>
          <p:nvPr/>
        </p:nvSpPr>
        <p:spPr>
          <a:xfrm>
            <a:off x="-180528" y="2208765"/>
            <a:ext cx="9361040" cy="292164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229616" y="1504185"/>
            <a:ext cx="2375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algn="r"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itchFamily="34" charset="0"/>
              </a:defRPr>
            </a:lvl1pPr>
          </a:lstStyle>
          <a:p>
            <a:pPr algn="l"/>
            <a:endParaRPr lang="ko-KR" alt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762BFE1-2885-48EA-237F-8F9120367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7" y="-54718"/>
            <a:ext cx="5184576" cy="697127"/>
          </a:xfrm>
          <a:solidFill>
            <a:srgbClr val="FFCCFF"/>
          </a:solidFill>
        </p:spPr>
        <p:txBody>
          <a:bodyPr anchor="t"/>
          <a:lstStyle/>
          <a:p>
            <a:r>
              <a:rPr lang="zh-TW" altLang="en-US" b="1" dirty="0">
                <a:solidFill>
                  <a:schemeClr val="accent5"/>
                </a:solidFill>
                <a:latin typeface="Arial" panose="020B0604020202020204" pitchFamily="34" charset="0"/>
              </a:rPr>
              <a:t>善用「限制性招標」</a:t>
            </a:r>
            <a:r>
              <a:rPr lang="en-US" altLang="zh-TW" b="1" dirty="0">
                <a:solidFill>
                  <a:schemeClr val="accent5"/>
                </a:solidFill>
                <a:latin typeface="Arial" panose="020B0604020202020204" pitchFamily="34" charset="0"/>
              </a:rPr>
              <a:t>	</a:t>
            </a:r>
            <a:endParaRPr lang="zh-TW" altLang="en-US" sz="2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3" name="TextBox 26">
            <a:extLst>
              <a:ext uri="{FF2B5EF4-FFF2-40B4-BE49-F238E27FC236}">
                <a16:creationId xmlns:a16="http://schemas.microsoft.com/office/drawing/2014/main" id="{A17A7D07-07CC-C478-BDA8-2042F5FD94B7}"/>
              </a:ext>
            </a:extLst>
          </p:cNvPr>
          <p:cNvSpPr txBox="1"/>
          <p:nvPr/>
        </p:nvSpPr>
        <p:spPr>
          <a:xfrm>
            <a:off x="426312" y="3330739"/>
            <a:ext cx="2375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6BC5DC37-832A-484F-901B-D4FC761E1469}"/>
              </a:ext>
            </a:extLst>
          </p:cNvPr>
          <p:cNvSpPr/>
          <p:nvPr/>
        </p:nvSpPr>
        <p:spPr>
          <a:xfrm>
            <a:off x="538568" y="904020"/>
            <a:ext cx="35560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b="1" dirty="0">
                <a:solidFill>
                  <a:srgbClr val="FFFFFF"/>
                </a:solidFill>
              </a:rPr>
              <a:t>1. </a:t>
            </a:r>
            <a:r>
              <a:rPr lang="zh-TW" altLang="en-US" sz="2400" b="1" dirty="0">
                <a:solidFill>
                  <a:srgbClr val="FFFFFF"/>
                </a:solidFill>
              </a:rPr>
              <a:t>採購法第</a:t>
            </a:r>
            <a:r>
              <a:rPr lang="en-US" altLang="zh-TW" sz="2400" b="1" dirty="0">
                <a:solidFill>
                  <a:srgbClr val="FFFFFF"/>
                </a:solidFill>
              </a:rPr>
              <a:t>22</a:t>
            </a:r>
            <a:r>
              <a:rPr lang="zh-TW" altLang="en-US" sz="2400" b="1" dirty="0">
                <a:solidFill>
                  <a:srgbClr val="FFFFFF"/>
                </a:solidFill>
              </a:rPr>
              <a:t>條「資訊服務」「專業服務」「技術服務」評選優勝廠商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B36F43E4-8764-4555-B267-4847B1CB00F8}"/>
              </a:ext>
            </a:extLst>
          </p:cNvPr>
          <p:cNvSpPr/>
          <p:nvPr/>
        </p:nvSpPr>
        <p:spPr>
          <a:xfrm>
            <a:off x="5274395" y="811687"/>
            <a:ext cx="34261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b="1" dirty="0">
                <a:solidFill>
                  <a:srgbClr val="FFFFFF"/>
                </a:solidFill>
              </a:rPr>
              <a:t>2. </a:t>
            </a:r>
            <a:r>
              <a:rPr lang="zh-TW" altLang="en-US" sz="2400" b="1" dirty="0">
                <a:solidFill>
                  <a:srgbClr val="FFFFFF"/>
                </a:solidFill>
              </a:rPr>
              <a:t>未達公告金額逾公告金額十分之一以上，機關首長簽准</a:t>
            </a:r>
            <a:r>
              <a:rPr lang="en-US" altLang="zh-TW" sz="2400" b="1" dirty="0">
                <a:solidFill>
                  <a:srgbClr val="FFFFFF"/>
                </a:solidFill>
              </a:rPr>
              <a:t>VS</a:t>
            </a:r>
            <a:r>
              <a:rPr lang="zh-TW" altLang="en-US" sz="2400" b="1" dirty="0">
                <a:solidFill>
                  <a:srgbClr val="FFFFFF"/>
                </a:solidFill>
              </a:rPr>
              <a:t>投標須知</a:t>
            </a:r>
          </a:p>
          <a:p>
            <a:br>
              <a:rPr lang="zh-TW" altLang="en-US" sz="2800" b="1" dirty="0">
                <a:solidFill>
                  <a:srgbClr val="FFFFFF"/>
                </a:solidFill>
              </a:rPr>
            </a:br>
            <a:endParaRPr lang="zh-TW" altLang="en-US" sz="2800" b="1" dirty="0">
              <a:solidFill>
                <a:srgbClr val="FFFFFF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CDA4908-2039-4CCE-BD8C-9A914065CA33}"/>
              </a:ext>
            </a:extLst>
          </p:cNvPr>
          <p:cNvSpPr/>
          <p:nvPr/>
        </p:nvSpPr>
        <p:spPr>
          <a:xfrm>
            <a:off x="795109" y="2732476"/>
            <a:ext cx="766532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b="1" dirty="0">
                <a:solidFill>
                  <a:srgbClr val="FFFFFF"/>
                </a:solidFill>
              </a:rPr>
              <a:t>3. </a:t>
            </a:r>
            <a:r>
              <a:rPr lang="zh-TW" altLang="en-US" sz="2400" b="1" dirty="0">
                <a:solidFill>
                  <a:srgbClr val="FFFFFF"/>
                </a:solidFill>
              </a:rPr>
              <a:t>採購法第</a:t>
            </a:r>
            <a:r>
              <a:rPr lang="en-US" altLang="zh-TW" sz="2400" b="1" dirty="0">
                <a:solidFill>
                  <a:srgbClr val="FFFFFF"/>
                </a:solidFill>
              </a:rPr>
              <a:t>52</a:t>
            </a:r>
            <a:r>
              <a:rPr lang="zh-TW" altLang="en-US" sz="2400" b="1" dirty="0">
                <a:solidFill>
                  <a:srgbClr val="FFFFFF"/>
                </a:solidFill>
              </a:rPr>
              <a:t>條第</a:t>
            </a:r>
            <a:r>
              <a:rPr lang="en-US" altLang="zh-TW" sz="2400" b="1" dirty="0">
                <a:solidFill>
                  <a:srgbClr val="FFFFFF"/>
                </a:solidFill>
              </a:rPr>
              <a:t>2</a:t>
            </a:r>
            <a:r>
              <a:rPr lang="zh-TW" altLang="en-US" sz="2400" b="1" dirty="0">
                <a:solidFill>
                  <a:srgbClr val="FFFFFF"/>
                </a:solidFill>
              </a:rPr>
              <a:t>項規定「機關辦理公告金額以上之專業服務、技術服務、資訊服務、社會福利服務或文化創意服務者，以不訂底價之最有利標為原則。」工程會</a:t>
            </a:r>
            <a:r>
              <a:rPr lang="en-US" altLang="zh-TW" sz="2400" b="1" dirty="0">
                <a:solidFill>
                  <a:srgbClr val="FFFFFF"/>
                </a:solidFill>
              </a:rPr>
              <a:t>112</a:t>
            </a:r>
            <a:r>
              <a:rPr lang="zh-TW" altLang="en-US" sz="2400" b="1" dirty="0">
                <a:solidFill>
                  <a:srgbClr val="FFFFFF"/>
                </a:solidFill>
              </a:rPr>
              <a:t>年</a:t>
            </a:r>
            <a:r>
              <a:rPr lang="en-US" altLang="zh-TW" sz="2400" b="1" dirty="0">
                <a:solidFill>
                  <a:srgbClr val="FFFFFF"/>
                </a:solidFill>
              </a:rPr>
              <a:t>9</a:t>
            </a:r>
            <a:r>
              <a:rPr lang="zh-TW" altLang="en-US" sz="2400" b="1" dirty="0">
                <a:solidFill>
                  <a:srgbClr val="FFFFFF"/>
                </a:solidFill>
              </a:rPr>
              <a:t>月函囑「依採購法第</a:t>
            </a:r>
            <a:r>
              <a:rPr lang="en-US" altLang="zh-TW" sz="2400" b="1" dirty="0">
                <a:solidFill>
                  <a:srgbClr val="FFFFFF"/>
                </a:solidFill>
              </a:rPr>
              <a:t>22</a:t>
            </a:r>
            <a:r>
              <a:rPr lang="zh-TW" altLang="en-US" sz="2400" b="1" dirty="0">
                <a:solidFill>
                  <a:srgbClr val="FFFFFF"/>
                </a:solidFill>
              </a:rPr>
              <a:t>條辦理技術服務採購，採固定費用或費率辦理」</a:t>
            </a:r>
          </a:p>
        </p:txBody>
      </p:sp>
    </p:spTree>
    <p:extLst>
      <p:ext uri="{BB962C8B-B14F-4D97-AF65-F5344CB8AC3E}">
        <p14:creationId xmlns:p14="http://schemas.microsoft.com/office/powerpoint/2010/main" val="2933770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D70C7F8B-2952-459D-957A-37920CCB087F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179512" y="159319"/>
            <a:ext cx="4175780" cy="2502231"/>
          </a:xfrm>
        </p:spPr>
        <p:txBody>
          <a:bodyPr/>
          <a:lstStyle/>
          <a:p>
            <a:pPr algn="l"/>
            <a:r>
              <a:rPr lang="en-US" altLang="zh-TW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申請經費即已匡定單價的產品，例如觸屏或電腦，可採固定價金。</a:t>
            </a:r>
          </a:p>
        </p:txBody>
      </p:sp>
      <p:pic>
        <p:nvPicPr>
          <p:cNvPr id="6" name="Picture 4" descr="D:\KBM-정애\014-Fullppt\PNG이미지\노트북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890" y="903524"/>
            <a:ext cx="6290574" cy="319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FD29262-E8AE-491F-9200-51FC8FC4E27D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4143454" y="159319"/>
            <a:ext cx="5000546" cy="3367924"/>
          </a:xfrm>
        </p:spPr>
        <p:txBody>
          <a:bodyPr/>
          <a:lstStyle/>
          <a:p>
            <a:pPr algn="l"/>
            <a:r>
              <a:rPr lang="en-US" altLang="zh-TW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依最有利標作業手冊規定「採固定價格給付者，宜於評選項目中增設「創意」之項目，以避免得標廠商發生超額利潤。但廠商所提供之「創意」內容，以與採購標的有關者為限。」</a:t>
            </a:r>
            <a:r>
              <a:rPr lang="en-US" altLang="zh-TW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評分比重最高</a:t>
            </a:r>
            <a:r>
              <a:rPr lang="en-US" altLang="zh-TW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20%)</a:t>
            </a:r>
          </a:p>
          <a:p>
            <a:endParaRPr lang="zh-TW" altLang="en-US" dirty="0"/>
          </a:p>
        </p:txBody>
      </p:sp>
      <p:sp>
        <p:nvSpPr>
          <p:cNvPr id="15" name="모서리가 둥근 직사각형 1"/>
          <p:cNvSpPr/>
          <p:nvPr/>
        </p:nvSpPr>
        <p:spPr>
          <a:xfrm>
            <a:off x="1157144" y="4011910"/>
            <a:ext cx="587321" cy="515719"/>
          </a:xfrm>
          <a:prstGeom prst="roundRect">
            <a:avLst/>
          </a:prstGeom>
          <a:solidFill>
            <a:schemeClr val="accent2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E79039-3C7D-4003-AEAF-DD7A63D8C5F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b="1" dirty="0">
              <a:solidFill>
                <a:schemeClr val="accent5"/>
              </a:solidFill>
              <a:latin typeface="Arial" panose="020B0604020202020204" pitchFamily="34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68DEE48E-13D1-4963-B711-FCAB30A5DFEA}"/>
              </a:ext>
            </a:extLst>
          </p:cNvPr>
          <p:cNvSpPr txBox="1"/>
          <p:nvPr/>
        </p:nvSpPr>
        <p:spPr>
          <a:xfrm>
            <a:off x="1871041" y="3902846"/>
            <a:ext cx="5653287" cy="769441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zh-TW" altLang="en-US" sz="4400" b="1" dirty="0">
                <a:solidFill>
                  <a:schemeClr val="accent5">
                    <a:lumMod val="75000"/>
                  </a:schemeClr>
                </a:solidFill>
              </a:rPr>
              <a:t>善用「固定金額給付」</a:t>
            </a:r>
          </a:p>
        </p:txBody>
      </p:sp>
    </p:spTree>
    <p:extLst>
      <p:ext uri="{BB962C8B-B14F-4D97-AF65-F5344CB8AC3E}">
        <p14:creationId xmlns:p14="http://schemas.microsoft.com/office/powerpoint/2010/main" val="3478284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차트 19">
            <a:extLst>
              <a:ext uri="{FF2B5EF4-FFF2-40B4-BE49-F238E27FC236}">
                <a16:creationId xmlns:a16="http://schemas.microsoft.com/office/drawing/2014/main" id="{90CFAD60-9899-428A-BF07-D2F0F3CCF7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7880842"/>
              </p:ext>
            </p:extLst>
          </p:nvPr>
        </p:nvGraphicFramePr>
        <p:xfrm>
          <a:off x="4259639" y="396079"/>
          <a:ext cx="4341920" cy="4275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Oval 21"/>
          <p:cNvSpPr>
            <a:spLocks noChangeAspect="1"/>
          </p:cNvSpPr>
          <p:nvPr/>
        </p:nvSpPr>
        <p:spPr>
          <a:xfrm>
            <a:off x="7019340" y="1553402"/>
            <a:ext cx="396750" cy="40006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3" name="Rectangle 9"/>
          <p:cNvSpPr/>
          <p:nvPr/>
        </p:nvSpPr>
        <p:spPr>
          <a:xfrm>
            <a:off x="5066761" y="3312012"/>
            <a:ext cx="356493" cy="333708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Rectangle 30"/>
          <p:cNvSpPr/>
          <p:nvPr/>
        </p:nvSpPr>
        <p:spPr>
          <a:xfrm>
            <a:off x="7096691" y="3289768"/>
            <a:ext cx="319399" cy="31846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" name="TextBox 21">
            <a:extLst>
              <a:ext uri="{FF2B5EF4-FFF2-40B4-BE49-F238E27FC236}">
                <a16:creationId xmlns:a16="http://schemas.microsoft.com/office/drawing/2014/main" id="{A3B7B0D6-DAE2-E335-FBAB-21377ACB9D93}"/>
              </a:ext>
            </a:extLst>
          </p:cNvPr>
          <p:cNvSpPr txBox="1"/>
          <p:nvPr/>
        </p:nvSpPr>
        <p:spPr>
          <a:xfrm>
            <a:off x="6228182" y="2261955"/>
            <a:ext cx="2375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algn="r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itchFamily="34" charset="0"/>
              </a:defRPr>
            </a:lvl1pPr>
          </a:lstStyle>
          <a:p>
            <a:endParaRPr lang="en-US" altLang="ko-KR" dirty="0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6B9A7186-52BC-F4C1-6FEA-3018414D1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1155" y="7591"/>
            <a:ext cx="6274452" cy="884466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E62949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辦理採購案可申請敘獎</a:t>
            </a:r>
            <a:endParaRPr lang="ko-KR" altLang="en-US" sz="4000" b="1" dirty="0">
              <a:solidFill>
                <a:srgbClr val="E62949"/>
              </a:solidFill>
              <a:latin typeface="Arial" panose="020B0604020202020204" pitchFamily="34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71219854-A6DD-4052-8020-B29E5F656BEB}"/>
              </a:ext>
            </a:extLst>
          </p:cNvPr>
          <p:cNvSpPr/>
          <p:nvPr/>
        </p:nvSpPr>
        <p:spPr>
          <a:xfrm>
            <a:off x="243289" y="3440893"/>
            <a:ext cx="4572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zh-TW" altLang="en-US" dirty="0"/>
          </a:p>
          <a:p>
            <a:r>
              <a:rPr lang="en-US" altLang="zh-TW" sz="24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4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閒置財產移撥也有獎勵，</a:t>
            </a:r>
            <a:endParaRPr lang="en-US" altLang="zh-TW" sz="2400" b="1" dirty="0">
              <a:solidFill>
                <a:srgbClr val="0066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移撥一萬元以上即有嘉獎</a:t>
            </a:r>
            <a:r>
              <a:rPr lang="en-US" altLang="zh-TW" sz="24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人。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B92A9088-799E-4D26-89D7-B3176272EA68}"/>
              </a:ext>
            </a:extLst>
          </p:cNvPr>
          <p:cNvSpPr/>
          <p:nvPr/>
        </p:nvSpPr>
        <p:spPr>
          <a:xfrm>
            <a:off x="171612" y="88835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24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4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依據「桃園市市立各級學校及</a:t>
            </a:r>
            <a:endParaRPr lang="en-US" altLang="zh-TW" sz="2400" b="1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幼兒園教職員獎懲要點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5AEB2A35-A85C-4A70-891C-3715725FA1CC}"/>
              </a:ext>
            </a:extLst>
          </p:cNvPr>
          <p:cNvSpPr/>
          <p:nvPr/>
        </p:nvSpPr>
        <p:spPr>
          <a:xfrm>
            <a:off x="162655" y="1753434"/>
            <a:ext cx="40493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一百萬以上採購案：嘉獎</a:t>
            </a:r>
            <a:endParaRPr lang="en-US" altLang="zh-TW" sz="2400" b="1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二次</a:t>
            </a:r>
            <a:r>
              <a:rPr lang="en-US" altLang="zh-TW" sz="24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人、嘉獎一次</a:t>
            </a:r>
            <a:r>
              <a:rPr lang="en-US" altLang="zh-TW" sz="24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人； </a:t>
            </a:r>
            <a:endParaRPr lang="en-US" altLang="zh-TW" sz="2400" b="1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六百萬以上採購案：記功</a:t>
            </a:r>
            <a:endParaRPr lang="en-US" altLang="zh-TW" sz="2400" b="1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一次</a:t>
            </a:r>
            <a:r>
              <a:rPr lang="en-US" altLang="zh-TW" sz="24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4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人、嘉獎二次</a:t>
            </a:r>
            <a:r>
              <a:rPr lang="en-US" altLang="zh-TW" sz="24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人、</a:t>
            </a:r>
            <a:endParaRPr lang="en-US" altLang="zh-TW" sz="2400" b="1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嘉獎一次</a:t>
            </a:r>
            <a:r>
              <a:rPr lang="en-US" altLang="zh-TW" sz="24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人。</a:t>
            </a:r>
          </a:p>
        </p:txBody>
      </p:sp>
    </p:spTree>
    <p:extLst>
      <p:ext uri="{BB962C8B-B14F-4D97-AF65-F5344CB8AC3E}">
        <p14:creationId xmlns:p14="http://schemas.microsoft.com/office/powerpoint/2010/main" val="2177895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539552" y="2295798"/>
            <a:ext cx="1944216" cy="884466"/>
            <a:chOff x="3779179" y="3327771"/>
            <a:chExt cx="1584909" cy="884466"/>
          </a:xfrm>
        </p:grpSpPr>
        <p:sp>
          <p:nvSpPr>
            <p:cNvPr id="21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884466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zh-TW" sz="2200" b="1" dirty="0">
                  <a:solidFill>
                    <a:srgbClr val="FFFFFF"/>
                  </a:solidFill>
                </a:rPr>
                <a:t>1</a:t>
              </a:r>
              <a:r>
                <a:rPr lang="en-US" altLang="zh-TW" b="1" dirty="0">
                  <a:solidFill>
                    <a:srgbClr val="FFFFFF"/>
                  </a:solidFill>
                </a:rPr>
                <a:t>.google</a:t>
              </a:r>
              <a:r>
                <a:rPr lang="zh-TW" altLang="en-US" b="1" dirty="0">
                  <a:solidFill>
                    <a:srgbClr val="FFFFFF"/>
                  </a:solidFill>
                </a:rPr>
                <a:t>「桃園市採購資訊系統」 </a:t>
              </a:r>
              <a:r>
                <a:rPr lang="zh-TW" altLang="zh-TW" b="1" dirty="0">
                  <a:solidFill>
                    <a:srgbClr val="FFFFFF"/>
                  </a:solidFill>
                </a:rPr>
                <a:t>。</a:t>
              </a:r>
              <a:endParaRPr lang="en-US" b="1" dirty="0">
                <a:solidFill>
                  <a:srgbClr val="FFFF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779179" y="3711169"/>
              <a:ext cx="15841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endParaRPr>
            </a:p>
          </p:txBody>
        </p:sp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695E98DC-D62C-E16D-2D8D-41122B31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3478"/>
            <a:ext cx="9249921" cy="884466"/>
          </a:xfrm>
        </p:spPr>
        <p:txBody>
          <a:bodyPr/>
          <a:lstStyle/>
          <a:p>
            <a:r>
              <a:rPr lang="zh-TW" altLang="en-US" sz="4000" b="1" dirty="0">
                <a:solidFill>
                  <a:schemeClr val="accent5"/>
                </a:solidFill>
                <a:latin typeface="Arial" panose="020B0604020202020204" pitchFamily="34" charset="0"/>
              </a:rPr>
              <a:t>善用「桃園市政府採購資訊系統」</a:t>
            </a:r>
            <a:endParaRPr lang="ko-KR" altLang="en-US" sz="4000" b="1" dirty="0">
              <a:solidFill>
                <a:schemeClr val="accent5"/>
              </a:solidFill>
              <a:latin typeface="Arial" panose="020B0604020202020204" pitchFamily="34" charset="0"/>
            </a:endParaRPr>
          </a:p>
        </p:txBody>
      </p:sp>
      <p:grpSp>
        <p:nvGrpSpPr>
          <p:cNvPr id="5" name="Group 19">
            <a:extLst>
              <a:ext uri="{FF2B5EF4-FFF2-40B4-BE49-F238E27FC236}">
                <a16:creationId xmlns:a16="http://schemas.microsoft.com/office/drawing/2014/main" id="{35433E4E-754E-EAE1-A85F-C4F4185EF048}"/>
              </a:ext>
            </a:extLst>
          </p:cNvPr>
          <p:cNvGrpSpPr/>
          <p:nvPr/>
        </p:nvGrpSpPr>
        <p:grpSpPr>
          <a:xfrm>
            <a:off x="2627786" y="2499742"/>
            <a:ext cx="1943318" cy="1055365"/>
            <a:chOff x="3761939" y="3343399"/>
            <a:chExt cx="1601417" cy="675547"/>
          </a:xfrm>
        </p:grpSpPr>
        <p:sp>
          <p:nvSpPr>
            <p:cNvPr id="6" name="Text Placeholder 17">
              <a:extLst>
                <a:ext uri="{FF2B5EF4-FFF2-40B4-BE49-F238E27FC236}">
                  <a16:creationId xmlns:a16="http://schemas.microsoft.com/office/drawing/2014/main" id="{A1AB442F-BFF1-D5A9-2F4D-9F15B07A77BA}"/>
                </a:ext>
              </a:extLst>
            </p:cNvPr>
            <p:cNvSpPr txBox="1">
              <a:spLocks/>
            </p:cNvSpPr>
            <p:nvPr/>
          </p:nvSpPr>
          <p:spPr>
            <a:xfrm>
              <a:off x="3761939" y="3343399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zh-TW" sz="2600" b="1" dirty="0">
                  <a:solidFill>
                    <a:srgbClr val="FFFFFF"/>
                  </a:solidFill>
                </a:rPr>
                <a:t>2.</a:t>
              </a:r>
              <a:r>
                <a:rPr lang="zh-TW" altLang="en-US" sz="2600" b="1" dirty="0">
                  <a:solidFill>
                    <a:srgbClr val="FFFFFF"/>
                  </a:solidFill>
                </a:rPr>
                <a:t>輸入帳密</a:t>
              </a:r>
              <a:r>
                <a:rPr lang="zh-TW" altLang="zh-TW" sz="2600" b="1" dirty="0">
                  <a:solidFill>
                    <a:srgbClr val="FFFFFF"/>
                  </a:solidFill>
                </a:rPr>
                <a:t>。</a:t>
              </a:r>
              <a:endParaRPr lang="en-US" altLang="zh-TW" sz="2600" b="1" dirty="0">
                <a:solidFill>
                  <a:srgbClr val="FFFF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8" name="TextBox 22">
              <a:extLst>
                <a:ext uri="{FF2B5EF4-FFF2-40B4-BE49-F238E27FC236}">
                  <a16:creationId xmlns:a16="http://schemas.microsoft.com/office/drawing/2014/main" id="{53B5085A-B00E-CB4B-6295-A6F164F2893E}"/>
                </a:ext>
              </a:extLst>
            </p:cNvPr>
            <p:cNvSpPr txBox="1"/>
            <p:nvPr/>
          </p:nvSpPr>
          <p:spPr>
            <a:xfrm>
              <a:off x="3779179" y="3711169"/>
              <a:ext cx="15841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19">
            <a:extLst>
              <a:ext uri="{FF2B5EF4-FFF2-40B4-BE49-F238E27FC236}">
                <a16:creationId xmlns:a16="http://schemas.microsoft.com/office/drawing/2014/main" id="{F316106B-AAF5-DD56-36FF-8C8F6AFD2FA5}"/>
              </a:ext>
            </a:extLst>
          </p:cNvPr>
          <p:cNvGrpSpPr/>
          <p:nvPr/>
        </p:nvGrpSpPr>
        <p:grpSpPr>
          <a:xfrm>
            <a:off x="4677921" y="2499742"/>
            <a:ext cx="2067661" cy="1055363"/>
            <a:chOff x="3779179" y="3327771"/>
            <a:chExt cx="1584909" cy="691175"/>
          </a:xfrm>
        </p:grpSpPr>
        <p:sp>
          <p:nvSpPr>
            <p:cNvPr id="11" name="Text Placeholder 17">
              <a:extLst>
                <a:ext uri="{FF2B5EF4-FFF2-40B4-BE49-F238E27FC236}">
                  <a16:creationId xmlns:a16="http://schemas.microsoft.com/office/drawing/2014/main" id="{E610E4BB-332E-2B8E-4CAE-8E57EB327C16}"/>
                </a:ext>
              </a:extLst>
            </p:cNvPr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zh-TW" b="1" dirty="0">
                  <a:solidFill>
                    <a:srgbClr val="FFFFFF"/>
                  </a:solidFill>
                </a:rPr>
                <a:t>3.</a:t>
              </a:r>
              <a:r>
                <a:rPr lang="zh-TW" altLang="en-US" b="1" dirty="0">
                  <a:solidFill>
                    <a:srgbClr val="FFFFFF"/>
                  </a:solidFill>
                </a:rPr>
                <a:t> 點採購作業專區</a:t>
              </a:r>
              <a:endParaRPr lang="en-US" altLang="zh-TW" b="1" dirty="0">
                <a:solidFill>
                  <a:srgbClr val="FFFF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13" name="TextBox 22">
              <a:extLst>
                <a:ext uri="{FF2B5EF4-FFF2-40B4-BE49-F238E27FC236}">
                  <a16:creationId xmlns:a16="http://schemas.microsoft.com/office/drawing/2014/main" id="{AA5DE855-25C9-4E77-3CE9-29933AF85E57}"/>
                </a:ext>
              </a:extLst>
            </p:cNvPr>
            <p:cNvSpPr txBox="1"/>
            <p:nvPr/>
          </p:nvSpPr>
          <p:spPr>
            <a:xfrm>
              <a:off x="3779179" y="3711169"/>
              <a:ext cx="15841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oup 19">
            <a:extLst>
              <a:ext uri="{FF2B5EF4-FFF2-40B4-BE49-F238E27FC236}">
                <a16:creationId xmlns:a16="http://schemas.microsoft.com/office/drawing/2014/main" id="{89488D59-1DFE-AA71-4FF2-2A7C366D5A61}"/>
              </a:ext>
            </a:extLst>
          </p:cNvPr>
          <p:cNvGrpSpPr/>
          <p:nvPr/>
        </p:nvGrpSpPr>
        <p:grpSpPr>
          <a:xfrm>
            <a:off x="6724581" y="2499742"/>
            <a:ext cx="2169033" cy="1284902"/>
            <a:chOff x="3779911" y="3327771"/>
            <a:chExt cx="1663381" cy="841504"/>
          </a:xfrm>
        </p:grpSpPr>
        <p:sp>
          <p:nvSpPr>
            <p:cNvPr id="15" name="Text Placeholder 17">
              <a:extLst>
                <a:ext uri="{FF2B5EF4-FFF2-40B4-BE49-F238E27FC236}">
                  <a16:creationId xmlns:a16="http://schemas.microsoft.com/office/drawing/2014/main" id="{923A8620-9AA3-4778-893B-6C9E1BA835AD}"/>
                </a:ext>
              </a:extLst>
            </p:cNvPr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zh-TW" b="1" dirty="0">
                  <a:solidFill>
                    <a:srgbClr val="FFFFFF"/>
                  </a:solidFill>
                </a:rPr>
                <a:t>4.</a:t>
              </a:r>
              <a:r>
                <a:rPr lang="zh-TW" altLang="en-US" b="1" dirty="0">
                  <a:solidFill>
                    <a:srgbClr val="FFFFFF"/>
                  </a:solidFill>
                </a:rPr>
                <a:t>點「資料查詢」</a:t>
              </a:r>
              <a:r>
                <a:rPr lang="zh-TW" altLang="zh-TW" sz="2200" b="1" dirty="0">
                  <a:solidFill>
                    <a:srgbClr val="FFFFFF"/>
                  </a:solidFill>
                </a:rPr>
                <a:t>。</a:t>
              </a:r>
              <a:endParaRPr lang="en-US" altLang="zh-TW" sz="2200" b="1" dirty="0">
                <a:solidFill>
                  <a:srgbClr val="FFFF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16" name="TextBox 22">
              <a:extLst>
                <a:ext uri="{FF2B5EF4-FFF2-40B4-BE49-F238E27FC236}">
                  <a16:creationId xmlns:a16="http://schemas.microsoft.com/office/drawing/2014/main" id="{DA99E0E2-9809-970D-84B2-8F57CC0994D8}"/>
                </a:ext>
              </a:extLst>
            </p:cNvPr>
            <p:cNvSpPr txBox="1"/>
            <p:nvPr/>
          </p:nvSpPr>
          <p:spPr>
            <a:xfrm>
              <a:off x="3859115" y="3861498"/>
              <a:ext cx="15841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1156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ame 2"/>
          <p:cNvSpPr/>
          <p:nvPr/>
        </p:nvSpPr>
        <p:spPr>
          <a:xfrm rot="18900000">
            <a:off x="3534429" y="1664412"/>
            <a:ext cx="2075142" cy="2075142"/>
          </a:xfrm>
          <a:prstGeom prst="frame">
            <a:avLst>
              <a:gd name="adj1" fmla="val 551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79512" y="567051"/>
            <a:ext cx="4135473" cy="225810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zh-TW" sz="2400" b="1" dirty="0"/>
              <a:t>1.</a:t>
            </a:r>
            <a:r>
              <a:rPr lang="zh-TW" altLang="en-US" sz="2400" b="1" dirty="0"/>
              <a:t>依據</a:t>
            </a:r>
            <a:r>
              <a:rPr lang="en-US" altLang="zh-TW" sz="2400" b="1" dirty="0"/>
              <a:t>112</a:t>
            </a:r>
            <a:r>
              <a:rPr lang="zh-TW" altLang="en-US" sz="2400" b="1" dirty="0"/>
              <a:t>年</a:t>
            </a:r>
            <a:r>
              <a:rPr lang="en-US" altLang="zh-TW" sz="2400" b="1" dirty="0"/>
              <a:t>4</a:t>
            </a:r>
            <a:r>
              <a:rPr lang="zh-TW" altLang="en-US" sz="2400" b="1" dirty="0"/>
              <a:t>月</a:t>
            </a:r>
            <a:r>
              <a:rPr lang="en-US" altLang="zh-TW" sz="2400" b="1" dirty="0"/>
              <a:t>7</a:t>
            </a:r>
            <a:r>
              <a:rPr lang="zh-TW" altLang="en-US" sz="2400" b="1" dirty="0"/>
              <a:t>日修正「桃園市政府及所屬機關學校加班費支給管制要點」</a:t>
            </a:r>
          </a:p>
        </p:txBody>
      </p:sp>
      <p:sp>
        <p:nvSpPr>
          <p:cNvPr id="12" name="Oval 11"/>
          <p:cNvSpPr/>
          <p:nvPr/>
        </p:nvSpPr>
        <p:spPr>
          <a:xfrm>
            <a:off x="4407554" y="567051"/>
            <a:ext cx="4572000" cy="255749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3" name="Oval 12"/>
          <p:cNvSpPr/>
          <p:nvPr/>
        </p:nvSpPr>
        <p:spPr>
          <a:xfrm>
            <a:off x="899592" y="2825155"/>
            <a:ext cx="7128792" cy="230525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229616" y="1504185"/>
            <a:ext cx="2375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algn="r"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itchFamily="34" charset="0"/>
              </a:defRPr>
            </a:lvl1pPr>
          </a:lstStyle>
          <a:p>
            <a:pPr algn="l"/>
            <a:endParaRPr lang="ko-KR" alt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762BFE1-2885-48EA-237F-8F9120367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52562"/>
            <a:ext cx="3600400" cy="637478"/>
          </a:xfrm>
          <a:solidFill>
            <a:srgbClr val="FFCCFF"/>
          </a:solidFill>
        </p:spPr>
        <p:txBody>
          <a:bodyPr/>
          <a:lstStyle/>
          <a:p>
            <a:r>
              <a:rPr lang="zh-TW" altLang="en-US" b="1" dirty="0">
                <a:solidFill>
                  <a:schemeClr val="accent5"/>
                </a:solidFill>
                <a:latin typeface="Arial" panose="020B0604020202020204" pitchFamily="34" charset="0"/>
              </a:rPr>
              <a:t>申請逾時加班</a:t>
            </a:r>
            <a:endParaRPr lang="zh-TW" altLang="en-US" sz="2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3" name="TextBox 26">
            <a:extLst>
              <a:ext uri="{FF2B5EF4-FFF2-40B4-BE49-F238E27FC236}">
                <a16:creationId xmlns:a16="http://schemas.microsoft.com/office/drawing/2014/main" id="{A17A7D07-07CC-C478-BDA8-2042F5FD94B7}"/>
              </a:ext>
            </a:extLst>
          </p:cNvPr>
          <p:cNvSpPr txBox="1"/>
          <p:nvPr/>
        </p:nvSpPr>
        <p:spPr>
          <a:xfrm>
            <a:off x="426312" y="3330739"/>
            <a:ext cx="2375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6FDAC02-0EB1-4E95-ABAC-4E05C65FB816}"/>
              </a:ext>
            </a:extLst>
          </p:cNvPr>
          <p:cNvSpPr/>
          <p:nvPr/>
        </p:nvSpPr>
        <p:spPr>
          <a:xfrm>
            <a:off x="1583668" y="3197848"/>
            <a:ext cx="5760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b="1" dirty="0">
                <a:solidFill>
                  <a:srgbClr val="FFFFFF"/>
                </a:solidFill>
              </a:rPr>
              <a:t>3.</a:t>
            </a:r>
            <a:r>
              <a:rPr lang="zh-TW" altLang="en-US" sz="2400" b="1" dirty="0">
                <a:solidFill>
                  <a:srgbClr val="FFFFFF"/>
                </a:solidFill>
              </a:rPr>
              <a:t>申請公文附件「</a:t>
            </a:r>
            <a:r>
              <a:rPr lang="en-US" altLang="zh-TW" sz="2400" b="1" dirty="0" err="1">
                <a:solidFill>
                  <a:srgbClr val="FFFFFF"/>
                </a:solidFill>
              </a:rPr>
              <a:t>oo</a:t>
            </a:r>
            <a:r>
              <a:rPr lang="zh-TW" altLang="en-US" sz="2400" b="1" dirty="0">
                <a:solidFill>
                  <a:srgbClr val="FFFFFF"/>
                </a:solidFill>
              </a:rPr>
              <a:t>國中小辦理採購業務</a:t>
            </a:r>
            <a:endParaRPr lang="en-US" altLang="zh-TW" sz="2400" b="1" dirty="0">
              <a:solidFill>
                <a:srgbClr val="FFFFFF"/>
              </a:solidFill>
            </a:endParaRPr>
          </a:p>
          <a:p>
            <a:r>
              <a:rPr lang="zh-TW" altLang="en-US" sz="2400" b="1" dirty="0">
                <a:solidFill>
                  <a:srgbClr val="FFFFFF"/>
                </a:solidFill>
              </a:rPr>
              <a:t>   工作人員需逾規定加班時數管制要點」「</a:t>
            </a:r>
            <a:r>
              <a:rPr lang="en-US" altLang="zh-TW" sz="2400" b="1" dirty="0" err="1">
                <a:solidFill>
                  <a:srgbClr val="FFFFFF"/>
                </a:solidFill>
              </a:rPr>
              <a:t>oo</a:t>
            </a:r>
            <a:r>
              <a:rPr lang="zh-TW" altLang="en-US" sz="2400" b="1" dirty="0">
                <a:solidFill>
                  <a:srgbClr val="FFFFFF"/>
                </a:solidFill>
              </a:rPr>
              <a:t>國中小員工申請逾時加班名冊」</a:t>
            </a:r>
            <a:endParaRPr lang="en-US" altLang="zh-TW" sz="2400" b="1" dirty="0">
              <a:solidFill>
                <a:srgbClr val="FFFFFF"/>
              </a:solidFill>
            </a:endParaRPr>
          </a:p>
          <a:p>
            <a:r>
              <a:rPr lang="zh-TW" altLang="en-US" sz="2400" b="1" dirty="0">
                <a:solidFill>
                  <a:srgbClr val="FFFFFF"/>
                </a:solidFill>
              </a:rPr>
              <a:t>「辦理中各項採購之核定函影本」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3E3E11A-EBB7-4DB6-9524-2781A0ADBDCE}"/>
              </a:ext>
            </a:extLst>
          </p:cNvPr>
          <p:cNvSpPr/>
          <p:nvPr/>
        </p:nvSpPr>
        <p:spPr>
          <a:xfrm>
            <a:off x="4696545" y="1057909"/>
            <a:ext cx="434697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b="1" dirty="0">
                <a:solidFill>
                  <a:srgbClr val="FFFFFF"/>
                </a:solidFill>
              </a:rPr>
              <a:t>2.</a:t>
            </a:r>
            <a:r>
              <a:rPr lang="zh-TW" altLang="en-US" sz="2400" b="1" dirty="0">
                <a:solidFill>
                  <a:srgbClr val="FFFFFF"/>
                </a:solidFill>
              </a:rPr>
              <a:t>業務需要申請專案加班費：辦公日不超過</a:t>
            </a:r>
            <a:r>
              <a:rPr lang="en-US" altLang="zh-TW" sz="2400" b="1" dirty="0">
                <a:solidFill>
                  <a:srgbClr val="FFFFFF"/>
                </a:solidFill>
              </a:rPr>
              <a:t>4</a:t>
            </a:r>
            <a:r>
              <a:rPr lang="zh-TW" altLang="en-US" sz="2400" b="1" dirty="0">
                <a:solidFill>
                  <a:srgbClr val="FFFFFF"/>
                </a:solidFill>
              </a:rPr>
              <a:t>小時，假日及例假日不超過</a:t>
            </a:r>
            <a:r>
              <a:rPr lang="en-US" altLang="zh-TW" sz="2400" b="1" dirty="0">
                <a:solidFill>
                  <a:srgbClr val="FFFFFF"/>
                </a:solidFill>
              </a:rPr>
              <a:t>12</a:t>
            </a:r>
            <a:r>
              <a:rPr lang="zh-TW" altLang="en-US" sz="2400" b="1" dirty="0">
                <a:solidFill>
                  <a:srgbClr val="FFFFFF"/>
                </a:solidFill>
              </a:rPr>
              <a:t>小時，每月不得超過</a:t>
            </a:r>
            <a:r>
              <a:rPr lang="en-US" altLang="zh-TW" sz="2400" b="1" dirty="0">
                <a:solidFill>
                  <a:srgbClr val="FFFFFF"/>
                </a:solidFill>
              </a:rPr>
              <a:t>60</a:t>
            </a:r>
            <a:r>
              <a:rPr lang="zh-TW" altLang="en-US" sz="2400" b="1" dirty="0">
                <a:solidFill>
                  <a:srgbClr val="FFFFFF"/>
                </a:solidFill>
              </a:rPr>
              <a:t>小時</a:t>
            </a:r>
          </a:p>
        </p:txBody>
      </p:sp>
    </p:spTree>
    <p:extLst>
      <p:ext uri="{BB962C8B-B14F-4D97-AF65-F5344CB8AC3E}">
        <p14:creationId xmlns:p14="http://schemas.microsoft.com/office/powerpoint/2010/main" val="4161668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030EC-EF05-4699-BEF5-59CA02149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0"/>
            <a:ext cx="7524328" cy="884466"/>
          </a:xfrm>
          <a:solidFill>
            <a:schemeClr val="accent4"/>
          </a:solidFill>
        </p:spPr>
        <p:txBody>
          <a:bodyPr/>
          <a:lstStyle/>
          <a:p>
            <a:r>
              <a:rPr lang="zh-TW" altLang="en-US" b="1" dirty="0">
                <a:solidFill>
                  <a:srgbClr val="0000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建築師設計監造重要事項</a:t>
            </a:r>
            <a:r>
              <a:rPr lang="en-US" altLang="zh-TW" b="1" dirty="0">
                <a:solidFill>
                  <a:srgbClr val="0000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1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54357A2-6B5C-4106-8B7E-60EB904F638E}"/>
              </a:ext>
            </a:extLst>
          </p:cNvPr>
          <p:cNvSpPr/>
          <p:nvPr/>
        </p:nvSpPr>
        <p:spPr>
          <a:xfrm>
            <a:off x="251520" y="1140589"/>
            <a:ext cx="87129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rgbClr val="E62949"/>
                </a:solidFill>
              </a:rPr>
              <a:t>勞工安全衛生不可僅列一式，應專項編列安全衛生經費，按實際狀況，就可量化與不可量化部分盡量分解細項編列，並於施工中切實執行（安全衛生項目請依行政院勞工委員會</a:t>
            </a:r>
            <a:r>
              <a:rPr lang="en-US" altLang="zh-TW" sz="2800" b="1" dirty="0">
                <a:solidFill>
                  <a:srgbClr val="E62949"/>
                </a:solidFill>
              </a:rPr>
              <a:t>92</a:t>
            </a:r>
            <a:r>
              <a:rPr lang="zh-TW" altLang="en-US" sz="2800" b="1" dirty="0">
                <a:solidFill>
                  <a:srgbClr val="E62949"/>
                </a:solidFill>
              </a:rPr>
              <a:t>年</a:t>
            </a:r>
            <a:r>
              <a:rPr lang="en-US" altLang="zh-TW" sz="2800" b="1" dirty="0">
                <a:solidFill>
                  <a:srgbClr val="E62949"/>
                </a:solidFill>
              </a:rPr>
              <a:t>12</a:t>
            </a:r>
            <a:r>
              <a:rPr lang="zh-TW" altLang="en-US" sz="2800" b="1" dirty="0">
                <a:solidFill>
                  <a:srgbClr val="E62949"/>
                </a:solidFill>
              </a:rPr>
              <a:t>月</a:t>
            </a:r>
            <a:r>
              <a:rPr lang="en-US" altLang="zh-TW" sz="2800" b="1" dirty="0">
                <a:solidFill>
                  <a:srgbClr val="E62949"/>
                </a:solidFill>
              </a:rPr>
              <a:t>1</a:t>
            </a:r>
            <a:r>
              <a:rPr lang="zh-TW" altLang="en-US" sz="2800" b="1" dirty="0">
                <a:solidFill>
                  <a:srgbClr val="E62949"/>
                </a:solidFill>
              </a:rPr>
              <a:t>日發布之「加強公共工程勞工安全衛生管理作業要點」規定編列費用並參考行政院公共工程委員會函頒之「公共工程安全衛生項目之編列參考附表」訂定，並請參閱行政院公共工程委員會</a:t>
            </a:r>
            <a:r>
              <a:rPr lang="en-US" altLang="zh-TW" sz="2800" b="1" dirty="0">
                <a:solidFill>
                  <a:srgbClr val="E62949"/>
                </a:solidFill>
              </a:rPr>
              <a:t>102</a:t>
            </a:r>
            <a:r>
              <a:rPr lang="zh-TW" altLang="en-US" sz="2800" b="1" dirty="0">
                <a:solidFill>
                  <a:srgbClr val="E62949"/>
                </a:solidFill>
              </a:rPr>
              <a:t>年</a:t>
            </a:r>
            <a:r>
              <a:rPr lang="en-US" altLang="zh-TW" sz="2800" b="1" dirty="0">
                <a:solidFill>
                  <a:srgbClr val="E62949"/>
                </a:solidFill>
              </a:rPr>
              <a:t>6</a:t>
            </a:r>
            <a:r>
              <a:rPr lang="zh-TW" altLang="en-US" sz="2800" b="1" dirty="0">
                <a:solidFill>
                  <a:srgbClr val="E62949"/>
                </a:solidFill>
              </a:rPr>
              <a:t>月</a:t>
            </a:r>
            <a:r>
              <a:rPr lang="en-US" altLang="zh-TW" sz="2800" b="1" dirty="0">
                <a:solidFill>
                  <a:srgbClr val="E62949"/>
                </a:solidFill>
              </a:rPr>
              <a:t>6</a:t>
            </a:r>
            <a:r>
              <a:rPr lang="zh-TW" altLang="en-US" sz="2800" b="1" dirty="0">
                <a:solidFill>
                  <a:srgbClr val="E62949"/>
                </a:solidFill>
              </a:rPr>
              <a:t>日工程技字第</a:t>
            </a:r>
            <a:r>
              <a:rPr lang="en-US" altLang="zh-TW" sz="2800" b="1" dirty="0">
                <a:solidFill>
                  <a:srgbClr val="E62949"/>
                </a:solidFill>
              </a:rPr>
              <a:t>10200195040</a:t>
            </a:r>
            <a:r>
              <a:rPr lang="zh-TW" altLang="en-US" sz="2800" b="1" dirty="0">
                <a:solidFill>
                  <a:srgbClr val="E62949"/>
                </a:solidFill>
              </a:rPr>
              <a:t>號函釋）。</a:t>
            </a:r>
          </a:p>
        </p:txBody>
      </p:sp>
    </p:spTree>
    <p:extLst>
      <p:ext uri="{BB962C8B-B14F-4D97-AF65-F5344CB8AC3E}">
        <p14:creationId xmlns:p14="http://schemas.microsoft.com/office/powerpoint/2010/main" val="4093672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F5083216-C9C5-4051-BDED-89B3D033B4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302084"/>
              </p:ext>
            </p:extLst>
          </p:nvPr>
        </p:nvGraphicFramePr>
        <p:xfrm>
          <a:off x="323528" y="843558"/>
          <a:ext cx="8424936" cy="42096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24936">
                  <a:extLst>
                    <a:ext uri="{9D8B030D-6E8A-4147-A177-3AD203B41FA5}">
                      <a16:colId xmlns:a16="http://schemas.microsoft.com/office/drawing/2014/main" val="2815246250"/>
                    </a:ext>
                  </a:extLst>
                </a:gridCol>
              </a:tblGrid>
              <a:tr h="42096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6600" b="1" kern="100" dirty="0">
                          <a:solidFill>
                            <a:srgbClr val="00B05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■</a:t>
                      </a:r>
                      <a:r>
                        <a:rPr lang="zh-TW" sz="6600" b="1" kern="100" dirty="0">
                          <a:solidFill>
                            <a:srgbClr val="00B050"/>
                          </a:solidFill>
                          <a:effectLst/>
                        </a:rPr>
                        <a:t>個人經歷</a:t>
                      </a:r>
                      <a:r>
                        <a:rPr lang="zh-TW" altLang="en-US" sz="6600" b="1" kern="100" dirty="0">
                          <a:solidFill>
                            <a:srgbClr val="00B05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■</a:t>
                      </a:r>
                      <a:r>
                        <a:rPr lang="en-US" sz="6600" b="1" kern="100" dirty="0">
                          <a:solidFill>
                            <a:srgbClr val="00B050"/>
                          </a:solidFill>
                          <a:effectLst/>
                        </a:rPr>
                        <a:t>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66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4000" b="1" kern="100" dirty="0">
                          <a:solidFill>
                            <a:srgbClr val="0000CC"/>
                          </a:solidFill>
                          <a:effectLst/>
                        </a:rPr>
                        <a:t>       </a:t>
                      </a:r>
                      <a:r>
                        <a:rPr lang="zh-TW" sz="4000" b="1" kern="100" dirty="0">
                          <a:solidFill>
                            <a:srgbClr val="0000CC"/>
                          </a:solidFill>
                          <a:effectLst/>
                        </a:rPr>
                        <a:t>總務主任</a:t>
                      </a:r>
                      <a:r>
                        <a:rPr lang="en-US" sz="4000" b="1" kern="100" dirty="0">
                          <a:solidFill>
                            <a:srgbClr val="0000CC"/>
                          </a:solidFill>
                          <a:effectLst/>
                        </a:rPr>
                        <a:t>12</a:t>
                      </a:r>
                      <a:r>
                        <a:rPr lang="zh-TW" sz="4000" b="1" kern="100" dirty="0">
                          <a:solidFill>
                            <a:srgbClr val="0000CC"/>
                          </a:solidFill>
                          <a:effectLst/>
                        </a:rPr>
                        <a:t>年、教務主任</a:t>
                      </a:r>
                      <a:r>
                        <a:rPr lang="en-US" sz="4000" b="1" kern="100" dirty="0">
                          <a:solidFill>
                            <a:srgbClr val="0000CC"/>
                          </a:solidFill>
                          <a:effectLst/>
                        </a:rPr>
                        <a:t>7</a:t>
                      </a:r>
                      <a:r>
                        <a:rPr lang="zh-TW" sz="4000" b="1" kern="100" dirty="0">
                          <a:solidFill>
                            <a:srgbClr val="0000CC"/>
                          </a:solidFill>
                          <a:effectLst/>
                        </a:rPr>
                        <a:t>年</a:t>
                      </a:r>
                      <a:r>
                        <a:rPr lang="zh-TW" altLang="en-US" sz="4000" b="1" kern="100" dirty="0">
                          <a:solidFill>
                            <a:srgbClr val="0000CC"/>
                          </a:solidFill>
                          <a:effectLst/>
                        </a:rPr>
                        <a:t>    </a:t>
                      </a:r>
                      <a:endParaRPr lang="en-US" altLang="zh-TW" sz="4000" b="1" kern="100" dirty="0">
                        <a:solidFill>
                          <a:srgbClr val="0000CC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4000" b="1" kern="100" dirty="0">
                          <a:solidFill>
                            <a:srgbClr val="0000CC"/>
                          </a:solidFill>
                          <a:effectLst/>
                        </a:rPr>
                        <a:t>       </a:t>
                      </a:r>
                      <a:r>
                        <a:rPr lang="zh-TW" sz="4000" b="1" kern="100" dirty="0">
                          <a:solidFill>
                            <a:srgbClr val="0000CC"/>
                          </a:solidFill>
                          <a:effectLst/>
                        </a:rPr>
                        <a:t>學務主任</a:t>
                      </a:r>
                      <a:r>
                        <a:rPr lang="zh-TW" altLang="en-US" sz="4000" b="1" kern="100" dirty="0">
                          <a:solidFill>
                            <a:srgbClr val="0000CC"/>
                          </a:solidFill>
                          <a:effectLst/>
                        </a:rPr>
                        <a:t>  </a:t>
                      </a:r>
                      <a:r>
                        <a:rPr lang="en-US" sz="4000" b="1" kern="100" dirty="0">
                          <a:solidFill>
                            <a:srgbClr val="0000CC"/>
                          </a:solidFill>
                          <a:effectLst/>
                        </a:rPr>
                        <a:t>4</a:t>
                      </a:r>
                      <a:r>
                        <a:rPr lang="zh-TW" sz="4000" b="1" kern="100" dirty="0">
                          <a:solidFill>
                            <a:srgbClr val="0000CC"/>
                          </a:solidFill>
                          <a:effectLst/>
                        </a:rPr>
                        <a:t>年、輔導主任</a:t>
                      </a:r>
                      <a:r>
                        <a:rPr lang="en-US" sz="4000" b="1" kern="100" dirty="0">
                          <a:solidFill>
                            <a:srgbClr val="0000CC"/>
                          </a:solidFill>
                          <a:effectLst/>
                        </a:rPr>
                        <a:t>3</a:t>
                      </a:r>
                      <a:r>
                        <a:rPr lang="zh-TW" sz="4000" b="1" kern="100" dirty="0">
                          <a:solidFill>
                            <a:srgbClr val="0000CC"/>
                          </a:solidFill>
                          <a:effectLst/>
                        </a:rPr>
                        <a:t>年</a:t>
                      </a:r>
                      <a:endParaRPr lang="zh-TW" sz="4000" b="1" kern="1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1382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18487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030EC-EF05-4699-BEF5-59CA02149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0"/>
            <a:ext cx="7524328" cy="884466"/>
          </a:xfrm>
          <a:solidFill>
            <a:schemeClr val="accent4"/>
          </a:solidFill>
        </p:spPr>
        <p:txBody>
          <a:bodyPr/>
          <a:lstStyle/>
          <a:p>
            <a:r>
              <a:rPr lang="zh-TW" altLang="en-US" b="1" dirty="0">
                <a:solidFill>
                  <a:srgbClr val="0000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建築師設計監造重要事項</a:t>
            </a:r>
            <a:r>
              <a:rPr lang="en-US" altLang="zh-TW" b="1" dirty="0">
                <a:solidFill>
                  <a:srgbClr val="0000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2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54357A2-6B5C-4106-8B7E-60EB904F638E}"/>
              </a:ext>
            </a:extLst>
          </p:cNvPr>
          <p:cNvSpPr/>
          <p:nvPr/>
        </p:nvSpPr>
        <p:spPr>
          <a:xfrm>
            <a:off x="251520" y="1140589"/>
            <a:ext cx="87129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>
                <a:solidFill>
                  <a:srgbClr val="E62949"/>
                </a:solidFill>
              </a:rPr>
              <a:t>建築師應協助訂定契約樣稿「重點項目檢查程序及檢驗標準」條款內容（不宜空白），依「採購契約要項」第</a:t>
            </a:r>
            <a:r>
              <a:rPr lang="en-US" altLang="zh-TW" sz="3600" b="1" dirty="0">
                <a:solidFill>
                  <a:srgbClr val="E62949"/>
                </a:solidFill>
              </a:rPr>
              <a:t>26</a:t>
            </a:r>
            <a:r>
              <a:rPr lang="zh-TW" altLang="en-US" sz="3600" b="1" dirty="0">
                <a:solidFill>
                  <a:srgbClr val="E62949"/>
                </a:solidFill>
              </a:rPr>
              <a:t>條規定「工程採購契約應對重點項目訂定檢查程序及檢驗標準」，及本法第</a:t>
            </a:r>
            <a:r>
              <a:rPr lang="en-US" altLang="zh-TW" sz="3600" b="1" dirty="0">
                <a:solidFill>
                  <a:srgbClr val="E62949"/>
                </a:solidFill>
              </a:rPr>
              <a:t>70</a:t>
            </a:r>
            <a:r>
              <a:rPr lang="zh-TW" altLang="en-US" sz="3600" b="1" dirty="0">
                <a:solidFill>
                  <a:srgbClr val="E62949"/>
                </a:solidFill>
              </a:rPr>
              <a:t>條規定辦理。</a:t>
            </a:r>
          </a:p>
        </p:txBody>
      </p:sp>
    </p:spTree>
    <p:extLst>
      <p:ext uri="{BB962C8B-B14F-4D97-AF65-F5344CB8AC3E}">
        <p14:creationId xmlns:p14="http://schemas.microsoft.com/office/powerpoint/2010/main" val="14505410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030EC-EF05-4699-BEF5-59CA02149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0"/>
            <a:ext cx="7524328" cy="884466"/>
          </a:xfrm>
          <a:solidFill>
            <a:schemeClr val="accent4"/>
          </a:solidFill>
        </p:spPr>
        <p:txBody>
          <a:bodyPr/>
          <a:lstStyle/>
          <a:p>
            <a:r>
              <a:rPr lang="zh-TW" altLang="en-US" b="1" dirty="0">
                <a:solidFill>
                  <a:srgbClr val="0000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建築師設計監造重要事項</a:t>
            </a:r>
            <a:r>
              <a:rPr lang="en-US" altLang="zh-TW" b="1" dirty="0">
                <a:solidFill>
                  <a:srgbClr val="0000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3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54357A2-6B5C-4106-8B7E-60EB904F638E}"/>
              </a:ext>
            </a:extLst>
          </p:cNvPr>
          <p:cNvSpPr/>
          <p:nvPr/>
        </p:nvSpPr>
        <p:spPr>
          <a:xfrm>
            <a:off x="251520" y="1140589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rgbClr val="E62949"/>
                </a:solidFill>
              </a:rPr>
              <a:t>建築師應協助訂定契約樣稿「保險」條款內容（應詳實訂定），包含保險人、附加條款、承保範圍、第三人意外責任險、保險金額下限、自負額上限，應依個案特性及實際需要，於招標文件及契約載明，以節省不必要之保險費用支出（參閱行政院公共工程委員會</a:t>
            </a:r>
            <a:r>
              <a:rPr lang="en-US" altLang="zh-TW" sz="2800" b="1" dirty="0">
                <a:solidFill>
                  <a:srgbClr val="E62949"/>
                </a:solidFill>
              </a:rPr>
              <a:t>99</a:t>
            </a:r>
            <a:r>
              <a:rPr lang="zh-TW" altLang="en-US" sz="2800" b="1" dirty="0">
                <a:solidFill>
                  <a:srgbClr val="E62949"/>
                </a:solidFill>
              </a:rPr>
              <a:t>年</a:t>
            </a:r>
            <a:r>
              <a:rPr lang="en-US" altLang="zh-TW" sz="2800" b="1" dirty="0">
                <a:solidFill>
                  <a:srgbClr val="E62949"/>
                </a:solidFill>
              </a:rPr>
              <a:t>7</a:t>
            </a:r>
            <a:r>
              <a:rPr lang="zh-TW" altLang="en-US" sz="2800" b="1" dirty="0">
                <a:solidFill>
                  <a:srgbClr val="E62949"/>
                </a:solidFill>
              </a:rPr>
              <a:t>月</a:t>
            </a:r>
            <a:r>
              <a:rPr lang="en-US" altLang="zh-TW" sz="2800" b="1" dirty="0">
                <a:solidFill>
                  <a:srgbClr val="E62949"/>
                </a:solidFill>
              </a:rPr>
              <a:t>19</a:t>
            </a:r>
            <a:r>
              <a:rPr lang="zh-TW" altLang="en-US" sz="2800" b="1" dirty="0">
                <a:solidFill>
                  <a:srgbClr val="E62949"/>
                </a:solidFill>
              </a:rPr>
              <a:t>日工程企字第</a:t>
            </a:r>
            <a:r>
              <a:rPr lang="en-US" altLang="zh-TW" sz="2800" b="1" dirty="0">
                <a:solidFill>
                  <a:srgbClr val="E62949"/>
                </a:solidFill>
              </a:rPr>
              <a:t>09900290810</a:t>
            </a:r>
            <a:r>
              <a:rPr lang="zh-TW" altLang="en-US" sz="2800" b="1" dirty="0">
                <a:solidFill>
                  <a:srgbClr val="E62949"/>
                </a:solidFill>
              </a:rPr>
              <a:t>號函釋及財團法人工程保險協進會提供之「營造綜合保險各類工程參考費率及自負額表」、「安裝工程綜合保險各類工程參考費率及自負額表」）。</a:t>
            </a:r>
          </a:p>
        </p:txBody>
      </p:sp>
    </p:spTree>
    <p:extLst>
      <p:ext uri="{BB962C8B-B14F-4D97-AF65-F5344CB8AC3E}">
        <p14:creationId xmlns:p14="http://schemas.microsoft.com/office/powerpoint/2010/main" val="2266305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030EC-EF05-4699-BEF5-59CA02149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0"/>
            <a:ext cx="7524328" cy="884466"/>
          </a:xfrm>
          <a:solidFill>
            <a:schemeClr val="accent4"/>
          </a:solidFill>
        </p:spPr>
        <p:txBody>
          <a:bodyPr/>
          <a:lstStyle/>
          <a:p>
            <a:r>
              <a:rPr lang="zh-TW" altLang="en-US" b="1" dirty="0">
                <a:solidFill>
                  <a:srgbClr val="0000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建築師設計監造重要事項</a:t>
            </a:r>
            <a:r>
              <a:rPr lang="en-US" altLang="zh-TW" b="1" dirty="0">
                <a:solidFill>
                  <a:srgbClr val="0000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4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54357A2-6B5C-4106-8B7E-60EB904F638E}"/>
              </a:ext>
            </a:extLst>
          </p:cNvPr>
          <p:cNvSpPr/>
          <p:nvPr/>
        </p:nvSpPr>
        <p:spPr>
          <a:xfrm>
            <a:off x="251520" y="1140589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>
                <a:solidFill>
                  <a:srgbClr val="E62949"/>
                </a:solidFill>
              </a:rPr>
              <a:t>建築師應協助訂定契約樣稿「履約期限」條款內容（明確合理工期），明定日曆天或工作天。監造單位並依契約規定於廠商通知竣工日起</a:t>
            </a:r>
            <a:r>
              <a:rPr lang="en-US" altLang="zh-TW" sz="3600" b="1" dirty="0">
                <a:solidFill>
                  <a:srgbClr val="E62949"/>
                </a:solidFill>
              </a:rPr>
              <a:t>7</a:t>
            </a:r>
            <a:r>
              <a:rPr lang="zh-TW" altLang="en-US" sz="3600" b="1" dirty="0">
                <a:solidFill>
                  <a:srgbClr val="E62949"/>
                </a:solidFill>
              </a:rPr>
              <a:t>日內，依據契約、圖說或貨樣核對竣工之項目及數量，以確定是否竣工，又是否逾期，請檢附相關資料函覆機關。</a:t>
            </a:r>
          </a:p>
        </p:txBody>
      </p:sp>
    </p:spTree>
    <p:extLst>
      <p:ext uri="{BB962C8B-B14F-4D97-AF65-F5344CB8AC3E}">
        <p14:creationId xmlns:p14="http://schemas.microsoft.com/office/powerpoint/2010/main" val="3973896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030EC-EF05-4699-BEF5-59CA02149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0"/>
            <a:ext cx="7524328" cy="884466"/>
          </a:xfrm>
          <a:solidFill>
            <a:schemeClr val="accent4"/>
          </a:solidFill>
        </p:spPr>
        <p:txBody>
          <a:bodyPr/>
          <a:lstStyle/>
          <a:p>
            <a:r>
              <a:rPr lang="zh-TW" altLang="en-US" b="1" dirty="0">
                <a:solidFill>
                  <a:srgbClr val="0000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建築師設計監造重要事項</a:t>
            </a:r>
            <a:r>
              <a:rPr lang="en-US" altLang="zh-TW" b="1" dirty="0">
                <a:solidFill>
                  <a:srgbClr val="0000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5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54357A2-6B5C-4106-8B7E-60EB904F638E}"/>
              </a:ext>
            </a:extLst>
          </p:cNvPr>
          <p:cNvSpPr/>
          <p:nvPr/>
        </p:nvSpPr>
        <p:spPr>
          <a:xfrm>
            <a:off x="251520" y="1140589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rgbClr val="E62949"/>
                </a:solidFill>
              </a:rPr>
              <a:t>訂定底價時，請建築師以密件函提出考量成本、市場行情及政府機關決標資料等相關書面資料，依本法第</a:t>
            </a:r>
            <a:r>
              <a:rPr lang="en-US" altLang="zh-TW" sz="2800" b="1" dirty="0">
                <a:solidFill>
                  <a:srgbClr val="E62949"/>
                </a:solidFill>
              </a:rPr>
              <a:t>46</a:t>
            </a:r>
            <a:r>
              <a:rPr lang="zh-TW" altLang="en-US" sz="2800" b="1" dirty="0">
                <a:solidFill>
                  <a:srgbClr val="E62949"/>
                </a:solidFill>
              </a:rPr>
              <a:t>條第</a:t>
            </a:r>
            <a:r>
              <a:rPr lang="en-US" altLang="zh-TW" sz="2800" b="1" dirty="0">
                <a:solidFill>
                  <a:srgbClr val="E62949"/>
                </a:solidFill>
              </a:rPr>
              <a:t>1</a:t>
            </a:r>
            <a:r>
              <a:rPr lang="zh-TW" altLang="en-US" sz="2800" b="1" dirty="0">
                <a:solidFill>
                  <a:srgbClr val="E62949"/>
                </a:solidFill>
              </a:rPr>
              <a:t>項「底價應依圖說、規範、契約並考量成本、市場行情及政府機關決標資料逐項編列」及同法施行細則第</a:t>
            </a:r>
            <a:r>
              <a:rPr lang="en-US" altLang="zh-TW" sz="2800" b="1" dirty="0">
                <a:solidFill>
                  <a:srgbClr val="E62949"/>
                </a:solidFill>
              </a:rPr>
              <a:t>53</a:t>
            </a:r>
            <a:r>
              <a:rPr lang="zh-TW" altLang="en-US" sz="2800" b="1" dirty="0">
                <a:solidFill>
                  <a:srgbClr val="E62949"/>
                </a:solidFill>
              </a:rPr>
              <a:t>條規定「機關訂定底價，應由規劃、設計、需求或使用單位提出預估金額及其分析後，由承辦採購單位簽報機關首長或其授權人員核定」規定辦理（參閱行政院公共工程委員會</a:t>
            </a:r>
            <a:r>
              <a:rPr lang="en-US" altLang="zh-TW" sz="2800" b="1" dirty="0">
                <a:solidFill>
                  <a:srgbClr val="E62949"/>
                </a:solidFill>
              </a:rPr>
              <a:t>97</a:t>
            </a:r>
            <a:r>
              <a:rPr lang="zh-TW" altLang="en-US" sz="2800" b="1" dirty="0">
                <a:solidFill>
                  <a:srgbClr val="E62949"/>
                </a:solidFill>
              </a:rPr>
              <a:t>年</a:t>
            </a:r>
            <a:r>
              <a:rPr lang="en-US" altLang="zh-TW" sz="2800" b="1" dirty="0">
                <a:solidFill>
                  <a:srgbClr val="E62949"/>
                </a:solidFill>
              </a:rPr>
              <a:t>1</a:t>
            </a:r>
            <a:r>
              <a:rPr lang="zh-TW" altLang="en-US" sz="2800" b="1" dirty="0">
                <a:solidFill>
                  <a:srgbClr val="E62949"/>
                </a:solidFill>
              </a:rPr>
              <a:t>月</a:t>
            </a:r>
            <a:r>
              <a:rPr lang="en-US" altLang="zh-TW" sz="2800" b="1" dirty="0">
                <a:solidFill>
                  <a:srgbClr val="E62949"/>
                </a:solidFill>
              </a:rPr>
              <a:t>17</a:t>
            </a:r>
            <a:r>
              <a:rPr lang="zh-TW" altLang="en-US" sz="2800" b="1" dirty="0">
                <a:solidFill>
                  <a:srgbClr val="E62949"/>
                </a:solidFill>
              </a:rPr>
              <a:t>日工程企字第</a:t>
            </a:r>
            <a:r>
              <a:rPr lang="en-US" altLang="zh-TW" sz="2800" b="1" dirty="0">
                <a:solidFill>
                  <a:srgbClr val="E62949"/>
                </a:solidFill>
              </a:rPr>
              <a:t>09700028091</a:t>
            </a:r>
            <a:r>
              <a:rPr lang="zh-TW" altLang="en-US" sz="2800" b="1" dirty="0">
                <a:solidFill>
                  <a:srgbClr val="E62949"/>
                </a:solidFill>
              </a:rPr>
              <a:t>號函釋規定）。</a:t>
            </a:r>
          </a:p>
        </p:txBody>
      </p:sp>
    </p:spTree>
    <p:extLst>
      <p:ext uri="{BB962C8B-B14F-4D97-AF65-F5344CB8AC3E}">
        <p14:creationId xmlns:p14="http://schemas.microsoft.com/office/powerpoint/2010/main" val="33346726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0030EC-EF05-4699-BEF5-59CA02149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0"/>
            <a:ext cx="7524328" cy="884466"/>
          </a:xfrm>
          <a:solidFill>
            <a:schemeClr val="accent4"/>
          </a:solidFill>
        </p:spPr>
        <p:txBody>
          <a:bodyPr/>
          <a:lstStyle/>
          <a:p>
            <a:r>
              <a:rPr lang="zh-TW" altLang="en-US" b="1" dirty="0">
                <a:solidFill>
                  <a:srgbClr val="0000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建築師設計監造重要事項</a:t>
            </a:r>
            <a:r>
              <a:rPr lang="en-US" altLang="zh-TW" b="1" dirty="0">
                <a:solidFill>
                  <a:srgbClr val="0000CC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6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54357A2-6B5C-4106-8B7E-60EB904F638E}"/>
              </a:ext>
            </a:extLst>
          </p:cNvPr>
          <p:cNvSpPr/>
          <p:nvPr/>
        </p:nvSpPr>
        <p:spPr>
          <a:xfrm>
            <a:off x="251520" y="1140589"/>
            <a:ext cx="87129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>
                <a:solidFill>
                  <a:srgbClr val="E62949"/>
                </a:solidFill>
              </a:rPr>
              <a:t>建築師應協助明定工程查核點，在工程進度達查核點時，監造單位確實查核廠商施作品質及完成檢驗項目均符合規範，作成紀錄、函覆機關，再允許廠商繼續下一階段施作項目，以減少驗收時才發現重大缺失之機率，維護工程整體品質。</a:t>
            </a:r>
          </a:p>
        </p:txBody>
      </p:sp>
    </p:spTree>
    <p:extLst>
      <p:ext uri="{BB962C8B-B14F-4D97-AF65-F5344CB8AC3E}">
        <p14:creationId xmlns:p14="http://schemas.microsoft.com/office/powerpoint/2010/main" val="38757574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4790155" y="2342453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60%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668464" y="2881268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40%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532220" y="2472038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55%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420504" y="1679950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85%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3DDB0A7-A298-2E92-80FF-485FD1E1B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8488"/>
            <a:ext cx="9144000" cy="884466"/>
          </a:xfrm>
        </p:spPr>
        <p:txBody>
          <a:bodyPr/>
          <a:lstStyle/>
          <a:p>
            <a:r>
              <a:rPr lang="zh-TW" altLang="en-US" b="1" dirty="0">
                <a:solidFill>
                  <a:schemeClr val="accent5"/>
                </a:solidFill>
                <a:latin typeface="Arial" panose="020B0604020202020204" pitchFamily="34" charset="0"/>
              </a:rPr>
              <a:t>廁所改建建議事項</a:t>
            </a:r>
            <a:endParaRPr lang="ko-KR" altLang="en-US" b="1" dirty="0">
              <a:solidFill>
                <a:schemeClr val="accent5"/>
              </a:solidFill>
              <a:latin typeface="Arial" panose="020B0604020202020204" pitchFamily="34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330DE68-B7CB-4736-AF7A-DD853BC5B8EE}"/>
              </a:ext>
            </a:extLst>
          </p:cNvPr>
          <p:cNvSpPr/>
          <p:nvPr/>
        </p:nvSpPr>
        <p:spPr>
          <a:xfrm>
            <a:off x="467544" y="1126735"/>
            <a:ext cx="8208912" cy="31085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TW" sz="2800" b="1" dirty="0">
                <a:solidFill>
                  <a:srgbClr val="006600"/>
                </a:solidFill>
              </a:rPr>
              <a:t>1.</a:t>
            </a:r>
            <a:r>
              <a:rPr lang="zh-TW" altLang="en-US" sz="2800" b="1" dirty="0">
                <a:solidFill>
                  <a:srgbClr val="006600"/>
                </a:solidFill>
              </a:rPr>
              <a:t>要有隱蔽性：在走廊向裡看，視線不要一眼望穿，</a:t>
            </a:r>
            <a:endParaRPr lang="en-US" altLang="zh-TW" sz="2800" b="1" dirty="0">
              <a:solidFill>
                <a:srgbClr val="006600"/>
              </a:solidFill>
            </a:endParaRPr>
          </a:p>
          <a:p>
            <a:r>
              <a:rPr lang="zh-TW" altLang="en-US" sz="2800" b="1" dirty="0">
                <a:solidFill>
                  <a:srgbClr val="006600"/>
                </a:solidFill>
              </a:rPr>
              <a:t>   看見他人上廁所的動作。</a:t>
            </a:r>
          </a:p>
          <a:p>
            <a:r>
              <a:rPr lang="en-US" altLang="zh-TW" sz="2800" b="1" dirty="0">
                <a:solidFill>
                  <a:srgbClr val="006600"/>
                </a:solidFill>
              </a:rPr>
              <a:t>2.</a:t>
            </a:r>
            <a:r>
              <a:rPr lang="zh-TW" altLang="en-US" sz="2800" b="1" dirty="0">
                <a:solidFill>
                  <a:srgbClr val="006600"/>
                </a:solidFill>
              </a:rPr>
              <a:t>工具間要有收納功能例如掃具櫃，拖把、掃把都</a:t>
            </a:r>
            <a:endParaRPr lang="en-US" altLang="zh-TW" sz="2800" b="1" dirty="0">
              <a:solidFill>
                <a:srgbClr val="006600"/>
              </a:solidFill>
            </a:endParaRPr>
          </a:p>
          <a:p>
            <a:r>
              <a:rPr lang="zh-TW" altLang="en-US" sz="2800" b="1" dirty="0">
                <a:solidFill>
                  <a:srgbClr val="006600"/>
                </a:solidFill>
              </a:rPr>
              <a:t>   要固定收納，垃圾袋、水桶、刷子有放置位置，</a:t>
            </a:r>
            <a:endParaRPr lang="en-US" altLang="zh-TW" sz="2800" b="1" dirty="0">
              <a:solidFill>
                <a:srgbClr val="006600"/>
              </a:solidFill>
            </a:endParaRPr>
          </a:p>
          <a:p>
            <a:r>
              <a:rPr lang="zh-TW" altLang="en-US" sz="2800" b="1" dirty="0">
                <a:solidFill>
                  <a:srgbClr val="006600"/>
                </a:solidFill>
              </a:rPr>
              <a:t>   都不要放在地上。</a:t>
            </a:r>
          </a:p>
          <a:p>
            <a:r>
              <a:rPr lang="en-US" altLang="zh-TW" sz="2800" b="1" dirty="0">
                <a:solidFill>
                  <a:srgbClr val="006600"/>
                </a:solidFill>
              </a:rPr>
              <a:t>3.</a:t>
            </a:r>
            <a:r>
              <a:rPr lang="zh-TW" altLang="en-US" sz="2800" b="1" dirty="0">
                <a:solidFill>
                  <a:srgbClr val="006600"/>
                </a:solidFill>
              </a:rPr>
              <a:t>洗手台尺寸除符合設備基準規範外（不可太高或</a:t>
            </a:r>
            <a:endParaRPr lang="en-US" altLang="zh-TW" sz="2800" b="1" dirty="0">
              <a:solidFill>
                <a:srgbClr val="006600"/>
              </a:solidFill>
            </a:endParaRPr>
          </a:p>
          <a:p>
            <a:r>
              <a:rPr lang="zh-TW" altLang="en-US" sz="2800" b="1" dirty="0">
                <a:solidFill>
                  <a:srgbClr val="006600"/>
                </a:solidFill>
              </a:rPr>
              <a:t>   太深），宜有童趣設計。</a:t>
            </a:r>
          </a:p>
        </p:txBody>
      </p:sp>
    </p:spTree>
    <p:extLst>
      <p:ext uri="{BB962C8B-B14F-4D97-AF65-F5344CB8AC3E}">
        <p14:creationId xmlns:p14="http://schemas.microsoft.com/office/powerpoint/2010/main" val="17128309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4790155" y="2342453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60%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668464" y="2881268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40%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532220" y="2472038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55%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420504" y="1679950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85%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3DDB0A7-A298-2E92-80FF-485FD1E1B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3497"/>
            <a:ext cx="9144000" cy="884466"/>
          </a:xfrm>
        </p:spPr>
        <p:txBody>
          <a:bodyPr/>
          <a:lstStyle/>
          <a:p>
            <a:r>
              <a:rPr lang="zh-TW" altLang="en-US" b="1" dirty="0">
                <a:solidFill>
                  <a:schemeClr val="accent5"/>
                </a:solidFill>
                <a:latin typeface="Arial" panose="020B0604020202020204" pitchFamily="34" charset="0"/>
              </a:rPr>
              <a:t>廁所改建建議事項</a:t>
            </a:r>
            <a:endParaRPr lang="ko-KR" altLang="en-US" b="1" dirty="0">
              <a:solidFill>
                <a:schemeClr val="accent5"/>
              </a:solidFill>
              <a:latin typeface="Arial" panose="020B0604020202020204" pitchFamily="34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330DE68-B7CB-4736-AF7A-DD853BC5B8EE}"/>
              </a:ext>
            </a:extLst>
          </p:cNvPr>
          <p:cNvSpPr/>
          <p:nvPr/>
        </p:nvSpPr>
        <p:spPr>
          <a:xfrm>
            <a:off x="539552" y="1071042"/>
            <a:ext cx="7632848" cy="2800767"/>
          </a:xfrm>
          <a:prstGeom prst="rect">
            <a:avLst/>
          </a:prstGeom>
          <a:solidFill>
            <a:srgbClr val="FFC000"/>
          </a:solidFill>
        </p:spPr>
        <p:txBody>
          <a:bodyPr wrap="square" anchor="ctr">
            <a:spAutoFit/>
          </a:bodyPr>
          <a:lstStyle/>
          <a:p>
            <a:endParaRPr lang="zh-TW" altLang="en-US" sz="3600" b="1" dirty="0">
              <a:solidFill>
                <a:srgbClr val="006600"/>
              </a:solidFill>
            </a:endParaRPr>
          </a:p>
          <a:p>
            <a:r>
              <a:rPr lang="en-US" altLang="zh-TW" sz="2800" b="1" dirty="0">
                <a:solidFill>
                  <a:srgbClr val="006600"/>
                </a:solidFill>
              </a:rPr>
              <a:t>4.</a:t>
            </a:r>
            <a:r>
              <a:rPr lang="zh-TW" altLang="en-US" sz="2800" b="1" dirty="0">
                <a:solidFill>
                  <a:srgbClr val="006600"/>
                </a:solidFill>
              </a:rPr>
              <a:t>男女廁所標誌符碼化，有設計感為佳。</a:t>
            </a:r>
          </a:p>
          <a:p>
            <a:r>
              <a:rPr lang="en-US" altLang="zh-TW" sz="2800" b="1" dirty="0">
                <a:solidFill>
                  <a:srgbClr val="006600"/>
                </a:solidFill>
              </a:rPr>
              <a:t>5.</a:t>
            </a:r>
            <a:r>
              <a:rPr lang="zh-TW" altLang="en-US" sz="2800" b="1" dirty="0">
                <a:solidFill>
                  <a:srgbClr val="006600"/>
                </a:solidFill>
              </a:rPr>
              <a:t>男女廁所空間及坑位數量比例，都要符合性別</a:t>
            </a:r>
            <a:endParaRPr lang="en-US" altLang="zh-TW" sz="2800" b="1" dirty="0">
              <a:solidFill>
                <a:srgbClr val="006600"/>
              </a:solidFill>
            </a:endParaRPr>
          </a:p>
          <a:p>
            <a:r>
              <a:rPr lang="zh-TW" altLang="en-US" sz="2800" b="1" dirty="0">
                <a:solidFill>
                  <a:srgbClr val="006600"/>
                </a:solidFill>
              </a:rPr>
              <a:t>   平等原則。</a:t>
            </a:r>
          </a:p>
          <a:p>
            <a:r>
              <a:rPr lang="en-US" altLang="zh-TW" sz="2800" b="1" dirty="0">
                <a:solidFill>
                  <a:srgbClr val="006600"/>
                </a:solidFill>
              </a:rPr>
              <a:t>6.</a:t>
            </a:r>
            <a:r>
              <a:rPr lang="zh-TW" altLang="en-US" sz="2800" b="1" dirty="0">
                <a:solidFill>
                  <a:srgbClr val="006600"/>
                </a:solidFill>
              </a:rPr>
              <a:t>小便斗沖水如用電子感應式，型式要選容易加</a:t>
            </a:r>
            <a:endParaRPr lang="en-US" altLang="zh-TW" sz="2800" b="1" dirty="0">
              <a:solidFill>
                <a:srgbClr val="006600"/>
              </a:solidFill>
            </a:endParaRPr>
          </a:p>
          <a:p>
            <a:r>
              <a:rPr lang="zh-TW" altLang="en-US" sz="2800" b="1" dirty="0">
                <a:solidFill>
                  <a:srgbClr val="006600"/>
                </a:solidFill>
              </a:rPr>
              <a:t>   補充液的。</a:t>
            </a:r>
          </a:p>
        </p:txBody>
      </p:sp>
    </p:spTree>
    <p:extLst>
      <p:ext uri="{BB962C8B-B14F-4D97-AF65-F5344CB8AC3E}">
        <p14:creationId xmlns:p14="http://schemas.microsoft.com/office/powerpoint/2010/main" val="1778827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4790155" y="2342453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60%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668464" y="2881268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40%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532220" y="2472038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55%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420504" y="1679950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85%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3DDB0A7-A298-2E92-80FF-485FD1E1B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4466"/>
          </a:xfrm>
        </p:spPr>
        <p:txBody>
          <a:bodyPr/>
          <a:lstStyle/>
          <a:p>
            <a:r>
              <a:rPr lang="zh-TW" altLang="en-US" b="1" dirty="0">
                <a:solidFill>
                  <a:schemeClr val="accent5"/>
                </a:solidFill>
                <a:latin typeface="Arial" panose="020B0604020202020204" pitchFamily="34" charset="0"/>
              </a:rPr>
              <a:t>廁所改建建議事項</a:t>
            </a:r>
            <a:endParaRPr lang="ko-KR" altLang="en-US" b="1" dirty="0">
              <a:solidFill>
                <a:schemeClr val="accent5"/>
              </a:solidFill>
              <a:latin typeface="Arial" panose="020B0604020202020204" pitchFamily="34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330DE68-B7CB-4736-AF7A-DD853BC5B8EE}"/>
              </a:ext>
            </a:extLst>
          </p:cNvPr>
          <p:cNvSpPr/>
          <p:nvPr/>
        </p:nvSpPr>
        <p:spPr>
          <a:xfrm>
            <a:off x="0" y="855599"/>
            <a:ext cx="8316416" cy="44012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TW" sz="2800" b="1" dirty="0">
                <a:solidFill>
                  <a:srgbClr val="006600"/>
                </a:solidFill>
              </a:rPr>
              <a:t>7.</a:t>
            </a:r>
            <a:r>
              <a:rPr lang="zh-TW" altLang="en-US" sz="2800" b="1" dirty="0">
                <a:solidFill>
                  <a:srgbClr val="006600"/>
                </a:solidFill>
              </a:rPr>
              <a:t>小便斗上方要有置物台，蹲便要有三角置物架、</a:t>
            </a:r>
            <a:endParaRPr lang="en-US" altLang="zh-TW" sz="2800" b="1" dirty="0">
              <a:solidFill>
                <a:srgbClr val="006600"/>
              </a:solidFill>
            </a:endParaRPr>
          </a:p>
          <a:p>
            <a:r>
              <a:rPr lang="zh-TW" altLang="en-US" sz="2800" b="1" dirty="0">
                <a:solidFill>
                  <a:srgbClr val="006600"/>
                </a:solidFill>
              </a:rPr>
              <a:t>   搗擺上有掛衣鉤，學生手上書本、樂器才有地</a:t>
            </a:r>
            <a:endParaRPr lang="en-US" altLang="zh-TW" sz="2800" b="1" dirty="0">
              <a:solidFill>
                <a:srgbClr val="006600"/>
              </a:solidFill>
            </a:endParaRPr>
          </a:p>
          <a:p>
            <a:r>
              <a:rPr lang="zh-TW" altLang="en-US" sz="2800" b="1" dirty="0">
                <a:solidFill>
                  <a:srgbClr val="006600"/>
                </a:solidFill>
              </a:rPr>
              <a:t>   方放置。</a:t>
            </a:r>
          </a:p>
          <a:p>
            <a:r>
              <a:rPr lang="en-US" altLang="zh-TW" sz="2800" b="1" dirty="0">
                <a:solidFill>
                  <a:srgbClr val="006600"/>
                </a:solidFill>
              </a:rPr>
              <a:t>8.</a:t>
            </a:r>
            <a:r>
              <a:rPr lang="zh-TW" altLang="en-US" sz="2800" b="1" dirty="0">
                <a:solidFill>
                  <a:srgbClr val="006600"/>
                </a:solidFill>
              </a:rPr>
              <a:t>小便斗採落地式或有高矮設計，應適應幼童和</a:t>
            </a:r>
            <a:endParaRPr lang="en-US" altLang="zh-TW" sz="2800" b="1" dirty="0">
              <a:solidFill>
                <a:srgbClr val="006600"/>
              </a:solidFill>
            </a:endParaRPr>
          </a:p>
          <a:p>
            <a:r>
              <a:rPr lang="zh-TW" altLang="en-US" sz="2800" b="1" dirty="0">
                <a:solidFill>
                  <a:srgbClr val="006600"/>
                </a:solidFill>
              </a:rPr>
              <a:t>   大人不同需求。</a:t>
            </a:r>
          </a:p>
          <a:p>
            <a:r>
              <a:rPr lang="en-US" altLang="zh-TW" sz="2800" b="1" dirty="0">
                <a:solidFill>
                  <a:srgbClr val="006600"/>
                </a:solidFill>
              </a:rPr>
              <a:t>9.</a:t>
            </a:r>
            <a:r>
              <a:rPr lang="zh-TW" altLang="en-US" sz="2800" b="1" dirty="0">
                <a:solidFill>
                  <a:srgbClr val="006600"/>
                </a:solidFill>
              </a:rPr>
              <a:t>男生小便時腳站立的地方，磁磚改用深色。低</a:t>
            </a:r>
            <a:endParaRPr lang="en-US" altLang="zh-TW" sz="2800" b="1" dirty="0">
              <a:solidFill>
                <a:srgbClr val="006600"/>
              </a:solidFill>
            </a:endParaRPr>
          </a:p>
          <a:p>
            <a:r>
              <a:rPr lang="zh-TW" altLang="en-US" sz="2800" b="1" dirty="0">
                <a:solidFill>
                  <a:srgbClr val="006600"/>
                </a:solidFill>
              </a:rPr>
              <a:t>   年級蹲便不可太寬，要選長型的避免汙染到外</a:t>
            </a:r>
            <a:endParaRPr lang="en-US" altLang="zh-TW" sz="2800" b="1" dirty="0">
              <a:solidFill>
                <a:srgbClr val="006600"/>
              </a:solidFill>
            </a:endParaRPr>
          </a:p>
          <a:p>
            <a:r>
              <a:rPr lang="zh-TW" altLang="en-US" sz="2800" b="1" dirty="0">
                <a:solidFill>
                  <a:srgbClr val="006600"/>
                </a:solidFill>
              </a:rPr>
              <a:t>   面。</a:t>
            </a:r>
          </a:p>
          <a:p>
            <a:r>
              <a:rPr lang="en-US" altLang="zh-TW" sz="2800" b="1" dirty="0">
                <a:solidFill>
                  <a:srgbClr val="006600"/>
                </a:solidFill>
              </a:rPr>
              <a:t>10.</a:t>
            </a:r>
            <a:r>
              <a:rPr lang="zh-TW" altLang="en-US" sz="2800" b="1" dirty="0">
                <a:solidFill>
                  <a:srgbClr val="006600"/>
                </a:solidFill>
              </a:rPr>
              <a:t>洗手台及拖布盆存水彎洩水孔型式要大型的，</a:t>
            </a:r>
            <a:endParaRPr lang="en-US" altLang="zh-TW" sz="2800" b="1" dirty="0">
              <a:solidFill>
                <a:srgbClr val="006600"/>
              </a:solidFill>
            </a:endParaRPr>
          </a:p>
          <a:p>
            <a:r>
              <a:rPr lang="zh-TW" altLang="en-US" sz="2800" b="1" dirty="0">
                <a:solidFill>
                  <a:srgbClr val="006600"/>
                </a:solidFill>
              </a:rPr>
              <a:t>     不要小方栓。</a:t>
            </a:r>
          </a:p>
        </p:txBody>
      </p:sp>
    </p:spTree>
    <p:extLst>
      <p:ext uri="{BB962C8B-B14F-4D97-AF65-F5344CB8AC3E}">
        <p14:creationId xmlns:p14="http://schemas.microsoft.com/office/powerpoint/2010/main" val="14883755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4790155" y="2342453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60%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668464" y="2881268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40%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532220" y="2472038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55%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420504" y="1679950"/>
            <a:ext cx="781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85%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3DDB0A7-A298-2E92-80FF-485FD1E1B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4466"/>
          </a:xfrm>
        </p:spPr>
        <p:txBody>
          <a:bodyPr/>
          <a:lstStyle/>
          <a:p>
            <a:r>
              <a:rPr lang="zh-TW" altLang="en-US" b="1" dirty="0">
                <a:solidFill>
                  <a:schemeClr val="accent5"/>
                </a:solidFill>
                <a:latin typeface="Arial" panose="020B0604020202020204" pitchFamily="34" charset="0"/>
              </a:rPr>
              <a:t>廁所改建建議事項</a:t>
            </a:r>
            <a:endParaRPr lang="ko-KR" altLang="en-US" b="1" dirty="0">
              <a:solidFill>
                <a:schemeClr val="accent5"/>
              </a:solidFill>
              <a:latin typeface="Arial" panose="020B0604020202020204" pitchFamily="34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330DE68-B7CB-4736-AF7A-DD853BC5B8EE}"/>
              </a:ext>
            </a:extLst>
          </p:cNvPr>
          <p:cNvSpPr/>
          <p:nvPr/>
        </p:nvSpPr>
        <p:spPr>
          <a:xfrm>
            <a:off x="0" y="855599"/>
            <a:ext cx="9144000" cy="44012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TW" sz="2800" dirty="0">
                <a:solidFill>
                  <a:srgbClr val="006600"/>
                </a:solidFill>
              </a:rPr>
              <a:t>11.</a:t>
            </a:r>
            <a:r>
              <a:rPr lang="zh-TW" altLang="en-US" sz="2800" dirty="0">
                <a:solidFill>
                  <a:srgbClr val="006600"/>
                </a:solidFill>
              </a:rPr>
              <a:t>洗手台要有肥皂台，如為給皂機不宜只有一個（工友</a:t>
            </a:r>
            <a:endParaRPr lang="en-US" altLang="zh-TW" sz="2800" dirty="0">
              <a:solidFill>
                <a:srgbClr val="006600"/>
              </a:solidFill>
            </a:endParaRPr>
          </a:p>
          <a:p>
            <a:r>
              <a:rPr lang="zh-TW" altLang="en-US" sz="2800" dirty="0">
                <a:solidFill>
                  <a:srgbClr val="006600"/>
                </a:solidFill>
              </a:rPr>
              <a:t>     補皂液時間不能掌控）。</a:t>
            </a:r>
          </a:p>
          <a:p>
            <a:r>
              <a:rPr lang="en-US" altLang="zh-TW" sz="2800" dirty="0">
                <a:solidFill>
                  <a:srgbClr val="006600"/>
                </a:solidFill>
              </a:rPr>
              <a:t>12.</a:t>
            </a:r>
            <a:r>
              <a:rPr lang="zh-TW" altLang="en-US" sz="2800" dirty="0">
                <a:solidFill>
                  <a:srgbClr val="006600"/>
                </a:solidFill>
              </a:rPr>
              <a:t>加強採光（例如彩色玻璃磚）及通風（抽風扇要加裝</a:t>
            </a:r>
            <a:endParaRPr lang="en-US" altLang="zh-TW" sz="2800" dirty="0">
              <a:solidFill>
                <a:srgbClr val="006600"/>
              </a:solidFill>
            </a:endParaRPr>
          </a:p>
          <a:p>
            <a:r>
              <a:rPr lang="zh-TW" altLang="en-US" sz="2800" dirty="0">
                <a:solidFill>
                  <a:srgbClr val="006600"/>
                </a:solidFill>
              </a:rPr>
              <a:t>     定時器）。</a:t>
            </a:r>
          </a:p>
          <a:p>
            <a:r>
              <a:rPr lang="en-US" altLang="zh-TW" sz="2800" dirty="0">
                <a:solidFill>
                  <a:srgbClr val="006600"/>
                </a:solidFill>
              </a:rPr>
              <a:t>13.</a:t>
            </a:r>
            <a:r>
              <a:rPr lang="zh-TW" altLang="en-US" sz="2800" dirty="0">
                <a:solidFill>
                  <a:srgbClr val="006600"/>
                </a:solidFill>
              </a:rPr>
              <a:t>廁所加警報器，無障礙廁所盥洗室須符合最新法規內</a:t>
            </a:r>
            <a:endParaRPr lang="en-US" altLang="zh-TW" sz="2800" dirty="0">
              <a:solidFill>
                <a:srgbClr val="006600"/>
              </a:solidFill>
            </a:endParaRPr>
          </a:p>
          <a:p>
            <a:r>
              <a:rPr lang="zh-TW" altLang="en-US" sz="2800" dirty="0">
                <a:solidFill>
                  <a:srgbClr val="006600"/>
                </a:solidFill>
              </a:rPr>
              <a:t>     政部無障礙設施設計規範。</a:t>
            </a:r>
          </a:p>
          <a:p>
            <a:r>
              <a:rPr lang="en-US" altLang="zh-TW" sz="2800" dirty="0">
                <a:solidFill>
                  <a:srgbClr val="006600"/>
                </a:solidFill>
              </a:rPr>
              <a:t>14.</a:t>
            </a:r>
            <a:r>
              <a:rPr lang="zh-TW" altLang="en-US" sz="2800" dirty="0">
                <a:solidFill>
                  <a:srgbClr val="006600"/>
                </a:solidFill>
              </a:rPr>
              <a:t>廁所加編號，包含小便斗及蹲便也有編號，方便修繕</a:t>
            </a:r>
            <a:endParaRPr lang="en-US" altLang="zh-TW" sz="2800" dirty="0">
              <a:solidFill>
                <a:srgbClr val="006600"/>
              </a:solidFill>
            </a:endParaRPr>
          </a:p>
          <a:p>
            <a:r>
              <a:rPr lang="zh-TW" altLang="en-US" sz="2800" dirty="0">
                <a:solidFill>
                  <a:srgbClr val="006600"/>
                </a:solidFill>
              </a:rPr>
              <a:t>     傳達。</a:t>
            </a:r>
          </a:p>
          <a:p>
            <a:r>
              <a:rPr lang="en-US" altLang="zh-TW" sz="2800" dirty="0">
                <a:solidFill>
                  <a:srgbClr val="006600"/>
                </a:solidFill>
              </a:rPr>
              <a:t>15.</a:t>
            </a:r>
            <a:r>
              <a:rPr lang="zh-TW" altLang="en-US" sz="2800" dirty="0">
                <a:solidFill>
                  <a:srgbClr val="006600"/>
                </a:solidFill>
              </a:rPr>
              <a:t>可考慮廁所是否有盆栽掛勾或放置台或其他藝術設計，</a:t>
            </a:r>
            <a:endParaRPr lang="en-US" altLang="zh-TW" sz="2800" dirty="0">
              <a:solidFill>
                <a:srgbClr val="006600"/>
              </a:solidFill>
            </a:endParaRPr>
          </a:p>
          <a:p>
            <a:r>
              <a:rPr lang="zh-TW" altLang="en-US" sz="2800" dirty="0">
                <a:solidFill>
                  <a:srgbClr val="006600"/>
                </a:solidFill>
              </a:rPr>
              <a:t>     視綠美化需求而定。</a:t>
            </a:r>
          </a:p>
        </p:txBody>
      </p:sp>
    </p:spTree>
    <p:extLst>
      <p:ext uri="{BB962C8B-B14F-4D97-AF65-F5344CB8AC3E}">
        <p14:creationId xmlns:p14="http://schemas.microsoft.com/office/powerpoint/2010/main" val="26176304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-900608" y="2028918"/>
            <a:ext cx="10945216" cy="54207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36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zh-TW" altLang="en-US" dirty="0">
                <a:solidFill>
                  <a:schemeClr val="accent5"/>
                </a:solidFill>
                <a:ea typeface="微軟正黑體" panose="020B0604030504040204" pitchFamily="34" charset="-120"/>
              </a:rPr>
              <a:t>報告到此結束</a:t>
            </a:r>
            <a:endParaRPr lang="en-US" altLang="zh-TW" dirty="0">
              <a:solidFill>
                <a:schemeClr val="accent5"/>
              </a:solidFill>
              <a:ea typeface="微軟正黑體" panose="020B0604030504040204" pitchFamily="34" charset="-120"/>
            </a:endParaRPr>
          </a:p>
          <a:p>
            <a:r>
              <a:rPr lang="zh-TW" altLang="en-US" dirty="0">
                <a:solidFill>
                  <a:schemeClr val="accent5"/>
                </a:solidFill>
                <a:ea typeface="微軟正黑體" panose="020B0604030504040204" pitchFamily="34" charset="-120"/>
              </a:rPr>
              <a:t>謝謝各位校長指導</a:t>
            </a:r>
            <a:endParaRPr lang="ko-KR" altLang="en-US" dirty="0">
              <a:solidFill>
                <a:schemeClr val="accent5"/>
              </a:solidFill>
            </a:endParaRP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2A3A6F7-9D59-4072-9A53-1E53188AB7DD}"/>
              </a:ext>
            </a:extLst>
          </p:cNvPr>
          <p:cNvSpPr>
            <a:spLocks noGrp="1"/>
          </p:cNvSpPr>
          <p:nvPr>
            <p:ph type="pic" idx="12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2520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4" y="124267"/>
            <a:ext cx="4724820" cy="884466"/>
          </a:xfrm>
        </p:spPr>
        <p:txBody>
          <a:bodyPr anchor="ctr"/>
          <a:lstStyle/>
          <a:p>
            <a:pPr algn="dist"/>
            <a:r>
              <a:rPr lang="zh-TW" altLang="en-US" sz="5400" b="1" dirty="0">
                <a:latin typeface="Arial" panose="020B0604020202020204" pitchFamily="34" charset="0"/>
                <a:ea typeface="微軟正黑體" panose="020B0604030504040204" pitchFamily="34" charset="-120"/>
              </a:rPr>
              <a:t>簡報大綱</a:t>
            </a:r>
            <a:endParaRPr lang="ko-KR" altLang="en-US" sz="5400" b="1" dirty="0">
              <a:latin typeface="Arial" panose="020B0604020202020204" pitchFamily="34" charset="0"/>
            </a:endParaRPr>
          </a:p>
        </p:txBody>
      </p:sp>
      <p:sp>
        <p:nvSpPr>
          <p:cNvPr id="49" name="Pentagon 48"/>
          <p:cNvSpPr/>
          <p:nvPr/>
        </p:nvSpPr>
        <p:spPr>
          <a:xfrm>
            <a:off x="2110626" y="919053"/>
            <a:ext cx="1116184" cy="576000"/>
          </a:xfrm>
          <a:prstGeom prst="homePlate">
            <a:avLst>
              <a:gd name="adj" fmla="val 54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44" name="Rectangle 2"/>
          <p:cNvSpPr/>
          <p:nvPr/>
        </p:nvSpPr>
        <p:spPr>
          <a:xfrm>
            <a:off x="3126363" y="946541"/>
            <a:ext cx="5629158" cy="576000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256654" y="1008733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01</a:t>
            </a:r>
          </a:p>
        </p:txBody>
      </p:sp>
      <p:sp>
        <p:nvSpPr>
          <p:cNvPr id="108" name="Pentagon 107"/>
          <p:cNvSpPr/>
          <p:nvPr/>
        </p:nvSpPr>
        <p:spPr>
          <a:xfrm>
            <a:off x="2086876" y="1656588"/>
            <a:ext cx="1116184" cy="869664"/>
          </a:xfrm>
          <a:prstGeom prst="homePlate">
            <a:avLst>
              <a:gd name="adj" fmla="val 54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9" name="Rectangle 2"/>
          <p:cNvSpPr/>
          <p:nvPr/>
        </p:nvSpPr>
        <p:spPr>
          <a:xfrm>
            <a:off x="2974842" y="1629717"/>
            <a:ext cx="5917190" cy="853657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2161101" y="1986370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02</a:t>
            </a:r>
          </a:p>
        </p:txBody>
      </p:sp>
      <p:sp>
        <p:nvSpPr>
          <p:cNvPr id="115" name="Pentagon 114"/>
          <p:cNvSpPr/>
          <p:nvPr/>
        </p:nvSpPr>
        <p:spPr>
          <a:xfrm>
            <a:off x="2079428" y="2605250"/>
            <a:ext cx="1116184" cy="576000"/>
          </a:xfrm>
          <a:prstGeom prst="homePlate">
            <a:avLst>
              <a:gd name="adj" fmla="val 5491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6" name="Rectangle 2"/>
          <p:cNvSpPr/>
          <p:nvPr/>
        </p:nvSpPr>
        <p:spPr>
          <a:xfrm>
            <a:off x="2974842" y="2605250"/>
            <a:ext cx="5629158" cy="576000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7" name="TextBox 116"/>
          <p:cNvSpPr txBox="1"/>
          <p:nvPr/>
        </p:nvSpPr>
        <p:spPr>
          <a:xfrm>
            <a:off x="2161101" y="2684246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03</a:t>
            </a:r>
          </a:p>
        </p:txBody>
      </p:sp>
      <p:sp>
        <p:nvSpPr>
          <p:cNvPr id="122" name="Pentagon 121"/>
          <p:cNvSpPr/>
          <p:nvPr/>
        </p:nvSpPr>
        <p:spPr>
          <a:xfrm>
            <a:off x="2079428" y="3303126"/>
            <a:ext cx="1116184" cy="576000"/>
          </a:xfrm>
          <a:prstGeom prst="homePlate">
            <a:avLst>
              <a:gd name="adj" fmla="val 5491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3" name="Rectangle 2"/>
          <p:cNvSpPr/>
          <p:nvPr/>
        </p:nvSpPr>
        <p:spPr>
          <a:xfrm>
            <a:off x="2974842" y="3303126"/>
            <a:ext cx="5629158" cy="576000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2161101" y="3382122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04</a:t>
            </a:r>
          </a:p>
        </p:txBody>
      </p:sp>
      <p:sp>
        <p:nvSpPr>
          <p:cNvPr id="129" name="Pentagon 128"/>
          <p:cNvSpPr/>
          <p:nvPr/>
        </p:nvSpPr>
        <p:spPr>
          <a:xfrm>
            <a:off x="2079428" y="4001000"/>
            <a:ext cx="1116184" cy="576000"/>
          </a:xfrm>
          <a:prstGeom prst="homePlate">
            <a:avLst>
              <a:gd name="adj" fmla="val 5491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30" name="Rectangle 2"/>
          <p:cNvSpPr/>
          <p:nvPr/>
        </p:nvSpPr>
        <p:spPr>
          <a:xfrm>
            <a:off x="2974842" y="4001000"/>
            <a:ext cx="5629158" cy="576000"/>
          </a:xfrm>
          <a:custGeom>
            <a:avLst/>
            <a:gdLst/>
            <a:ahLst/>
            <a:cxnLst/>
            <a:rect l="l" t="t" r="r" b="b"/>
            <a:pathLst>
              <a:path w="6460280" h="792000">
                <a:moveTo>
                  <a:pt x="0" y="0"/>
                </a:moveTo>
                <a:lnTo>
                  <a:pt x="6460280" y="0"/>
                </a:lnTo>
                <a:lnTo>
                  <a:pt x="6460280" y="792000"/>
                </a:lnTo>
                <a:lnTo>
                  <a:pt x="0" y="792000"/>
                </a:lnTo>
                <a:lnTo>
                  <a:pt x="396000" y="396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2161101" y="4079996"/>
            <a:ext cx="604639" cy="43088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05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4FF93F2A-78F1-1AA5-2251-B51E216B0BE8}"/>
              </a:ext>
            </a:extLst>
          </p:cNvPr>
          <p:cNvSpPr txBox="1"/>
          <p:nvPr/>
        </p:nvSpPr>
        <p:spPr>
          <a:xfrm>
            <a:off x="3491880" y="1095821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latin typeface="Arial" panose="020B0604020202020204" pitchFamily="34" charset="0"/>
                <a:ea typeface="微軟正黑體" panose="020B0604030504040204" pitchFamily="34" charset="-120"/>
              </a:rPr>
              <a:t>仲裁案例分享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2DCCBA10-054F-942B-6A9D-A91844910E14}"/>
              </a:ext>
            </a:extLst>
          </p:cNvPr>
          <p:cNvSpPr txBox="1"/>
          <p:nvPr/>
        </p:nvSpPr>
        <p:spPr>
          <a:xfrm>
            <a:off x="3491880" y="1742923"/>
            <a:ext cx="52636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latin typeface="Arial" panose="020B0604020202020204" pitchFamily="34" charset="0"/>
                <a:ea typeface="微軟正黑體" panose="020B0604030504040204" pitchFamily="34" charset="-120"/>
              </a:rPr>
              <a:t>辦理教育局「補助學校改善校園環境及教學設備」經驗談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F55D1E94-8EE1-DAE5-537A-182B22D8C506}"/>
              </a:ext>
            </a:extLst>
          </p:cNvPr>
          <p:cNvSpPr txBox="1"/>
          <p:nvPr/>
        </p:nvSpPr>
        <p:spPr>
          <a:xfrm>
            <a:off x="3491880" y="2708584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latin typeface="Arial" panose="020B0604020202020204" pitchFamily="34" charset="0"/>
                <a:ea typeface="微軟正黑體" panose="020B0604030504040204" pitchFamily="34" charset="-120"/>
              </a:rPr>
              <a:t>總務工作重要信息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3E9091BC-68F1-5FAF-CB83-D810CD32D72B}"/>
              </a:ext>
            </a:extLst>
          </p:cNvPr>
          <p:cNvSpPr txBox="1"/>
          <p:nvPr/>
        </p:nvSpPr>
        <p:spPr>
          <a:xfrm>
            <a:off x="3491880" y="3406460"/>
            <a:ext cx="5652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latin typeface="Arial" panose="020B0604020202020204" pitchFamily="34" charset="0"/>
                <a:ea typeface="微軟正黑體" panose="020B0604030504040204" pitchFamily="34" charset="-120"/>
              </a:rPr>
              <a:t>建築師設計監造重要事項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9268AE9F-20FA-A8FE-83D3-521B79CFA75F}"/>
              </a:ext>
            </a:extLst>
          </p:cNvPr>
          <p:cNvSpPr txBox="1"/>
          <p:nvPr/>
        </p:nvSpPr>
        <p:spPr>
          <a:xfrm>
            <a:off x="3535804" y="4049218"/>
            <a:ext cx="5400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latin typeface="Arial" panose="020B0604020202020204" pitchFamily="34" charset="0"/>
                <a:ea typeface="微軟正黑體" panose="020B0604030504040204" pitchFamily="34" charset="-120"/>
              </a:rPr>
              <a:t>廁所改建建議事項</a:t>
            </a:r>
          </a:p>
        </p:txBody>
      </p:sp>
    </p:spTree>
    <p:extLst>
      <p:ext uri="{BB962C8B-B14F-4D97-AF65-F5344CB8AC3E}">
        <p14:creationId xmlns:p14="http://schemas.microsoft.com/office/powerpoint/2010/main" val="132192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2AC9B60-59ED-4BE1-A7A1-1361E5F64E38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0" y="-44058"/>
            <a:ext cx="9144000" cy="5143501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287524" y="3165696"/>
            <a:ext cx="8568952" cy="17796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sz="3200" b="1" dirty="0">
                <a:solidFill>
                  <a:schemeClr val="accent5"/>
                </a:solidFill>
                <a:latin typeface="Arial" panose="020B0604020202020204" pitchFamily="34" charset="0"/>
              </a:rPr>
              <a:t>※</a:t>
            </a:r>
            <a:r>
              <a:rPr lang="zh-TW" altLang="en-US" sz="3200" b="1" dirty="0">
                <a:solidFill>
                  <a:schemeClr val="accent5"/>
                </a:solidFill>
                <a:latin typeface="Arial" panose="020B0604020202020204" pitchFamily="34" charset="0"/>
              </a:rPr>
              <a:t>仲裁實例</a:t>
            </a:r>
            <a:r>
              <a:rPr lang="en-US" altLang="zh-TW" sz="3200" b="1" dirty="0">
                <a:solidFill>
                  <a:schemeClr val="accent5"/>
                </a:solidFill>
                <a:latin typeface="Arial" panose="020B0604020202020204" pitchFamily="34" charset="0"/>
              </a:rPr>
              <a:t>—OO</a:t>
            </a:r>
            <a:r>
              <a:rPr lang="zh-TW" altLang="en-US" sz="3200" b="1" dirty="0">
                <a:solidFill>
                  <a:schemeClr val="accent5"/>
                </a:solidFill>
                <a:latin typeface="Arial" panose="020B0604020202020204" pitchFamily="34" charset="0"/>
              </a:rPr>
              <a:t>國小游泳池大樓增建案</a:t>
            </a:r>
            <a:endParaRPr lang="en-US" altLang="zh-TW" sz="3200" b="1" dirty="0">
              <a:solidFill>
                <a:schemeClr val="accent5"/>
              </a:solidFill>
              <a:latin typeface="Arial" panose="020B0604020202020204" pitchFamily="34" charset="0"/>
            </a:endParaRPr>
          </a:p>
          <a:p>
            <a:pPr algn="ctr"/>
            <a:r>
              <a:rPr lang="en-US" altLang="ko-KR" sz="3200" b="1" dirty="0">
                <a:solidFill>
                  <a:schemeClr val="accent5"/>
                </a:solidFill>
                <a:latin typeface="Arial" panose="020B0604020202020204" pitchFamily="34" charset="0"/>
              </a:rPr>
              <a:t>BOT     ROT    OT</a:t>
            </a:r>
            <a:endParaRPr lang="ko-KR" altLang="en-US" sz="3200" b="1" dirty="0">
              <a:latin typeface="標楷體" panose="03000509000000000000" pitchFamily="65" charset="-120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2035210" y="-57183"/>
            <a:ext cx="5073580" cy="3068794"/>
          </a:xfrm>
          <a:prstGeom prst="triangl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" name="Isosceles Triangle 6"/>
          <p:cNvSpPr/>
          <p:nvPr/>
        </p:nvSpPr>
        <p:spPr>
          <a:xfrm>
            <a:off x="1331640" y="531998"/>
            <a:ext cx="6480720" cy="2255784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4000" b="1" dirty="0">
                <a:latin typeface="標楷體" panose="03000509000000000000" pitchFamily="65" charset="-120"/>
              </a:rPr>
              <a:t>仲裁案例分享</a:t>
            </a:r>
            <a:endParaRPr lang="ko-KR" altLang="en-US" sz="4000" b="1" dirty="0">
              <a:latin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50407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539552" y="2295798"/>
            <a:ext cx="1944216" cy="884466"/>
            <a:chOff x="3779179" y="3327771"/>
            <a:chExt cx="1584909" cy="884466"/>
          </a:xfrm>
        </p:grpSpPr>
        <p:sp>
          <p:nvSpPr>
            <p:cNvPr id="21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884466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zh-TW" sz="2200" b="1" dirty="0">
                  <a:solidFill>
                    <a:srgbClr val="FFFFFF"/>
                  </a:solidFill>
                </a:rPr>
                <a:t>OO</a:t>
              </a:r>
              <a:r>
                <a:rPr lang="zh-TW" altLang="zh-TW" sz="2200" b="1" dirty="0">
                  <a:solidFill>
                    <a:srgbClr val="FFFFFF"/>
                  </a:solidFill>
                </a:rPr>
                <a:t>國小原有</a:t>
              </a:r>
              <a:r>
                <a:rPr lang="en-US" altLang="zh-TW" sz="2200" b="1" dirty="0">
                  <a:solidFill>
                    <a:srgbClr val="FFFFFF"/>
                  </a:solidFill>
                </a:rPr>
                <a:t>50</a:t>
              </a:r>
              <a:r>
                <a:rPr lang="zh-TW" altLang="zh-TW" sz="2200" b="1" dirty="0">
                  <a:solidFill>
                    <a:srgbClr val="FFFFFF"/>
                  </a:solidFill>
                </a:rPr>
                <a:t>米八道標準</a:t>
              </a:r>
              <a:r>
                <a:rPr lang="zh-TW" altLang="en-US" sz="2200" b="1" dirty="0">
                  <a:solidFill>
                    <a:srgbClr val="FFFFFF"/>
                  </a:solidFill>
                </a:rPr>
                <a:t>常</a:t>
              </a:r>
              <a:r>
                <a:rPr lang="zh-TW" altLang="zh-TW" sz="2200" b="1" dirty="0">
                  <a:solidFill>
                    <a:srgbClr val="FFFFFF"/>
                  </a:solidFill>
                </a:rPr>
                <a:t>溫游泳池</a:t>
              </a:r>
              <a:r>
                <a:rPr lang="en-US" altLang="zh-TW" sz="2200" b="1" dirty="0">
                  <a:solidFill>
                    <a:srgbClr val="FFFFFF"/>
                  </a:solidFill>
                </a:rPr>
                <a:t>+</a:t>
              </a:r>
              <a:r>
                <a:rPr lang="zh-TW" altLang="zh-TW" sz="2200" b="1" dirty="0">
                  <a:solidFill>
                    <a:srgbClr val="FFFFFF"/>
                  </a:solidFill>
                </a:rPr>
                <a:t>教材園空地，依據獎勵促參條例，辦理</a:t>
              </a:r>
              <a:r>
                <a:rPr lang="en-US" altLang="zh-TW" sz="2200" b="1" dirty="0">
                  <a:solidFill>
                    <a:srgbClr val="FFFFFF"/>
                  </a:solidFill>
                </a:rPr>
                <a:t>ROT</a:t>
              </a:r>
              <a:r>
                <a:rPr lang="zh-TW" altLang="zh-TW" sz="2200" b="1" dirty="0">
                  <a:solidFill>
                    <a:srgbClr val="FFFFFF"/>
                  </a:solidFill>
                </a:rPr>
                <a:t>增建三樓游泳池新大樓。</a:t>
              </a:r>
              <a:endParaRPr lang="en-US" sz="2200" b="1" dirty="0">
                <a:solidFill>
                  <a:srgbClr val="FFFF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779179" y="3711169"/>
              <a:ext cx="15841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endParaRPr>
            </a:p>
          </p:txBody>
        </p:sp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695E98DC-D62C-E16D-2D8D-41122B31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3478"/>
            <a:ext cx="9249921" cy="884466"/>
          </a:xfrm>
        </p:spPr>
        <p:txBody>
          <a:bodyPr/>
          <a:lstStyle/>
          <a:p>
            <a:r>
              <a:rPr lang="en-US" altLang="zh-TW" sz="3200" b="1" dirty="0">
                <a:solidFill>
                  <a:schemeClr val="accent5"/>
                </a:solidFill>
                <a:latin typeface="Arial" panose="020B0604020202020204" pitchFamily="34" charset="0"/>
              </a:rPr>
              <a:t>※</a:t>
            </a:r>
            <a:r>
              <a:rPr lang="zh-TW" altLang="en-US" sz="3200" b="1" dirty="0">
                <a:solidFill>
                  <a:schemeClr val="accent5"/>
                </a:solidFill>
                <a:latin typeface="Arial" panose="020B0604020202020204" pitchFamily="34" charset="0"/>
              </a:rPr>
              <a:t>仲裁實例</a:t>
            </a:r>
            <a:r>
              <a:rPr lang="en-US" altLang="zh-TW" sz="3200" b="1" dirty="0">
                <a:solidFill>
                  <a:schemeClr val="accent5"/>
                </a:solidFill>
                <a:latin typeface="Arial" panose="020B0604020202020204" pitchFamily="34" charset="0"/>
              </a:rPr>
              <a:t>—OO</a:t>
            </a:r>
            <a:r>
              <a:rPr lang="zh-TW" altLang="en-US" sz="3200" b="1" dirty="0">
                <a:solidFill>
                  <a:schemeClr val="accent5"/>
                </a:solidFill>
                <a:latin typeface="Arial" panose="020B0604020202020204" pitchFamily="34" charset="0"/>
              </a:rPr>
              <a:t>國小游泳池大樓增建</a:t>
            </a:r>
            <a:r>
              <a:rPr lang="en-US" altLang="zh-TW" sz="3200" b="1" dirty="0">
                <a:solidFill>
                  <a:schemeClr val="accent5"/>
                </a:solidFill>
                <a:latin typeface="Arial" panose="020B0604020202020204" pitchFamily="34" charset="0"/>
              </a:rPr>
              <a:t>ROT</a:t>
            </a:r>
            <a:r>
              <a:rPr lang="zh-TW" altLang="en-US" sz="3200" b="1" dirty="0">
                <a:solidFill>
                  <a:schemeClr val="accent5"/>
                </a:solidFill>
                <a:latin typeface="Arial" panose="020B0604020202020204" pitchFamily="34" charset="0"/>
              </a:rPr>
              <a:t>案</a:t>
            </a:r>
            <a:endParaRPr lang="ko-KR" altLang="en-US" sz="3200" b="1" dirty="0">
              <a:solidFill>
                <a:schemeClr val="accent5"/>
              </a:solidFill>
              <a:latin typeface="Arial" panose="020B0604020202020204" pitchFamily="34" charset="0"/>
            </a:endParaRPr>
          </a:p>
        </p:txBody>
      </p:sp>
      <p:grpSp>
        <p:nvGrpSpPr>
          <p:cNvPr id="5" name="Group 19">
            <a:extLst>
              <a:ext uri="{FF2B5EF4-FFF2-40B4-BE49-F238E27FC236}">
                <a16:creationId xmlns:a16="http://schemas.microsoft.com/office/drawing/2014/main" id="{35433E4E-754E-EAE1-A85F-C4F4185EF048}"/>
              </a:ext>
            </a:extLst>
          </p:cNvPr>
          <p:cNvGrpSpPr/>
          <p:nvPr/>
        </p:nvGrpSpPr>
        <p:grpSpPr>
          <a:xfrm>
            <a:off x="2627786" y="2499742"/>
            <a:ext cx="1943318" cy="1055365"/>
            <a:chOff x="3761939" y="3343399"/>
            <a:chExt cx="1601417" cy="675547"/>
          </a:xfrm>
        </p:grpSpPr>
        <p:sp>
          <p:nvSpPr>
            <p:cNvPr id="6" name="Text Placeholder 17">
              <a:extLst>
                <a:ext uri="{FF2B5EF4-FFF2-40B4-BE49-F238E27FC236}">
                  <a16:creationId xmlns:a16="http://schemas.microsoft.com/office/drawing/2014/main" id="{A1AB442F-BFF1-D5A9-2F4D-9F15B07A77BA}"/>
                </a:ext>
              </a:extLst>
            </p:cNvPr>
            <p:cNvSpPr txBox="1">
              <a:spLocks/>
            </p:cNvSpPr>
            <p:nvPr/>
          </p:nvSpPr>
          <p:spPr>
            <a:xfrm>
              <a:off x="3761939" y="3343399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zh-TW" altLang="zh-TW" sz="2400" b="1" dirty="0">
                  <a:solidFill>
                    <a:srgbClr val="FFFFFF"/>
                  </a:solidFill>
                </a:rPr>
                <a:t>競標結果由「遠東鋼鐵有限公司</a:t>
              </a:r>
              <a:r>
                <a:rPr lang="en-US" altLang="zh-TW" sz="2400" b="1" dirty="0">
                  <a:solidFill>
                    <a:srgbClr val="FFFFFF"/>
                  </a:solidFill>
                </a:rPr>
                <a:t>(</a:t>
              </a:r>
              <a:r>
                <a:rPr lang="zh-TW" altLang="zh-TW" sz="2400" b="1" dirty="0">
                  <a:solidFill>
                    <a:srgbClr val="FFFFFF"/>
                  </a:solidFill>
                </a:rPr>
                <a:t>新明開發</a:t>
              </a:r>
              <a:r>
                <a:rPr lang="en-US" altLang="zh-TW" sz="2400" b="1" dirty="0">
                  <a:solidFill>
                    <a:srgbClr val="FFFFFF"/>
                  </a:solidFill>
                </a:rPr>
                <a:t>)</a:t>
              </a:r>
              <a:r>
                <a:rPr lang="zh-TW" altLang="zh-TW" sz="2400" b="1" dirty="0">
                  <a:solidFill>
                    <a:srgbClr val="FFFFFF"/>
                  </a:solidFill>
                </a:rPr>
                <a:t>」投資</a:t>
              </a:r>
              <a:r>
                <a:rPr lang="en-US" altLang="zh-TW" sz="2400" b="1" dirty="0">
                  <a:solidFill>
                    <a:srgbClr val="FFFFFF"/>
                  </a:solidFill>
                </a:rPr>
                <a:t>6500</a:t>
              </a:r>
              <a:r>
                <a:rPr lang="zh-TW" altLang="zh-TW" sz="2400" b="1" dirty="0">
                  <a:solidFill>
                    <a:srgbClr val="FFFFFF"/>
                  </a:solidFill>
                </a:rPr>
                <a:t>萬、營運</a:t>
              </a:r>
              <a:r>
                <a:rPr lang="en-US" altLang="zh-TW" sz="2400" b="1" dirty="0">
                  <a:solidFill>
                    <a:srgbClr val="FFFFFF"/>
                  </a:solidFill>
                </a:rPr>
                <a:t>30</a:t>
              </a:r>
              <a:r>
                <a:rPr lang="zh-TW" altLang="zh-TW" sz="2400" b="1" dirty="0">
                  <a:solidFill>
                    <a:srgbClr val="FFFFFF"/>
                  </a:solidFill>
                </a:rPr>
                <a:t>年。</a:t>
              </a:r>
              <a:endParaRPr lang="en-US" altLang="zh-TW" sz="2400" b="1" dirty="0">
                <a:solidFill>
                  <a:srgbClr val="FFFF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8" name="TextBox 22">
              <a:extLst>
                <a:ext uri="{FF2B5EF4-FFF2-40B4-BE49-F238E27FC236}">
                  <a16:creationId xmlns:a16="http://schemas.microsoft.com/office/drawing/2014/main" id="{53B5085A-B00E-CB4B-6295-A6F164F2893E}"/>
                </a:ext>
              </a:extLst>
            </p:cNvPr>
            <p:cNvSpPr txBox="1"/>
            <p:nvPr/>
          </p:nvSpPr>
          <p:spPr>
            <a:xfrm>
              <a:off x="3779179" y="3711169"/>
              <a:ext cx="15841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19">
            <a:extLst>
              <a:ext uri="{FF2B5EF4-FFF2-40B4-BE49-F238E27FC236}">
                <a16:creationId xmlns:a16="http://schemas.microsoft.com/office/drawing/2014/main" id="{F316106B-AAF5-DD56-36FF-8C8F6AFD2FA5}"/>
              </a:ext>
            </a:extLst>
          </p:cNvPr>
          <p:cNvGrpSpPr/>
          <p:nvPr/>
        </p:nvGrpSpPr>
        <p:grpSpPr>
          <a:xfrm>
            <a:off x="4677921" y="2499742"/>
            <a:ext cx="2067661" cy="1055363"/>
            <a:chOff x="3779179" y="3327771"/>
            <a:chExt cx="1584909" cy="691175"/>
          </a:xfrm>
        </p:grpSpPr>
        <p:sp>
          <p:nvSpPr>
            <p:cNvPr id="11" name="Text Placeholder 17">
              <a:extLst>
                <a:ext uri="{FF2B5EF4-FFF2-40B4-BE49-F238E27FC236}">
                  <a16:creationId xmlns:a16="http://schemas.microsoft.com/office/drawing/2014/main" id="{E610E4BB-332E-2B8E-4CAE-8E57EB327C16}"/>
                </a:ext>
              </a:extLst>
            </p:cNvPr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zh-TW" altLang="zh-TW" sz="2200" b="1" dirty="0">
                  <a:solidFill>
                    <a:srgbClr val="FFFFFF"/>
                  </a:solidFill>
                </a:rPr>
                <a:t>廠商未施工前，先將空地整平申請設立停車場，引起夜市</a:t>
              </a:r>
              <a:r>
                <a:rPr lang="zh-TW" altLang="en-US" sz="2200" b="1" dirty="0">
                  <a:solidFill>
                    <a:srgbClr val="FFFFFF"/>
                  </a:solidFill>
                </a:rPr>
                <a:t>周邊</a:t>
              </a:r>
              <a:r>
                <a:rPr lang="zh-TW" altLang="zh-TW" sz="2200" b="1" dirty="0">
                  <a:solidFill>
                    <a:srgbClr val="FFFFFF"/>
                  </a:solidFill>
                </a:rPr>
                <a:t>業者不滿，地主要求收回土地、議員要求校長至議會報告。</a:t>
              </a:r>
              <a:endParaRPr lang="en-US" altLang="zh-TW" sz="2200" b="1" dirty="0">
                <a:solidFill>
                  <a:srgbClr val="FFFF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13" name="TextBox 22">
              <a:extLst>
                <a:ext uri="{FF2B5EF4-FFF2-40B4-BE49-F238E27FC236}">
                  <a16:creationId xmlns:a16="http://schemas.microsoft.com/office/drawing/2014/main" id="{AA5DE855-25C9-4E77-3CE9-29933AF85E57}"/>
                </a:ext>
              </a:extLst>
            </p:cNvPr>
            <p:cNvSpPr txBox="1"/>
            <p:nvPr/>
          </p:nvSpPr>
          <p:spPr>
            <a:xfrm>
              <a:off x="3779179" y="3711169"/>
              <a:ext cx="15841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oup 19">
            <a:extLst>
              <a:ext uri="{FF2B5EF4-FFF2-40B4-BE49-F238E27FC236}">
                <a16:creationId xmlns:a16="http://schemas.microsoft.com/office/drawing/2014/main" id="{89488D59-1DFE-AA71-4FF2-2A7C366D5A61}"/>
              </a:ext>
            </a:extLst>
          </p:cNvPr>
          <p:cNvGrpSpPr/>
          <p:nvPr/>
        </p:nvGrpSpPr>
        <p:grpSpPr>
          <a:xfrm>
            <a:off x="6723626" y="2499742"/>
            <a:ext cx="2066706" cy="1055363"/>
            <a:chOff x="3779179" y="3327771"/>
            <a:chExt cx="1584909" cy="691175"/>
          </a:xfrm>
        </p:grpSpPr>
        <p:sp>
          <p:nvSpPr>
            <p:cNvPr id="15" name="Text Placeholder 17">
              <a:extLst>
                <a:ext uri="{FF2B5EF4-FFF2-40B4-BE49-F238E27FC236}">
                  <a16:creationId xmlns:a16="http://schemas.microsoft.com/office/drawing/2014/main" id="{923A8620-9AA3-4778-893B-6C9E1BA835AD}"/>
                </a:ext>
              </a:extLst>
            </p:cNvPr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zh-TW" altLang="zh-TW" sz="2200" b="1" dirty="0">
                  <a:solidFill>
                    <a:srgbClr val="FFFFFF"/>
                  </a:solidFill>
                </a:rPr>
                <a:t>廠商來函終止契約、次日再來函取消該</a:t>
              </a:r>
              <a:r>
                <a:rPr lang="zh-TW" altLang="en-US" sz="2200" b="1" dirty="0">
                  <a:solidFill>
                    <a:srgbClr val="FFFFFF"/>
                  </a:solidFill>
                </a:rPr>
                <a:t>函</a:t>
              </a:r>
              <a:r>
                <a:rPr lang="zh-TW" altLang="zh-TW" sz="2200" b="1" dirty="0">
                  <a:solidFill>
                    <a:srgbClr val="FFFFFF"/>
                  </a:solidFill>
                </a:rPr>
                <a:t>；再次日學校去函以「未依契約規定時間完成工程計書」終止契約。</a:t>
              </a:r>
              <a:endParaRPr lang="en-US" altLang="zh-TW" sz="2200" b="1" dirty="0">
                <a:solidFill>
                  <a:srgbClr val="FFFF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sp>
          <p:nvSpPr>
            <p:cNvPr id="16" name="TextBox 22">
              <a:extLst>
                <a:ext uri="{FF2B5EF4-FFF2-40B4-BE49-F238E27FC236}">
                  <a16:creationId xmlns:a16="http://schemas.microsoft.com/office/drawing/2014/main" id="{DA99E0E2-9809-970D-84B2-8F57CC0994D8}"/>
                </a:ext>
              </a:extLst>
            </p:cNvPr>
            <p:cNvSpPr txBox="1"/>
            <p:nvPr/>
          </p:nvSpPr>
          <p:spPr>
            <a:xfrm>
              <a:off x="3779179" y="3711169"/>
              <a:ext cx="15841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endParaRPr>
            </a:p>
          </p:txBody>
        </p:sp>
      </p:grpSp>
      <p:sp>
        <p:nvSpPr>
          <p:cNvPr id="27" name="Rectangle 4">
            <a:extLst>
              <a:ext uri="{FF2B5EF4-FFF2-40B4-BE49-F238E27FC236}">
                <a16:creationId xmlns:a16="http://schemas.microsoft.com/office/drawing/2014/main" id="{00AD1FF7-3583-45FA-9C36-FD82AE534A75}"/>
              </a:ext>
            </a:extLst>
          </p:cNvPr>
          <p:cNvSpPr/>
          <p:nvPr/>
        </p:nvSpPr>
        <p:spPr>
          <a:xfrm>
            <a:off x="3226511" y="4367293"/>
            <a:ext cx="2935372" cy="98004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3200" b="1" dirty="0">
                <a:latin typeface="標楷體" panose="03000509000000000000" pitchFamily="65" charset="-120"/>
              </a:rPr>
              <a:t>背景說明</a:t>
            </a:r>
            <a:endParaRPr lang="ko-KR" altLang="en-US" sz="3200" b="1" dirty="0">
              <a:latin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63596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339305" y="468321"/>
            <a:ext cx="8102362" cy="1552788"/>
            <a:chOff x="541393" y="1168566"/>
            <a:chExt cx="8102362" cy="1552788"/>
          </a:xfrm>
        </p:grpSpPr>
        <p:sp>
          <p:nvSpPr>
            <p:cNvPr id="3" name="Chevron 2"/>
            <p:cNvSpPr/>
            <p:nvPr/>
          </p:nvSpPr>
          <p:spPr>
            <a:xfrm>
              <a:off x="541393" y="1558628"/>
              <a:ext cx="1428225" cy="772664"/>
            </a:xfrm>
            <a:prstGeom prst="chevron">
              <a:avLst>
                <a:gd name="adj" fmla="val 44855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Chevron 8"/>
            <p:cNvSpPr/>
            <p:nvPr/>
          </p:nvSpPr>
          <p:spPr>
            <a:xfrm>
              <a:off x="1761977" y="1558628"/>
              <a:ext cx="1428225" cy="772664"/>
            </a:xfrm>
            <a:prstGeom prst="chevron">
              <a:avLst>
                <a:gd name="adj" fmla="val 4485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2982561" y="1558628"/>
              <a:ext cx="1428225" cy="772664"/>
            </a:xfrm>
            <a:prstGeom prst="chevron">
              <a:avLst>
                <a:gd name="adj" fmla="val 44855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4203145" y="1558628"/>
              <a:ext cx="1428225" cy="772664"/>
            </a:xfrm>
            <a:prstGeom prst="chevron">
              <a:avLst>
                <a:gd name="adj" fmla="val 44855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5423729" y="1558628"/>
              <a:ext cx="1428225" cy="772664"/>
            </a:xfrm>
            <a:prstGeom prst="chevron">
              <a:avLst>
                <a:gd name="adj" fmla="val 44855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Up Arrow 7"/>
            <p:cNvSpPr/>
            <p:nvPr/>
          </p:nvSpPr>
          <p:spPr>
            <a:xfrm rot="5400000">
              <a:off x="6859530" y="937129"/>
              <a:ext cx="1552788" cy="2015662"/>
            </a:xfrm>
            <a:custGeom>
              <a:avLst/>
              <a:gdLst/>
              <a:ahLst/>
              <a:cxnLst/>
              <a:rect l="l" t="t" r="r" b="b"/>
              <a:pathLst>
                <a:path w="1552788" h="2015662">
                  <a:moveTo>
                    <a:pt x="0" y="736643"/>
                  </a:moveTo>
                  <a:lnTo>
                    <a:pt x="776394" y="0"/>
                  </a:lnTo>
                  <a:lnTo>
                    <a:pt x="1552788" y="736643"/>
                  </a:lnTo>
                  <a:lnTo>
                    <a:pt x="1164591" y="736643"/>
                  </a:lnTo>
                  <a:lnTo>
                    <a:pt x="1164591" y="2015662"/>
                  </a:lnTo>
                  <a:lnTo>
                    <a:pt x="1162556" y="2015662"/>
                  </a:lnTo>
                  <a:lnTo>
                    <a:pt x="776394" y="1669237"/>
                  </a:lnTo>
                  <a:lnTo>
                    <a:pt x="390233" y="2015662"/>
                  </a:lnTo>
                  <a:lnTo>
                    <a:pt x="388197" y="2015662"/>
                  </a:lnTo>
                  <a:lnTo>
                    <a:pt x="388197" y="73664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0F5173C9-467F-ABFC-79FC-E3E771A87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4466"/>
          </a:xfrm>
        </p:spPr>
        <p:txBody>
          <a:bodyPr/>
          <a:lstStyle/>
          <a:p>
            <a:r>
              <a:rPr lang="zh-TW" altLang="en-US" b="1" dirty="0">
                <a:solidFill>
                  <a:schemeClr val="accent5"/>
                </a:solidFill>
                <a:latin typeface="Arial" panose="020B0604020202020204" pitchFamily="34" charset="0"/>
              </a:rPr>
              <a:t>仲裁作業</a:t>
            </a:r>
            <a:endParaRPr lang="ko-KR" altLang="en-US" b="1" dirty="0">
              <a:solidFill>
                <a:schemeClr val="accent5"/>
              </a:solidFill>
              <a:latin typeface="Arial" panose="020B0604020202020204" pitchFamily="34" charset="0"/>
            </a:endParaRPr>
          </a:p>
        </p:txBody>
      </p:sp>
      <p:sp>
        <p:nvSpPr>
          <p:cNvPr id="41" name="TextBox 39">
            <a:extLst>
              <a:ext uri="{FF2B5EF4-FFF2-40B4-BE49-F238E27FC236}">
                <a16:creationId xmlns:a16="http://schemas.microsoft.com/office/drawing/2014/main" id="{A8CFC3EC-C2C6-489F-A73B-915D1DA74BDF}"/>
              </a:ext>
            </a:extLst>
          </p:cNvPr>
          <p:cNvSpPr txBox="1"/>
          <p:nvPr/>
        </p:nvSpPr>
        <p:spPr>
          <a:xfrm>
            <a:off x="339305" y="2020726"/>
            <a:ext cx="880527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1.</a:t>
            </a: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向教育局申請聘任律師經費補助</a:t>
            </a:r>
            <a:r>
              <a:rPr lang="en-US" altLang="zh-TW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20</a:t>
            </a: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萬元，評審</a:t>
            </a:r>
            <a:endParaRPr lang="en-US" altLang="zh-TW" sz="3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  決標</a:t>
            </a:r>
            <a:r>
              <a:rPr lang="en-US" altLang="zh-TW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17</a:t>
            </a: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萬元。</a:t>
            </a:r>
          </a:p>
          <a:p>
            <a:r>
              <a:rPr lang="en-US" altLang="zh-TW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2.</a:t>
            </a: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組成仲裁庭：甲乙雙方各推一位仲裁人、兩位</a:t>
            </a:r>
            <a:endParaRPr lang="en-US" altLang="zh-TW" sz="3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  仲裁人再共同推選一位主任仲裁人。</a:t>
            </a:r>
          </a:p>
          <a:p>
            <a:r>
              <a:rPr lang="en-US" altLang="zh-TW" sz="32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3.※</a:t>
            </a:r>
            <a:r>
              <a:rPr lang="zh-TW" altLang="en-US" sz="32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衡平仲裁</a:t>
            </a:r>
          </a:p>
        </p:txBody>
      </p:sp>
    </p:spTree>
    <p:extLst>
      <p:ext uri="{BB962C8B-B14F-4D97-AF65-F5344CB8AC3E}">
        <p14:creationId xmlns:p14="http://schemas.microsoft.com/office/powerpoint/2010/main" val="2910665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BBCE32D-6FEF-4A5D-9120-6E3DD1D746BC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14300" y="-17953"/>
            <a:ext cx="9144000" cy="2343746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1183183" y="413808"/>
            <a:ext cx="3196320" cy="194663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4421091" y="413808"/>
            <a:ext cx="3561302" cy="19466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zh-TW" sz="4000" b="1" dirty="0"/>
              <a:t>2.</a:t>
            </a:r>
            <a:r>
              <a:rPr lang="zh-TW" altLang="en-US" sz="4000" b="1" dirty="0"/>
              <a:t>退還履約保</a:t>
            </a:r>
            <a:endParaRPr lang="en-US" altLang="zh-TW" sz="4000" b="1" dirty="0"/>
          </a:p>
          <a:p>
            <a:r>
              <a:rPr lang="zh-TW" altLang="en-US" sz="4000" b="1" dirty="0"/>
              <a:t>   證金</a:t>
            </a:r>
            <a:r>
              <a:rPr lang="en-US" altLang="zh-TW" sz="4000" b="1" dirty="0"/>
              <a:t>650</a:t>
            </a:r>
            <a:r>
              <a:rPr lang="zh-TW" altLang="en-US" sz="4000" b="1" dirty="0"/>
              <a:t>萬元</a:t>
            </a:r>
          </a:p>
        </p:txBody>
      </p:sp>
      <p:sp>
        <p:nvSpPr>
          <p:cNvPr id="16" name="Rectangle 9"/>
          <p:cNvSpPr/>
          <p:nvPr/>
        </p:nvSpPr>
        <p:spPr>
          <a:xfrm>
            <a:off x="1252341" y="472422"/>
            <a:ext cx="356493" cy="333708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6" name="TextBox 26">
            <a:extLst>
              <a:ext uri="{FF2B5EF4-FFF2-40B4-BE49-F238E27FC236}">
                <a16:creationId xmlns:a16="http://schemas.microsoft.com/office/drawing/2014/main" id="{E69A554F-7185-31C2-3775-95714F776746}"/>
              </a:ext>
            </a:extLst>
          </p:cNvPr>
          <p:cNvSpPr txBox="1"/>
          <p:nvPr/>
        </p:nvSpPr>
        <p:spPr>
          <a:xfrm>
            <a:off x="3768262" y="3456330"/>
            <a:ext cx="16360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339D0D3A-A859-4A18-AA7D-8C7D7298236F}"/>
              </a:ext>
            </a:extLst>
          </p:cNvPr>
          <p:cNvSpPr txBox="1"/>
          <p:nvPr/>
        </p:nvSpPr>
        <p:spPr>
          <a:xfrm>
            <a:off x="97551" y="59560"/>
            <a:ext cx="923330" cy="2716213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eaVert" wrap="square" rtlCol="0">
            <a:spAutoFit/>
          </a:bodyPr>
          <a:lstStyle/>
          <a:p>
            <a:r>
              <a:rPr lang="zh-TW" altLang="en-US" sz="4800" b="1" dirty="0"/>
              <a:t>仲裁結果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ACEFFA84-8BC6-4C8B-8784-D76016F4C621}"/>
              </a:ext>
            </a:extLst>
          </p:cNvPr>
          <p:cNvSpPr/>
          <p:nvPr/>
        </p:nvSpPr>
        <p:spPr>
          <a:xfrm>
            <a:off x="1159656" y="867686"/>
            <a:ext cx="34123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b="1" dirty="0">
                <a:solidFill>
                  <a:srgbClr val="FFFFFF"/>
                </a:solidFill>
              </a:rPr>
              <a:t>1.</a:t>
            </a:r>
            <a:r>
              <a:rPr lang="zh-TW" altLang="en-US" sz="4800" b="1" dirty="0">
                <a:solidFill>
                  <a:srgbClr val="FFFFFF"/>
                </a:solidFill>
              </a:rPr>
              <a:t>學校敗訴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5EB1F5FB-AA42-425C-8813-B78F5076510A}"/>
              </a:ext>
            </a:extLst>
          </p:cNvPr>
          <p:cNvSpPr/>
          <p:nvPr/>
        </p:nvSpPr>
        <p:spPr>
          <a:xfrm>
            <a:off x="87087" y="3490984"/>
            <a:ext cx="901336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800" b="1" dirty="0">
                <a:solidFill>
                  <a:srgbClr val="E62949"/>
                </a:solidFill>
              </a:rPr>
              <a:t>※</a:t>
            </a:r>
            <a:r>
              <a:rPr lang="zh-TW" altLang="en-US" sz="4800" b="1" dirty="0">
                <a:solidFill>
                  <a:srgbClr val="E62949"/>
                </a:solidFill>
              </a:rPr>
              <a:t>校地結果</a:t>
            </a:r>
            <a:r>
              <a:rPr lang="en-US" altLang="zh-TW" sz="4800" b="1" dirty="0">
                <a:solidFill>
                  <a:srgbClr val="E62949"/>
                </a:solidFill>
              </a:rPr>
              <a:t>—</a:t>
            </a:r>
            <a:r>
              <a:rPr lang="zh-TW" altLang="en-US" sz="4800" b="1" dirty="0">
                <a:solidFill>
                  <a:srgbClr val="E62949"/>
                </a:solidFill>
              </a:rPr>
              <a:t>校園永續經營</a:t>
            </a:r>
            <a:r>
              <a:rPr lang="en-US" altLang="zh-TW" sz="4800" b="1" dirty="0">
                <a:solidFill>
                  <a:srgbClr val="E62949"/>
                </a:solidFill>
              </a:rPr>
              <a:t>~</a:t>
            </a:r>
            <a:r>
              <a:rPr lang="zh-TW" altLang="en-US" sz="4800" b="1" dirty="0">
                <a:solidFill>
                  <a:srgbClr val="E62949"/>
                </a:solidFill>
              </a:rPr>
              <a:t>新建</a:t>
            </a:r>
            <a:endParaRPr lang="en-US" altLang="zh-TW" sz="4800" b="1" dirty="0">
              <a:solidFill>
                <a:srgbClr val="E62949"/>
              </a:solidFill>
            </a:endParaRPr>
          </a:p>
          <a:p>
            <a:r>
              <a:rPr lang="zh-TW" altLang="en-US" sz="4800" b="1" dirty="0">
                <a:solidFill>
                  <a:srgbClr val="E62949"/>
                </a:solidFill>
              </a:rPr>
              <a:t>   幼兒園及地下停車場</a:t>
            </a:r>
          </a:p>
        </p:txBody>
      </p:sp>
    </p:spTree>
    <p:extLst>
      <p:ext uri="{BB962C8B-B14F-4D97-AF65-F5344CB8AC3E}">
        <p14:creationId xmlns:p14="http://schemas.microsoft.com/office/powerpoint/2010/main" val="366083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47435" y="2414619"/>
            <a:ext cx="3149101" cy="2293969"/>
            <a:chOff x="247435" y="2414619"/>
            <a:chExt cx="3149101" cy="2293969"/>
          </a:xfrm>
        </p:grpSpPr>
        <p:sp>
          <p:nvSpPr>
            <p:cNvPr id="13" name="Rectangle 12"/>
            <p:cNvSpPr/>
            <p:nvPr/>
          </p:nvSpPr>
          <p:spPr>
            <a:xfrm rot="2700000" flipH="1">
              <a:off x="1034951" y="1627103"/>
              <a:ext cx="1574070" cy="3149101"/>
            </a:xfrm>
            <a:custGeom>
              <a:avLst/>
              <a:gdLst/>
              <a:ahLst/>
              <a:cxnLst/>
              <a:rect l="l" t="t" r="r" b="b"/>
              <a:pathLst>
                <a:path w="1574070" h="3149101">
                  <a:moveTo>
                    <a:pt x="1396232" y="177838"/>
                  </a:moveTo>
                  <a:cubicBezTo>
                    <a:pt x="1732682" y="514288"/>
                    <a:pt x="1732682" y="1059782"/>
                    <a:pt x="1396232" y="1396232"/>
                  </a:cubicBezTo>
                  <a:cubicBezTo>
                    <a:pt x="1059782" y="1732681"/>
                    <a:pt x="514289" y="1732681"/>
                    <a:pt x="177839" y="1396232"/>
                  </a:cubicBezTo>
                  <a:cubicBezTo>
                    <a:pt x="-158611" y="1059782"/>
                    <a:pt x="-158611" y="514288"/>
                    <a:pt x="177839" y="177838"/>
                  </a:cubicBezTo>
                  <a:cubicBezTo>
                    <a:pt x="514289" y="-158611"/>
                    <a:pt x="1059782" y="-158611"/>
                    <a:pt x="1396232" y="177838"/>
                  </a:cubicBezTo>
                  <a:close/>
                  <a:moveTo>
                    <a:pt x="1574070" y="0"/>
                  </a:moveTo>
                  <a:cubicBezTo>
                    <a:pt x="1139403" y="-434668"/>
                    <a:pt x="434668" y="-434668"/>
                    <a:pt x="0" y="0"/>
                  </a:cubicBezTo>
                  <a:cubicBezTo>
                    <a:pt x="-434668" y="434667"/>
                    <a:pt x="-434668" y="1139403"/>
                    <a:pt x="0" y="1574070"/>
                  </a:cubicBezTo>
                  <a:cubicBezTo>
                    <a:pt x="149565" y="1723636"/>
                    <a:pt x="331107" y="1821737"/>
                    <a:pt x="522925" y="1867116"/>
                  </a:cubicBezTo>
                  <a:lnTo>
                    <a:pt x="522925" y="3149101"/>
                  </a:lnTo>
                  <a:lnTo>
                    <a:pt x="1051145" y="3149101"/>
                  </a:lnTo>
                  <a:lnTo>
                    <a:pt x="1051145" y="1867115"/>
                  </a:lnTo>
                  <a:cubicBezTo>
                    <a:pt x="1242964" y="1821737"/>
                    <a:pt x="1424505" y="1723636"/>
                    <a:pt x="1574070" y="1574070"/>
                  </a:cubicBezTo>
                  <a:cubicBezTo>
                    <a:pt x="2008738" y="1139403"/>
                    <a:pt x="2008738" y="434667"/>
                    <a:pt x="157407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4" name="Round Same Side Corner Rectangle 13"/>
            <p:cNvSpPr/>
            <p:nvPr/>
          </p:nvSpPr>
          <p:spPr>
            <a:xfrm rot="13500000" flipH="1">
              <a:off x="299369" y="4293587"/>
              <a:ext cx="528162" cy="30184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pic>
        <p:nvPicPr>
          <p:cNvPr id="13315" name="Picture 3" descr="D:\KBM-정애\014-Fullppt\PNG이미지\지구본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041" y="2076375"/>
            <a:ext cx="1236428" cy="123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val 18"/>
          <p:cNvSpPr/>
          <p:nvPr/>
        </p:nvSpPr>
        <p:spPr>
          <a:xfrm>
            <a:off x="2231739" y="1319151"/>
            <a:ext cx="773729" cy="75722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1" name="Oval 20"/>
          <p:cNvSpPr/>
          <p:nvPr/>
        </p:nvSpPr>
        <p:spPr>
          <a:xfrm>
            <a:off x="2558875" y="2779707"/>
            <a:ext cx="893186" cy="878109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2406011" y="1532797"/>
            <a:ext cx="470598" cy="30777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766074" y="3037891"/>
            <a:ext cx="470598" cy="30777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02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D2D5F20-3172-485E-3259-2F5096214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3211"/>
            <a:ext cx="6084168" cy="884466"/>
          </a:xfrm>
        </p:spPr>
        <p:txBody>
          <a:bodyPr/>
          <a:lstStyle/>
          <a:p>
            <a:r>
              <a:rPr lang="zh-TW" altLang="en-US" sz="3600" b="1" dirty="0">
                <a:solidFill>
                  <a:schemeClr val="accent5"/>
                </a:solidFill>
                <a:latin typeface="Arial" panose="020B0604020202020204" pitchFamily="34" charset="0"/>
              </a:rPr>
              <a:t>辦理教育局「補助學校改善校園環境及教學設備」經驗</a:t>
            </a:r>
          </a:p>
        </p:txBody>
      </p:sp>
      <p:sp>
        <p:nvSpPr>
          <p:cNvPr id="9" name="TextBox 27">
            <a:extLst>
              <a:ext uri="{FF2B5EF4-FFF2-40B4-BE49-F238E27FC236}">
                <a16:creationId xmlns:a16="http://schemas.microsoft.com/office/drawing/2014/main" id="{C915CA8E-1A36-1CF3-A804-86F7A0D22CCD}"/>
              </a:ext>
            </a:extLst>
          </p:cNvPr>
          <p:cNvSpPr txBox="1"/>
          <p:nvPr/>
        </p:nvSpPr>
        <p:spPr>
          <a:xfrm>
            <a:off x="3204296" y="1409687"/>
            <a:ext cx="57876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solidFill>
                  <a:srgbClr val="E62949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itchFamily="34" charset="0"/>
              </a:rPr>
              <a:t>舊版文件名稱「補助學校改善校園環境及教學設備  建議書」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1843A911-2DED-4098-8A8C-7D15BB997DBF}"/>
              </a:ext>
            </a:extLst>
          </p:cNvPr>
          <p:cNvSpPr/>
          <p:nvPr/>
        </p:nvSpPr>
        <p:spPr>
          <a:xfrm>
            <a:off x="3391581" y="2916318"/>
            <a:ext cx="54130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rgbClr val="E62949"/>
                </a:solidFill>
              </a:rPr>
              <a:t>新版文件名稱「</a:t>
            </a:r>
            <a:r>
              <a:rPr lang="en-US" altLang="zh-TW" sz="2800" b="1" dirty="0">
                <a:solidFill>
                  <a:srgbClr val="E62949"/>
                </a:solidFill>
              </a:rPr>
              <a:t>112</a:t>
            </a:r>
            <a:r>
              <a:rPr lang="zh-TW" altLang="en-US" sz="2800" b="1" dirty="0">
                <a:solidFill>
                  <a:srgbClr val="E62949"/>
                </a:solidFill>
              </a:rPr>
              <a:t>年度桃園市立各級學校經費  建議書」</a:t>
            </a:r>
          </a:p>
        </p:txBody>
      </p:sp>
    </p:spTree>
    <p:extLst>
      <p:ext uri="{BB962C8B-B14F-4D97-AF65-F5344CB8AC3E}">
        <p14:creationId xmlns:p14="http://schemas.microsoft.com/office/powerpoint/2010/main" val="3393411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ame 2"/>
          <p:cNvSpPr/>
          <p:nvPr/>
        </p:nvSpPr>
        <p:spPr>
          <a:xfrm rot="18900000">
            <a:off x="3534429" y="1664412"/>
            <a:ext cx="2075142" cy="2075142"/>
          </a:xfrm>
          <a:prstGeom prst="frame">
            <a:avLst>
              <a:gd name="adj1" fmla="val 551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79512" y="567051"/>
            <a:ext cx="4135473" cy="293469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" name="Oval 11"/>
          <p:cNvSpPr/>
          <p:nvPr/>
        </p:nvSpPr>
        <p:spPr>
          <a:xfrm>
            <a:off x="5105095" y="819222"/>
            <a:ext cx="3859393" cy="19480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3" name="Oval 12"/>
          <p:cNvSpPr/>
          <p:nvPr/>
        </p:nvSpPr>
        <p:spPr>
          <a:xfrm>
            <a:off x="2802128" y="2890347"/>
            <a:ext cx="4247729" cy="22400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229616" y="1504185"/>
            <a:ext cx="2375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algn="r"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itchFamily="34" charset="0"/>
              </a:defRPr>
            </a:lvl1pPr>
          </a:lstStyle>
          <a:p>
            <a:pPr algn="l"/>
            <a:endParaRPr lang="ko-KR" alt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762BFE1-2885-48EA-237F-8F9120367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-240360"/>
            <a:ext cx="8964488" cy="1948014"/>
          </a:xfrm>
        </p:spPr>
        <p:txBody>
          <a:bodyPr/>
          <a:lstStyle/>
          <a:p>
            <a:r>
              <a:rPr lang="zh-TW" altLang="en-US" b="1" dirty="0">
                <a:solidFill>
                  <a:schemeClr val="accent5"/>
                </a:solidFill>
                <a:latin typeface="Arial" panose="020B0604020202020204" pitchFamily="34" charset="0"/>
              </a:rPr>
              <a:t>申請經費總務實務做法</a:t>
            </a:r>
            <a:br>
              <a:rPr lang="zh-TW" altLang="en-US" b="1" dirty="0">
                <a:solidFill>
                  <a:schemeClr val="accent5"/>
                </a:solidFill>
                <a:latin typeface="Arial" panose="020B0604020202020204" pitchFamily="34" charset="0"/>
              </a:rPr>
            </a:br>
            <a:r>
              <a:rPr lang="en-US" altLang="zh-TW" b="1" dirty="0">
                <a:solidFill>
                  <a:schemeClr val="accent5"/>
                </a:solidFill>
                <a:latin typeface="Arial" panose="020B0604020202020204" pitchFamily="34" charset="0"/>
              </a:rPr>
              <a:t>	</a:t>
            </a:r>
            <a:endParaRPr lang="zh-TW" altLang="en-US" sz="2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3" name="TextBox 26">
            <a:extLst>
              <a:ext uri="{FF2B5EF4-FFF2-40B4-BE49-F238E27FC236}">
                <a16:creationId xmlns:a16="http://schemas.microsoft.com/office/drawing/2014/main" id="{A17A7D07-07CC-C478-BDA8-2042F5FD94B7}"/>
              </a:ext>
            </a:extLst>
          </p:cNvPr>
          <p:cNvSpPr txBox="1"/>
          <p:nvPr/>
        </p:nvSpPr>
        <p:spPr>
          <a:xfrm>
            <a:off x="426312" y="3330739"/>
            <a:ext cx="2375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6BC5DC37-832A-484F-901B-D4FC761E1469}"/>
              </a:ext>
            </a:extLst>
          </p:cNvPr>
          <p:cNvSpPr/>
          <p:nvPr/>
        </p:nvSpPr>
        <p:spPr>
          <a:xfrm>
            <a:off x="538569" y="1008435"/>
            <a:ext cx="35560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b="1" dirty="0">
                <a:solidFill>
                  <a:srgbClr val="FFFFFF"/>
                </a:solidFill>
              </a:rPr>
              <a:t>1.</a:t>
            </a:r>
            <a:r>
              <a:rPr lang="zh-TW" altLang="en-US" sz="2400" b="1" dirty="0">
                <a:solidFill>
                  <a:srgbClr val="FFFFFF"/>
                </a:solidFill>
              </a:rPr>
              <a:t>盤點校園，先行規劃學校須修繕或更新的需求項目，區分「教育局專案計畫申請」及「需另爭取資源經費挹注」的項目</a:t>
            </a:r>
            <a:br>
              <a:rPr lang="zh-TW" altLang="en-US" sz="2400" b="1" dirty="0">
                <a:solidFill>
                  <a:srgbClr val="FFFFFF"/>
                </a:solidFill>
              </a:rPr>
            </a:br>
            <a:endParaRPr lang="zh-TW" altLang="en-US" sz="2400" b="1" dirty="0">
              <a:solidFill>
                <a:srgbClr val="FFFFFF"/>
              </a:solidFill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B36F43E4-8764-4555-B267-4847B1CB00F8}"/>
              </a:ext>
            </a:extLst>
          </p:cNvPr>
          <p:cNvSpPr/>
          <p:nvPr/>
        </p:nvSpPr>
        <p:spPr>
          <a:xfrm>
            <a:off x="5215918" y="1504185"/>
            <a:ext cx="4572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2400" b="1" dirty="0">
                <a:solidFill>
                  <a:srgbClr val="FFFFFF"/>
                </a:solidFill>
              </a:rPr>
              <a:t>2. </a:t>
            </a:r>
            <a:r>
              <a:rPr lang="zh-TW" altLang="en-US" sz="2400" b="1" dirty="0">
                <a:solidFill>
                  <a:srgbClr val="FFFFFF"/>
                </a:solidFill>
              </a:rPr>
              <a:t>創造由下而上的需求</a:t>
            </a:r>
            <a:br>
              <a:rPr lang="zh-TW" altLang="en-US" sz="2800" b="1" dirty="0">
                <a:solidFill>
                  <a:srgbClr val="FFFFFF"/>
                </a:solidFill>
              </a:rPr>
            </a:br>
            <a:endParaRPr lang="zh-TW" altLang="en-US" sz="2800" b="1" dirty="0">
              <a:solidFill>
                <a:srgbClr val="FFFFFF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CDA4908-2039-4CCE-BD8C-9A914065CA33}"/>
              </a:ext>
            </a:extLst>
          </p:cNvPr>
          <p:cNvSpPr/>
          <p:nvPr/>
        </p:nvSpPr>
        <p:spPr>
          <a:xfrm>
            <a:off x="2802128" y="3423933"/>
            <a:ext cx="42086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srgbClr val="FFFFFF"/>
                </a:solidFill>
              </a:rPr>
              <a:t>          </a:t>
            </a:r>
            <a:r>
              <a:rPr lang="en-US" altLang="zh-TW" sz="2400" b="1" dirty="0">
                <a:solidFill>
                  <a:srgbClr val="FFFFFF"/>
                </a:solidFill>
              </a:rPr>
              <a:t>3. </a:t>
            </a:r>
            <a:r>
              <a:rPr lang="zh-TW" altLang="en-US" sz="2400" b="1" dirty="0">
                <a:solidFill>
                  <a:srgbClr val="FFFFFF"/>
                </a:solidFill>
              </a:rPr>
              <a:t>採購需求會議</a:t>
            </a:r>
            <a:endParaRPr lang="en-US" altLang="zh-TW" sz="2400" b="1" dirty="0">
              <a:solidFill>
                <a:srgbClr val="FFFFFF"/>
              </a:solidFill>
            </a:endParaRPr>
          </a:p>
          <a:p>
            <a:r>
              <a:rPr lang="zh-TW" altLang="en-US" sz="2400" b="1" dirty="0">
                <a:solidFill>
                  <a:srgbClr val="FFFFFF"/>
                </a:solidFill>
              </a:rPr>
              <a:t> </a:t>
            </a:r>
            <a:r>
              <a:rPr lang="en-US" altLang="zh-TW" sz="2400" b="1" dirty="0">
                <a:solidFill>
                  <a:srgbClr val="FFFFFF"/>
                </a:solidFill>
              </a:rPr>
              <a:t>(</a:t>
            </a:r>
            <a:r>
              <a:rPr lang="zh-TW" altLang="en-US" sz="2400" b="1" dirty="0">
                <a:solidFill>
                  <a:srgbClr val="FFFFFF"/>
                </a:solidFill>
              </a:rPr>
              <a:t>想要實現的、跟想要拒絕的）</a:t>
            </a:r>
          </a:p>
        </p:txBody>
      </p:sp>
    </p:spTree>
    <p:extLst>
      <p:ext uri="{BB962C8B-B14F-4D97-AF65-F5344CB8AC3E}">
        <p14:creationId xmlns:p14="http://schemas.microsoft.com/office/powerpoint/2010/main" val="3312449938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1650</TotalTime>
  <Words>2292</Words>
  <Application>Microsoft Office PowerPoint</Application>
  <PresentationFormat>如螢幕大小 (16:9)</PresentationFormat>
  <Paragraphs>186</Paragraphs>
  <Slides>29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29</vt:i4>
      </vt:variant>
    </vt:vector>
  </HeadingPairs>
  <TitlesOfParts>
    <vt:vector size="40" baseType="lpstr">
      <vt:lpstr>Arial Unicode MS</vt:lpstr>
      <vt:lpstr>맑은 고딕</vt:lpstr>
      <vt:lpstr>微軟正黑體</vt:lpstr>
      <vt:lpstr>新細明體</vt:lpstr>
      <vt:lpstr>標楷體</vt:lpstr>
      <vt:lpstr>Arial</vt:lpstr>
      <vt:lpstr>Calibri</vt:lpstr>
      <vt:lpstr>Times New Roman</vt:lpstr>
      <vt:lpstr>Cover and End Slide Master</vt:lpstr>
      <vt:lpstr>Contents Slide Master</vt:lpstr>
      <vt:lpstr>Section Break Slide Master</vt:lpstr>
      <vt:lpstr>總務與採購知能-實務應用篇</vt:lpstr>
      <vt:lpstr>PowerPoint 簡報</vt:lpstr>
      <vt:lpstr>簡報大綱</vt:lpstr>
      <vt:lpstr>PowerPoint 簡報</vt:lpstr>
      <vt:lpstr>※仲裁實例—OO國小游泳池大樓增建ROT案</vt:lpstr>
      <vt:lpstr>仲裁作業</vt:lpstr>
      <vt:lpstr>PowerPoint 簡報</vt:lpstr>
      <vt:lpstr>辦理教育局「補助學校改善校園環境及教學設備」經驗</vt:lpstr>
      <vt:lpstr>申請經費總務實務做法  </vt:lpstr>
      <vt:lpstr>申請經費各項表件</vt:lpstr>
      <vt:lpstr>申請經費注意事項 A.概算表務必更新為自己做的格式   B.申請建議書及公文須親送 C.共同供應契約廠商仍應比價  D.共約產品驗收嚴謹 E.注意可疑圍標  F.避免單一廠商獨家資訊 </vt:lpstr>
      <vt:lpstr>  總務工作信息</vt:lpstr>
      <vt:lpstr>PowerPoint 簡報</vt:lpstr>
      <vt:lpstr>善用「限制性招標」 </vt:lpstr>
      <vt:lpstr>PowerPoint 簡報</vt:lpstr>
      <vt:lpstr>辦理採購案可申請敘獎</vt:lpstr>
      <vt:lpstr>善用「桃園市政府採購資訊系統」</vt:lpstr>
      <vt:lpstr>申請逾時加班</vt:lpstr>
      <vt:lpstr>建築師設計監造重要事項1</vt:lpstr>
      <vt:lpstr>建築師設計監造重要事項2</vt:lpstr>
      <vt:lpstr>建築師設計監造重要事項3</vt:lpstr>
      <vt:lpstr>建築師設計監造重要事項4</vt:lpstr>
      <vt:lpstr>建築師設計監造重要事項5</vt:lpstr>
      <vt:lpstr>建築師設計監造重要事項6</vt:lpstr>
      <vt:lpstr>廁所改建建議事項</vt:lpstr>
      <vt:lpstr>廁所改建建議事項</vt:lpstr>
      <vt:lpstr>廁所改建建議事項</vt:lpstr>
      <vt:lpstr>廁所改建建議事項</vt:lpstr>
      <vt:lpstr>PowerPoint 簡報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User</cp:lastModifiedBy>
  <cp:revision>155</cp:revision>
  <dcterms:created xsi:type="dcterms:W3CDTF">2016-12-01T00:32:25Z</dcterms:created>
  <dcterms:modified xsi:type="dcterms:W3CDTF">2023-10-27T00:17:07Z</dcterms:modified>
</cp:coreProperties>
</file>