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163.30.142.111/Module/Home/Index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652588-B117-45F5-8EDE-B082829D6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53067"/>
            <a:ext cx="7766936" cy="1646302"/>
          </a:xfrm>
        </p:spPr>
        <p:txBody>
          <a:bodyPr/>
          <a:lstStyle/>
          <a:p>
            <a:pPr algn="ctr"/>
            <a:r>
              <a:rPr lang="zh-TW" altLang="en-US" b="1" dirty="0"/>
              <a:t>總務輔導團</a:t>
            </a:r>
            <a:br>
              <a:rPr lang="en-US" altLang="zh-TW" b="1" dirty="0"/>
            </a:br>
            <a:r>
              <a:rPr lang="zh-TW" altLang="en-US" b="1" dirty="0"/>
              <a:t>團員專業成長研習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67AF59E-4749-4A94-8536-03CDB6E03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68967"/>
          </a:xfrm>
        </p:spPr>
        <p:txBody>
          <a:bodyPr>
            <a:normAutofit/>
          </a:bodyPr>
          <a:lstStyle/>
          <a:p>
            <a:pPr algn="ctr"/>
            <a:r>
              <a:rPr lang="zh-TW" altLang="en-US" sz="2400" b="1" dirty="0">
                <a:solidFill>
                  <a:srgbClr val="FF0000"/>
                </a:solidFill>
              </a:rPr>
              <a:t>到校輔導、總務諮詢輔導實務分享</a:t>
            </a:r>
            <a:endParaRPr lang="en-US" altLang="zh-TW" sz="2400" b="1" dirty="0">
              <a:solidFill>
                <a:srgbClr val="FF0000"/>
              </a:solidFill>
            </a:endParaRPr>
          </a:p>
          <a:p>
            <a:pPr algn="ctr"/>
            <a:endParaRPr lang="en-US" altLang="zh-TW" sz="2400" b="1" dirty="0"/>
          </a:p>
          <a:p>
            <a:pPr algn="ctr"/>
            <a:r>
              <a:rPr lang="zh-TW" altLang="en-US" sz="2000" dirty="0"/>
              <a:t>履約諮詢管理小組</a:t>
            </a:r>
            <a:endParaRPr lang="en-US" altLang="zh-TW" sz="2000" dirty="0"/>
          </a:p>
          <a:p>
            <a:pPr algn="ctr"/>
            <a:r>
              <a:rPr lang="zh-TW" altLang="en-US" sz="2000" dirty="0"/>
              <a:t>王炎川 校長</a:t>
            </a:r>
          </a:p>
        </p:txBody>
      </p:sp>
    </p:spTree>
    <p:extLst>
      <p:ext uri="{BB962C8B-B14F-4D97-AF65-F5344CB8AC3E}">
        <p14:creationId xmlns:p14="http://schemas.microsoft.com/office/powerpoint/2010/main" val="1190020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71E13D-CBBB-4145-916D-5AAA18C6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履約爭議處理實務分享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5AB813-FC3E-487A-A5F1-226F3E431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○○學校整修工程之解約與契變</a:t>
            </a:r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廠商：發函終止合約，因增設工程相關費用至今仍</a:t>
            </a:r>
            <a:r>
              <a:rPr lang="zh-TW" altLang="en-US" b="1" dirty="0"/>
              <a:t>尚未議定</a:t>
            </a:r>
            <a:r>
              <a:rPr lang="zh-TW" altLang="en-US" dirty="0"/>
              <a:t>、圖說與標單工料分析不同、拆除及木作數量計算差距甚多</a:t>
            </a:r>
            <a:r>
              <a:rPr lang="en-US" altLang="zh-TW" dirty="0"/>
              <a:t>(</a:t>
            </a:r>
            <a:r>
              <a:rPr lang="zh-TW" altLang="en-US" dirty="0"/>
              <a:t>己先拆除清運或</a:t>
            </a:r>
            <a:r>
              <a:rPr lang="zh-TW" altLang="en-US" b="1" dirty="0">
                <a:solidFill>
                  <a:srgbClr val="FF0000"/>
                </a:solidFill>
              </a:rPr>
              <a:t>未完成契變己施作新工項</a:t>
            </a:r>
            <a:r>
              <a:rPr lang="zh-TW" altLang="en-US" dirty="0"/>
              <a:t>、有要求停工</a:t>
            </a:r>
            <a:r>
              <a:rPr lang="en-US" altLang="zh-TW" dirty="0"/>
              <a:t>)…</a:t>
            </a:r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建築師事務所：力爭</a:t>
            </a:r>
            <a:r>
              <a:rPr lang="zh-TW" altLang="en-US" b="1" dirty="0"/>
              <a:t>圖說優於標價清</a:t>
            </a:r>
            <a:r>
              <a:rPr lang="zh-TW" altLang="en-US" dirty="0"/>
              <a:t>單，圖說上有廠商總價承包，就一定要做；拆出數量差異大，不足以構成停工；</a:t>
            </a:r>
            <a:r>
              <a:rPr lang="zh-TW" altLang="en-US" dirty="0">
                <a:solidFill>
                  <a:srgbClr val="FF0000"/>
                </a:solidFill>
              </a:rPr>
              <a:t>契約變更可以後面一次完成即可</a:t>
            </a:r>
            <a:r>
              <a:rPr lang="en-US" altLang="zh-TW" dirty="0"/>
              <a:t>…</a:t>
            </a:r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機關：有盡力召開會議尋求共識，但多次協商破裂</a:t>
            </a:r>
            <a:r>
              <a:rPr lang="en-US" altLang="zh-TW" dirty="0"/>
              <a:t>…</a:t>
            </a:r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問題：無互信基礎與共識；未完成契變</a:t>
            </a:r>
            <a:r>
              <a:rPr lang="zh-TW" altLang="en-US" b="1" dirty="0">
                <a:solidFill>
                  <a:srgbClr val="FF0000"/>
                </a:solidFill>
              </a:rPr>
              <a:t>相關程序</a:t>
            </a:r>
            <a:r>
              <a:rPr lang="zh-TW" altLang="en-US" dirty="0"/>
              <a:t>要求廠商先行施做；契變衍生數量、工法、價金及責任檢討</a:t>
            </a:r>
            <a:r>
              <a:rPr lang="en-US" altLang="zh-TW" dirty="0"/>
              <a:t>…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854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71E13D-CBBB-4145-916D-5AAA18C6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履約爭議處理實務分享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5AB813-FC3E-487A-A5F1-226F3E431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○○學校耐震補強工程技術服務結算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技師：預算書圖審查後要求由</a:t>
            </a:r>
            <a:r>
              <a:rPr lang="zh-TW" altLang="en-US" b="1" dirty="0"/>
              <a:t>一期分成二期</a:t>
            </a:r>
            <a:r>
              <a:rPr lang="zh-TW" altLang="en-US" dirty="0"/>
              <a:t>施工、開工前會議要求技師</a:t>
            </a:r>
            <a:r>
              <a:rPr lang="zh-TW" altLang="en-US" b="1" dirty="0"/>
              <a:t>再做鑽心試驗</a:t>
            </a:r>
            <a:r>
              <a:rPr lang="zh-TW" altLang="en-US" dirty="0"/>
              <a:t>、有投保保險但無交回保險單據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學校：</a:t>
            </a:r>
            <a:r>
              <a:rPr lang="zh-TW" altLang="en-US" b="1" dirty="0">
                <a:solidFill>
                  <a:srgbClr val="FF0000"/>
                </a:solidFill>
              </a:rPr>
              <a:t>要求鑽心費用由技師負擔</a:t>
            </a:r>
            <a:r>
              <a:rPr lang="zh-TW" altLang="en-US" dirty="0">
                <a:solidFill>
                  <a:srgbClr val="FF0000"/>
                </a:solidFill>
              </a:rPr>
              <a:t>、由一期分為二期於技師只是圖說說明再修正一下預算書、</a:t>
            </a:r>
            <a:r>
              <a:rPr lang="zh-TW" altLang="en-US" dirty="0"/>
              <a:t>有函發要求檢據結算、打電話技師不接、補強工程結案己超過一年，技師就是不和學校請領技術服務費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問題：因技師不出席，機關將逕予結算</a:t>
            </a:r>
            <a:r>
              <a:rPr lang="en-US" altLang="zh-TW" dirty="0"/>
              <a:t>(1)</a:t>
            </a:r>
            <a:r>
              <a:rPr lang="zh-TW" altLang="en-US" dirty="0"/>
              <a:t>計算逾期違約金</a:t>
            </a:r>
            <a:r>
              <a:rPr lang="en-US" altLang="zh-TW" sz="1200" b="1" dirty="0">
                <a:solidFill>
                  <a:srgbClr val="FF0000"/>
                </a:solidFill>
              </a:rPr>
              <a:t>1</a:t>
            </a:r>
            <a:r>
              <a:rPr lang="zh-TW" altLang="en-US" sz="1200" b="1" dirty="0">
                <a:solidFill>
                  <a:srgbClr val="FF0000"/>
                </a:solidFill>
              </a:rPr>
              <a:t>年多</a:t>
            </a:r>
            <a:r>
              <a:rPr lang="en-US" altLang="zh-TW" dirty="0"/>
              <a:t>(2)</a:t>
            </a:r>
            <a:r>
              <a:rPr lang="zh-TW" altLang="en-US" dirty="0"/>
              <a:t>完成驗收紀錄</a:t>
            </a:r>
            <a:r>
              <a:rPr lang="en-US" altLang="zh-TW" dirty="0"/>
              <a:t>(3)</a:t>
            </a:r>
            <a:r>
              <a:rPr lang="zh-TW" altLang="en-US" dirty="0"/>
              <a:t>未辦理保險要罰款</a:t>
            </a:r>
            <a:r>
              <a:rPr lang="en-US" altLang="zh-TW" dirty="0"/>
              <a:t>(4)</a:t>
            </a:r>
            <a:r>
              <a:rPr lang="zh-TW" altLang="en-US" dirty="0"/>
              <a:t>技服費提存法院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026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71E13D-CBBB-4145-916D-5AAA18C6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履約爭議處理實務分享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5AB813-FC3E-487A-A5F1-226F3E431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○○學校非營利幼兒園增班工程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原因：流標多次、減項發包、上級要求遷移電改案電箱</a:t>
            </a:r>
            <a:r>
              <a:rPr lang="en-US" altLang="zh-TW" dirty="0"/>
              <a:t>(</a:t>
            </a:r>
            <a:r>
              <a:rPr lang="zh-TW" altLang="en-US" dirty="0"/>
              <a:t>費用另補</a:t>
            </a:r>
            <a:r>
              <a:rPr lang="en-US" altLang="zh-TW" dirty="0"/>
              <a:t>)</a:t>
            </a:r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現場與圖說檢視後提出問題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     (1)</a:t>
            </a:r>
            <a:r>
              <a:rPr lang="zh-TW" altLang="en-US" dirty="0">
                <a:sym typeface="Wingdings" panose="05000000000000000000" pitchFamily="2" charset="2"/>
              </a:rPr>
              <a:t>電改案電箱是否有安全疑慮非改不可，</a:t>
            </a:r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以小綁大的保固</a:t>
            </a:r>
            <a:r>
              <a:rPr lang="zh-TW" altLang="en-US" dirty="0">
                <a:sym typeface="Wingdings" panose="05000000000000000000" pitchFamily="2" charset="2"/>
              </a:rPr>
              <a:t>，不可行。</a:t>
            </a:r>
            <a:endParaRPr lang="en-US" altLang="zh-TW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     (2)</a:t>
            </a:r>
            <a:r>
              <a:rPr lang="zh-TW" altLang="en-US" dirty="0">
                <a:sym typeface="Wingdings" panose="05000000000000000000" pitchFamily="2" charset="2"/>
              </a:rPr>
              <a:t>廁所改成活動室，變更</a:t>
            </a:r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使照圖與設計圖說一致</a:t>
            </a:r>
            <a:r>
              <a:rPr lang="zh-TW" altLang="en-US" dirty="0">
                <a:sym typeface="Wingdings" panose="05000000000000000000" pitchFamily="2" charset="2"/>
              </a:rPr>
              <a:t>嗎</a:t>
            </a:r>
            <a:r>
              <a:rPr lang="en-US" altLang="zh-TW" dirty="0">
                <a:sym typeface="Wingdings" panose="05000000000000000000" pitchFamily="2" charset="2"/>
              </a:rPr>
              <a:t>?</a:t>
            </a:r>
          </a:p>
          <a:p>
            <a:pPr marL="0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     (3)</a:t>
            </a:r>
            <a:r>
              <a:rPr lang="zh-TW" altLang="en-US" dirty="0">
                <a:sym typeface="Wingdings" panose="05000000000000000000" pitchFamily="2" charset="2"/>
              </a:rPr>
              <a:t>走廊封閉成為倉庫，未變使、不合法、採</a:t>
            </a:r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二工</a:t>
            </a:r>
            <a:r>
              <a:rPr lang="zh-TW" altLang="en-US" dirty="0">
                <a:sym typeface="Wingdings" panose="05000000000000000000" pitchFamily="2" charset="2"/>
              </a:rPr>
              <a:t>，學校同意負責嗎</a:t>
            </a:r>
            <a:r>
              <a:rPr lang="en-US" altLang="zh-TW" dirty="0">
                <a:sym typeface="Wingdings" panose="05000000000000000000" pitchFamily="2" charset="2"/>
              </a:rPr>
              <a:t>?</a:t>
            </a:r>
          </a:p>
          <a:p>
            <a:pPr marL="0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     (4)</a:t>
            </a:r>
            <a:r>
              <a:rPr lang="zh-TW" altLang="en-US" dirty="0">
                <a:sym typeface="Wingdings" panose="05000000000000000000" pitchFamily="2" charset="2"/>
              </a:rPr>
              <a:t>相關建築</a:t>
            </a:r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法規</a:t>
            </a:r>
            <a:r>
              <a:rPr lang="zh-TW" altLang="en-US" dirty="0">
                <a:sym typeface="Wingdings" panose="05000000000000000000" pitchFamily="2" charset="2"/>
              </a:rPr>
              <a:t>、無障礙、消防、室裝審查</a:t>
            </a:r>
            <a:r>
              <a:rPr lang="en-US" altLang="zh-TW" dirty="0">
                <a:sym typeface="Wingdings" panose="05000000000000000000" pitchFamily="2" charset="2"/>
              </a:rPr>
              <a:t>…</a:t>
            </a:r>
            <a:r>
              <a:rPr lang="zh-TW" altLang="en-US" dirty="0">
                <a:sym typeface="Wingdings" panose="05000000000000000000" pitchFamily="2" charset="2"/>
              </a:rPr>
              <a:t>等，建築師有負起</a:t>
            </a:r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檢討責任</a:t>
            </a:r>
            <a:r>
              <a:rPr lang="zh-TW" altLang="en-US" dirty="0">
                <a:sym typeface="Wingdings" panose="05000000000000000000" pitchFamily="2" charset="2"/>
              </a:rPr>
              <a:t>嗎</a:t>
            </a:r>
            <a:r>
              <a:rPr lang="en-US" altLang="zh-TW" dirty="0">
                <a:sym typeface="Wingdings" panose="05000000000000000000" pitchFamily="2" charset="2"/>
              </a:rPr>
              <a:t>?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015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71E13D-CBBB-4145-916D-5AAA18C6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履約爭議處理實務分享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5AB813-FC3E-487A-A5F1-226F3E431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○○學校幼兒園工程技術服務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建築師：</a:t>
            </a:r>
            <a:r>
              <a:rPr lang="en-US" altLang="zh-TW" dirty="0"/>
              <a:t>(1)</a:t>
            </a:r>
            <a:r>
              <a:rPr lang="zh-TW" altLang="en-US" dirty="0"/>
              <a:t>茲因無障礙提變更設計活動室門，經無障礙協會到場檢查通過，卻於</a:t>
            </a:r>
            <a:r>
              <a:rPr lang="zh-TW" altLang="en-US" b="1" dirty="0">
                <a:solidFill>
                  <a:srgbClr val="FF0000"/>
                </a:solidFill>
              </a:rPr>
              <a:t>初驗</a:t>
            </a:r>
            <a:r>
              <a:rPr lang="zh-TW" altLang="en-US" dirty="0"/>
              <a:t>時發現</a:t>
            </a:r>
            <a:r>
              <a:rPr lang="zh-TW" altLang="en-US" b="1" dirty="0"/>
              <a:t>門逕寬不符</a:t>
            </a:r>
            <a:r>
              <a:rPr lang="zh-TW" altLang="en-US" dirty="0"/>
              <a:t>無礙障法規要求 </a:t>
            </a:r>
            <a:r>
              <a:rPr lang="en-US" altLang="zh-TW" dirty="0"/>
              <a:t>(2)</a:t>
            </a:r>
            <a:r>
              <a:rPr lang="zh-TW" altLang="en-US" dirty="0"/>
              <a:t>活動室</a:t>
            </a:r>
            <a:r>
              <a:rPr lang="zh-TW" altLang="en-US" b="1" dirty="0">
                <a:solidFill>
                  <a:srgbClr val="FF0000"/>
                </a:solidFill>
              </a:rPr>
              <a:t>照度</a:t>
            </a:r>
            <a:r>
              <a:rPr lang="zh-TW" altLang="en-US" dirty="0"/>
              <a:t>經檢測</a:t>
            </a:r>
            <a:r>
              <a:rPr lang="zh-TW" altLang="en-US" b="1" dirty="0">
                <a:solidFill>
                  <a:srgbClr val="FF0000"/>
                </a:solidFill>
              </a:rPr>
              <a:t>不足</a:t>
            </a:r>
            <a:r>
              <a:rPr lang="zh-TW" altLang="en-US" dirty="0"/>
              <a:t>幼兒園及其分班設施設備基準要求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責任檢討：</a:t>
            </a:r>
            <a:r>
              <a:rPr lang="en-US" altLang="zh-TW" dirty="0"/>
              <a:t>(1)</a:t>
            </a:r>
            <a:r>
              <a:rPr lang="zh-TW" altLang="en-US" dirty="0"/>
              <a:t>設計變更乃為符合無障礙規範，顯有設計疏失責任 </a:t>
            </a:r>
            <a:r>
              <a:rPr lang="en-US" altLang="zh-TW" dirty="0"/>
              <a:t>(2)</a:t>
            </a:r>
            <a:r>
              <a:rPr lang="zh-TW" altLang="en-US" dirty="0"/>
              <a:t>廠商依圖施作無責任 </a:t>
            </a:r>
            <a:r>
              <a:rPr lang="en-US" altLang="zh-TW" dirty="0"/>
              <a:t>(3)</a:t>
            </a:r>
            <a:r>
              <a:rPr lang="zh-TW" altLang="en-US" dirty="0"/>
              <a:t>照度不足，屬設計責失</a:t>
            </a:r>
            <a:endParaRPr lang="en-US" altLang="zh-TW" dirty="0"/>
          </a:p>
          <a:p>
            <a:pPr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問題：</a:t>
            </a:r>
            <a:r>
              <a:rPr lang="en-US" altLang="zh-TW" dirty="0"/>
              <a:t>(1)</a:t>
            </a:r>
            <a:r>
              <a:rPr lang="zh-TW" altLang="en-US" dirty="0"/>
              <a:t>建築師認定無障礙審查通過</a:t>
            </a:r>
            <a:r>
              <a:rPr lang="zh-TW" altLang="en-US" b="1" dirty="0"/>
              <a:t>不用改</a:t>
            </a:r>
            <a:r>
              <a:rPr lang="zh-TW" altLang="en-US" dirty="0"/>
              <a:t>，照度不足應採</a:t>
            </a:r>
            <a:r>
              <a:rPr lang="zh-TW" altLang="en-US" b="1" dirty="0"/>
              <a:t>變更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dirty="0"/>
              <a:t>               (2)</a:t>
            </a:r>
            <a:r>
              <a:rPr lang="zh-TW" altLang="en-US" dirty="0"/>
              <a:t>經詢問建管科後確認活動室前後門都應符合無障礙規範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           (3)</a:t>
            </a:r>
            <a:r>
              <a:rPr lang="zh-TW" altLang="en-US" b="1" dirty="0"/>
              <a:t>建築師要求給學校記點、不願意負責更改活動室門所需費用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707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5D5F01-15AA-4CDC-B96F-9D57C56FB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結語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0C0F82-3BE7-4A47-9F2B-F6BF10873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60589"/>
            <a:ext cx="7292801" cy="3880773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諮詢是處理</a:t>
            </a:r>
            <a:r>
              <a:rPr lang="zh-TW" altLang="en-US" sz="2400" b="1" dirty="0"/>
              <a:t>解決問題</a:t>
            </a:r>
            <a:r>
              <a:rPr lang="zh-TW" altLang="en-US" sz="2400" dirty="0"/>
              <a:t>，而不是製造問題</a:t>
            </a:r>
            <a:endParaRPr lang="en-US" altLang="zh-TW" sz="2400" dirty="0"/>
          </a:p>
          <a:p>
            <a:r>
              <a:rPr lang="zh-TW" altLang="en-US" sz="2400" dirty="0"/>
              <a:t>知能可以</a:t>
            </a:r>
            <a:r>
              <a:rPr lang="zh-TW" altLang="en-US" sz="2400" b="1" dirty="0"/>
              <a:t>累積</a:t>
            </a:r>
            <a:r>
              <a:rPr lang="zh-TW" altLang="en-US" sz="2400" dirty="0"/>
              <a:t>，但溝通技巧要懂得</a:t>
            </a:r>
            <a:r>
              <a:rPr lang="zh-TW" altLang="en-US" sz="2400" b="1" dirty="0"/>
              <a:t>變通</a:t>
            </a:r>
            <a:endParaRPr lang="en-US" altLang="zh-TW" sz="2400" b="1" dirty="0"/>
          </a:p>
          <a:p>
            <a:r>
              <a:rPr lang="zh-TW" altLang="en-US" sz="2400" dirty="0"/>
              <a:t>不要怕出門，</a:t>
            </a:r>
            <a:r>
              <a:rPr lang="zh-TW" altLang="en-US" sz="2400" b="1" dirty="0"/>
              <a:t>結伴同行</a:t>
            </a:r>
            <a:r>
              <a:rPr lang="zh-TW" altLang="en-US" sz="2400" dirty="0"/>
              <a:t>，勇敢踏出一步</a:t>
            </a:r>
            <a:endParaRPr lang="en-US" altLang="zh-TW" sz="2400" dirty="0"/>
          </a:p>
          <a:p>
            <a:r>
              <a:rPr lang="zh-TW" altLang="en-US" sz="2400" b="1" dirty="0">
                <a:solidFill>
                  <a:srgbClr val="FF0000"/>
                </a:solidFill>
              </a:rPr>
              <a:t>團隊合作</a:t>
            </a:r>
            <a:r>
              <a:rPr lang="zh-TW" altLang="en-US" sz="2400" dirty="0"/>
              <a:t>、</a:t>
            </a:r>
            <a:r>
              <a:rPr lang="zh-TW" altLang="en-US" sz="2400" b="1" dirty="0">
                <a:solidFill>
                  <a:srgbClr val="FF0000"/>
                </a:solidFill>
              </a:rPr>
              <a:t>經歷分享傳承</a:t>
            </a:r>
            <a:r>
              <a:rPr lang="zh-TW" altLang="en-US" sz="2400" dirty="0"/>
              <a:t>、新成員加入</a:t>
            </a:r>
            <a:endParaRPr lang="en-US" altLang="zh-TW" sz="2400" dirty="0"/>
          </a:p>
          <a:p>
            <a:pPr marL="0" indent="0" algn="ctr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b="1" dirty="0"/>
              <a:t>        </a:t>
            </a:r>
            <a:r>
              <a:rPr lang="zh-TW" altLang="en-US" sz="4000" b="1" dirty="0"/>
              <a:t>謝謝聆聽  敬請指教</a:t>
            </a:r>
          </a:p>
        </p:txBody>
      </p:sp>
    </p:spTree>
    <p:extLst>
      <p:ext uri="{BB962C8B-B14F-4D97-AF65-F5344CB8AC3E}">
        <p14:creationId xmlns:p14="http://schemas.microsoft.com/office/powerpoint/2010/main" val="149117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2EDD9B-F361-45C7-AF69-F7FDB57C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大綱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7EB392-9C2F-4411-AC67-8C175312D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066" y="1752601"/>
            <a:ext cx="7385935" cy="4288762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前言</a:t>
            </a:r>
            <a:endParaRPr lang="en-US" altLang="zh-TW" sz="2800" dirty="0"/>
          </a:p>
          <a:p>
            <a:r>
              <a:rPr lang="zh-TW" altLang="en-US" sz="2800" dirty="0"/>
              <a:t>輔導員職責、立場、態度與技巧</a:t>
            </a:r>
            <a:endParaRPr lang="en-US" altLang="zh-TW" sz="2800" dirty="0"/>
          </a:p>
          <a:p>
            <a:r>
              <a:rPr lang="zh-TW" altLang="en-US" sz="2800" dirty="0"/>
              <a:t>電話諮詢注意事項</a:t>
            </a:r>
            <a:endParaRPr lang="en-US" altLang="zh-TW" sz="2800" dirty="0"/>
          </a:p>
          <a:p>
            <a:r>
              <a:rPr lang="zh-TW" altLang="en-US" sz="2800" dirty="0"/>
              <a:t>到校輔導注意事項</a:t>
            </a:r>
            <a:endParaRPr lang="en-US" altLang="zh-TW" sz="2800" dirty="0"/>
          </a:p>
          <a:p>
            <a:r>
              <a:rPr lang="zh-TW" altLang="en-US" sz="2800" dirty="0"/>
              <a:t>履約爭議處理實務分享</a:t>
            </a:r>
            <a:endParaRPr lang="en-US" altLang="zh-TW" sz="2800" dirty="0"/>
          </a:p>
          <a:p>
            <a:r>
              <a:rPr lang="zh-TW" altLang="en-US" sz="2800" dirty="0"/>
              <a:t>結語</a:t>
            </a:r>
          </a:p>
        </p:txBody>
      </p:sp>
    </p:spTree>
    <p:extLst>
      <p:ext uri="{BB962C8B-B14F-4D97-AF65-F5344CB8AC3E}">
        <p14:creationId xmlns:p14="http://schemas.microsoft.com/office/powerpoint/2010/main" val="99547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E8D793-9C63-4871-9C27-3B3EA24B8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前言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3AA250-020B-40D2-88D5-FA18C4D2C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932" y="2160589"/>
            <a:ext cx="6590069" cy="3880773"/>
          </a:xfrm>
        </p:spPr>
        <p:txBody>
          <a:bodyPr/>
          <a:lstStyle/>
          <a:p>
            <a:r>
              <a:rPr lang="zh-TW" altLang="en-US" sz="2400" dirty="0"/>
              <a:t>國小總務處無庶</a:t>
            </a:r>
            <a:r>
              <a:rPr lang="en-US" altLang="zh-TW" sz="2400" dirty="0"/>
              <a:t>(</a:t>
            </a:r>
            <a:r>
              <a:rPr lang="zh-TW" altLang="en-US" sz="2400" dirty="0"/>
              <a:t>事</a:t>
            </a:r>
            <a:r>
              <a:rPr lang="en-US" altLang="zh-TW" sz="2400" dirty="0"/>
              <a:t>)</a:t>
            </a:r>
            <a:r>
              <a:rPr lang="zh-TW" altLang="en-US" sz="2400" dirty="0"/>
              <a:t>務組長編制</a:t>
            </a:r>
            <a:endParaRPr lang="en-US" altLang="zh-TW" sz="2400" dirty="0"/>
          </a:p>
          <a:p>
            <a:r>
              <a:rPr lang="zh-TW" altLang="en-US" sz="2400" dirty="0"/>
              <a:t>各校庶務組長、總務主任流動性大</a:t>
            </a:r>
            <a:endParaRPr lang="en-US" altLang="zh-TW" sz="2400" dirty="0"/>
          </a:p>
          <a:p>
            <a:r>
              <a:rPr lang="zh-TW" altLang="en-US" sz="2400" dirty="0"/>
              <a:t>採購人員有採購證照資格要求</a:t>
            </a:r>
            <a:endParaRPr lang="en-US" altLang="zh-TW" sz="2400" dirty="0"/>
          </a:p>
          <a:p>
            <a:r>
              <a:rPr lang="zh-TW" altLang="en-US" sz="2400" dirty="0"/>
              <a:t>採購稽核稍不注意就亮紅燈打擊信心</a:t>
            </a:r>
            <a:endParaRPr lang="en-US" altLang="zh-TW" sz="2400" dirty="0"/>
          </a:p>
          <a:p>
            <a:r>
              <a:rPr lang="zh-TW" altLang="en-US" sz="2400" dirty="0"/>
              <a:t>總務採購有法令限制及責任</a:t>
            </a:r>
            <a:endParaRPr lang="en-US" altLang="zh-TW" sz="2400" dirty="0"/>
          </a:p>
          <a:p>
            <a:r>
              <a:rPr lang="zh-TW" altLang="en-US" sz="2400" b="1" dirty="0">
                <a:solidFill>
                  <a:srgbClr val="FF0000"/>
                </a:solidFill>
              </a:rPr>
              <a:t>總務諮詢、輔導更顯得重要</a:t>
            </a:r>
            <a:endParaRPr lang="en-US" altLang="zh-TW" sz="2400" b="1" dirty="0">
              <a:solidFill>
                <a:srgbClr val="FF0000"/>
              </a:solidFill>
            </a:endParaRPr>
          </a:p>
          <a:p>
            <a:endParaRPr lang="en-US" altLang="zh-TW" sz="2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68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FEAA57-E094-4B9F-B43A-CAA8607F7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輔導員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43816A-4525-4573-8641-F39A057F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532" y="1447801"/>
            <a:ext cx="6742469" cy="5232400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職責</a:t>
            </a:r>
            <a:endParaRPr lang="en-US" altLang="zh-TW" sz="2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提供履約保固階段</a:t>
            </a:r>
            <a:r>
              <a:rPr lang="zh-TW" altLang="en-US" sz="2400" dirty="0">
                <a:solidFill>
                  <a:srgbClr val="0070C0"/>
                </a:solidFill>
              </a:rPr>
              <a:t>電話諮詢</a:t>
            </a:r>
            <a:endParaRPr lang="en-US" altLang="zh-TW" sz="24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solidFill>
                  <a:srgbClr val="0070C0"/>
                </a:solidFill>
              </a:rPr>
              <a:t>到校輔導</a:t>
            </a:r>
            <a:r>
              <a:rPr lang="zh-TW" altLang="en-US" sz="2400" dirty="0"/>
              <a:t>協助履約爭議協調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應充實本職學能與實務經驗</a:t>
            </a:r>
            <a:endParaRPr lang="en-US" altLang="zh-TW" sz="2400" dirty="0"/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200" dirty="0"/>
              <a:t>政府相關採購法規與採購錯誤態樣</a:t>
            </a:r>
            <a:endParaRPr lang="en-US" altLang="zh-TW" sz="2200" dirty="0"/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200" dirty="0"/>
              <a:t>政府採購稽核示例與法院判決結果</a:t>
            </a:r>
            <a:endParaRPr lang="en-US" altLang="zh-TW" sz="2200" dirty="0"/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200" dirty="0"/>
              <a:t>查閱相關建築法規 </a:t>
            </a:r>
            <a:r>
              <a:rPr lang="en-US" altLang="zh-TW" sz="2200" dirty="0"/>
              <a:t>(</a:t>
            </a:r>
            <a:r>
              <a:rPr lang="zh-TW" altLang="en-US" sz="2200" dirty="0"/>
              <a:t>建築法、建築技術規則、無障礙、消防、室內裝修、綠建築、工程會施工規範</a:t>
            </a:r>
            <a:r>
              <a:rPr lang="en-US" altLang="zh-TW" sz="2200" dirty="0"/>
              <a:t>…)</a:t>
            </a: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200" dirty="0"/>
              <a:t>參加研習、小組分享、藉由</a:t>
            </a:r>
            <a:r>
              <a:rPr lang="zh-TW" altLang="en-US" sz="2200" b="1" dirty="0">
                <a:solidFill>
                  <a:srgbClr val="FF0000"/>
                </a:solidFill>
              </a:rPr>
              <a:t>親身經歷</a:t>
            </a:r>
            <a:r>
              <a:rPr lang="zh-TW" altLang="en-US" sz="2200" dirty="0"/>
              <a:t>累積經驗</a:t>
            </a:r>
            <a:endParaRPr lang="en-US" altLang="zh-TW" sz="2200" dirty="0"/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en-US" altLang="zh-TW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082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FEAA57-E094-4B9F-B43A-CAA8607F7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輔導員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43816A-4525-4573-8641-F39A057F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532" y="1684867"/>
            <a:ext cx="6742469" cy="466513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立場</a:t>
            </a:r>
            <a:endParaRPr lang="en-US" altLang="zh-TW" sz="2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solidFill>
                  <a:srgbClr val="FF0000"/>
                </a:solidFill>
              </a:rPr>
              <a:t>表明「</a:t>
            </a:r>
            <a:r>
              <a:rPr lang="zh-TW" altLang="en-US" sz="2400" b="1" dirty="0">
                <a:solidFill>
                  <a:srgbClr val="0070C0"/>
                </a:solidFill>
              </a:rPr>
              <a:t>公平</a:t>
            </a:r>
            <a:r>
              <a:rPr lang="zh-TW" altLang="en-US" sz="2400" dirty="0">
                <a:solidFill>
                  <a:srgbClr val="FF0000"/>
                </a:solidFill>
              </a:rPr>
              <a:t>」、「</a:t>
            </a:r>
            <a:r>
              <a:rPr lang="zh-TW" altLang="en-US" sz="2400" b="1" dirty="0">
                <a:solidFill>
                  <a:srgbClr val="0070C0"/>
                </a:solidFill>
              </a:rPr>
              <a:t>公正</a:t>
            </a:r>
            <a:r>
              <a:rPr lang="zh-TW" altLang="en-US" sz="2400" dirty="0">
                <a:solidFill>
                  <a:srgbClr val="FF0000"/>
                </a:solidFill>
              </a:rPr>
              <a:t>」、「</a:t>
            </a:r>
            <a:r>
              <a:rPr lang="zh-TW" altLang="en-US" sz="2400" b="1" dirty="0">
                <a:solidFill>
                  <a:srgbClr val="0070C0"/>
                </a:solidFill>
              </a:rPr>
              <a:t>客觀</a:t>
            </a:r>
            <a:r>
              <a:rPr lang="zh-TW" altLang="en-US" sz="2400" dirty="0">
                <a:solidFill>
                  <a:srgbClr val="FF0000"/>
                </a:solidFill>
              </a:rPr>
              <a:t>」立場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solidFill>
                  <a:srgbClr val="FF0000"/>
                </a:solidFill>
              </a:rPr>
              <a:t>以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法</a:t>
            </a:r>
            <a:r>
              <a:rPr lang="zh-TW" altLang="en-US" sz="2400" dirty="0">
                <a:solidFill>
                  <a:srgbClr val="FF0000"/>
                </a:solidFill>
              </a:rPr>
              <a:t>、</a:t>
            </a:r>
            <a:r>
              <a:rPr lang="zh-TW" altLang="en-US" sz="2400" b="1" dirty="0">
                <a:solidFill>
                  <a:srgbClr val="FF0000"/>
                </a:solidFill>
              </a:rPr>
              <a:t>契約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en-US" sz="2400" b="1" dirty="0">
                <a:solidFill>
                  <a:schemeClr val="tx1"/>
                </a:solidFill>
              </a:rPr>
              <a:t>範本</a:t>
            </a:r>
            <a:r>
              <a:rPr lang="en-US" altLang="zh-TW" sz="2400" b="1" dirty="0">
                <a:solidFill>
                  <a:schemeClr val="tx1"/>
                </a:solidFill>
              </a:rPr>
              <a:t>?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en-US" sz="2400" dirty="0">
                <a:solidFill>
                  <a:srgbClr val="FF0000"/>
                </a:solidFill>
              </a:rPr>
              <a:t>為依據</a:t>
            </a:r>
            <a:endParaRPr lang="en-US" altLang="zh-TW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solidFill>
                  <a:schemeClr val="tx1"/>
                </a:solidFill>
              </a:rPr>
              <a:t>避免</a:t>
            </a:r>
            <a:r>
              <a:rPr lang="zh-TW" altLang="en-US" sz="2400" dirty="0">
                <a:solidFill>
                  <a:srgbClr val="FF0000"/>
                </a:solidFill>
              </a:rPr>
              <a:t>「</a:t>
            </a:r>
            <a:r>
              <a:rPr lang="zh-TW" altLang="en-US" sz="2400" b="1" dirty="0">
                <a:solidFill>
                  <a:srgbClr val="0070C0"/>
                </a:solidFill>
              </a:rPr>
              <a:t>避重就輕</a:t>
            </a:r>
            <a:r>
              <a:rPr lang="zh-TW" altLang="en-US" sz="2400" dirty="0">
                <a:solidFill>
                  <a:srgbClr val="FF0000"/>
                </a:solidFill>
              </a:rPr>
              <a:t>」</a:t>
            </a:r>
            <a:endParaRPr lang="en-US" altLang="zh-TW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solidFill>
                  <a:schemeClr val="tx1"/>
                </a:solidFill>
              </a:rPr>
              <a:t>必要時組成</a:t>
            </a:r>
            <a:r>
              <a:rPr lang="zh-TW" altLang="en-US" sz="2400" dirty="0">
                <a:solidFill>
                  <a:srgbClr val="FF0000"/>
                </a:solidFill>
              </a:rPr>
              <a:t>履約爭議處理小組</a:t>
            </a:r>
            <a:r>
              <a:rPr lang="zh-TW" altLang="en-US" sz="2400" dirty="0">
                <a:solidFill>
                  <a:schemeClr val="tx1"/>
                </a:solidFill>
              </a:rPr>
              <a:t>或逕付調解、仲裁、司法程序</a:t>
            </a:r>
            <a:r>
              <a:rPr lang="en-US" altLang="zh-TW" sz="2400" dirty="0">
                <a:solidFill>
                  <a:schemeClr val="tx1"/>
                </a:solidFill>
              </a:rPr>
              <a:t>…</a:t>
            </a:r>
            <a:r>
              <a:rPr lang="zh-TW" altLang="en-US" sz="2400" dirty="0">
                <a:solidFill>
                  <a:schemeClr val="tx1"/>
                </a:solidFill>
              </a:rPr>
              <a:t>，並說明利弊</a:t>
            </a:r>
            <a:endParaRPr lang="en-US" altLang="zh-TW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/>
              <a:t>維護機關權益</a:t>
            </a:r>
            <a:r>
              <a:rPr lang="zh-TW" altLang="en-US" sz="2400" dirty="0"/>
              <a:t>，協助解決爭議，以利後續工進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912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FEAA57-E094-4B9F-B43A-CAA8607F7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輔導員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43816A-4525-4573-8641-F39A057F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532" y="1684867"/>
            <a:ext cx="6742469" cy="466513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態度</a:t>
            </a:r>
            <a:endParaRPr lang="en-US" altLang="zh-TW" sz="2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不同立場的</a:t>
            </a:r>
            <a:r>
              <a:rPr lang="zh-TW" altLang="en-US" sz="2400" dirty="0">
                <a:solidFill>
                  <a:srgbClr val="FF0000"/>
                </a:solidFill>
              </a:rPr>
              <a:t>同理，</a:t>
            </a:r>
            <a:r>
              <a:rPr lang="zh-TW" altLang="en-US" sz="2400" dirty="0">
                <a:solidFill>
                  <a:schemeClr val="tx1"/>
                </a:solidFill>
              </a:rPr>
              <a:t>但絕對不是</a:t>
            </a:r>
            <a:r>
              <a:rPr lang="zh-TW" altLang="en-US" sz="2400" dirty="0">
                <a:solidFill>
                  <a:srgbClr val="FF0000"/>
                </a:solidFill>
              </a:rPr>
              <a:t>同情</a:t>
            </a:r>
            <a:endParaRPr lang="en-US" altLang="zh-TW" sz="24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>
                <a:solidFill>
                  <a:srgbClr val="FF0000"/>
                </a:solidFill>
              </a:rPr>
              <a:t>權責清楚</a:t>
            </a:r>
            <a:r>
              <a:rPr lang="en-US" altLang="zh-TW" sz="2400" dirty="0"/>
              <a:t>(</a:t>
            </a:r>
            <a:r>
              <a:rPr lang="zh-TW" altLang="en-US" sz="2400" dirty="0"/>
              <a:t>權責分工；提供諮詢，不協助裁定，勿「代決」</a:t>
            </a:r>
            <a:r>
              <a:rPr lang="en-US" altLang="zh-TW" sz="2400" dirty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多方</a:t>
            </a:r>
            <a:r>
              <a:rPr lang="zh-TW" altLang="en-US" sz="2400" b="1" dirty="0"/>
              <a:t>頃聽</a:t>
            </a:r>
            <a:r>
              <a:rPr lang="zh-TW" altLang="en-US" sz="2400" dirty="0"/>
              <a:t>、資料全面詳細</a:t>
            </a:r>
            <a:r>
              <a:rPr lang="zh-TW" altLang="en-US" sz="2400" b="1" dirty="0"/>
              <a:t>檢視</a:t>
            </a:r>
            <a:r>
              <a:rPr lang="zh-TW" altLang="en-US" sz="2400" dirty="0"/>
              <a:t>與事件</a:t>
            </a:r>
            <a:r>
              <a:rPr lang="zh-TW" altLang="en-US" sz="2400" b="1" dirty="0"/>
              <a:t>瞭解</a:t>
            </a:r>
            <a:endParaRPr lang="en-US" altLang="zh-TW" sz="2400" b="1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態度決定會議氛圍，氛圍可能為成敗關鍵</a:t>
            </a:r>
            <a:r>
              <a:rPr lang="en-US" altLang="zh-TW" sz="2400" dirty="0"/>
              <a:t>(</a:t>
            </a:r>
            <a:r>
              <a:rPr lang="zh-TW" altLang="en-US" sz="2400" dirty="0"/>
              <a:t>機關、技服、廠商及輔導員</a:t>
            </a:r>
            <a:r>
              <a:rPr lang="en-US" altLang="zh-TW" sz="2400" dirty="0"/>
              <a:t>)</a:t>
            </a:r>
            <a:r>
              <a:rPr lang="zh-TW" altLang="en-US" sz="2400" dirty="0"/>
              <a:t>，勿跟隨情緒起浮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7661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FEAA57-E094-4B9F-B43A-CAA8607F7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輔導員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43816A-4525-4573-8641-F39A057F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532" y="1684867"/>
            <a:ext cx="6742469" cy="466513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技巧</a:t>
            </a:r>
            <a:endParaRPr lang="en-US" altLang="zh-TW" sz="2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>
                <a:solidFill>
                  <a:srgbClr val="FF0000"/>
                </a:solidFill>
              </a:rPr>
              <a:t>教育局委派之輔導員</a:t>
            </a:r>
            <a:endParaRPr lang="en-US" altLang="zh-TW" sz="24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>
                <a:solidFill>
                  <a:srgbClr val="FF0000"/>
                </a:solidFill>
              </a:rPr>
              <a:t>建立「程序」正確</a:t>
            </a:r>
            <a:r>
              <a:rPr lang="zh-TW" altLang="en-US" sz="2400" dirty="0"/>
              <a:t>觀念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找到問題</a:t>
            </a:r>
            <a:r>
              <a:rPr lang="zh-TW" altLang="en-US" sz="2400" b="1" dirty="0">
                <a:solidFill>
                  <a:srgbClr val="FF0000"/>
                </a:solidFill>
              </a:rPr>
              <a:t>關鍵、</a:t>
            </a:r>
            <a:r>
              <a:rPr lang="zh-TW" altLang="en-US" sz="2400" dirty="0">
                <a:solidFill>
                  <a:schemeClr val="tx1"/>
                </a:solidFill>
              </a:rPr>
              <a:t>進行</a:t>
            </a:r>
            <a:r>
              <a:rPr lang="zh-TW" altLang="en-US" sz="2400" b="1" dirty="0">
                <a:solidFill>
                  <a:srgbClr val="FF0000"/>
                </a:solidFill>
              </a:rPr>
              <a:t>利弊分析、</a:t>
            </a:r>
            <a:r>
              <a:rPr lang="zh-TW" altLang="en-US" sz="2400" dirty="0">
                <a:solidFill>
                  <a:schemeClr val="tx1"/>
                </a:solidFill>
              </a:rPr>
              <a:t>決定</a:t>
            </a:r>
            <a:r>
              <a:rPr lang="zh-TW" altLang="en-US" sz="2400" b="1" dirty="0">
                <a:solidFill>
                  <a:srgbClr val="FF0000"/>
                </a:solidFill>
              </a:rPr>
              <a:t>解決策略</a:t>
            </a:r>
            <a:endParaRPr lang="en-US" altLang="zh-TW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/>
              <a:t>溝通技巧</a:t>
            </a:r>
            <a:r>
              <a:rPr lang="zh-TW" altLang="en-US" sz="2400" dirty="0"/>
              <a:t>、</a:t>
            </a:r>
            <a:r>
              <a:rPr lang="zh-TW" altLang="en-US" sz="2400" b="1" dirty="0"/>
              <a:t>恩威並濟</a:t>
            </a:r>
            <a:r>
              <a:rPr lang="zh-TW" altLang="en-US" sz="2400" dirty="0"/>
              <a:t>、</a:t>
            </a:r>
            <a:r>
              <a:rPr lang="zh-TW" altLang="en-US" sz="2400" b="1" dirty="0"/>
              <a:t>掌控會議方向</a:t>
            </a:r>
            <a:endParaRPr lang="en-US" altLang="zh-TW" sz="2400" b="1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尋求符合法規、契約規範下的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en-US" sz="2400" dirty="0">
                <a:solidFill>
                  <a:schemeClr val="tx1"/>
                </a:solidFill>
              </a:rPr>
              <a:t>協議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en-US" sz="2400" b="1" dirty="0">
                <a:solidFill>
                  <a:schemeClr val="tx1"/>
                </a:solidFill>
              </a:rPr>
              <a:t>共識</a:t>
            </a:r>
            <a:endParaRPr lang="en-US" altLang="zh-TW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/>
              <a:t>應罰而未罰是圖利</a:t>
            </a:r>
            <a:r>
              <a:rPr lang="en-US" altLang="zh-TW" sz="2400" dirty="0"/>
              <a:t>!</a:t>
            </a:r>
            <a:r>
              <a:rPr lang="zh-TW" altLang="en-US" sz="2400" dirty="0"/>
              <a:t>應罰而罰不足也是圖利</a:t>
            </a:r>
            <a:r>
              <a:rPr lang="en-US" altLang="zh-TW" sz="2400" dirty="0"/>
              <a:t>?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890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F191B2-75DE-4352-83A6-18825EC2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電話諮詢注意事項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B9703E-5EC7-4861-9D61-0AA1F13F0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8332" y="2160589"/>
            <a:ext cx="6945669" cy="3880773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有耐心把事情經過原委</a:t>
            </a:r>
            <a:r>
              <a:rPr lang="zh-TW" altLang="en-US" sz="2400" b="1" dirty="0"/>
              <a:t>問清楚</a:t>
            </a:r>
            <a:r>
              <a:rPr lang="zh-TW" altLang="en-US" sz="2400" dirty="0"/>
              <a:t>、</a:t>
            </a:r>
            <a:r>
              <a:rPr lang="zh-TW" altLang="en-US" sz="2400" b="1" dirty="0"/>
              <a:t>聽明白</a:t>
            </a:r>
            <a:endParaRPr lang="en-US" altLang="zh-TW" sz="2400" b="1" dirty="0"/>
          </a:p>
          <a:p>
            <a:r>
              <a:rPr lang="zh-TW" altLang="en-US" sz="2400" dirty="0"/>
              <a:t>確認諮詢問題與</a:t>
            </a:r>
            <a:r>
              <a:rPr lang="zh-TW" altLang="en-US" sz="2400" b="1" dirty="0">
                <a:solidFill>
                  <a:srgbClr val="FF0000"/>
                </a:solidFill>
              </a:rPr>
              <a:t>問題關鍵</a:t>
            </a:r>
            <a:endParaRPr lang="en-US" altLang="zh-TW" sz="2400" b="1" dirty="0">
              <a:solidFill>
                <a:srgbClr val="FF0000"/>
              </a:solidFill>
            </a:endParaRPr>
          </a:p>
          <a:p>
            <a:r>
              <a:rPr lang="zh-TW" altLang="en-US" sz="2400" dirty="0"/>
              <a:t>必要時請對方傳送相關資料供參</a:t>
            </a:r>
            <a:r>
              <a:rPr lang="en-US" altLang="zh-TW" sz="2400" dirty="0"/>
              <a:t>(</a:t>
            </a:r>
            <a:r>
              <a:rPr lang="zh-TW" altLang="en-US" sz="2400" dirty="0"/>
              <a:t>合約、規範</a:t>
            </a:r>
            <a:r>
              <a:rPr lang="en-US" altLang="zh-TW" sz="2400" dirty="0"/>
              <a:t>…)</a:t>
            </a:r>
          </a:p>
          <a:p>
            <a:r>
              <a:rPr lang="zh-TW" altLang="en-US" sz="2400" dirty="0"/>
              <a:t>問題未能確定如何正確處置時，勿直接回應，可</a:t>
            </a:r>
            <a:r>
              <a:rPr lang="zh-TW" altLang="en-US" sz="2400" b="1" dirty="0"/>
              <a:t>再諮詢</a:t>
            </a:r>
            <a:r>
              <a:rPr lang="zh-TW" altLang="en-US" sz="2400" dirty="0"/>
              <a:t>確認後再回覆或</a:t>
            </a:r>
            <a:r>
              <a:rPr lang="zh-TW" altLang="en-US" sz="2400" b="1" dirty="0"/>
              <a:t>諮詢轉介</a:t>
            </a:r>
            <a:endParaRPr lang="en-US" altLang="zh-TW" sz="2400" b="1" dirty="0"/>
          </a:p>
          <a:p>
            <a:r>
              <a:rPr lang="zh-TW" altLang="en-US" sz="2400" dirty="0"/>
              <a:t>善用資料蒐集與團隊討論</a:t>
            </a:r>
            <a:endParaRPr lang="en-US" altLang="zh-TW" sz="2400" dirty="0"/>
          </a:p>
          <a:p>
            <a:r>
              <a:rPr lang="zh-TW" altLang="en-US" sz="2400" b="1" dirty="0">
                <a:solidFill>
                  <a:srgbClr val="FF0000"/>
                </a:solidFill>
              </a:rPr>
              <a:t>一定要上</a:t>
            </a:r>
            <a:r>
              <a:rPr lang="zh-TW" altLang="en-US" sz="2400" dirty="0">
                <a:hlinkClick r:id="rId2"/>
              </a:rPr>
              <a:t>桃園市總務諮詢輔導團網頁</a:t>
            </a:r>
            <a:r>
              <a:rPr lang="zh-TW" altLang="en-US" sz="2400" dirty="0"/>
              <a:t>填報電話諮詢</a:t>
            </a:r>
          </a:p>
        </p:txBody>
      </p:sp>
    </p:spTree>
    <p:extLst>
      <p:ext uri="{BB962C8B-B14F-4D97-AF65-F5344CB8AC3E}">
        <p14:creationId xmlns:p14="http://schemas.microsoft.com/office/powerpoint/2010/main" val="309081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3BD690-8A85-4DFD-8894-730000752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到校輔導注意事項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7A0579-186A-4B7E-B656-43F7C4A80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0"/>
            <a:ext cx="8596668" cy="4800600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會議前應</a:t>
            </a:r>
            <a:r>
              <a:rPr lang="zh-TW" altLang="en-US" sz="2400" b="1" dirty="0"/>
              <a:t>先</a:t>
            </a:r>
            <a:r>
              <a:rPr lang="zh-TW" altLang="en-US" sz="2400" dirty="0"/>
              <a:t>詳細檢視相關資料，</a:t>
            </a:r>
            <a:r>
              <a:rPr lang="zh-TW" altLang="en-US" sz="2400" b="1" dirty="0"/>
              <a:t>瞭解</a:t>
            </a:r>
            <a:r>
              <a:rPr lang="zh-TW" altLang="en-US" sz="2400" dirty="0"/>
              <a:t>履約經過與問題。</a:t>
            </a:r>
            <a:endParaRPr lang="en-US" altLang="zh-TW" sz="2400" dirty="0"/>
          </a:p>
          <a:p>
            <a:r>
              <a:rPr lang="zh-TW" altLang="en-US" sz="2400" dirty="0"/>
              <a:t>承上，先蒐集相關法令</a:t>
            </a:r>
            <a:r>
              <a:rPr lang="en-US" altLang="zh-TW" sz="2400" dirty="0"/>
              <a:t>(</a:t>
            </a:r>
            <a:r>
              <a:rPr lang="zh-TW" altLang="en-US" sz="2400" dirty="0"/>
              <a:t>規</a:t>
            </a:r>
            <a:r>
              <a:rPr lang="en-US" altLang="zh-TW" sz="2400" dirty="0"/>
              <a:t>)</a:t>
            </a:r>
            <a:r>
              <a:rPr lang="zh-TW" altLang="en-US" sz="2400" dirty="0"/>
              <a:t>、解釋函、錯誤態樣</a:t>
            </a:r>
            <a:r>
              <a:rPr lang="en-US" altLang="zh-TW" sz="2400" dirty="0"/>
              <a:t>…</a:t>
            </a:r>
            <a:r>
              <a:rPr lang="zh-TW" altLang="en-US" sz="2400" dirty="0"/>
              <a:t>等</a:t>
            </a:r>
            <a:r>
              <a:rPr lang="zh-TW" altLang="en-US" sz="2400" b="1" dirty="0"/>
              <a:t>佐證資料</a:t>
            </a:r>
            <a:r>
              <a:rPr lang="zh-TW" altLang="en-US" sz="2400" dirty="0"/>
              <a:t>。</a:t>
            </a:r>
            <a:endParaRPr lang="en-US" altLang="zh-TW" sz="2400" dirty="0"/>
          </a:p>
          <a:p>
            <a:r>
              <a:rPr lang="zh-TW" altLang="en-US" sz="2400" dirty="0"/>
              <a:t>建議可</a:t>
            </a:r>
            <a:r>
              <a:rPr lang="zh-TW" altLang="en-US" sz="2400" b="1" dirty="0">
                <a:solidFill>
                  <a:srgbClr val="FF0000"/>
                </a:solidFill>
              </a:rPr>
              <a:t>二人共同前往</a:t>
            </a:r>
            <a:r>
              <a:rPr lang="zh-TW" altLang="en-US" sz="2400" dirty="0"/>
              <a:t>，以利</a:t>
            </a:r>
            <a:r>
              <a:rPr lang="zh-TW" altLang="en-US" sz="2400" dirty="0">
                <a:solidFill>
                  <a:srgbClr val="0070C0"/>
                </a:solidFill>
              </a:rPr>
              <a:t>會前討論</a:t>
            </a:r>
            <a:r>
              <a:rPr lang="zh-TW" altLang="en-US" sz="2400" dirty="0"/>
              <a:t>、</a:t>
            </a:r>
            <a:r>
              <a:rPr lang="zh-TW" altLang="en-US" sz="2400" dirty="0">
                <a:solidFill>
                  <a:srgbClr val="0070C0"/>
                </a:solidFill>
              </a:rPr>
              <a:t>會中支應</a:t>
            </a:r>
            <a:r>
              <a:rPr lang="zh-TW" altLang="en-US" sz="2400" dirty="0"/>
              <a:t>、</a:t>
            </a:r>
            <a:r>
              <a:rPr lang="zh-TW" altLang="en-US" sz="2400" dirty="0">
                <a:solidFill>
                  <a:srgbClr val="0070C0"/>
                </a:solidFill>
              </a:rPr>
              <a:t>會後商討</a:t>
            </a:r>
            <a:r>
              <a:rPr lang="zh-TW" altLang="en-US" sz="2400" dirty="0"/>
              <a:t>及</a:t>
            </a:r>
            <a:r>
              <a:rPr lang="zh-TW" altLang="en-US" sz="2400" dirty="0">
                <a:solidFill>
                  <a:srgbClr val="0070C0"/>
                </a:solidFill>
              </a:rPr>
              <a:t>建議策略</a:t>
            </a:r>
            <a:r>
              <a:rPr lang="zh-TW" altLang="en-US" sz="2400" dirty="0"/>
              <a:t>。</a:t>
            </a:r>
            <a:endParaRPr lang="en-US" altLang="zh-TW" sz="2400" dirty="0"/>
          </a:p>
          <a:p>
            <a:r>
              <a:rPr lang="zh-TW" altLang="en-US" sz="2400" dirty="0"/>
              <a:t>可以做決定的人與會、討論協商、可先分開再一起談</a:t>
            </a:r>
            <a:endParaRPr lang="en-US" altLang="zh-TW" sz="2400" dirty="0"/>
          </a:p>
          <a:p>
            <a:r>
              <a:rPr lang="zh-TW" altLang="en-US" sz="2400" dirty="0"/>
              <a:t>機關要準備好相關履約資料及契約</a:t>
            </a:r>
            <a:endParaRPr lang="en-US" altLang="zh-TW" sz="2400" dirty="0"/>
          </a:p>
          <a:p>
            <a:r>
              <a:rPr lang="zh-TW" altLang="en-US" sz="2400" dirty="0"/>
              <a:t>○○○輔導員</a:t>
            </a:r>
            <a:r>
              <a:rPr lang="en-US" altLang="zh-TW" sz="2400" dirty="0"/>
              <a:t>(</a:t>
            </a:r>
            <a:r>
              <a:rPr lang="zh-TW" altLang="en-US" sz="2400" dirty="0"/>
              <a:t>勿稱○○學校主任</a:t>
            </a:r>
            <a:r>
              <a:rPr lang="en-US" altLang="zh-TW" sz="2400" dirty="0"/>
              <a:t>)</a:t>
            </a:r>
            <a:r>
              <a:rPr lang="zh-TW" altLang="en-US" sz="2400" dirty="0"/>
              <a:t>是</a:t>
            </a:r>
            <a:r>
              <a:rPr lang="zh-TW" altLang="en-US" sz="2400" b="1" dirty="0">
                <a:solidFill>
                  <a:srgbClr val="FF0000"/>
                </a:solidFill>
              </a:rPr>
              <a:t>教育局薦派</a:t>
            </a:r>
            <a:r>
              <a:rPr lang="zh-TW" altLang="en-US" sz="2400" dirty="0"/>
              <a:t>的專家</a:t>
            </a:r>
            <a:endParaRPr lang="en-US" altLang="zh-TW" sz="2400" dirty="0"/>
          </a:p>
          <a:p>
            <a:r>
              <a:rPr lang="zh-TW" altLang="en-US" sz="2400" dirty="0"/>
              <a:t>秉持輔導員之立場與態度</a:t>
            </a:r>
            <a:endParaRPr lang="en-US" altLang="zh-TW" sz="2400" dirty="0"/>
          </a:p>
          <a:p>
            <a:r>
              <a:rPr lang="zh-TW" altLang="en-US" sz="2400" dirty="0"/>
              <a:t>不要樂觀的認為一次就可以解決問題或一定可以解決</a:t>
            </a:r>
            <a:endParaRPr lang="en-US" altLang="zh-TW" sz="2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402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323</TotalTime>
  <Words>1243</Words>
  <Application>Microsoft Office PowerPoint</Application>
  <PresentationFormat>寬螢幕</PresentationFormat>
  <Paragraphs>100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微軟正黑體</vt:lpstr>
      <vt:lpstr>Arial</vt:lpstr>
      <vt:lpstr>Trebuchet MS</vt:lpstr>
      <vt:lpstr>Wingdings</vt:lpstr>
      <vt:lpstr>Wingdings 3</vt:lpstr>
      <vt:lpstr>多面向</vt:lpstr>
      <vt:lpstr>總務輔導團 團員專業成長研習</vt:lpstr>
      <vt:lpstr>大綱</vt:lpstr>
      <vt:lpstr>前言</vt:lpstr>
      <vt:lpstr>輔導員 </vt:lpstr>
      <vt:lpstr>輔導員 </vt:lpstr>
      <vt:lpstr>輔導員 </vt:lpstr>
      <vt:lpstr>輔導員 </vt:lpstr>
      <vt:lpstr>電話諮詢注意事項</vt:lpstr>
      <vt:lpstr>到校輔導注意事項 </vt:lpstr>
      <vt:lpstr>履約爭議處理實務分享 </vt:lpstr>
      <vt:lpstr>履約爭議處理實務分享 </vt:lpstr>
      <vt:lpstr>履約爭議處理實務分享 </vt:lpstr>
      <vt:lpstr>履約爭議處理實務分享 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總務輔導團 團員專業成長研習</dc:title>
  <dc:creator>User</dc:creator>
  <cp:lastModifiedBy>User</cp:lastModifiedBy>
  <cp:revision>40</cp:revision>
  <dcterms:created xsi:type="dcterms:W3CDTF">2022-10-26T04:43:56Z</dcterms:created>
  <dcterms:modified xsi:type="dcterms:W3CDTF">2022-11-17T03:05:45Z</dcterms:modified>
</cp:coreProperties>
</file>