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23"/>
  </p:notesMasterIdLst>
  <p:sldIdLst>
    <p:sldId id="301" r:id="rId3"/>
    <p:sldId id="305" r:id="rId4"/>
    <p:sldId id="257" r:id="rId5"/>
    <p:sldId id="278" r:id="rId6"/>
    <p:sldId id="261" r:id="rId7"/>
    <p:sldId id="1016" r:id="rId8"/>
    <p:sldId id="954" r:id="rId9"/>
    <p:sldId id="281" r:id="rId10"/>
    <p:sldId id="308" r:id="rId11"/>
    <p:sldId id="1004" r:id="rId12"/>
    <p:sldId id="838" r:id="rId13"/>
    <p:sldId id="1013" r:id="rId14"/>
    <p:sldId id="1014" r:id="rId15"/>
    <p:sldId id="1015" r:id="rId16"/>
    <p:sldId id="1010" r:id="rId17"/>
    <p:sldId id="1011" r:id="rId18"/>
    <p:sldId id="1012" r:id="rId19"/>
    <p:sldId id="279" r:id="rId20"/>
    <p:sldId id="288" r:id="rId21"/>
    <p:sldId id="302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8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220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F2840-1518-4960-82A3-D28AB7EB9CF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197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F2840-1518-4960-82A3-D28AB7EB9CF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880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F2840-1518-4960-82A3-D28AB7EB9CF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83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/>
              <a:t>http://www.ypppt.com</a:t>
            </a: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9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21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5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8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00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89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257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048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64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01127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6575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4781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2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31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00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7429"/>
      </p:ext>
    </p:extLst>
  </p:cSld>
  <p:clrMapOvr>
    <a:masterClrMapping/>
  </p:clrMapOvr>
  <p:transition spd="slow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9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9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3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77444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25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87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7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5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5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21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4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21816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8509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86126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34388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71218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38283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4471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9" r:id="rId16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1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nkids.com/search_content.asp?Serial_NO=%20101487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pfocus.com/0/ed112526a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hyperlink" Target="&#21443;&#32771;&#36039;&#26009;/&#20013;&#24179;&#22283;&#23567;&#30456;&#38364;&#27161;&#26696;&#36914;&#24230;&#25484;&#25569;&#34920;.xlsx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c.edu.tw/home.jsp?id=30&amp;parentpath=0&amp;mcustomize=odownload_view.jsp&amp;dataserno=201810020001&amp;aplistdn=ou=data,ou=officialdownload,ou=download,ou=service,ou=ap_root,o=tycg,c=tw&amp;toolsflag=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&#21443;&#32771;&#36039;&#26009;/&#22283;&#23567;&#32317;&#21209;&#34389;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71751"/>
            <a:ext cx="9144000" cy="1828235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pic>
        <p:nvPicPr>
          <p:cNvPr id="10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03" y="210279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15413" y="5314104"/>
            <a:ext cx="1128587" cy="38088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zh-CN" altLang="en-US" dirty="0"/>
              <a:t>延时文字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2349113" y="3309841"/>
            <a:ext cx="4391725" cy="4319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375451" y="3276731"/>
            <a:ext cx="2339047" cy="461637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分享者：林志龍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Group 91"/>
          <p:cNvGrpSpPr>
            <a:grpSpLocks/>
          </p:cNvGrpSpPr>
          <p:nvPr/>
        </p:nvGrpSpPr>
        <p:grpSpPr bwMode="auto">
          <a:xfrm>
            <a:off x="2359829" y="3325361"/>
            <a:ext cx="390552" cy="616758"/>
            <a:chOff x="936" y="1480"/>
            <a:chExt cx="1589" cy="2510"/>
          </a:xfrm>
        </p:grpSpPr>
        <p:grpSp>
          <p:nvGrpSpPr>
            <p:cNvPr id="26" name="组合 33"/>
            <p:cNvGrpSpPr>
              <a:grpSpLocks/>
            </p:cNvGrpSpPr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7" name="组合 4"/>
            <p:cNvGrpSpPr>
              <a:grpSpLocks/>
            </p:cNvGrpSpPr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86" y="3454207"/>
            <a:ext cx="1475294" cy="3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530" y="2611207"/>
            <a:ext cx="6201036" cy="64613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總務主任經驗分享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0381" y="3751322"/>
            <a:ext cx="3871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中平國小總務主任</a:t>
            </a:r>
          </a:p>
        </p:txBody>
      </p:sp>
    </p:spTree>
    <p:extLst>
      <p:ext uri="{BB962C8B-B14F-4D97-AF65-F5344CB8AC3E}">
        <p14:creationId xmlns:p14="http://schemas.microsoft.com/office/powerpoint/2010/main" val="677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17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17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17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17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7284E-7 L 0.42031 0.000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41459 -0.002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17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17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17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3" grpId="0" animBg="1"/>
      <p:bldP spid="24" grpId="0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3571D15D-488C-4719-BB91-A663B6B24AB1}"/>
              </a:ext>
            </a:extLst>
          </p:cNvPr>
          <p:cNvGrpSpPr/>
          <p:nvPr/>
        </p:nvGrpSpPr>
        <p:grpSpPr>
          <a:xfrm>
            <a:off x="3040286" y="1281552"/>
            <a:ext cx="2981403" cy="2908332"/>
            <a:chOff x="8106167" y="3417472"/>
            <a:chExt cx="7952861" cy="7755553"/>
          </a:xfrm>
        </p:grpSpPr>
        <p:sp>
          <p:nvSpPr>
            <p:cNvPr id="3" name="Shape 405">
              <a:extLst>
                <a:ext uri="{FF2B5EF4-FFF2-40B4-BE49-F238E27FC236}">
                  <a16:creationId xmlns:a16="http://schemas.microsoft.com/office/drawing/2014/main" id="{70261BB7-928A-4A80-B793-C1BF7F42DBC8}"/>
                </a:ext>
              </a:extLst>
            </p:cNvPr>
            <p:cNvSpPr/>
            <p:nvPr/>
          </p:nvSpPr>
          <p:spPr>
            <a:xfrm>
              <a:off x="8478901" y="3439397"/>
              <a:ext cx="3617487" cy="323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0951" extrusionOk="0">
                  <a:moveTo>
                    <a:pt x="28" y="15669"/>
                  </a:moveTo>
                  <a:cubicBezTo>
                    <a:pt x="-241" y="18269"/>
                    <a:pt x="1430" y="20620"/>
                    <a:pt x="3761" y="20920"/>
                  </a:cubicBezTo>
                  <a:cubicBezTo>
                    <a:pt x="5982" y="21206"/>
                    <a:pt x="7998" y="19526"/>
                    <a:pt x="8417" y="17118"/>
                  </a:cubicBezTo>
                  <a:lnTo>
                    <a:pt x="8417" y="17119"/>
                  </a:lnTo>
                  <a:cubicBezTo>
                    <a:pt x="8879" y="14483"/>
                    <a:pt x="10094" y="13046"/>
                    <a:pt x="13567" y="13801"/>
                  </a:cubicBezTo>
                  <a:lnTo>
                    <a:pt x="13566" y="13799"/>
                  </a:lnTo>
                  <a:cubicBezTo>
                    <a:pt x="13724" y="13833"/>
                    <a:pt x="13883" y="13863"/>
                    <a:pt x="14046" y="13884"/>
                  </a:cubicBezTo>
                  <a:cubicBezTo>
                    <a:pt x="17471" y="14325"/>
                    <a:pt x="20568" y="11585"/>
                    <a:pt x="20964" y="7764"/>
                  </a:cubicBezTo>
                  <a:cubicBezTo>
                    <a:pt x="21359" y="3943"/>
                    <a:pt x="18903" y="488"/>
                    <a:pt x="15478" y="47"/>
                  </a:cubicBezTo>
                  <a:cubicBezTo>
                    <a:pt x="12052" y="-394"/>
                    <a:pt x="8955" y="2346"/>
                    <a:pt x="8560" y="6167"/>
                  </a:cubicBezTo>
                  <a:cubicBezTo>
                    <a:pt x="8542" y="6335"/>
                    <a:pt x="8532" y="6502"/>
                    <a:pt x="8526" y="6668"/>
                  </a:cubicBezTo>
                  <a:lnTo>
                    <a:pt x="8524" y="6666"/>
                  </a:lnTo>
                  <a:cubicBezTo>
                    <a:pt x="8372" y="10610"/>
                    <a:pt x="6836" y="11593"/>
                    <a:pt x="4431" y="11478"/>
                  </a:cubicBezTo>
                  <a:lnTo>
                    <a:pt x="4431" y="11479"/>
                  </a:lnTo>
                  <a:cubicBezTo>
                    <a:pt x="2224" y="11371"/>
                    <a:pt x="285" y="13183"/>
                    <a:pt x="28" y="1566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38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Shape 406">
              <a:extLst>
                <a:ext uri="{FF2B5EF4-FFF2-40B4-BE49-F238E27FC236}">
                  <a16:creationId xmlns:a16="http://schemas.microsoft.com/office/drawing/2014/main" id="{4C1A9D27-A7B0-44FF-83AA-843F3BA42C03}"/>
                </a:ext>
              </a:extLst>
            </p:cNvPr>
            <p:cNvSpPr/>
            <p:nvPr/>
          </p:nvSpPr>
          <p:spPr>
            <a:xfrm>
              <a:off x="10342569" y="3417472"/>
              <a:ext cx="4112389" cy="215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19665" extrusionOk="0">
                  <a:moveTo>
                    <a:pt x="1073" y="5102"/>
                  </a:moveTo>
                  <a:cubicBezTo>
                    <a:pt x="-362" y="7721"/>
                    <a:pt x="-357" y="11957"/>
                    <a:pt x="1085" y="14564"/>
                  </a:cubicBezTo>
                  <a:cubicBezTo>
                    <a:pt x="2459" y="17048"/>
                    <a:pt x="4640" y="17154"/>
                    <a:pt x="6085" y="14893"/>
                  </a:cubicBezTo>
                  <a:lnTo>
                    <a:pt x="6084" y="14895"/>
                  </a:lnTo>
                  <a:cubicBezTo>
                    <a:pt x="7668" y="12423"/>
                    <a:pt x="9187" y="12017"/>
                    <a:pt x="11187" y="16243"/>
                  </a:cubicBezTo>
                  <a:lnTo>
                    <a:pt x="11188" y="16239"/>
                  </a:lnTo>
                  <a:cubicBezTo>
                    <a:pt x="11279" y="16431"/>
                    <a:pt x="11373" y="16620"/>
                    <a:pt x="11473" y="16801"/>
                  </a:cubicBezTo>
                  <a:cubicBezTo>
                    <a:pt x="13592" y="20633"/>
                    <a:pt x="17020" y="20618"/>
                    <a:pt x="19129" y="16769"/>
                  </a:cubicBezTo>
                  <a:cubicBezTo>
                    <a:pt x="21238" y="12920"/>
                    <a:pt x="21230" y="6695"/>
                    <a:pt x="19111" y="2864"/>
                  </a:cubicBezTo>
                  <a:cubicBezTo>
                    <a:pt x="16992" y="-967"/>
                    <a:pt x="13565" y="-953"/>
                    <a:pt x="11456" y="2896"/>
                  </a:cubicBezTo>
                  <a:cubicBezTo>
                    <a:pt x="11363" y="3066"/>
                    <a:pt x="11275" y="3241"/>
                    <a:pt x="11191" y="3419"/>
                  </a:cubicBezTo>
                  <a:lnTo>
                    <a:pt x="11191" y="3415"/>
                  </a:lnTo>
                  <a:cubicBezTo>
                    <a:pt x="9188" y="7638"/>
                    <a:pt x="7669" y="7229"/>
                    <a:pt x="6088" y="4754"/>
                  </a:cubicBezTo>
                  <a:lnTo>
                    <a:pt x="6088" y="4756"/>
                  </a:lnTo>
                  <a:cubicBezTo>
                    <a:pt x="4638" y="2482"/>
                    <a:pt x="2445" y="2598"/>
                    <a:pt x="1073" y="510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38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Shape 407">
              <a:extLst>
                <a:ext uri="{FF2B5EF4-FFF2-40B4-BE49-F238E27FC236}">
                  <a16:creationId xmlns:a16="http://schemas.microsoft.com/office/drawing/2014/main" id="{50D5845E-C3FF-45F9-B80A-3FD129865DD6}"/>
                </a:ext>
              </a:extLst>
            </p:cNvPr>
            <p:cNvSpPr/>
            <p:nvPr/>
          </p:nvSpPr>
          <p:spPr>
            <a:xfrm>
              <a:off x="12622820" y="3790205"/>
              <a:ext cx="3436208" cy="343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86" extrusionOk="0">
                  <a:moveTo>
                    <a:pt x="4585" y="1"/>
                  </a:moveTo>
                  <a:cubicBezTo>
                    <a:pt x="2047" y="6"/>
                    <a:pt x="-6" y="2068"/>
                    <a:pt x="0" y="4605"/>
                  </a:cubicBezTo>
                  <a:cubicBezTo>
                    <a:pt x="5" y="7022"/>
                    <a:pt x="1878" y="8997"/>
                    <a:pt x="4251" y="9173"/>
                  </a:cubicBezTo>
                  <a:lnTo>
                    <a:pt x="4249" y="9174"/>
                  </a:lnTo>
                  <a:cubicBezTo>
                    <a:pt x="6847" y="9370"/>
                    <a:pt x="8385" y="10512"/>
                    <a:pt x="8097" y="14328"/>
                  </a:cubicBezTo>
                  <a:lnTo>
                    <a:pt x="8099" y="14326"/>
                  </a:lnTo>
                  <a:cubicBezTo>
                    <a:pt x="8086" y="14500"/>
                    <a:pt x="8077" y="14674"/>
                    <a:pt x="8078" y="14851"/>
                  </a:cubicBezTo>
                  <a:cubicBezTo>
                    <a:pt x="8086" y="18580"/>
                    <a:pt x="11117" y="21595"/>
                    <a:pt x="14847" y="21586"/>
                  </a:cubicBezTo>
                  <a:cubicBezTo>
                    <a:pt x="18577" y="21578"/>
                    <a:pt x="21594" y="18549"/>
                    <a:pt x="21585" y="14820"/>
                  </a:cubicBezTo>
                  <a:cubicBezTo>
                    <a:pt x="21577" y="11092"/>
                    <a:pt x="18546" y="8076"/>
                    <a:pt x="14816" y="8085"/>
                  </a:cubicBezTo>
                  <a:cubicBezTo>
                    <a:pt x="14651" y="8085"/>
                    <a:pt x="14490" y="8094"/>
                    <a:pt x="14328" y="8106"/>
                  </a:cubicBezTo>
                  <a:lnTo>
                    <a:pt x="14330" y="8104"/>
                  </a:lnTo>
                  <a:cubicBezTo>
                    <a:pt x="10512" y="8387"/>
                    <a:pt x="9371" y="6849"/>
                    <a:pt x="9178" y="4253"/>
                  </a:cubicBezTo>
                  <a:lnTo>
                    <a:pt x="9177" y="4254"/>
                  </a:lnTo>
                  <a:cubicBezTo>
                    <a:pt x="9002" y="1872"/>
                    <a:pt x="7012" y="-5"/>
                    <a:pt x="4585" y="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38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Shape 408">
              <a:extLst>
                <a:ext uri="{FF2B5EF4-FFF2-40B4-BE49-F238E27FC236}">
                  <a16:creationId xmlns:a16="http://schemas.microsoft.com/office/drawing/2014/main" id="{246248C9-989E-46A1-B0E2-D5C8915BD3C0}"/>
                </a:ext>
              </a:extLst>
            </p:cNvPr>
            <p:cNvSpPr/>
            <p:nvPr/>
          </p:nvSpPr>
          <p:spPr>
            <a:xfrm>
              <a:off x="13872576" y="5434618"/>
              <a:ext cx="2150323" cy="411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5" h="20705" extrusionOk="0">
                  <a:moveTo>
                    <a:pt x="14563" y="1073"/>
                  </a:moveTo>
                  <a:cubicBezTo>
                    <a:pt x="11944" y="-362"/>
                    <a:pt x="7708" y="-357"/>
                    <a:pt x="5101" y="1085"/>
                  </a:cubicBezTo>
                  <a:cubicBezTo>
                    <a:pt x="2617" y="2459"/>
                    <a:pt x="2511" y="4640"/>
                    <a:pt x="4772" y="6085"/>
                  </a:cubicBezTo>
                  <a:lnTo>
                    <a:pt x="4770" y="6084"/>
                  </a:lnTo>
                  <a:cubicBezTo>
                    <a:pt x="7242" y="7668"/>
                    <a:pt x="7648" y="9187"/>
                    <a:pt x="3422" y="11187"/>
                  </a:cubicBezTo>
                  <a:lnTo>
                    <a:pt x="3426" y="11187"/>
                  </a:lnTo>
                  <a:cubicBezTo>
                    <a:pt x="3234" y="11279"/>
                    <a:pt x="3045" y="11373"/>
                    <a:pt x="2864" y="11473"/>
                  </a:cubicBezTo>
                  <a:cubicBezTo>
                    <a:pt x="-968" y="13592"/>
                    <a:pt x="-953" y="17020"/>
                    <a:pt x="2896" y="19129"/>
                  </a:cubicBezTo>
                  <a:cubicBezTo>
                    <a:pt x="6745" y="21238"/>
                    <a:pt x="12970" y="21230"/>
                    <a:pt x="16801" y="19111"/>
                  </a:cubicBezTo>
                  <a:cubicBezTo>
                    <a:pt x="20632" y="16992"/>
                    <a:pt x="20618" y="13565"/>
                    <a:pt x="16769" y="11456"/>
                  </a:cubicBezTo>
                  <a:cubicBezTo>
                    <a:pt x="16599" y="11363"/>
                    <a:pt x="16424" y="11275"/>
                    <a:pt x="16246" y="11191"/>
                  </a:cubicBezTo>
                  <a:lnTo>
                    <a:pt x="16250" y="11191"/>
                  </a:lnTo>
                  <a:cubicBezTo>
                    <a:pt x="12027" y="9188"/>
                    <a:pt x="12436" y="7669"/>
                    <a:pt x="14911" y="6088"/>
                  </a:cubicBezTo>
                  <a:lnTo>
                    <a:pt x="14909" y="6088"/>
                  </a:lnTo>
                  <a:cubicBezTo>
                    <a:pt x="17183" y="4638"/>
                    <a:pt x="17067" y="2445"/>
                    <a:pt x="14563" y="107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38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Shape 409">
              <a:extLst>
                <a:ext uri="{FF2B5EF4-FFF2-40B4-BE49-F238E27FC236}">
                  <a16:creationId xmlns:a16="http://schemas.microsoft.com/office/drawing/2014/main" id="{2DE30AA3-65FC-469B-9A30-95507C8C22E8}"/>
                </a:ext>
              </a:extLst>
            </p:cNvPr>
            <p:cNvSpPr/>
            <p:nvPr/>
          </p:nvSpPr>
          <p:spPr>
            <a:xfrm>
              <a:off x="12228162" y="7736796"/>
              <a:ext cx="3437899" cy="343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86" extrusionOk="0">
                  <a:moveTo>
                    <a:pt x="21586" y="4584"/>
                  </a:moveTo>
                  <a:cubicBezTo>
                    <a:pt x="21581" y="2047"/>
                    <a:pt x="19519" y="-6"/>
                    <a:pt x="16982" y="0"/>
                  </a:cubicBezTo>
                  <a:cubicBezTo>
                    <a:pt x="14565" y="5"/>
                    <a:pt x="12590" y="1878"/>
                    <a:pt x="12414" y="4251"/>
                  </a:cubicBezTo>
                  <a:lnTo>
                    <a:pt x="12413" y="4249"/>
                  </a:lnTo>
                  <a:cubicBezTo>
                    <a:pt x="12217" y="6847"/>
                    <a:pt x="11075" y="8385"/>
                    <a:pt x="7259" y="8097"/>
                  </a:cubicBezTo>
                  <a:lnTo>
                    <a:pt x="7261" y="8099"/>
                  </a:lnTo>
                  <a:cubicBezTo>
                    <a:pt x="7087" y="8086"/>
                    <a:pt x="6912" y="8077"/>
                    <a:pt x="6736" y="8078"/>
                  </a:cubicBezTo>
                  <a:cubicBezTo>
                    <a:pt x="3007" y="8086"/>
                    <a:pt x="-8" y="11117"/>
                    <a:pt x="0" y="14847"/>
                  </a:cubicBezTo>
                  <a:cubicBezTo>
                    <a:pt x="9" y="18577"/>
                    <a:pt x="3038" y="21594"/>
                    <a:pt x="6767" y="21585"/>
                  </a:cubicBezTo>
                  <a:cubicBezTo>
                    <a:pt x="10495" y="21577"/>
                    <a:pt x="13510" y="18546"/>
                    <a:pt x="13502" y="14816"/>
                  </a:cubicBezTo>
                  <a:cubicBezTo>
                    <a:pt x="13502" y="14651"/>
                    <a:pt x="13493" y="14490"/>
                    <a:pt x="13482" y="14328"/>
                  </a:cubicBezTo>
                  <a:lnTo>
                    <a:pt x="13483" y="14330"/>
                  </a:lnTo>
                  <a:cubicBezTo>
                    <a:pt x="13199" y="10512"/>
                    <a:pt x="14738" y="9371"/>
                    <a:pt x="17334" y="9178"/>
                  </a:cubicBezTo>
                  <a:lnTo>
                    <a:pt x="17333" y="9177"/>
                  </a:lnTo>
                  <a:cubicBezTo>
                    <a:pt x="19715" y="9002"/>
                    <a:pt x="21592" y="7012"/>
                    <a:pt x="21586" y="458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38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Shape 410">
              <a:extLst>
                <a:ext uri="{FF2B5EF4-FFF2-40B4-BE49-F238E27FC236}">
                  <a16:creationId xmlns:a16="http://schemas.microsoft.com/office/drawing/2014/main" id="{19E74541-8CD7-4E77-AF93-E0A973683C15}"/>
                </a:ext>
              </a:extLst>
            </p:cNvPr>
            <p:cNvSpPr/>
            <p:nvPr/>
          </p:nvSpPr>
          <p:spPr>
            <a:xfrm>
              <a:off x="9882134" y="9008475"/>
              <a:ext cx="4112389" cy="215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19665" extrusionOk="0">
                  <a:moveTo>
                    <a:pt x="19633" y="14563"/>
                  </a:moveTo>
                  <a:cubicBezTo>
                    <a:pt x="21068" y="11944"/>
                    <a:pt x="21063" y="7708"/>
                    <a:pt x="19621" y="5101"/>
                  </a:cubicBezTo>
                  <a:cubicBezTo>
                    <a:pt x="18247" y="2617"/>
                    <a:pt x="16066" y="2511"/>
                    <a:pt x="14621" y="4772"/>
                  </a:cubicBezTo>
                  <a:lnTo>
                    <a:pt x="14622" y="4770"/>
                  </a:lnTo>
                  <a:cubicBezTo>
                    <a:pt x="13038" y="7242"/>
                    <a:pt x="11519" y="7648"/>
                    <a:pt x="9519" y="3422"/>
                  </a:cubicBezTo>
                  <a:lnTo>
                    <a:pt x="9518" y="3426"/>
                  </a:lnTo>
                  <a:cubicBezTo>
                    <a:pt x="9427" y="3234"/>
                    <a:pt x="9333" y="3045"/>
                    <a:pt x="9233" y="2863"/>
                  </a:cubicBezTo>
                  <a:cubicBezTo>
                    <a:pt x="7114" y="-968"/>
                    <a:pt x="3686" y="-953"/>
                    <a:pt x="1577" y="2896"/>
                  </a:cubicBezTo>
                  <a:cubicBezTo>
                    <a:pt x="-532" y="6745"/>
                    <a:pt x="-524" y="12970"/>
                    <a:pt x="1595" y="16801"/>
                  </a:cubicBezTo>
                  <a:cubicBezTo>
                    <a:pt x="3714" y="20632"/>
                    <a:pt x="7141" y="20617"/>
                    <a:pt x="9250" y="16769"/>
                  </a:cubicBezTo>
                  <a:cubicBezTo>
                    <a:pt x="9343" y="16599"/>
                    <a:pt x="9431" y="16424"/>
                    <a:pt x="9515" y="16246"/>
                  </a:cubicBezTo>
                  <a:lnTo>
                    <a:pt x="9515" y="16250"/>
                  </a:lnTo>
                  <a:cubicBezTo>
                    <a:pt x="11518" y="12027"/>
                    <a:pt x="13037" y="12436"/>
                    <a:pt x="14618" y="14911"/>
                  </a:cubicBezTo>
                  <a:lnTo>
                    <a:pt x="14618" y="14909"/>
                  </a:lnTo>
                  <a:cubicBezTo>
                    <a:pt x="16068" y="17183"/>
                    <a:pt x="18261" y="17067"/>
                    <a:pt x="19633" y="145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38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Shape 411">
              <a:extLst>
                <a:ext uri="{FF2B5EF4-FFF2-40B4-BE49-F238E27FC236}">
                  <a16:creationId xmlns:a16="http://schemas.microsoft.com/office/drawing/2014/main" id="{7D3B32BE-7465-4CC9-BCB9-7FD721D54D1E}"/>
                </a:ext>
              </a:extLst>
            </p:cNvPr>
            <p:cNvSpPr/>
            <p:nvPr/>
          </p:nvSpPr>
          <p:spPr>
            <a:xfrm>
              <a:off x="8259646" y="7298286"/>
              <a:ext cx="3436208" cy="343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86" extrusionOk="0">
                  <a:moveTo>
                    <a:pt x="17001" y="21585"/>
                  </a:moveTo>
                  <a:cubicBezTo>
                    <a:pt x="19538" y="21579"/>
                    <a:pt x="21591" y="19518"/>
                    <a:pt x="21585" y="16981"/>
                  </a:cubicBezTo>
                  <a:cubicBezTo>
                    <a:pt x="21580" y="14564"/>
                    <a:pt x="19707" y="12589"/>
                    <a:pt x="17334" y="12413"/>
                  </a:cubicBezTo>
                  <a:lnTo>
                    <a:pt x="17336" y="12412"/>
                  </a:lnTo>
                  <a:cubicBezTo>
                    <a:pt x="14738" y="12216"/>
                    <a:pt x="13200" y="11074"/>
                    <a:pt x="13488" y="7258"/>
                  </a:cubicBezTo>
                  <a:lnTo>
                    <a:pt x="13486" y="7260"/>
                  </a:lnTo>
                  <a:cubicBezTo>
                    <a:pt x="13499" y="7086"/>
                    <a:pt x="13508" y="6912"/>
                    <a:pt x="13507" y="6735"/>
                  </a:cubicBezTo>
                  <a:cubicBezTo>
                    <a:pt x="13499" y="3006"/>
                    <a:pt x="10468" y="-9"/>
                    <a:pt x="6738" y="0"/>
                  </a:cubicBezTo>
                  <a:cubicBezTo>
                    <a:pt x="3008" y="8"/>
                    <a:pt x="-9" y="3037"/>
                    <a:pt x="0" y="6766"/>
                  </a:cubicBezTo>
                  <a:cubicBezTo>
                    <a:pt x="8" y="10494"/>
                    <a:pt x="3039" y="13509"/>
                    <a:pt x="6769" y="13501"/>
                  </a:cubicBezTo>
                  <a:cubicBezTo>
                    <a:pt x="6934" y="13500"/>
                    <a:pt x="7095" y="13492"/>
                    <a:pt x="7257" y="13480"/>
                  </a:cubicBezTo>
                  <a:lnTo>
                    <a:pt x="7255" y="13482"/>
                  </a:lnTo>
                  <a:cubicBezTo>
                    <a:pt x="11073" y="13198"/>
                    <a:pt x="12214" y="14736"/>
                    <a:pt x="12407" y="17333"/>
                  </a:cubicBezTo>
                  <a:lnTo>
                    <a:pt x="12408" y="17332"/>
                  </a:lnTo>
                  <a:cubicBezTo>
                    <a:pt x="12583" y="19714"/>
                    <a:pt x="14573" y="21591"/>
                    <a:pt x="17001" y="2158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38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Shape 412">
              <a:extLst>
                <a:ext uri="{FF2B5EF4-FFF2-40B4-BE49-F238E27FC236}">
                  <a16:creationId xmlns:a16="http://schemas.microsoft.com/office/drawing/2014/main" id="{445E957E-D24D-4063-AE4C-6C09E72ACC86}"/>
                </a:ext>
              </a:extLst>
            </p:cNvPr>
            <p:cNvSpPr/>
            <p:nvPr/>
          </p:nvSpPr>
          <p:spPr>
            <a:xfrm>
              <a:off x="8106167" y="4930332"/>
              <a:ext cx="2150363" cy="410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8" h="20543" extrusionOk="0">
                  <a:moveTo>
                    <a:pt x="6733" y="19645"/>
                  </a:moveTo>
                  <a:cubicBezTo>
                    <a:pt x="9474" y="20971"/>
                    <a:pt x="13630" y="20810"/>
                    <a:pt x="16014" y="19285"/>
                  </a:cubicBezTo>
                  <a:cubicBezTo>
                    <a:pt x="18287" y="17832"/>
                    <a:pt x="18129" y="15666"/>
                    <a:pt x="15738" y="14318"/>
                  </a:cubicBezTo>
                  <a:lnTo>
                    <a:pt x="15740" y="14318"/>
                  </a:lnTo>
                  <a:cubicBezTo>
                    <a:pt x="13125" y="12839"/>
                    <a:pt x="12544" y="11349"/>
                    <a:pt x="16450" y="9211"/>
                  </a:cubicBezTo>
                  <a:lnTo>
                    <a:pt x="16446" y="9211"/>
                  </a:lnTo>
                  <a:cubicBezTo>
                    <a:pt x="16624" y="9113"/>
                    <a:pt x="16798" y="9013"/>
                    <a:pt x="16964" y="8907"/>
                  </a:cubicBezTo>
                  <a:cubicBezTo>
                    <a:pt x="20469" y="6666"/>
                    <a:pt x="20043" y="3269"/>
                    <a:pt x="16014" y="1320"/>
                  </a:cubicBezTo>
                  <a:cubicBezTo>
                    <a:pt x="11985" y="-629"/>
                    <a:pt x="5878" y="-393"/>
                    <a:pt x="2373" y="1848"/>
                  </a:cubicBezTo>
                  <a:cubicBezTo>
                    <a:pt x="-1131" y="4090"/>
                    <a:pt x="-706" y="7486"/>
                    <a:pt x="3323" y="9435"/>
                  </a:cubicBezTo>
                  <a:cubicBezTo>
                    <a:pt x="3501" y="9521"/>
                    <a:pt x="3683" y="9601"/>
                    <a:pt x="3868" y="9678"/>
                  </a:cubicBezTo>
                  <a:lnTo>
                    <a:pt x="3864" y="9678"/>
                  </a:lnTo>
                  <a:cubicBezTo>
                    <a:pt x="8247" y="11508"/>
                    <a:pt x="8028" y="13029"/>
                    <a:pt x="5789" y="14687"/>
                  </a:cubicBezTo>
                  <a:lnTo>
                    <a:pt x="5792" y="14687"/>
                  </a:lnTo>
                  <a:cubicBezTo>
                    <a:pt x="3734" y="16208"/>
                    <a:pt x="4111" y="18377"/>
                    <a:pt x="6733" y="1964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138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Shape 413">
              <a:extLst>
                <a:ext uri="{FF2B5EF4-FFF2-40B4-BE49-F238E27FC236}">
                  <a16:creationId xmlns:a16="http://schemas.microsoft.com/office/drawing/2014/main" id="{9B18ACB7-65B6-4BF9-B91A-C3CFFE562D4D}"/>
                </a:ext>
              </a:extLst>
            </p:cNvPr>
            <p:cNvSpPr/>
            <p:nvPr/>
          </p:nvSpPr>
          <p:spPr>
            <a:xfrm>
              <a:off x="13009481" y="4127348"/>
              <a:ext cx="733668" cy="721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15" tIns="71415" rIns="71415" bIns="71415" anchor="ctr"/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</a:t>
              </a:r>
              <a:endParaRPr sz="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Shape 414">
              <a:extLst>
                <a:ext uri="{FF2B5EF4-FFF2-40B4-BE49-F238E27FC236}">
                  <a16:creationId xmlns:a16="http://schemas.microsoft.com/office/drawing/2014/main" id="{42ACE4EB-250A-462C-AA57-B9EF3AC433A0}"/>
                </a:ext>
              </a:extLst>
            </p:cNvPr>
            <p:cNvSpPr/>
            <p:nvPr/>
          </p:nvSpPr>
          <p:spPr>
            <a:xfrm>
              <a:off x="12848479" y="9722701"/>
              <a:ext cx="775759" cy="7218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15" tIns="71415" rIns="71415" bIns="71415" anchor="ctr"/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F</a:t>
              </a:r>
              <a:endParaRPr sz="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Shape 415">
              <a:extLst>
                <a:ext uri="{FF2B5EF4-FFF2-40B4-BE49-F238E27FC236}">
                  <a16:creationId xmlns:a16="http://schemas.microsoft.com/office/drawing/2014/main" id="{620F92BF-A50F-40D8-B001-C05704307E1B}"/>
                </a:ext>
              </a:extLst>
            </p:cNvPr>
            <p:cNvSpPr/>
            <p:nvPr/>
          </p:nvSpPr>
          <p:spPr>
            <a:xfrm>
              <a:off x="14571014" y="8102526"/>
              <a:ext cx="733667" cy="7218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15" tIns="71415" rIns="71415" bIns="71415" anchor="ctr"/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E</a:t>
              </a:r>
              <a:endParaRPr sz="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Shape 416">
              <a:extLst>
                <a:ext uri="{FF2B5EF4-FFF2-40B4-BE49-F238E27FC236}">
                  <a16:creationId xmlns:a16="http://schemas.microsoft.com/office/drawing/2014/main" id="{93272600-CE05-4528-ADE2-4E1F006F614E}"/>
                </a:ext>
              </a:extLst>
            </p:cNvPr>
            <p:cNvSpPr/>
            <p:nvPr/>
          </p:nvSpPr>
          <p:spPr>
            <a:xfrm>
              <a:off x="14582799" y="5827866"/>
              <a:ext cx="733668" cy="721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15" tIns="71415" rIns="71415" bIns="71415" anchor="ctr"/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D</a:t>
              </a:r>
              <a:endParaRPr sz="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Shape 417">
              <a:extLst>
                <a:ext uri="{FF2B5EF4-FFF2-40B4-BE49-F238E27FC236}">
                  <a16:creationId xmlns:a16="http://schemas.microsoft.com/office/drawing/2014/main" id="{2EE34434-525C-43C5-AD1F-97C648118465}"/>
                </a:ext>
              </a:extLst>
            </p:cNvPr>
            <p:cNvSpPr/>
            <p:nvPr/>
          </p:nvSpPr>
          <p:spPr>
            <a:xfrm>
              <a:off x="8795994" y="5603461"/>
              <a:ext cx="817852" cy="7218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15" tIns="71415" rIns="71415" bIns="71415" anchor="ctr"/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endParaRPr sz="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Shape 418">
              <a:extLst>
                <a:ext uri="{FF2B5EF4-FFF2-40B4-BE49-F238E27FC236}">
                  <a16:creationId xmlns:a16="http://schemas.microsoft.com/office/drawing/2014/main" id="{571FF125-217A-4B33-AC22-49F6DA714168}"/>
                </a:ext>
              </a:extLst>
            </p:cNvPr>
            <p:cNvSpPr/>
            <p:nvPr/>
          </p:nvSpPr>
          <p:spPr>
            <a:xfrm>
              <a:off x="8931409" y="7929667"/>
              <a:ext cx="817851" cy="721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15" tIns="71415" rIns="71415" bIns="71415" anchor="ctr"/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H</a:t>
              </a:r>
              <a:endParaRPr sz="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Shape 419">
              <a:extLst>
                <a:ext uri="{FF2B5EF4-FFF2-40B4-BE49-F238E27FC236}">
                  <a16:creationId xmlns:a16="http://schemas.microsoft.com/office/drawing/2014/main" id="{CDF19E1E-D8FC-45A6-8E28-B5C74312A68D}"/>
                </a:ext>
              </a:extLst>
            </p:cNvPr>
            <p:cNvSpPr/>
            <p:nvPr/>
          </p:nvSpPr>
          <p:spPr>
            <a:xfrm>
              <a:off x="10568300" y="9604842"/>
              <a:ext cx="775760" cy="7218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15" tIns="71415" rIns="71415" bIns="71415" anchor="ctr"/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J</a:t>
              </a:r>
              <a:endParaRPr sz="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Shape 420">
              <a:extLst>
                <a:ext uri="{FF2B5EF4-FFF2-40B4-BE49-F238E27FC236}">
                  <a16:creationId xmlns:a16="http://schemas.microsoft.com/office/drawing/2014/main" id="{82E4DE51-473B-4742-950E-11FC8EE3C0CF}"/>
                </a:ext>
              </a:extLst>
            </p:cNvPr>
            <p:cNvSpPr/>
            <p:nvPr/>
          </p:nvSpPr>
          <p:spPr>
            <a:xfrm>
              <a:off x="10841338" y="4083936"/>
              <a:ext cx="481114" cy="721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15" tIns="71415" rIns="71415" bIns="71415" anchor="ctr"/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5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B</a:t>
              </a:r>
              <a:endParaRPr sz="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Shape 422">
              <a:extLst>
                <a:ext uri="{FF2B5EF4-FFF2-40B4-BE49-F238E27FC236}">
                  <a16:creationId xmlns:a16="http://schemas.microsoft.com/office/drawing/2014/main" id="{78FBC7A8-A852-4D43-8FE0-41AAA2FC097E}"/>
                </a:ext>
              </a:extLst>
            </p:cNvPr>
            <p:cNvSpPr/>
            <p:nvPr/>
          </p:nvSpPr>
          <p:spPr>
            <a:xfrm>
              <a:off x="10457839" y="6817784"/>
              <a:ext cx="3378605" cy="711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87B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914"/>
              <a:r>
                <a:rPr lang="zh-TW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開學前的前置工作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组合 7">
            <a:extLst>
              <a:ext uri="{FF2B5EF4-FFF2-40B4-BE49-F238E27FC236}">
                <a16:creationId xmlns:a16="http://schemas.microsoft.com/office/drawing/2014/main" id="{1CC9E77D-28A3-4EDC-964B-4171C81DBA18}"/>
              </a:ext>
            </a:extLst>
          </p:cNvPr>
          <p:cNvGrpSpPr/>
          <p:nvPr/>
        </p:nvGrpSpPr>
        <p:grpSpPr>
          <a:xfrm>
            <a:off x="6153964" y="1234192"/>
            <a:ext cx="2308071" cy="338041"/>
            <a:chOff x="16411869" y="3291177"/>
            <a:chExt cx="6156754" cy="901444"/>
          </a:xfrm>
        </p:grpSpPr>
        <p:sp>
          <p:nvSpPr>
            <p:cNvPr id="25" name="Shape 425">
              <a:extLst>
                <a:ext uri="{FF2B5EF4-FFF2-40B4-BE49-F238E27FC236}">
                  <a16:creationId xmlns:a16="http://schemas.microsoft.com/office/drawing/2014/main" id="{63C5FA5E-6B6C-4767-B858-E855D5237120}"/>
                </a:ext>
              </a:extLst>
            </p:cNvPr>
            <p:cNvSpPr/>
            <p:nvPr/>
          </p:nvSpPr>
          <p:spPr>
            <a:xfrm>
              <a:off x="17030310" y="3291177"/>
              <a:ext cx="5538313" cy="9014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914"/>
              <a:r>
                <a:rPr lang="en-US" altLang="zh-CN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5.</a:t>
              </a:r>
              <a:r>
                <a:rPr lang="zh-CN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化糞池</a:t>
              </a:r>
            </a:p>
          </p:txBody>
        </p:sp>
        <p:sp>
          <p:nvSpPr>
            <p:cNvPr id="27" name="Shape 427">
              <a:extLst>
                <a:ext uri="{FF2B5EF4-FFF2-40B4-BE49-F238E27FC236}">
                  <a16:creationId xmlns:a16="http://schemas.microsoft.com/office/drawing/2014/main" id="{DD06F272-A641-42C7-8AB7-B21DCD7A99AB}"/>
                </a:ext>
              </a:extLst>
            </p:cNvPr>
            <p:cNvSpPr/>
            <p:nvPr/>
          </p:nvSpPr>
          <p:spPr>
            <a:xfrm>
              <a:off x="16411869" y="3307191"/>
              <a:ext cx="381001" cy="38100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1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8">
            <a:extLst>
              <a:ext uri="{FF2B5EF4-FFF2-40B4-BE49-F238E27FC236}">
                <a16:creationId xmlns:a16="http://schemas.microsoft.com/office/drawing/2014/main" id="{CAA85C5C-99A8-49D9-8230-9C25B02EB48C}"/>
              </a:ext>
            </a:extLst>
          </p:cNvPr>
          <p:cNvGrpSpPr/>
          <p:nvPr/>
        </p:nvGrpSpPr>
        <p:grpSpPr>
          <a:xfrm>
            <a:off x="6153964" y="2109129"/>
            <a:ext cx="2308071" cy="337465"/>
            <a:chOff x="16411869" y="5624341"/>
            <a:chExt cx="6156754" cy="899905"/>
          </a:xfrm>
        </p:grpSpPr>
        <p:sp>
          <p:nvSpPr>
            <p:cNvPr id="29" name="Shape 428">
              <a:extLst>
                <a:ext uri="{FF2B5EF4-FFF2-40B4-BE49-F238E27FC236}">
                  <a16:creationId xmlns:a16="http://schemas.microsoft.com/office/drawing/2014/main" id="{780A494B-1ABF-4394-A269-0A00DF7ADA13}"/>
                </a:ext>
              </a:extLst>
            </p:cNvPr>
            <p:cNvSpPr/>
            <p:nvPr/>
          </p:nvSpPr>
          <p:spPr>
            <a:xfrm>
              <a:off x="17030310" y="5624341"/>
              <a:ext cx="5538313" cy="89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914"/>
              <a:r>
                <a:rPr lang="en-US" altLang="zh-TW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</a:t>
              </a:r>
              <a:r>
                <a:rPr lang="zh-TW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遊戲器材檢修</a:t>
              </a:r>
              <a:endPara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Shape 430">
              <a:extLst>
                <a:ext uri="{FF2B5EF4-FFF2-40B4-BE49-F238E27FC236}">
                  <a16:creationId xmlns:a16="http://schemas.microsoft.com/office/drawing/2014/main" id="{BBC83046-288F-4E8E-9D2B-33C67BE3DAC1}"/>
                </a:ext>
              </a:extLst>
            </p:cNvPr>
            <p:cNvSpPr/>
            <p:nvPr/>
          </p:nvSpPr>
          <p:spPr>
            <a:xfrm>
              <a:off x="16411869" y="5640356"/>
              <a:ext cx="381001" cy="38100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1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10">
            <a:extLst>
              <a:ext uri="{FF2B5EF4-FFF2-40B4-BE49-F238E27FC236}">
                <a16:creationId xmlns:a16="http://schemas.microsoft.com/office/drawing/2014/main" id="{BF2C12E1-C21A-4C1A-AFB8-8D198869E768}"/>
              </a:ext>
            </a:extLst>
          </p:cNvPr>
          <p:cNvGrpSpPr/>
          <p:nvPr/>
        </p:nvGrpSpPr>
        <p:grpSpPr>
          <a:xfrm>
            <a:off x="6153964" y="2965173"/>
            <a:ext cx="2600176" cy="338041"/>
            <a:chOff x="16411869" y="7907125"/>
            <a:chExt cx="6935941" cy="901441"/>
          </a:xfrm>
        </p:grpSpPr>
        <p:sp>
          <p:nvSpPr>
            <p:cNvPr id="33" name="Shape 431">
              <a:extLst>
                <a:ext uri="{FF2B5EF4-FFF2-40B4-BE49-F238E27FC236}">
                  <a16:creationId xmlns:a16="http://schemas.microsoft.com/office/drawing/2014/main" id="{F88A6D57-37FA-4D0F-AB65-71692BB84BBC}"/>
                </a:ext>
              </a:extLst>
            </p:cNvPr>
            <p:cNvSpPr/>
            <p:nvPr/>
          </p:nvSpPr>
          <p:spPr>
            <a:xfrm>
              <a:off x="17030310" y="7907125"/>
              <a:ext cx="6317500" cy="9014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914"/>
              <a:r>
                <a:rPr lang="en-US" altLang="zh-TW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7.</a:t>
              </a:r>
              <a:r>
                <a:rPr lang="zh-TW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註冊單印製</a:t>
              </a:r>
              <a:r>
                <a:rPr lang="en-US" altLang="zh-TW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TW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開學發放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Shape 433">
              <a:extLst>
                <a:ext uri="{FF2B5EF4-FFF2-40B4-BE49-F238E27FC236}">
                  <a16:creationId xmlns:a16="http://schemas.microsoft.com/office/drawing/2014/main" id="{3E1666C8-E0BB-4371-BCAB-A5D59FD3B131}"/>
                </a:ext>
              </a:extLst>
            </p:cNvPr>
            <p:cNvSpPr/>
            <p:nvPr/>
          </p:nvSpPr>
          <p:spPr>
            <a:xfrm>
              <a:off x="16411869" y="7923140"/>
              <a:ext cx="381001" cy="38100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1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组合 11">
            <a:extLst>
              <a:ext uri="{FF2B5EF4-FFF2-40B4-BE49-F238E27FC236}">
                <a16:creationId xmlns:a16="http://schemas.microsoft.com/office/drawing/2014/main" id="{1B512AD2-91B3-4959-BADC-2CBCB77D5F8D}"/>
              </a:ext>
            </a:extLst>
          </p:cNvPr>
          <p:cNvGrpSpPr/>
          <p:nvPr/>
        </p:nvGrpSpPr>
        <p:grpSpPr>
          <a:xfrm>
            <a:off x="6153964" y="3794267"/>
            <a:ext cx="2308071" cy="572144"/>
            <a:chOff x="16411869" y="10118041"/>
            <a:chExt cx="6156754" cy="1525715"/>
          </a:xfrm>
        </p:grpSpPr>
        <p:sp>
          <p:nvSpPr>
            <p:cNvPr id="37" name="Shape 434">
              <a:extLst>
                <a:ext uri="{FF2B5EF4-FFF2-40B4-BE49-F238E27FC236}">
                  <a16:creationId xmlns:a16="http://schemas.microsoft.com/office/drawing/2014/main" id="{BEA26F24-0D64-4B8D-A81D-5EC275F82330}"/>
                </a:ext>
              </a:extLst>
            </p:cNvPr>
            <p:cNvSpPr/>
            <p:nvPr/>
          </p:nvSpPr>
          <p:spPr>
            <a:xfrm>
              <a:off x="17030310" y="10118041"/>
              <a:ext cx="5538313" cy="1525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914"/>
              <a:r>
                <a:rPr lang="en-US" altLang="zh-TW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</a:t>
              </a:r>
              <a:r>
                <a:rPr lang="zh-TW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其他處室的採購</a:t>
              </a:r>
              <a:r>
                <a:rPr lang="en-US" altLang="zh-TW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清掃用具、簿冊</a:t>
              </a:r>
              <a:r>
                <a:rPr lang="en-US" altLang="zh-TW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Shape 436">
              <a:extLst>
                <a:ext uri="{FF2B5EF4-FFF2-40B4-BE49-F238E27FC236}">
                  <a16:creationId xmlns:a16="http://schemas.microsoft.com/office/drawing/2014/main" id="{6378739E-389F-421C-9340-E8129FC5B280}"/>
                </a:ext>
              </a:extLst>
            </p:cNvPr>
            <p:cNvSpPr/>
            <p:nvPr/>
          </p:nvSpPr>
          <p:spPr>
            <a:xfrm>
              <a:off x="16411869" y="10134055"/>
              <a:ext cx="381001" cy="38100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1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">
            <a:extLst>
              <a:ext uri="{FF2B5EF4-FFF2-40B4-BE49-F238E27FC236}">
                <a16:creationId xmlns:a16="http://schemas.microsoft.com/office/drawing/2014/main" id="{6DA6BD04-9A14-4CE7-8D3A-B5B3B299D2CA}"/>
              </a:ext>
            </a:extLst>
          </p:cNvPr>
          <p:cNvGrpSpPr/>
          <p:nvPr/>
        </p:nvGrpSpPr>
        <p:grpSpPr>
          <a:xfrm>
            <a:off x="579415" y="1203936"/>
            <a:ext cx="2289416" cy="338041"/>
            <a:chOff x="1541816" y="3210495"/>
            <a:chExt cx="6106996" cy="901444"/>
          </a:xfrm>
        </p:grpSpPr>
        <p:sp>
          <p:nvSpPr>
            <p:cNvPr id="41" name="Shape 437">
              <a:extLst>
                <a:ext uri="{FF2B5EF4-FFF2-40B4-BE49-F238E27FC236}">
                  <a16:creationId xmlns:a16="http://schemas.microsoft.com/office/drawing/2014/main" id="{CAB4A60B-81C8-4DB2-BBE4-57DA436EC52A}"/>
                </a:ext>
              </a:extLst>
            </p:cNvPr>
            <p:cNvSpPr/>
            <p:nvPr/>
          </p:nvSpPr>
          <p:spPr>
            <a:xfrm>
              <a:off x="7267811" y="3307191"/>
              <a:ext cx="381001" cy="38100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1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Shape 441">
              <a:extLst>
                <a:ext uri="{FF2B5EF4-FFF2-40B4-BE49-F238E27FC236}">
                  <a16:creationId xmlns:a16="http://schemas.microsoft.com/office/drawing/2014/main" id="{DC973F91-09F2-4115-B0EB-A5346165043B}"/>
                </a:ext>
              </a:extLst>
            </p:cNvPr>
            <p:cNvSpPr/>
            <p:nvPr/>
          </p:nvSpPr>
          <p:spPr>
            <a:xfrm>
              <a:off x="1541816" y="3210495"/>
              <a:ext cx="5538314" cy="9014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r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914"/>
              <a:r>
                <a:rPr lang="en-US" altLang="zh-TW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1.</a:t>
              </a:r>
              <a:r>
                <a:rPr lang="zh-TW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防颱準備與因應</a:t>
              </a:r>
              <a:endPara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组合 4">
            <a:extLst>
              <a:ext uri="{FF2B5EF4-FFF2-40B4-BE49-F238E27FC236}">
                <a16:creationId xmlns:a16="http://schemas.microsoft.com/office/drawing/2014/main" id="{49608693-1722-4197-82F6-4526FC8BBE7B}"/>
              </a:ext>
            </a:extLst>
          </p:cNvPr>
          <p:cNvGrpSpPr/>
          <p:nvPr/>
        </p:nvGrpSpPr>
        <p:grpSpPr>
          <a:xfrm>
            <a:off x="579415" y="2078873"/>
            <a:ext cx="2289416" cy="649088"/>
            <a:chOff x="1541816" y="5543659"/>
            <a:chExt cx="6106996" cy="1730898"/>
          </a:xfrm>
        </p:grpSpPr>
        <p:sp>
          <p:nvSpPr>
            <p:cNvPr id="45" name="Shape 438">
              <a:extLst>
                <a:ext uri="{FF2B5EF4-FFF2-40B4-BE49-F238E27FC236}">
                  <a16:creationId xmlns:a16="http://schemas.microsoft.com/office/drawing/2014/main" id="{F97C0B46-F816-45FE-8BD5-90AC030CBD41}"/>
                </a:ext>
              </a:extLst>
            </p:cNvPr>
            <p:cNvSpPr/>
            <p:nvPr/>
          </p:nvSpPr>
          <p:spPr>
            <a:xfrm>
              <a:off x="7267811" y="5640356"/>
              <a:ext cx="381001" cy="38100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1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Shape 443">
              <a:extLst>
                <a:ext uri="{FF2B5EF4-FFF2-40B4-BE49-F238E27FC236}">
                  <a16:creationId xmlns:a16="http://schemas.microsoft.com/office/drawing/2014/main" id="{F89B833B-D85B-4014-B4A0-0D2680F3C7C7}"/>
                </a:ext>
              </a:extLst>
            </p:cNvPr>
            <p:cNvSpPr/>
            <p:nvPr/>
          </p:nvSpPr>
          <p:spPr>
            <a:xfrm>
              <a:off x="1541816" y="5543659"/>
              <a:ext cx="5538314" cy="17308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r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914"/>
              <a:r>
                <a:rPr lang="en-US" altLang="zh-CN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2.</a:t>
              </a:r>
              <a:r>
                <a:rPr lang="zh-TW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教室整理</a:t>
              </a:r>
              <a:endPara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912914">
                <a:spcBef>
                  <a:spcPts val="600"/>
                </a:spcBef>
              </a:pPr>
              <a:r>
                <a:rPr lang="zh-TW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油漆、電扇清洗、</a:t>
              </a:r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更換班級牌</a:t>
              </a:r>
            </a:p>
          </p:txBody>
        </p:sp>
      </p:grpSp>
      <p:grpSp>
        <p:nvGrpSpPr>
          <p:cNvPr id="48" name="组合 5">
            <a:extLst>
              <a:ext uri="{FF2B5EF4-FFF2-40B4-BE49-F238E27FC236}">
                <a16:creationId xmlns:a16="http://schemas.microsoft.com/office/drawing/2014/main" id="{FD3DBABA-FBE8-42DF-864E-443281260DCA}"/>
              </a:ext>
            </a:extLst>
          </p:cNvPr>
          <p:cNvGrpSpPr/>
          <p:nvPr/>
        </p:nvGrpSpPr>
        <p:grpSpPr>
          <a:xfrm>
            <a:off x="304800" y="2934918"/>
            <a:ext cx="2564031" cy="649088"/>
            <a:chOff x="809283" y="7826443"/>
            <a:chExt cx="6839529" cy="1730892"/>
          </a:xfrm>
        </p:grpSpPr>
        <p:sp>
          <p:nvSpPr>
            <p:cNvPr id="49" name="Shape 439">
              <a:extLst>
                <a:ext uri="{FF2B5EF4-FFF2-40B4-BE49-F238E27FC236}">
                  <a16:creationId xmlns:a16="http://schemas.microsoft.com/office/drawing/2014/main" id="{61B9E2D0-7F04-404A-8B6C-1B8107226D45}"/>
                </a:ext>
              </a:extLst>
            </p:cNvPr>
            <p:cNvSpPr/>
            <p:nvPr/>
          </p:nvSpPr>
          <p:spPr>
            <a:xfrm>
              <a:off x="7267811" y="7923140"/>
              <a:ext cx="381001" cy="38100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1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Shape 445">
              <a:extLst>
                <a:ext uri="{FF2B5EF4-FFF2-40B4-BE49-F238E27FC236}">
                  <a16:creationId xmlns:a16="http://schemas.microsoft.com/office/drawing/2014/main" id="{3CBD6325-12BF-404A-9708-72BEEA392E32}"/>
                </a:ext>
              </a:extLst>
            </p:cNvPr>
            <p:cNvSpPr/>
            <p:nvPr/>
          </p:nvSpPr>
          <p:spPr>
            <a:xfrm>
              <a:off x="809283" y="7826443"/>
              <a:ext cx="6270846" cy="17308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r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914">
                <a:spcBef>
                  <a:spcPts val="600"/>
                </a:spcBef>
              </a:pPr>
              <a:r>
                <a:rPr lang="en-US" altLang="zh-TW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3.</a:t>
              </a:r>
              <a:r>
                <a:rPr lang="zh-TW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校園環境消毒</a:t>
              </a:r>
              <a:endPara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912914">
                <a:spcBef>
                  <a:spcPts val="600"/>
                </a:spcBef>
              </a:pPr>
              <a:r>
                <a:rPr lang="en-US" altLang="zh-TW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(</a:t>
              </a:r>
              <a:r>
                <a:rPr lang="zh-TW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衛生組提出需求</a:t>
              </a:r>
              <a:r>
                <a:rPr lang="en-US" altLang="zh-TW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)</a:t>
              </a:r>
              <a:endPara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组合 6">
            <a:extLst>
              <a:ext uri="{FF2B5EF4-FFF2-40B4-BE49-F238E27FC236}">
                <a16:creationId xmlns:a16="http://schemas.microsoft.com/office/drawing/2014/main" id="{7E93ED45-21C7-4922-8814-A5D312899589}"/>
              </a:ext>
            </a:extLst>
          </p:cNvPr>
          <p:cNvGrpSpPr/>
          <p:nvPr/>
        </p:nvGrpSpPr>
        <p:grpSpPr>
          <a:xfrm>
            <a:off x="579415" y="3764012"/>
            <a:ext cx="2289416" cy="338041"/>
            <a:chOff x="1541816" y="10037359"/>
            <a:chExt cx="6106996" cy="901443"/>
          </a:xfrm>
        </p:grpSpPr>
        <p:sp>
          <p:nvSpPr>
            <p:cNvPr id="53" name="Shape 440">
              <a:extLst>
                <a:ext uri="{FF2B5EF4-FFF2-40B4-BE49-F238E27FC236}">
                  <a16:creationId xmlns:a16="http://schemas.microsoft.com/office/drawing/2014/main" id="{7A0F206F-4712-407E-A488-FEF3281AA26B}"/>
                </a:ext>
              </a:extLst>
            </p:cNvPr>
            <p:cNvSpPr/>
            <p:nvPr/>
          </p:nvSpPr>
          <p:spPr>
            <a:xfrm>
              <a:off x="7267811" y="10134055"/>
              <a:ext cx="381001" cy="38100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1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Shape 447">
              <a:extLst>
                <a:ext uri="{FF2B5EF4-FFF2-40B4-BE49-F238E27FC236}">
                  <a16:creationId xmlns:a16="http://schemas.microsoft.com/office/drawing/2014/main" id="{8EB57052-BD6B-470F-A615-3EDB648FCB53}"/>
                </a:ext>
              </a:extLst>
            </p:cNvPr>
            <p:cNvSpPr/>
            <p:nvPr/>
          </p:nvSpPr>
          <p:spPr>
            <a:xfrm>
              <a:off x="1541816" y="10037359"/>
              <a:ext cx="5538314" cy="9014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r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914"/>
              <a:r>
                <a:rPr lang="en-US" altLang="zh-CN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4.</a:t>
              </a:r>
              <a:r>
                <a:rPr lang="zh-CN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清洗水塔</a:t>
              </a:r>
            </a:p>
          </p:txBody>
        </p:sp>
      </p:grpSp>
      <p:sp>
        <p:nvSpPr>
          <p:cNvPr id="56" name="椭圆 24">
            <a:extLst>
              <a:ext uri="{FF2B5EF4-FFF2-40B4-BE49-F238E27FC236}">
                <a16:creationId xmlns:a16="http://schemas.microsoft.com/office/drawing/2014/main" id="{83ACD9A0-0047-430A-991A-4A57D52560C1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3F89EF34-381B-4FAD-B355-30BA79C6D8F5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9E1853AB-7E71-4171-8433-1774CDAC820F}"/>
              </a:ext>
            </a:extLst>
          </p:cNvPr>
          <p:cNvSpPr txBox="1"/>
          <p:nvPr/>
        </p:nvSpPr>
        <p:spPr>
          <a:xfrm>
            <a:off x="4338101" y="250904"/>
            <a:ext cx="3337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暑假中</a:t>
            </a:r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-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開學前的前置工作</a:t>
            </a:r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(7-8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月）</a:t>
            </a:r>
          </a:p>
        </p:txBody>
      </p:sp>
      <p:cxnSp>
        <p:nvCxnSpPr>
          <p:cNvPr id="59" name="直接连接符 27">
            <a:extLst>
              <a:ext uri="{FF2B5EF4-FFF2-40B4-BE49-F238E27FC236}">
                <a16:creationId xmlns:a16="http://schemas.microsoft.com/office/drawing/2014/main" id="{1B6F1919-794F-4D57-B9EA-54AFCA703889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EA0DD874-32F8-46D4-8842-E0C3DF5CCBD7}"/>
              </a:ext>
            </a:extLst>
          </p:cNvPr>
          <p:cNvSpPr/>
          <p:nvPr/>
        </p:nvSpPr>
        <p:spPr>
          <a:xfrm>
            <a:off x="638441" y="1583483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914">
              <a:spcBef>
                <a:spcPts val="600"/>
              </a:spcBef>
            </a:pP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水溝清理、樹木修剪、門窗檢視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70F6FC4-9209-40B3-9E10-21361070839B}"/>
              </a:ext>
            </a:extLst>
          </p:cNvPr>
          <p:cNvSpPr/>
          <p:nvPr/>
        </p:nvSpPr>
        <p:spPr>
          <a:xfrm>
            <a:off x="646880" y="4158676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914">
              <a:spcBef>
                <a:spcPts val="600"/>
              </a:spcBef>
            </a:pP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水溝清理、樹木修剪、門窗檢視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36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57305" y="2971745"/>
            <a:ext cx="3235061" cy="1169220"/>
            <a:chOff x="857304" y="2971745"/>
            <a:chExt cx="3235061" cy="1169220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7AA54ED0-5CAD-49A9-8632-C6AEE58908DD}"/>
                </a:ext>
              </a:extLst>
            </p:cNvPr>
            <p:cNvSpPr/>
            <p:nvPr/>
          </p:nvSpPr>
          <p:spPr>
            <a:xfrm>
              <a:off x="857304" y="3343109"/>
              <a:ext cx="1952295" cy="79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751" y="0"/>
                  </a:lnTo>
                  <a:lnTo>
                    <a:pt x="0" y="21600"/>
                  </a:lnTo>
                  <a:lnTo>
                    <a:pt x="140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alpha val="93405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382FF65D-8B32-43F1-9C8A-C12A7E9D5352}"/>
                </a:ext>
              </a:extLst>
            </p:cNvPr>
            <p:cNvSpPr/>
            <p:nvPr/>
          </p:nvSpPr>
          <p:spPr>
            <a:xfrm>
              <a:off x="2130384" y="2971745"/>
              <a:ext cx="1961981" cy="106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5" y="21600"/>
                  </a:moveTo>
                  <a:cubicBezTo>
                    <a:pt x="15986" y="21600"/>
                    <a:pt x="16105" y="21513"/>
                    <a:pt x="16210" y="21347"/>
                  </a:cubicBezTo>
                  <a:lnTo>
                    <a:pt x="21600" y="10793"/>
                  </a:lnTo>
                  <a:lnTo>
                    <a:pt x="16208" y="237"/>
                  </a:lnTo>
                  <a:cubicBezTo>
                    <a:pt x="16110" y="83"/>
                    <a:pt x="15996" y="0"/>
                    <a:pt x="15880" y="0"/>
                  </a:cubicBezTo>
                  <a:cubicBezTo>
                    <a:pt x="15616" y="0"/>
                    <a:pt x="15391" y="416"/>
                    <a:pt x="15377" y="920"/>
                  </a:cubicBezTo>
                  <a:lnTo>
                    <a:pt x="15382" y="3373"/>
                  </a:lnTo>
                  <a:lnTo>
                    <a:pt x="10620" y="3373"/>
                  </a:lnTo>
                  <a:cubicBezTo>
                    <a:pt x="10261" y="3372"/>
                    <a:pt x="9818" y="3433"/>
                    <a:pt x="9416" y="3585"/>
                  </a:cubicBezTo>
                  <a:cubicBezTo>
                    <a:pt x="9014" y="3737"/>
                    <a:pt x="8652" y="3981"/>
                    <a:pt x="8455" y="4347"/>
                  </a:cubicBezTo>
                  <a:cubicBezTo>
                    <a:pt x="8387" y="4483"/>
                    <a:pt x="834" y="18287"/>
                    <a:pt x="517" y="19016"/>
                  </a:cubicBezTo>
                  <a:cubicBezTo>
                    <a:pt x="224" y="19690"/>
                    <a:pt x="48" y="20667"/>
                    <a:pt x="0" y="21293"/>
                  </a:cubicBezTo>
                  <a:cubicBezTo>
                    <a:pt x="181" y="20284"/>
                    <a:pt x="554" y="19528"/>
                    <a:pt x="1048" y="19024"/>
                  </a:cubicBezTo>
                  <a:cubicBezTo>
                    <a:pt x="1541" y="18521"/>
                    <a:pt x="2154" y="18269"/>
                    <a:pt x="2814" y="18269"/>
                  </a:cubicBezTo>
                  <a:lnTo>
                    <a:pt x="15383" y="18257"/>
                  </a:lnTo>
                  <a:lnTo>
                    <a:pt x="15377" y="20664"/>
                  </a:lnTo>
                  <a:cubicBezTo>
                    <a:pt x="15390" y="21192"/>
                    <a:pt x="15600" y="21600"/>
                    <a:pt x="15865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F0D3660-0ABD-4EB0-A840-233E87FCDEE8}"/>
                </a:ext>
              </a:extLst>
            </p:cNvPr>
            <p:cNvSpPr/>
            <p:nvPr/>
          </p:nvSpPr>
          <p:spPr>
            <a:xfrm>
              <a:off x="2969717" y="3371787"/>
              <a:ext cx="364605" cy="2638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normAutofit fontScale="47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905AF0C-5900-494A-AFDC-034485AA0B0F}"/>
                </a:ext>
              </a:extLst>
            </p:cNvPr>
            <p:cNvSpPr/>
            <p:nvPr/>
          </p:nvSpPr>
          <p:spPr>
            <a:xfrm flipH="1">
              <a:off x="1545689" y="3442844"/>
              <a:ext cx="598387" cy="598387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27C14D5-8DDD-4F00-A26E-E1B966C79494}"/>
                </a:ext>
              </a:extLst>
            </p:cNvPr>
            <p:cNvSpPr/>
            <p:nvPr/>
          </p:nvSpPr>
          <p:spPr>
            <a:xfrm>
              <a:off x="1737931" y="3665516"/>
              <a:ext cx="195450" cy="17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706"/>
                  </a:moveTo>
                  <a:cubicBezTo>
                    <a:pt x="9461" y="19774"/>
                    <a:pt x="675" y="13396"/>
                    <a:pt x="675" y="6539"/>
                  </a:cubicBezTo>
                  <a:cubicBezTo>
                    <a:pt x="675" y="3703"/>
                    <a:pt x="2442" y="769"/>
                    <a:pt x="5400" y="769"/>
                  </a:cubicBezTo>
                  <a:cubicBezTo>
                    <a:pt x="7835" y="769"/>
                    <a:pt x="10462" y="2681"/>
                    <a:pt x="10462" y="5770"/>
                  </a:cubicBezTo>
                  <a:lnTo>
                    <a:pt x="11138" y="5770"/>
                  </a:lnTo>
                  <a:cubicBezTo>
                    <a:pt x="11138" y="2681"/>
                    <a:pt x="13765" y="769"/>
                    <a:pt x="16200" y="769"/>
                  </a:cubicBezTo>
                  <a:cubicBezTo>
                    <a:pt x="19158" y="769"/>
                    <a:pt x="20925" y="3703"/>
                    <a:pt x="20925" y="6539"/>
                  </a:cubicBezTo>
                  <a:cubicBezTo>
                    <a:pt x="20925" y="13393"/>
                    <a:pt x="12139" y="19774"/>
                    <a:pt x="10800" y="20706"/>
                  </a:cubicBezTo>
                  <a:close/>
                  <a:moveTo>
                    <a:pt x="16200" y="0"/>
                  </a:moveTo>
                  <a:cubicBezTo>
                    <a:pt x="13717" y="0"/>
                    <a:pt x="11597" y="1595"/>
                    <a:pt x="10800" y="3819"/>
                  </a:cubicBezTo>
                  <a:cubicBezTo>
                    <a:pt x="10003" y="1595"/>
                    <a:pt x="7883" y="0"/>
                    <a:pt x="5400" y="0"/>
                  </a:cubicBezTo>
                  <a:cubicBezTo>
                    <a:pt x="2020" y="0"/>
                    <a:pt x="0" y="3325"/>
                    <a:pt x="0" y="6539"/>
                  </a:cubicBezTo>
                  <a:cubicBezTo>
                    <a:pt x="0" y="9843"/>
                    <a:pt x="1798" y="13368"/>
                    <a:pt x="5343" y="17017"/>
                  </a:cubicBezTo>
                  <a:cubicBezTo>
                    <a:pt x="7954" y="19705"/>
                    <a:pt x="10604" y="21470"/>
                    <a:pt x="10631" y="21488"/>
                  </a:cubicBezTo>
                  <a:lnTo>
                    <a:pt x="10800" y="21600"/>
                  </a:lnTo>
                  <a:lnTo>
                    <a:pt x="10969" y="21488"/>
                  </a:lnTo>
                  <a:cubicBezTo>
                    <a:pt x="10996" y="21470"/>
                    <a:pt x="13646" y="19705"/>
                    <a:pt x="16257" y="17017"/>
                  </a:cubicBezTo>
                  <a:cubicBezTo>
                    <a:pt x="19802" y="13368"/>
                    <a:pt x="21600" y="9843"/>
                    <a:pt x="21600" y="6539"/>
                  </a:cubicBezTo>
                  <a:cubicBezTo>
                    <a:pt x="21600" y="3325"/>
                    <a:pt x="19580" y="0"/>
                    <a:pt x="16200" y="0"/>
                  </a:cubicBez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44526" y="2176148"/>
            <a:ext cx="3250034" cy="1169220"/>
            <a:chOff x="1644525" y="2176148"/>
            <a:chExt cx="3250034" cy="1169220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727DC76-422C-41CD-AAF7-414D05DA6302}"/>
                </a:ext>
              </a:extLst>
            </p:cNvPr>
            <p:cNvSpPr/>
            <p:nvPr/>
          </p:nvSpPr>
          <p:spPr>
            <a:xfrm>
              <a:off x="1644525" y="2547512"/>
              <a:ext cx="1950052" cy="79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762" y="0"/>
                  </a:lnTo>
                  <a:lnTo>
                    <a:pt x="0" y="21600"/>
                  </a:lnTo>
                  <a:lnTo>
                    <a:pt x="126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93405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3AE344F0-3B67-486E-A8D2-A3F26A12C9BF}"/>
                </a:ext>
              </a:extLst>
            </p:cNvPr>
            <p:cNvSpPr/>
            <p:nvPr/>
          </p:nvSpPr>
          <p:spPr>
            <a:xfrm>
              <a:off x="2932578" y="2176148"/>
              <a:ext cx="1961981" cy="106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5" y="21600"/>
                  </a:moveTo>
                  <a:cubicBezTo>
                    <a:pt x="15986" y="21600"/>
                    <a:pt x="16105" y="21513"/>
                    <a:pt x="16210" y="21347"/>
                  </a:cubicBezTo>
                  <a:lnTo>
                    <a:pt x="21600" y="10793"/>
                  </a:lnTo>
                  <a:lnTo>
                    <a:pt x="16208" y="237"/>
                  </a:lnTo>
                  <a:cubicBezTo>
                    <a:pt x="16110" y="83"/>
                    <a:pt x="15996" y="0"/>
                    <a:pt x="15880" y="0"/>
                  </a:cubicBezTo>
                  <a:cubicBezTo>
                    <a:pt x="15616" y="0"/>
                    <a:pt x="15391" y="416"/>
                    <a:pt x="15377" y="920"/>
                  </a:cubicBezTo>
                  <a:lnTo>
                    <a:pt x="15382" y="3373"/>
                  </a:lnTo>
                  <a:lnTo>
                    <a:pt x="10620" y="3373"/>
                  </a:lnTo>
                  <a:cubicBezTo>
                    <a:pt x="10261" y="3372"/>
                    <a:pt x="9818" y="3433"/>
                    <a:pt x="9416" y="3585"/>
                  </a:cubicBezTo>
                  <a:cubicBezTo>
                    <a:pt x="9014" y="3737"/>
                    <a:pt x="8652" y="3981"/>
                    <a:pt x="8455" y="4347"/>
                  </a:cubicBezTo>
                  <a:cubicBezTo>
                    <a:pt x="8387" y="4483"/>
                    <a:pt x="834" y="18287"/>
                    <a:pt x="517" y="19016"/>
                  </a:cubicBezTo>
                  <a:cubicBezTo>
                    <a:pt x="224" y="19690"/>
                    <a:pt x="48" y="20667"/>
                    <a:pt x="0" y="21293"/>
                  </a:cubicBezTo>
                  <a:cubicBezTo>
                    <a:pt x="181" y="20284"/>
                    <a:pt x="554" y="19528"/>
                    <a:pt x="1048" y="19024"/>
                  </a:cubicBezTo>
                  <a:cubicBezTo>
                    <a:pt x="1541" y="18521"/>
                    <a:pt x="2154" y="18269"/>
                    <a:pt x="2814" y="18269"/>
                  </a:cubicBezTo>
                  <a:lnTo>
                    <a:pt x="15383" y="18257"/>
                  </a:lnTo>
                  <a:lnTo>
                    <a:pt x="15377" y="20664"/>
                  </a:lnTo>
                  <a:cubicBezTo>
                    <a:pt x="15390" y="21192"/>
                    <a:pt x="15600" y="21600"/>
                    <a:pt x="15865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DAE6059-14CF-4F0B-8499-DD9E0741DF3C}"/>
                </a:ext>
              </a:extLst>
            </p:cNvPr>
            <p:cNvSpPr/>
            <p:nvPr/>
          </p:nvSpPr>
          <p:spPr>
            <a:xfrm>
              <a:off x="3870574" y="2586687"/>
              <a:ext cx="364605" cy="2638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normAutofit fontScale="47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542FFBB-9BE7-42D9-A51F-93A47B8005B1}"/>
                </a:ext>
              </a:extLst>
            </p:cNvPr>
            <p:cNvSpPr/>
            <p:nvPr/>
          </p:nvSpPr>
          <p:spPr>
            <a:xfrm flipH="1">
              <a:off x="2322519" y="2649409"/>
              <a:ext cx="594064" cy="594063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FA1BFC80-0CD8-48A2-861D-5FE39F857FE5}"/>
                </a:ext>
              </a:extLst>
            </p:cNvPr>
            <p:cNvSpPr/>
            <p:nvPr/>
          </p:nvSpPr>
          <p:spPr>
            <a:xfrm>
              <a:off x="2508371" y="2835260"/>
              <a:ext cx="222360" cy="22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15" y="0"/>
                    <a:pt x="5204" y="1124"/>
                    <a:pt x="3164" y="3164"/>
                  </a:cubicBezTo>
                  <a:cubicBezTo>
                    <a:pt x="1124" y="5203"/>
                    <a:pt x="0" y="7915"/>
                    <a:pt x="0" y="10800"/>
                  </a:cubicBezTo>
                  <a:cubicBezTo>
                    <a:pt x="0" y="13685"/>
                    <a:pt x="1124" y="16396"/>
                    <a:pt x="3164" y="18436"/>
                  </a:cubicBezTo>
                  <a:cubicBezTo>
                    <a:pt x="5204" y="20476"/>
                    <a:pt x="7915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ubicBezTo>
                    <a:pt x="21600" y="7915"/>
                    <a:pt x="20476" y="5204"/>
                    <a:pt x="18436" y="3164"/>
                  </a:cubicBezTo>
                  <a:cubicBezTo>
                    <a:pt x="16396" y="1124"/>
                    <a:pt x="1368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3505" y="675"/>
                    <a:pt x="16049" y="1726"/>
                    <a:pt x="17961" y="3639"/>
                  </a:cubicBezTo>
                  <a:cubicBezTo>
                    <a:pt x="19874" y="5551"/>
                    <a:pt x="20925" y="8096"/>
                    <a:pt x="20925" y="10800"/>
                  </a:cubicBezTo>
                  <a:cubicBezTo>
                    <a:pt x="20925" y="13505"/>
                    <a:pt x="19874" y="16049"/>
                    <a:pt x="17961" y="17961"/>
                  </a:cubicBezTo>
                  <a:cubicBezTo>
                    <a:pt x="16049" y="19874"/>
                    <a:pt x="13505" y="20925"/>
                    <a:pt x="10800" y="20925"/>
                  </a:cubicBezTo>
                  <a:cubicBezTo>
                    <a:pt x="8096" y="20925"/>
                    <a:pt x="5551" y="19874"/>
                    <a:pt x="3639" y="17961"/>
                  </a:cubicBezTo>
                  <a:cubicBezTo>
                    <a:pt x="1726" y="16049"/>
                    <a:pt x="675" y="13505"/>
                    <a:pt x="675" y="10800"/>
                  </a:cubicBezTo>
                  <a:cubicBezTo>
                    <a:pt x="675" y="8096"/>
                    <a:pt x="1726" y="5551"/>
                    <a:pt x="3639" y="3639"/>
                  </a:cubicBezTo>
                  <a:cubicBezTo>
                    <a:pt x="5551" y="1726"/>
                    <a:pt x="8095" y="675"/>
                    <a:pt x="10800" y="675"/>
                  </a:cubicBezTo>
                  <a:close/>
                  <a:moveTo>
                    <a:pt x="10462" y="1350"/>
                  </a:moveTo>
                  <a:cubicBezTo>
                    <a:pt x="10462" y="1350"/>
                    <a:pt x="10462" y="2700"/>
                    <a:pt x="10462" y="2700"/>
                  </a:cubicBezTo>
                  <a:lnTo>
                    <a:pt x="11138" y="2700"/>
                  </a:lnTo>
                  <a:lnTo>
                    <a:pt x="11138" y="1350"/>
                  </a:lnTo>
                  <a:lnTo>
                    <a:pt x="10462" y="1350"/>
                  </a:lnTo>
                  <a:close/>
                  <a:moveTo>
                    <a:pt x="10462" y="4050"/>
                  </a:moveTo>
                  <a:lnTo>
                    <a:pt x="10462" y="10937"/>
                  </a:lnTo>
                  <a:lnTo>
                    <a:pt x="13595" y="14080"/>
                  </a:lnTo>
                  <a:lnTo>
                    <a:pt x="14080" y="13595"/>
                  </a:lnTo>
                  <a:lnTo>
                    <a:pt x="11138" y="10663"/>
                  </a:lnTo>
                  <a:cubicBezTo>
                    <a:pt x="11138" y="10663"/>
                    <a:pt x="11138" y="4050"/>
                    <a:pt x="11138" y="4050"/>
                  </a:cubicBezTo>
                  <a:lnTo>
                    <a:pt x="10462" y="4050"/>
                  </a:lnTo>
                  <a:close/>
                  <a:moveTo>
                    <a:pt x="1350" y="10462"/>
                  </a:moveTo>
                  <a:cubicBezTo>
                    <a:pt x="1350" y="10462"/>
                    <a:pt x="1350" y="11138"/>
                    <a:pt x="1350" y="11138"/>
                  </a:cubicBezTo>
                  <a:lnTo>
                    <a:pt x="2700" y="11138"/>
                  </a:lnTo>
                  <a:lnTo>
                    <a:pt x="2700" y="10462"/>
                  </a:lnTo>
                  <a:lnTo>
                    <a:pt x="1350" y="10462"/>
                  </a:lnTo>
                  <a:close/>
                  <a:moveTo>
                    <a:pt x="18900" y="10462"/>
                  </a:moveTo>
                  <a:cubicBezTo>
                    <a:pt x="18900" y="10462"/>
                    <a:pt x="18900" y="11138"/>
                    <a:pt x="18900" y="11138"/>
                  </a:cubicBezTo>
                  <a:lnTo>
                    <a:pt x="20250" y="11138"/>
                  </a:lnTo>
                  <a:lnTo>
                    <a:pt x="20250" y="10462"/>
                  </a:lnTo>
                  <a:lnTo>
                    <a:pt x="18900" y="10462"/>
                  </a:lnTo>
                  <a:close/>
                  <a:moveTo>
                    <a:pt x="10462" y="18900"/>
                  </a:moveTo>
                  <a:cubicBezTo>
                    <a:pt x="10462" y="18900"/>
                    <a:pt x="10462" y="20250"/>
                    <a:pt x="10462" y="20250"/>
                  </a:cubicBezTo>
                  <a:lnTo>
                    <a:pt x="11138" y="20250"/>
                  </a:lnTo>
                  <a:lnTo>
                    <a:pt x="11138" y="18900"/>
                  </a:lnTo>
                  <a:lnTo>
                    <a:pt x="10462" y="18900"/>
                  </a:ln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426097" y="1383619"/>
            <a:ext cx="3267588" cy="1169220"/>
            <a:chOff x="2426097" y="1383619"/>
            <a:chExt cx="3267588" cy="1169220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69EBA65D-14C2-4C29-BDFB-2B580793F77B}"/>
                </a:ext>
              </a:extLst>
            </p:cNvPr>
            <p:cNvSpPr/>
            <p:nvPr/>
          </p:nvSpPr>
          <p:spPr>
            <a:xfrm>
              <a:off x="2426097" y="1754983"/>
              <a:ext cx="1950391" cy="79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760" y="0"/>
                  </a:lnTo>
                  <a:lnTo>
                    <a:pt x="0" y="21600"/>
                  </a:lnTo>
                  <a:lnTo>
                    <a:pt x="13172" y="21600"/>
                  </a:lnTo>
                  <a:cubicBezTo>
                    <a:pt x="14174" y="18627"/>
                    <a:pt x="15207" y="15731"/>
                    <a:pt x="16266" y="12900"/>
                  </a:cubicBezTo>
                  <a:cubicBezTo>
                    <a:pt x="17950" y="8401"/>
                    <a:pt x="19728" y="4093"/>
                    <a:pt x="21600" y="0"/>
                  </a:cubicBezTo>
                  <a:close/>
                </a:path>
              </a:pathLst>
            </a:custGeom>
            <a:solidFill>
              <a:schemeClr val="accent1">
                <a:alpha val="93405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E4C32EE0-A4BE-410C-90BA-2C37BB818BED}"/>
                </a:ext>
              </a:extLst>
            </p:cNvPr>
            <p:cNvSpPr/>
            <p:nvPr/>
          </p:nvSpPr>
          <p:spPr>
            <a:xfrm>
              <a:off x="3731704" y="1383619"/>
              <a:ext cx="1961981" cy="106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5" y="21600"/>
                  </a:moveTo>
                  <a:cubicBezTo>
                    <a:pt x="15986" y="21600"/>
                    <a:pt x="16105" y="21513"/>
                    <a:pt x="16210" y="21347"/>
                  </a:cubicBezTo>
                  <a:lnTo>
                    <a:pt x="21600" y="10793"/>
                  </a:lnTo>
                  <a:lnTo>
                    <a:pt x="16208" y="237"/>
                  </a:lnTo>
                  <a:cubicBezTo>
                    <a:pt x="16110" y="83"/>
                    <a:pt x="15996" y="0"/>
                    <a:pt x="15880" y="0"/>
                  </a:cubicBezTo>
                  <a:cubicBezTo>
                    <a:pt x="15616" y="0"/>
                    <a:pt x="15391" y="416"/>
                    <a:pt x="15377" y="920"/>
                  </a:cubicBezTo>
                  <a:lnTo>
                    <a:pt x="15382" y="3373"/>
                  </a:lnTo>
                  <a:lnTo>
                    <a:pt x="10620" y="3373"/>
                  </a:lnTo>
                  <a:cubicBezTo>
                    <a:pt x="10261" y="3372"/>
                    <a:pt x="9818" y="3433"/>
                    <a:pt x="9416" y="3585"/>
                  </a:cubicBezTo>
                  <a:cubicBezTo>
                    <a:pt x="9014" y="3737"/>
                    <a:pt x="8652" y="3981"/>
                    <a:pt x="8455" y="4347"/>
                  </a:cubicBezTo>
                  <a:cubicBezTo>
                    <a:pt x="8387" y="4483"/>
                    <a:pt x="834" y="18287"/>
                    <a:pt x="517" y="19016"/>
                  </a:cubicBezTo>
                  <a:cubicBezTo>
                    <a:pt x="224" y="19690"/>
                    <a:pt x="48" y="20667"/>
                    <a:pt x="0" y="21293"/>
                  </a:cubicBezTo>
                  <a:cubicBezTo>
                    <a:pt x="181" y="20284"/>
                    <a:pt x="554" y="19528"/>
                    <a:pt x="1048" y="19024"/>
                  </a:cubicBezTo>
                  <a:cubicBezTo>
                    <a:pt x="1541" y="18521"/>
                    <a:pt x="2154" y="18269"/>
                    <a:pt x="2814" y="18269"/>
                  </a:cubicBezTo>
                  <a:lnTo>
                    <a:pt x="15383" y="18257"/>
                  </a:lnTo>
                  <a:lnTo>
                    <a:pt x="15377" y="20664"/>
                  </a:lnTo>
                  <a:cubicBezTo>
                    <a:pt x="15390" y="21192"/>
                    <a:pt x="15600" y="21600"/>
                    <a:pt x="15865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8538A27-3527-4D63-8B0F-B8AB4591421F}"/>
                </a:ext>
              </a:extLst>
            </p:cNvPr>
            <p:cNvSpPr/>
            <p:nvPr/>
          </p:nvSpPr>
          <p:spPr>
            <a:xfrm>
              <a:off x="4712912" y="1777131"/>
              <a:ext cx="364605" cy="2638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normAutofit fontScale="47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6C058BC-B8A3-48F7-B357-BDA751C69C96}"/>
                </a:ext>
              </a:extLst>
            </p:cNvPr>
            <p:cNvSpPr/>
            <p:nvPr/>
          </p:nvSpPr>
          <p:spPr>
            <a:xfrm flipH="1">
              <a:off x="3070638" y="1823729"/>
              <a:ext cx="598387" cy="598387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82BD3B64-2DEA-4469-9ABC-3795C0CE1EC3}"/>
                </a:ext>
              </a:extLst>
            </p:cNvPr>
            <p:cNvSpPr/>
            <p:nvPr/>
          </p:nvSpPr>
          <p:spPr>
            <a:xfrm>
              <a:off x="3258651" y="2056908"/>
              <a:ext cx="222360" cy="13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3" y="20463"/>
                  </a:moveTo>
                  <a:lnTo>
                    <a:pt x="3712" y="20463"/>
                  </a:lnTo>
                  <a:cubicBezTo>
                    <a:pt x="2009" y="20463"/>
                    <a:pt x="675" y="18216"/>
                    <a:pt x="675" y="15347"/>
                  </a:cubicBezTo>
                  <a:cubicBezTo>
                    <a:pt x="675" y="12526"/>
                    <a:pt x="2088" y="10232"/>
                    <a:pt x="3825" y="10232"/>
                  </a:cubicBezTo>
                  <a:lnTo>
                    <a:pt x="4666" y="10232"/>
                  </a:lnTo>
                  <a:lnTo>
                    <a:pt x="4719" y="9771"/>
                  </a:lnTo>
                  <a:cubicBezTo>
                    <a:pt x="5287" y="4849"/>
                    <a:pt x="8201" y="1137"/>
                    <a:pt x="11497" y="1137"/>
                  </a:cubicBezTo>
                  <a:cubicBezTo>
                    <a:pt x="15207" y="1137"/>
                    <a:pt x="18225" y="5981"/>
                    <a:pt x="18225" y="11937"/>
                  </a:cubicBezTo>
                  <a:lnTo>
                    <a:pt x="18225" y="12505"/>
                  </a:lnTo>
                  <a:lnTo>
                    <a:pt x="18563" y="12505"/>
                  </a:lnTo>
                  <a:cubicBezTo>
                    <a:pt x="19887" y="12505"/>
                    <a:pt x="20925" y="14253"/>
                    <a:pt x="20925" y="16484"/>
                  </a:cubicBezTo>
                  <a:cubicBezTo>
                    <a:pt x="20925" y="18715"/>
                    <a:pt x="19887" y="20463"/>
                    <a:pt x="18563" y="20463"/>
                  </a:cubicBezTo>
                  <a:close/>
                  <a:moveTo>
                    <a:pt x="18893" y="11397"/>
                  </a:moveTo>
                  <a:cubicBezTo>
                    <a:pt x="18717" y="5064"/>
                    <a:pt x="15467" y="0"/>
                    <a:pt x="11497" y="0"/>
                  </a:cubicBezTo>
                  <a:cubicBezTo>
                    <a:pt x="7986" y="0"/>
                    <a:pt x="4866" y="3878"/>
                    <a:pt x="4115" y="9095"/>
                  </a:cubicBezTo>
                  <a:lnTo>
                    <a:pt x="3825" y="9095"/>
                  </a:lnTo>
                  <a:cubicBezTo>
                    <a:pt x="1716" y="9095"/>
                    <a:pt x="0" y="11900"/>
                    <a:pt x="0" y="15347"/>
                  </a:cubicBezTo>
                  <a:cubicBezTo>
                    <a:pt x="0" y="18853"/>
                    <a:pt x="1631" y="21600"/>
                    <a:pt x="3712" y="21600"/>
                  </a:cubicBezTo>
                  <a:lnTo>
                    <a:pt x="18563" y="21600"/>
                  </a:lnTo>
                  <a:cubicBezTo>
                    <a:pt x="20266" y="21600"/>
                    <a:pt x="21600" y="19353"/>
                    <a:pt x="21600" y="16484"/>
                  </a:cubicBezTo>
                  <a:cubicBezTo>
                    <a:pt x="21600" y="13804"/>
                    <a:pt x="20435" y="11666"/>
                    <a:pt x="18893" y="11397"/>
                  </a:cubicBezTo>
                  <a:close/>
                </a:path>
              </a:pathLst>
            </a:custGeom>
            <a:solidFill>
              <a:srgbClr val="282828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29" name="直接连接符 23">
            <a:extLst>
              <a:ext uri="{FF2B5EF4-FFF2-40B4-BE49-F238E27FC236}">
                <a16:creationId xmlns:a16="http://schemas.microsoft.com/office/drawing/2014/main" id="{4CB88DBE-EEFF-420E-BACB-DBC238DE245D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4">
            <a:extLst>
              <a:ext uri="{FF2B5EF4-FFF2-40B4-BE49-F238E27FC236}">
                <a16:creationId xmlns:a16="http://schemas.microsoft.com/office/drawing/2014/main" id="{D4F2434F-C845-4EC7-B9C4-A369AD55C91D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9F5A388C-6516-4942-A78B-2C30E44F5761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78004EB8-C727-4B6F-87E3-3752BFED2E86}"/>
              </a:ext>
            </a:extLst>
          </p:cNvPr>
          <p:cNvSpPr txBox="1"/>
          <p:nvPr/>
        </p:nvSpPr>
        <p:spPr>
          <a:xfrm>
            <a:off x="4267632" y="242192"/>
            <a:ext cx="3337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暑假中</a:t>
            </a:r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-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開學前的前置工作</a:t>
            </a:r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(7-8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月）</a:t>
            </a:r>
          </a:p>
        </p:txBody>
      </p:sp>
      <p:cxnSp>
        <p:nvCxnSpPr>
          <p:cNvPr id="33" name="直接连接符 27">
            <a:extLst>
              <a:ext uri="{FF2B5EF4-FFF2-40B4-BE49-F238E27FC236}">
                <a16:creationId xmlns:a16="http://schemas.microsoft.com/office/drawing/2014/main" id="{0925D7CB-D794-42D3-BE35-B299BD70F162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AACC75DC-6772-4A0C-BC0E-8421A602CCA4}"/>
              </a:ext>
            </a:extLst>
          </p:cNvPr>
          <p:cNvSpPr/>
          <p:nvPr/>
        </p:nvSpPr>
        <p:spPr>
          <a:xfrm>
            <a:off x="857305" y="80850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防颱準備與因應</a:t>
            </a:r>
          </a:p>
        </p:txBody>
      </p:sp>
      <p:sp>
        <p:nvSpPr>
          <p:cNvPr id="34" name="文本框 16">
            <a:extLst>
              <a:ext uri="{FF2B5EF4-FFF2-40B4-BE49-F238E27FC236}">
                <a16:creationId xmlns:a16="http://schemas.microsoft.com/office/drawing/2014/main" id="{B6094FEE-E4CB-44DA-AD3E-0989ED710471}"/>
              </a:ext>
            </a:extLst>
          </p:cNvPr>
          <p:cNvSpPr txBox="1"/>
          <p:nvPr/>
        </p:nvSpPr>
        <p:spPr>
          <a:xfrm>
            <a:off x="5556518" y="2176148"/>
            <a:ext cx="3564845" cy="68965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dirty="0"/>
              <a:t>6 .</a:t>
            </a:r>
            <a:r>
              <a:rPr lang="zh-TW" altLang="en-US" sz="1400" dirty="0"/>
              <a:t>災損估價與復原</a:t>
            </a:r>
          </a:p>
          <a:p>
            <a:pPr>
              <a:lnSpc>
                <a:spcPct val="120000"/>
              </a:lnSpc>
            </a:pPr>
            <a:r>
              <a:rPr lang="en-US" altLang="zh-TW" sz="1400" dirty="0"/>
              <a:t>7 .</a:t>
            </a:r>
            <a:r>
              <a:rPr lang="zh-TW" altLang="en-US" sz="1400" dirty="0"/>
              <a:t>檢討與改進</a:t>
            </a:r>
          </a:p>
        </p:txBody>
      </p:sp>
      <p:sp>
        <p:nvSpPr>
          <p:cNvPr id="35" name="文本框 17">
            <a:extLst>
              <a:ext uri="{FF2B5EF4-FFF2-40B4-BE49-F238E27FC236}">
                <a16:creationId xmlns:a16="http://schemas.microsoft.com/office/drawing/2014/main" id="{82F044DE-0D08-422E-816E-684A752F31FA}"/>
              </a:ext>
            </a:extLst>
          </p:cNvPr>
          <p:cNvSpPr txBox="1"/>
          <p:nvPr/>
        </p:nvSpPr>
        <p:spPr>
          <a:xfrm>
            <a:off x="5718944" y="1883600"/>
            <a:ext cx="1107996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/>
              <a:t>颱風後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16">
            <a:extLst>
              <a:ext uri="{FF2B5EF4-FFF2-40B4-BE49-F238E27FC236}">
                <a16:creationId xmlns:a16="http://schemas.microsoft.com/office/drawing/2014/main" id="{E1913392-13FD-4385-990C-F38EB8C66EF1}"/>
              </a:ext>
            </a:extLst>
          </p:cNvPr>
          <p:cNvSpPr txBox="1"/>
          <p:nvPr/>
        </p:nvSpPr>
        <p:spPr>
          <a:xfrm>
            <a:off x="3921338" y="4247519"/>
            <a:ext cx="4839889" cy="895981"/>
          </a:xfrm>
          <a:prstGeom prst="rect">
            <a:avLst/>
          </a:prstGeom>
          <a:noFill/>
        </p:spPr>
        <p:txBody>
          <a:bodyPr wrap="square" anchor="ctr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sz="1100" dirty="0"/>
              <a:t> </a:t>
            </a:r>
            <a:r>
              <a:rPr lang="en-US" altLang="zh-TW" dirty="0"/>
              <a:t>1 .</a:t>
            </a:r>
            <a:r>
              <a:rPr lang="zh-TW" altLang="en-US" dirty="0"/>
              <a:t>防患於未然</a:t>
            </a:r>
            <a:r>
              <a:rPr lang="en-US" altLang="zh-TW" dirty="0"/>
              <a:t>(</a:t>
            </a:r>
            <a:r>
              <a:rPr lang="zh-TW" altLang="en-US" dirty="0"/>
              <a:t>積水</a:t>
            </a:r>
            <a:r>
              <a:rPr lang="en-US" altLang="zh-TW" dirty="0"/>
              <a:t>,</a:t>
            </a:r>
            <a:r>
              <a:rPr lang="zh-TW" altLang="en-US" dirty="0"/>
              <a:t>抽水馬達</a:t>
            </a:r>
            <a:r>
              <a:rPr lang="en-US" altLang="zh-TW" dirty="0"/>
              <a:t>)</a:t>
            </a:r>
          </a:p>
          <a:p>
            <a:pPr>
              <a:lnSpc>
                <a:spcPct val="120000"/>
              </a:lnSpc>
            </a:pPr>
            <a:r>
              <a:rPr lang="en-US" altLang="zh-TW" dirty="0"/>
              <a:t> 2 .</a:t>
            </a:r>
            <a:r>
              <a:rPr lang="zh-TW" altLang="en-US" dirty="0"/>
              <a:t>技工友的責任分區</a:t>
            </a:r>
            <a:r>
              <a:rPr lang="en-US" altLang="zh-TW" dirty="0"/>
              <a:t>,</a:t>
            </a:r>
            <a:r>
              <a:rPr lang="zh-TW" altLang="en-US" dirty="0"/>
              <a:t>明定工作項目 </a:t>
            </a:r>
            <a:r>
              <a:rPr lang="en-US" altLang="zh-TW" dirty="0"/>
              <a:t>(</a:t>
            </a:r>
            <a:r>
              <a:rPr lang="zh-TW" altLang="en-US" dirty="0"/>
              <a:t>花盆</a:t>
            </a:r>
            <a:r>
              <a:rPr lang="en-US" altLang="zh-TW" dirty="0"/>
              <a:t>-</a:t>
            </a:r>
            <a:r>
              <a:rPr lang="zh-TW" altLang="en-US" dirty="0"/>
              <a:t>落水頭</a:t>
            </a:r>
            <a:r>
              <a:rPr lang="en-US" altLang="zh-TW" dirty="0"/>
              <a:t>-</a:t>
            </a:r>
            <a:r>
              <a:rPr lang="zh-TW" altLang="en-US" dirty="0"/>
              <a:t>抽水設備</a:t>
            </a:r>
            <a:r>
              <a:rPr lang="en-US" altLang="zh-TW" dirty="0"/>
              <a:t>)</a:t>
            </a:r>
          </a:p>
          <a:p>
            <a:pPr>
              <a:lnSpc>
                <a:spcPct val="120000"/>
              </a:lnSpc>
            </a:pPr>
            <a:r>
              <a:rPr lang="en-US" altLang="zh-TW" dirty="0"/>
              <a:t> 3 .</a:t>
            </a:r>
            <a:r>
              <a:rPr lang="zh-TW" altLang="en-US" dirty="0"/>
              <a:t>總務主任與事務組長</a:t>
            </a:r>
            <a:r>
              <a:rPr lang="pt-BR" altLang="zh-TW" dirty="0"/>
              <a:t> r e c h e c k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17">
            <a:extLst>
              <a:ext uri="{FF2B5EF4-FFF2-40B4-BE49-F238E27FC236}">
                <a16:creationId xmlns:a16="http://schemas.microsoft.com/office/drawing/2014/main" id="{65401257-FA2B-4A69-BCA7-F8326D0712F8}"/>
              </a:ext>
            </a:extLst>
          </p:cNvPr>
          <p:cNvSpPr txBox="1"/>
          <p:nvPr/>
        </p:nvSpPr>
        <p:spPr>
          <a:xfrm>
            <a:off x="4083765" y="3954971"/>
            <a:ext cx="1107996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/>
              <a:t>颱風前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16">
            <a:extLst>
              <a:ext uri="{FF2B5EF4-FFF2-40B4-BE49-F238E27FC236}">
                <a16:creationId xmlns:a16="http://schemas.microsoft.com/office/drawing/2014/main" id="{71CDDEAD-8802-4BA1-8955-2931AE24D977}"/>
              </a:ext>
            </a:extLst>
          </p:cNvPr>
          <p:cNvSpPr txBox="1"/>
          <p:nvPr/>
        </p:nvSpPr>
        <p:spPr>
          <a:xfrm>
            <a:off x="4709407" y="3090716"/>
            <a:ext cx="3878596" cy="6896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1400" dirty="0"/>
              <a:t>4 .</a:t>
            </a:r>
            <a:r>
              <a:rPr lang="zh-TW" altLang="en-US" sz="1400" dirty="0"/>
              <a:t>與保全人員保持聯繫</a:t>
            </a:r>
          </a:p>
          <a:p>
            <a:pPr>
              <a:lnSpc>
                <a:spcPct val="120000"/>
              </a:lnSpc>
            </a:pPr>
            <a:r>
              <a:rPr lang="en-US" altLang="zh-TW" sz="1400" dirty="0"/>
              <a:t>5 .</a:t>
            </a:r>
            <a:r>
              <a:rPr lang="zh-TW" altLang="en-US" sz="1400" dirty="0"/>
              <a:t>巡視校園 ：第一時間的災損通報</a:t>
            </a:r>
            <a:r>
              <a:rPr lang="en-US" altLang="zh-TW" sz="1400" dirty="0"/>
              <a:t>(</a:t>
            </a:r>
            <a:r>
              <a:rPr lang="zh-TW" altLang="en-US" sz="1400" dirty="0"/>
              <a:t>校安</a:t>
            </a:r>
            <a:r>
              <a:rPr lang="en-US" altLang="zh-TW" sz="1400" dirty="0"/>
              <a:t>+</a:t>
            </a:r>
            <a:r>
              <a:rPr lang="zh-TW" altLang="en-US" sz="1400" dirty="0"/>
              <a:t>校長</a:t>
            </a:r>
            <a:r>
              <a:rPr lang="en-US" altLang="zh-TW" sz="1400" dirty="0"/>
              <a:t>)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17">
            <a:extLst>
              <a:ext uri="{FF2B5EF4-FFF2-40B4-BE49-F238E27FC236}">
                <a16:creationId xmlns:a16="http://schemas.microsoft.com/office/drawing/2014/main" id="{D7BB1E2C-D12E-468F-AF91-A108AC0C8E26}"/>
              </a:ext>
            </a:extLst>
          </p:cNvPr>
          <p:cNvSpPr txBox="1"/>
          <p:nvPr/>
        </p:nvSpPr>
        <p:spPr>
          <a:xfrm>
            <a:off x="4871833" y="2798168"/>
            <a:ext cx="1107996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/>
              <a:t>颱風中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64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3608" y="1565803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1226969" y="344781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04729" y="3571714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78432" y="337709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11193" y="3498702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52192" y="325900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44941" y="330230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81911" y="343372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847940" y="866446"/>
            <a:ext cx="3456384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TW" altLang="en-US" sz="1200" dirty="0"/>
              <a:t>人力保全全縫接軌 </a:t>
            </a:r>
            <a:r>
              <a:rPr lang="en-US" altLang="zh-TW" sz="1200" dirty="0"/>
              <a:t>— </a:t>
            </a:r>
            <a:r>
              <a:rPr lang="zh-TW" altLang="en-US" sz="1200" dirty="0"/>
              <a:t>登記換證制度</a:t>
            </a:r>
            <a:endParaRPr lang="en-US" altLang="zh-CN" sz="12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739512" y="101857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63680" y="1349720"/>
            <a:ext cx="4282000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TW" altLang="en-US" sz="1200" dirty="0"/>
              <a:t>防竊 </a:t>
            </a:r>
            <a:r>
              <a:rPr lang="en-US" altLang="zh-TW" sz="1200" dirty="0"/>
              <a:t>( </a:t>
            </a:r>
            <a:r>
              <a:rPr lang="zh-TW" altLang="en-US" sz="1200" dirty="0"/>
              <a:t>系統保全 </a:t>
            </a:r>
            <a:r>
              <a:rPr lang="en-US" altLang="zh-TW" sz="1200" dirty="0"/>
              <a:t>) </a:t>
            </a:r>
            <a:r>
              <a:rPr lang="zh-TW" altLang="en-US" sz="1200" dirty="0"/>
              <a:t>、監視器 、感應式探照燈 、警 局 </a:t>
            </a:r>
            <a:r>
              <a:rPr lang="en-US" altLang="zh-TW" sz="1200" dirty="0"/>
              <a:t>/ </a:t>
            </a:r>
            <a:r>
              <a:rPr lang="zh-TW" altLang="en-US" sz="1200" dirty="0"/>
              <a:t>系統</a:t>
            </a:r>
            <a:endParaRPr lang="en-US" altLang="zh-CN" sz="12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3739512" y="1524598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9852" y="1847408"/>
            <a:ext cx="3456384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TW" altLang="en-US" sz="1200" dirty="0"/>
              <a:t>消防演練、防災避難教育</a:t>
            </a:r>
            <a:endParaRPr lang="en-US" altLang="zh-TW" sz="120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739512" y="2028654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41516" y="2286531"/>
            <a:ext cx="3456384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TW" altLang="en-US" sz="1200" dirty="0"/>
              <a:t>每兩年乙次</a:t>
            </a:r>
            <a:endParaRPr lang="en-US" altLang="zh-CN" sz="1200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3739512" y="253271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47097" y="2862349"/>
            <a:ext cx="3456384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TW" altLang="en-US" sz="1200" dirty="0"/>
              <a:t>每年乙次</a:t>
            </a:r>
            <a:endParaRPr lang="en-US" altLang="zh-CN" sz="12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3739512" y="3036766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42454" y="3387684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TW" altLang="en-US" dirty="0"/>
              <a:t>每月檢查表 </a:t>
            </a:r>
            <a:r>
              <a:rPr lang="en-US" altLang="zh-TW" dirty="0"/>
              <a:t>- </a:t>
            </a:r>
            <a:r>
              <a:rPr lang="zh-TW" altLang="en-US" dirty="0"/>
              <a:t>學 務 </a:t>
            </a:r>
            <a:r>
              <a:rPr lang="en-US" altLang="zh-TW" dirty="0"/>
              <a:t>+ </a:t>
            </a:r>
            <a:r>
              <a:rPr lang="zh-TW" altLang="en-US" dirty="0"/>
              <a:t>總 務</a:t>
            </a:r>
            <a:r>
              <a:rPr lang="en-US" altLang="zh-TW" dirty="0"/>
              <a:t> </a:t>
            </a:r>
            <a:endParaRPr lang="en-US" altLang="zh-CN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3739512" y="3540822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405607" y="70923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3147794" y="3072585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942895" y="3190313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412894" y="125303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3405606" y="175574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3405606" y="226330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8" name="椭圆 37"/>
          <p:cNvSpPr/>
          <p:nvPr/>
        </p:nvSpPr>
        <p:spPr>
          <a:xfrm>
            <a:off x="3414043" y="276198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3421948" y="325029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10209" y="2429943"/>
            <a:ext cx="18433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000" b="1" dirty="0">
                <a:solidFill>
                  <a:srgbClr val="C00000"/>
                </a:solidFill>
              </a:rPr>
              <a:t>總務主任的眉角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cxnSp>
        <p:nvCxnSpPr>
          <p:cNvPr id="45" name="直接连接符 23">
            <a:extLst>
              <a:ext uri="{FF2B5EF4-FFF2-40B4-BE49-F238E27FC236}">
                <a16:creationId xmlns:a16="http://schemas.microsoft.com/office/drawing/2014/main" id="{2FF708F2-EA1A-4D6B-B489-8CC1771364A2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24">
            <a:extLst>
              <a:ext uri="{FF2B5EF4-FFF2-40B4-BE49-F238E27FC236}">
                <a16:creationId xmlns:a16="http://schemas.microsoft.com/office/drawing/2014/main" id="{272A4056-A34D-465B-894E-808E915241C5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4C8E5046-2878-48A2-9908-97EDEFE2FFD9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26">
            <a:extLst>
              <a:ext uri="{FF2B5EF4-FFF2-40B4-BE49-F238E27FC236}">
                <a16:creationId xmlns:a16="http://schemas.microsoft.com/office/drawing/2014/main" id="{B66A6A35-E72D-469D-A9E6-F7D66B914971}"/>
              </a:ext>
            </a:extLst>
          </p:cNvPr>
          <p:cNvSpPr txBox="1"/>
          <p:nvPr/>
        </p:nvSpPr>
        <p:spPr>
          <a:xfrm>
            <a:off x="4430683" y="25596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總務主任的眉角</a:t>
            </a:r>
          </a:p>
        </p:txBody>
      </p:sp>
      <p:cxnSp>
        <p:nvCxnSpPr>
          <p:cNvPr id="49" name="直接连接符 27">
            <a:extLst>
              <a:ext uri="{FF2B5EF4-FFF2-40B4-BE49-F238E27FC236}">
                <a16:creationId xmlns:a16="http://schemas.microsoft.com/office/drawing/2014/main" id="{A3ED09C3-6955-4753-992C-F030CB8CC1F6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369EB13C-61F3-4665-BB0F-04B70A652083}"/>
              </a:ext>
            </a:extLst>
          </p:cNvPr>
          <p:cNvSpPr/>
          <p:nvPr/>
        </p:nvSpPr>
        <p:spPr>
          <a:xfrm>
            <a:off x="3739944" y="65370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門禁管制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1EF1B7C-851B-4CEF-8A60-9D75EB85681A}"/>
              </a:ext>
            </a:extLst>
          </p:cNvPr>
          <p:cNvSpPr/>
          <p:nvPr/>
        </p:nvSpPr>
        <p:spPr>
          <a:xfrm>
            <a:off x="3739512" y="11871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硬體維護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2B49139-D343-4DB5-A31D-41D03F2403EB}"/>
              </a:ext>
            </a:extLst>
          </p:cNvPr>
          <p:cNvSpPr/>
          <p:nvPr/>
        </p:nvSpPr>
        <p:spPr>
          <a:xfrm>
            <a:off x="3755684" y="170696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相關演練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999BD8-3431-4D14-A089-553435151AB3}"/>
              </a:ext>
            </a:extLst>
          </p:cNvPr>
          <p:cNvSpPr/>
          <p:nvPr/>
        </p:nvSpPr>
        <p:spPr>
          <a:xfrm>
            <a:off x="3755684" y="216241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建物安全檢查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1EBC5A0-0D33-4E3D-AEA4-5008541789EF}"/>
              </a:ext>
            </a:extLst>
          </p:cNvPr>
          <p:cNvSpPr/>
          <p:nvPr/>
        </p:nvSpPr>
        <p:spPr>
          <a:xfrm>
            <a:off x="3764348" y="270514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消防檢查</a:t>
            </a:r>
          </a:p>
        </p:txBody>
      </p:sp>
      <p:sp>
        <p:nvSpPr>
          <p:cNvPr id="52" name="TextBox 26">
            <a:extLst>
              <a:ext uri="{FF2B5EF4-FFF2-40B4-BE49-F238E27FC236}">
                <a16:creationId xmlns:a16="http://schemas.microsoft.com/office/drawing/2014/main" id="{203209E9-6C03-4F7D-888B-6F34BC1FFDD3}"/>
              </a:ext>
            </a:extLst>
          </p:cNvPr>
          <p:cNvSpPr txBox="1"/>
          <p:nvPr/>
        </p:nvSpPr>
        <p:spPr>
          <a:xfrm>
            <a:off x="4842454" y="3848274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TW" altLang="en-US" dirty="0"/>
              <a:t>飲用水、機電、電梯</a:t>
            </a:r>
            <a:r>
              <a:rPr lang="en-US" altLang="zh-TW" dirty="0"/>
              <a:t>( </a:t>
            </a:r>
            <a:r>
              <a:rPr lang="zh-TW" altLang="en-US" dirty="0"/>
              <a:t>簽訂契約 </a:t>
            </a:r>
            <a:r>
              <a:rPr lang="en-US" altLang="zh-TW" dirty="0"/>
              <a:t>)</a:t>
            </a:r>
            <a:endParaRPr lang="en-US" altLang="zh-CN" dirty="0"/>
          </a:p>
        </p:txBody>
      </p:sp>
      <p:cxnSp>
        <p:nvCxnSpPr>
          <p:cNvPr id="53" name="直接连接符 28">
            <a:extLst>
              <a:ext uri="{FF2B5EF4-FFF2-40B4-BE49-F238E27FC236}">
                <a16:creationId xmlns:a16="http://schemas.microsoft.com/office/drawing/2014/main" id="{22C2CC98-ABEE-4CC9-A165-2A06129C89A2}"/>
              </a:ext>
            </a:extLst>
          </p:cNvPr>
          <p:cNvCxnSpPr/>
          <p:nvPr/>
        </p:nvCxnSpPr>
        <p:spPr>
          <a:xfrm>
            <a:off x="3755684" y="398524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38">
            <a:extLst>
              <a:ext uri="{FF2B5EF4-FFF2-40B4-BE49-F238E27FC236}">
                <a16:creationId xmlns:a16="http://schemas.microsoft.com/office/drawing/2014/main" id="{08632231-A624-4A34-8B33-A614F9A9291D}"/>
              </a:ext>
            </a:extLst>
          </p:cNvPr>
          <p:cNvSpPr/>
          <p:nvPr/>
        </p:nvSpPr>
        <p:spPr>
          <a:xfrm>
            <a:off x="3411454" y="374520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951CED8-E26D-4E3C-92AE-458C3884233B}"/>
              </a:ext>
            </a:extLst>
          </p:cNvPr>
          <p:cNvSpPr/>
          <p:nvPr/>
        </p:nvSpPr>
        <p:spPr>
          <a:xfrm>
            <a:off x="3763319" y="31794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遊樂器材</a:t>
            </a:r>
          </a:p>
        </p:txBody>
      </p:sp>
      <p:cxnSp>
        <p:nvCxnSpPr>
          <p:cNvPr id="56" name="直接连接符 28">
            <a:extLst>
              <a:ext uri="{FF2B5EF4-FFF2-40B4-BE49-F238E27FC236}">
                <a16:creationId xmlns:a16="http://schemas.microsoft.com/office/drawing/2014/main" id="{2F0ACF32-4408-4D2E-BC12-50722E5283E3}"/>
              </a:ext>
            </a:extLst>
          </p:cNvPr>
          <p:cNvCxnSpPr/>
          <p:nvPr/>
        </p:nvCxnSpPr>
        <p:spPr>
          <a:xfrm>
            <a:off x="3771968" y="450355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38">
            <a:extLst>
              <a:ext uri="{FF2B5EF4-FFF2-40B4-BE49-F238E27FC236}">
                <a16:creationId xmlns:a16="http://schemas.microsoft.com/office/drawing/2014/main" id="{704EAD85-51A2-4A4D-B95D-E83540C19A12}"/>
              </a:ext>
            </a:extLst>
          </p:cNvPr>
          <p:cNvSpPr/>
          <p:nvPr/>
        </p:nvSpPr>
        <p:spPr>
          <a:xfrm>
            <a:off x="3403381" y="424464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8A4460D8-4097-4D2F-8AEA-661F98AABA9B}"/>
              </a:ext>
            </a:extLst>
          </p:cNvPr>
          <p:cNvSpPr txBox="1"/>
          <p:nvPr/>
        </p:nvSpPr>
        <p:spPr>
          <a:xfrm>
            <a:off x="4863680" y="4781839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TW" altLang="en-US" dirty="0"/>
              <a:t>財產管理系統</a:t>
            </a:r>
            <a:endParaRPr lang="en-US" altLang="zh-CN" dirty="0"/>
          </a:p>
        </p:txBody>
      </p:sp>
      <p:cxnSp>
        <p:nvCxnSpPr>
          <p:cNvPr id="59" name="直接连接符 28">
            <a:extLst>
              <a:ext uri="{FF2B5EF4-FFF2-40B4-BE49-F238E27FC236}">
                <a16:creationId xmlns:a16="http://schemas.microsoft.com/office/drawing/2014/main" id="{F549A4B9-9351-4742-8D8B-468D77295545}"/>
              </a:ext>
            </a:extLst>
          </p:cNvPr>
          <p:cNvCxnSpPr/>
          <p:nvPr/>
        </p:nvCxnSpPr>
        <p:spPr>
          <a:xfrm>
            <a:off x="3755684" y="4997006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38">
            <a:extLst>
              <a:ext uri="{FF2B5EF4-FFF2-40B4-BE49-F238E27FC236}">
                <a16:creationId xmlns:a16="http://schemas.microsoft.com/office/drawing/2014/main" id="{D2BA2359-951C-4144-AB73-AA39C88E4CCA}"/>
              </a:ext>
            </a:extLst>
          </p:cNvPr>
          <p:cNvSpPr/>
          <p:nvPr/>
        </p:nvSpPr>
        <p:spPr>
          <a:xfrm>
            <a:off x="3403382" y="472222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B3DEDFF-D653-4571-AEC7-3B7845A626AA}"/>
              </a:ext>
            </a:extLst>
          </p:cNvPr>
          <p:cNvSpPr/>
          <p:nvPr/>
        </p:nvSpPr>
        <p:spPr>
          <a:xfrm>
            <a:off x="3785390" y="46437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財產管理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83CE28D-6D3B-4D7F-AFBB-75BC861713A2}"/>
              </a:ext>
            </a:extLst>
          </p:cNvPr>
          <p:cNvSpPr/>
          <p:nvPr/>
        </p:nvSpPr>
        <p:spPr>
          <a:xfrm>
            <a:off x="3785390" y="41440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樹木修剪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AA3071B-35A3-462D-947A-1977F8503D03}"/>
              </a:ext>
            </a:extLst>
          </p:cNvPr>
          <p:cNvSpPr/>
          <p:nvPr/>
        </p:nvSpPr>
        <p:spPr>
          <a:xfrm>
            <a:off x="3785390" y="36344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其他</a:t>
            </a:r>
          </a:p>
        </p:txBody>
      </p:sp>
      <p:sp>
        <p:nvSpPr>
          <p:cNvPr id="62" name="TextBox 26">
            <a:extLst>
              <a:ext uri="{FF2B5EF4-FFF2-40B4-BE49-F238E27FC236}">
                <a16:creationId xmlns:a16="http://schemas.microsoft.com/office/drawing/2014/main" id="{B10B5196-0A8A-4D43-841B-D2DAAC6E6991}"/>
              </a:ext>
            </a:extLst>
          </p:cNvPr>
          <p:cNvSpPr txBox="1"/>
          <p:nvPr/>
        </p:nvSpPr>
        <p:spPr>
          <a:xfrm>
            <a:off x="4842454" y="4404889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TW" altLang="en-US" dirty="0"/>
              <a:t>採購與修剪原則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95845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4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700"/>
                            </p:stCondLst>
                            <p:childTnLst>
                              <p:par>
                                <p:cTn id="1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8" grpId="0"/>
      <p:bldP spid="21" grpId="0"/>
      <p:bldP spid="24" grpId="0"/>
      <p:bldP spid="27" grpId="0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6" grpId="0" animBg="1"/>
      <p:bldP spid="47" grpId="0"/>
      <p:bldP spid="48" grpId="0"/>
      <p:bldP spid="52" grpId="0"/>
      <p:bldP spid="54" grpId="0" animBg="1"/>
      <p:bldP spid="57" grpId="0" animBg="1"/>
      <p:bldP spid="58" grpId="0"/>
      <p:bldP spid="60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7643" y="163786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451004" y="351987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8764" y="364377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02467" y="344915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635228" y="3570767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76227" y="333107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68976" y="3374365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05946" y="350579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371829" y="3144650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166930" y="3262378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34244" y="2502008"/>
            <a:ext cx="18433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000" b="1" dirty="0">
                <a:solidFill>
                  <a:srgbClr val="C00000"/>
                </a:solidFill>
              </a:rPr>
              <a:t>總務主任的眉角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cxnSp>
        <p:nvCxnSpPr>
          <p:cNvPr id="45" name="直接连接符 23">
            <a:extLst>
              <a:ext uri="{FF2B5EF4-FFF2-40B4-BE49-F238E27FC236}">
                <a16:creationId xmlns:a16="http://schemas.microsoft.com/office/drawing/2014/main" id="{2FF708F2-EA1A-4D6B-B489-8CC1771364A2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24">
            <a:extLst>
              <a:ext uri="{FF2B5EF4-FFF2-40B4-BE49-F238E27FC236}">
                <a16:creationId xmlns:a16="http://schemas.microsoft.com/office/drawing/2014/main" id="{272A4056-A34D-465B-894E-808E915241C5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4C8E5046-2878-48A2-9908-97EDEFE2FFD9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26">
            <a:extLst>
              <a:ext uri="{FF2B5EF4-FFF2-40B4-BE49-F238E27FC236}">
                <a16:creationId xmlns:a16="http://schemas.microsoft.com/office/drawing/2014/main" id="{B66A6A35-E72D-469D-A9E6-F7D66B914971}"/>
              </a:ext>
            </a:extLst>
          </p:cNvPr>
          <p:cNvSpPr txBox="1"/>
          <p:nvPr/>
        </p:nvSpPr>
        <p:spPr>
          <a:xfrm>
            <a:off x="4430683" y="25596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總務主任的眉角</a:t>
            </a:r>
          </a:p>
        </p:txBody>
      </p:sp>
      <p:cxnSp>
        <p:nvCxnSpPr>
          <p:cNvPr id="49" name="直接连接符 27">
            <a:extLst>
              <a:ext uri="{FF2B5EF4-FFF2-40B4-BE49-F238E27FC236}">
                <a16:creationId xmlns:a16="http://schemas.microsoft.com/office/drawing/2014/main" id="{A3ED09C3-6955-4753-992C-F030CB8CC1F6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>
            <a:extLst>
              <a:ext uri="{FF2B5EF4-FFF2-40B4-BE49-F238E27FC236}">
                <a16:creationId xmlns:a16="http://schemas.microsoft.com/office/drawing/2014/main" id="{79D3BFA7-D3B7-41EE-9CC3-BFCFC6F55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5" t="16159" r="13411" b="12237"/>
          <a:stretch/>
        </p:blipFill>
        <p:spPr>
          <a:xfrm>
            <a:off x="2581158" y="840418"/>
            <a:ext cx="6448225" cy="38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5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 animBg="1"/>
      <p:bldP spid="32" grpId="0" animBg="1"/>
      <p:bldP spid="42" grpId="0"/>
      <p:bldP spid="46" grpId="0" animBg="1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7643" y="163786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451004" y="351987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8764" y="364377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02467" y="344915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635228" y="3570767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76227" y="333107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68976" y="3374365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05946" y="350579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371829" y="3144650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166930" y="3262378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34244" y="2502008"/>
            <a:ext cx="18433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000" b="1" dirty="0">
                <a:solidFill>
                  <a:srgbClr val="C00000"/>
                </a:solidFill>
              </a:rPr>
              <a:t>總務主任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cxnSp>
        <p:nvCxnSpPr>
          <p:cNvPr id="45" name="直接连接符 23">
            <a:extLst>
              <a:ext uri="{FF2B5EF4-FFF2-40B4-BE49-F238E27FC236}">
                <a16:creationId xmlns:a16="http://schemas.microsoft.com/office/drawing/2014/main" id="{2FF708F2-EA1A-4D6B-B489-8CC1771364A2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24">
            <a:extLst>
              <a:ext uri="{FF2B5EF4-FFF2-40B4-BE49-F238E27FC236}">
                <a16:creationId xmlns:a16="http://schemas.microsoft.com/office/drawing/2014/main" id="{272A4056-A34D-465B-894E-808E915241C5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4C8E5046-2878-48A2-9908-97EDEFE2FFD9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26">
            <a:extLst>
              <a:ext uri="{FF2B5EF4-FFF2-40B4-BE49-F238E27FC236}">
                <a16:creationId xmlns:a16="http://schemas.microsoft.com/office/drawing/2014/main" id="{B66A6A35-E72D-469D-A9E6-F7D66B914971}"/>
              </a:ext>
            </a:extLst>
          </p:cNvPr>
          <p:cNvSpPr txBox="1"/>
          <p:nvPr/>
        </p:nvSpPr>
        <p:spPr>
          <a:xfrm>
            <a:off x="4267632" y="242192"/>
            <a:ext cx="257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中平國小</a:t>
            </a:r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109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學年度採購案</a:t>
            </a:r>
          </a:p>
        </p:txBody>
      </p:sp>
      <p:cxnSp>
        <p:nvCxnSpPr>
          <p:cNvPr id="49" name="直接连接符 27">
            <a:extLst>
              <a:ext uri="{FF2B5EF4-FFF2-40B4-BE49-F238E27FC236}">
                <a16:creationId xmlns:a16="http://schemas.microsoft.com/office/drawing/2014/main" id="{A3ED09C3-6955-4753-992C-F030CB8CC1F6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AF13BE9B-96E0-416D-85AB-DF99E0CC2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0" t="13437" r="58833" b="26225"/>
          <a:stretch/>
        </p:blipFill>
        <p:spPr>
          <a:xfrm>
            <a:off x="3627994" y="683017"/>
            <a:ext cx="3809853" cy="43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35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 animBg="1"/>
      <p:bldP spid="32" grpId="0" animBg="1"/>
      <p:bldP spid="42" grpId="0"/>
      <p:bldP spid="46" grpId="0" animBg="1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心圆 6"/>
          <p:cNvSpPr/>
          <p:nvPr/>
        </p:nvSpPr>
        <p:spPr>
          <a:xfrm>
            <a:off x="785452" y="1034818"/>
            <a:ext cx="1293621" cy="1294021"/>
          </a:xfrm>
          <a:prstGeom prst="donut">
            <a:avLst>
              <a:gd name="adj" fmla="val 2746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7"/>
          <p:cNvSpPr/>
          <p:nvPr/>
        </p:nvSpPr>
        <p:spPr>
          <a:xfrm rot="8777615">
            <a:off x="891254" y="1140652"/>
            <a:ext cx="1082018" cy="1082352"/>
          </a:xfrm>
          <a:prstGeom prst="blockArc">
            <a:avLst>
              <a:gd name="adj1" fmla="val 11374976"/>
              <a:gd name="adj2" fmla="val 217926"/>
              <a:gd name="adj3" fmla="val 201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189" y="1508889"/>
            <a:ext cx="73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55%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2788515" y="1034818"/>
            <a:ext cx="1293621" cy="1294021"/>
          </a:xfrm>
          <a:prstGeom prst="donut">
            <a:avLst>
              <a:gd name="adj" fmla="val 27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空心弧 10"/>
          <p:cNvSpPr/>
          <p:nvPr/>
        </p:nvSpPr>
        <p:spPr>
          <a:xfrm rot="8640000">
            <a:off x="2894316" y="1140652"/>
            <a:ext cx="1082018" cy="1082352"/>
          </a:xfrm>
          <a:prstGeom prst="blockArc">
            <a:avLst>
              <a:gd name="adj1" fmla="val 10440261"/>
              <a:gd name="adj2" fmla="val 217926"/>
              <a:gd name="adj3" fmla="val 201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3219" y="1508889"/>
            <a:ext cx="73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4791576" y="1034818"/>
            <a:ext cx="1293621" cy="1294021"/>
          </a:xfrm>
          <a:prstGeom prst="donut">
            <a:avLst>
              <a:gd name="adj" fmla="val 2746"/>
            </a:avLst>
          </a:prstGeom>
          <a:solidFill>
            <a:srgbClr val="0070C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空心弧 13"/>
          <p:cNvSpPr/>
          <p:nvPr/>
        </p:nvSpPr>
        <p:spPr>
          <a:xfrm rot="10920000">
            <a:off x="4897377" y="1140652"/>
            <a:ext cx="1082018" cy="1082352"/>
          </a:xfrm>
          <a:prstGeom prst="blockArc">
            <a:avLst>
              <a:gd name="adj1" fmla="val 6913946"/>
              <a:gd name="adj2" fmla="val 217926"/>
              <a:gd name="adj3" fmla="val 201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7994" y="1497162"/>
            <a:ext cx="73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6794638" y="1034818"/>
            <a:ext cx="1293621" cy="1294021"/>
          </a:xfrm>
          <a:prstGeom prst="donut">
            <a:avLst>
              <a:gd name="adj" fmla="val 2746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空心弧 16"/>
          <p:cNvSpPr/>
          <p:nvPr/>
        </p:nvSpPr>
        <p:spPr>
          <a:xfrm rot="10920000">
            <a:off x="6900441" y="1140652"/>
            <a:ext cx="1082018" cy="1082352"/>
          </a:xfrm>
          <a:prstGeom prst="blockArc">
            <a:avLst>
              <a:gd name="adj1" fmla="val 2275529"/>
              <a:gd name="adj2" fmla="val 217926"/>
              <a:gd name="adj3" fmla="val 201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1139" y="1497162"/>
            <a:ext cx="87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515258" y="2552851"/>
            <a:ext cx="1834010" cy="842460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班級家長會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所稱家長，指在學學生之父母、養父母或監護人。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2692389" y="2565699"/>
            <a:ext cx="1670395" cy="1164471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家長代表大會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TW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家長代表大會置家長代表，由班級家長會選出，每班</a:t>
            </a:r>
            <a:r>
              <a:rPr lang="zh-TW" altLang="en-US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一人至五人</a:t>
            </a:r>
            <a:r>
              <a:rPr lang="zh-TW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，每學年改選一次，連選得連任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7"/>
          <p:cNvSpPr txBox="1"/>
          <p:nvPr/>
        </p:nvSpPr>
        <p:spPr>
          <a:xfrm>
            <a:off x="4388664" y="2538635"/>
            <a:ext cx="2148742" cy="2604865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家長委員會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TW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家長委員會置家長委員</a:t>
            </a:r>
            <a:r>
              <a:rPr lang="zh-TW" altLang="en-US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七人至四十一人</a:t>
            </a:r>
            <a:r>
              <a:rPr lang="zh-TW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，由家長代表於家長代表大會時互選之，每學年改選一次，連選得連任，以平均分布各年級為原則。</a:t>
            </a:r>
            <a:endParaRPr lang="en-US" altLang="zh-TW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TW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但班級數六十班以上者，每增加五班得增置委員一人。</a:t>
            </a:r>
          </a:p>
          <a:p>
            <a:pPr lvl="0">
              <a:lnSpc>
                <a:spcPct val="130000"/>
              </a:lnSpc>
              <a:defRPr/>
            </a:pPr>
            <a:r>
              <a:rPr lang="zh-TW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家長委員會應至少各置財務委員、監察委員一人，辦理經費管理及會務監察事項，由家長委員互選之。</a:t>
            </a:r>
          </a:p>
          <a:p>
            <a:pPr lvl="0">
              <a:lnSpc>
                <a:spcPct val="130000"/>
              </a:lnSpc>
              <a:defRPr/>
            </a:pPr>
            <a:r>
              <a:rPr lang="zh-TW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學校有特殊教育學生者，家長委員應至少增加一人，並由特殊教育學生家長互選之。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563286" y="2552851"/>
            <a:ext cx="1834010" cy="1164471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常務委員會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TW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常務委員會置常務委員，由家長委員於家長委員會每學年第一次會議時互選之，其人數為家長委員人數之</a:t>
            </a:r>
            <a:r>
              <a:rPr lang="zh-TW" altLang="en-US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四分之一至二分之一</a:t>
            </a:r>
            <a:r>
              <a:rPr lang="zh-TW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3">
            <a:extLst>
              <a:ext uri="{FF2B5EF4-FFF2-40B4-BE49-F238E27FC236}">
                <a16:creationId xmlns:a16="http://schemas.microsoft.com/office/drawing/2014/main" id="{9F533030-BAAA-4CC9-A0C7-F235C0843377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4">
            <a:extLst>
              <a:ext uri="{FF2B5EF4-FFF2-40B4-BE49-F238E27FC236}">
                <a16:creationId xmlns:a16="http://schemas.microsoft.com/office/drawing/2014/main" id="{14F4D2FB-C6BC-4BBC-BA8A-D56ADA34A529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9A1B0F3-AD34-443C-A76D-A31BDF6F6B91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6A45A24-57CB-4995-BCEE-40C9FD9D3644}"/>
              </a:ext>
            </a:extLst>
          </p:cNvPr>
          <p:cNvSpPr txBox="1"/>
          <p:nvPr/>
        </p:nvSpPr>
        <p:spPr>
          <a:xfrm>
            <a:off x="4338101" y="242192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家長委員會（</a:t>
            </a:r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9-10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月）</a:t>
            </a:r>
          </a:p>
        </p:txBody>
      </p:sp>
      <p:cxnSp>
        <p:nvCxnSpPr>
          <p:cNvPr id="27" name="直接连接符 27">
            <a:extLst>
              <a:ext uri="{FF2B5EF4-FFF2-40B4-BE49-F238E27FC236}">
                <a16:creationId xmlns:a16="http://schemas.microsoft.com/office/drawing/2014/main" id="{5E72EA0F-B157-492C-A726-BE7296ED14E0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3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心圆 6"/>
          <p:cNvSpPr/>
          <p:nvPr/>
        </p:nvSpPr>
        <p:spPr>
          <a:xfrm>
            <a:off x="785452" y="1034818"/>
            <a:ext cx="1293621" cy="1294021"/>
          </a:xfrm>
          <a:prstGeom prst="donut">
            <a:avLst>
              <a:gd name="adj" fmla="val 2746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7"/>
          <p:cNvSpPr/>
          <p:nvPr/>
        </p:nvSpPr>
        <p:spPr>
          <a:xfrm rot="8777615">
            <a:off x="891254" y="1140652"/>
            <a:ext cx="1082018" cy="1082352"/>
          </a:xfrm>
          <a:prstGeom prst="blockArc">
            <a:avLst>
              <a:gd name="adj1" fmla="val 11374976"/>
              <a:gd name="adj2" fmla="val 217926"/>
              <a:gd name="adj3" fmla="val 201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189" y="1508889"/>
            <a:ext cx="73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515258" y="2552851"/>
            <a:ext cx="1834010" cy="1642679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家長會長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家長會置會長一人，副會長若干人。會長由家長委員就常務委員中選舉之，副會長由會長於會員中聘任。會長任期為一年，連選得連任，並以連任一次為限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3">
            <a:extLst>
              <a:ext uri="{FF2B5EF4-FFF2-40B4-BE49-F238E27FC236}">
                <a16:creationId xmlns:a16="http://schemas.microsoft.com/office/drawing/2014/main" id="{9F533030-BAAA-4CC9-A0C7-F235C0843377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4">
            <a:extLst>
              <a:ext uri="{FF2B5EF4-FFF2-40B4-BE49-F238E27FC236}">
                <a16:creationId xmlns:a16="http://schemas.microsoft.com/office/drawing/2014/main" id="{14F4D2FB-C6BC-4BBC-BA8A-D56ADA34A529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9A1B0F3-AD34-443C-A76D-A31BDF6F6B91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6A45A24-57CB-4995-BCEE-40C9FD9D3644}"/>
              </a:ext>
            </a:extLst>
          </p:cNvPr>
          <p:cNvSpPr txBox="1"/>
          <p:nvPr/>
        </p:nvSpPr>
        <p:spPr>
          <a:xfrm>
            <a:off x="4338101" y="242192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家長委員會（</a:t>
            </a:r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9-10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月）</a:t>
            </a:r>
          </a:p>
        </p:txBody>
      </p:sp>
      <p:cxnSp>
        <p:nvCxnSpPr>
          <p:cNvPr id="27" name="直接连接符 27">
            <a:extLst>
              <a:ext uri="{FF2B5EF4-FFF2-40B4-BE49-F238E27FC236}">
                <a16:creationId xmlns:a16="http://schemas.microsoft.com/office/drawing/2014/main" id="{5E72EA0F-B157-492C-A726-BE7296ED14E0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DD58DC4D-A8EF-43A7-B3DC-CDB55CD3ED8B}"/>
              </a:ext>
            </a:extLst>
          </p:cNvPr>
          <p:cNvSpPr/>
          <p:nvPr/>
        </p:nvSpPr>
        <p:spPr>
          <a:xfrm>
            <a:off x="2286212" y="638456"/>
            <a:ext cx="678690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桃園市各級學校學生家長會設置辦法：第</a:t>
            </a:r>
            <a:r>
              <a:rPr lang="en-US" altLang="zh-TW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4</a:t>
            </a:r>
            <a: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章　會議</a:t>
            </a:r>
            <a:b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</a:br>
            <a:r>
              <a:rPr lang="zh-TW" altLang="en-US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第 </a:t>
            </a:r>
            <a:r>
              <a:rPr lang="en-US" altLang="zh-TW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15 </a:t>
            </a:r>
            <a:r>
              <a:rPr lang="zh-TW" altLang="en-US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條</a:t>
            </a:r>
            <a:br>
              <a:rPr lang="zh-TW" altLang="en-US" sz="1200" dirty="0"/>
            </a:b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班級家長會應於</a:t>
            </a:r>
            <a:r>
              <a:rPr lang="zh-TW" altLang="en-US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每學年第一學期開學後三週內召開會議</a:t>
            </a: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，以班級為單位，由導師為召集人並列席，開會時由出席家長互推一人擔任主席。</a:t>
            </a:r>
            <a:br>
              <a:rPr lang="zh-TW" altLang="en-US" sz="1200" dirty="0"/>
            </a:br>
            <a:br>
              <a:rPr lang="zh-TW" altLang="en-US" sz="1200" dirty="0"/>
            </a:br>
            <a:r>
              <a:rPr lang="zh-TW" altLang="en-US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第 </a:t>
            </a:r>
            <a:r>
              <a:rPr lang="en-US" altLang="zh-TW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16 </a:t>
            </a:r>
            <a:r>
              <a:rPr lang="zh-TW" altLang="en-US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條</a:t>
            </a:r>
            <a:br>
              <a:rPr lang="zh-TW" altLang="en-US" sz="1200" dirty="0"/>
            </a:b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家長代表大會應於</a:t>
            </a:r>
            <a:r>
              <a:rPr lang="zh-TW" altLang="en-US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每學年第一學期開學後一個月內舉行首次會議</a:t>
            </a: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，由會長或校長召集，會長擔任主席，會長不克出席時，由出席家長代表互推一人為主席。前項會議校長、行政主管及教師代表應列席。</a:t>
            </a:r>
            <a:br>
              <a:rPr lang="zh-TW" altLang="en-US" sz="1200" dirty="0"/>
            </a:br>
            <a:br>
              <a:rPr lang="zh-TW" altLang="en-US" sz="1200" dirty="0"/>
            </a:br>
            <a:r>
              <a:rPr lang="zh-TW" altLang="en-US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第 </a:t>
            </a:r>
            <a:r>
              <a:rPr lang="en-US" altLang="zh-TW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17 </a:t>
            </a:r>
            <a:r>
              <a:rPr lang="zh-TW" altLang="en-US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條</a:t>
            </a:r>
            <a:br>
              <a:rPr lang="zh-TW" altLang="en-US" sz="1200" dirty="0"/>
            </a:br>
            <a:r>
              <a:rPr lang="zh-TW" altLang="en-US" sz="1200" dirty="0">
                <a:solidFill>
                  <a:srgbClr val="0070C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家長代表大會</a:t>
            </a: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應有</a:t>
            </a:r>
            <a:r>
              <a:rPr lang="zh-TW" altLang="en-US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家長代表四分之一以上出席</a:t>
            </a: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；</a:t>
            </a:r>
            <a:r>
              <a:rPr lang="zh-TW" altLang="en-US" sz="1200" dirty="0">
                <a:solidFill>
                  <a:srgbClr val="0070C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家長委員會或常務委員會</a:t>
            </a: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應有委員</a:t>
            </a:r>
            <a:r>
              <a:rPr lang="zh-TW" altLang="en-US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過半數之出席</a:t>
            </a: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，始得開會，並均應經出席人員</a:t>
            </a:r>
            <a:r>
              <a:rPr lang="zh-TW" altLang="en-US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過半數之同意，始得決議</a:t>
            </a: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。出席人數不足時得改開座談會，並以出席人員過半數之同意為假決議。</a:t>
            </a:r>
            <a:br>
              <a:rPr lang="zh-TW" altLang="en-US" sz="1200" dirty="0"/>
            </a:b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前項假決議應訂明下次會議時間、議程及相關事項，通知家長代表或委員，並應於學校公布欄公告。</a:t>
            </a:r>
            <a:br>
              <a:rPr lang="zh-TW" altLang="en-US" sz="1200" dirty="0"/>
            </a:b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家長代表大會對於前項假決議如有四分之一以上人員出席；家長委員會或常務委員會委員過半數之出席，並經出席人員過半數之同意，視同有效之決議。</a:t>
            </a:r>
            <a:br>
              <a:rPr lang="zh-TW" altLang="en-US" sz="1200" dirty="0"/>
            </a:b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家長代表及家長委員因故不能出席時，</a:t>
            </a:r>
            <a:r>
              <a:rPr lang="zh-TW" altLang="en-US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得以書面委託其他代表或委員行使其選舉權及表決權</a:t>
            </a: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。但受託人應以</a:t>
            </a:r>
            <a:r>
              <a:rPr lang="zh-TW" altLang="en-US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接受一人之委託為限</a:t>
            </a:r>
            <a:r>
              <a:rPr lang="zh-TW" altLang="en-US" sz="12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en-US" altLang="zh-TW" sz="1200" dirty="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altLang="zh-TW" sz="1200" dirty="0"/>
          </a:p>
          <a:p>
            <a:r>
              <a:rPr lang="zh-TW" altLang="en-US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第 </a:t>
            </a:r>
            <a:r>
              <a:rPr lang="en-US" altLang="zh-TW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18 </a:t>
            </a:r>
            <a:r>
              <a:rPr lang="zh-TW" altLang="en-US" sz="12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條</a:t>
            </a:r>
          </a:p>
          <a:p>
            <a:r>
              <a:rPr lang="zh-TW" altLang="en-US" sz="1200" dirty="0"/>
              <a:t>家長委員會</a:t>
            </a:r>
            <a:r>
              <a:rPr lang="zh-TW" altLang="en-US" sz="1200" dirty="0">
                <a:solidFill>
                  <a:srgbClr val="FF0000"/>
                </a:solidFill>
              </a:rPr>
              <a:t>第一次會議應於家長代表大會舉行後二週內召開</a:t>
            </a:r>
            <a:r>
              <a:rPr lang="zh-TW" altLang="en-US" sz="1200" dirty="0"/>
              <a:t>，由會長或校長召集，會長擔任主席，會長不克出席時，由出席委員互推一人為主席。必要時得召開臨時會議。</a:t>
            </a:r>
          </a:p>
          <a:p>
            <a:r>
              <a:rPr lang="zh-TW" altLang="en-US" sz="1200" dirty="0"/>
              <a:t>前項會議校長、行政主管及教師代表應列席。常務委員會議由會長視實際需要隨時召集並擔任主席。</a:t>
            </a:r>
          </a:p>
        </p:txBody>
      </p:sp>
    </p:spTree>
    <p:extLst>
      <p:ext uri="{BB962C8B-B14F-4D97-AF65-F5344CB8AC3E}">
        <p14:creationId xmlns:p14="http://schemas.microsoft.com/office/powerpoint/2010/main" val="21794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9" grpId="0"/>
      <p:bldP spid="24" grpId="0" animBg="1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心圆 6"/>
          <p:cNvSpPr/>
          <p:nvPr/>
        </p:nvSpPr>
        <p:spPr>
          <a:xfrm>
            <a:off x="785452" y="1034818"/>
            <a:ext cx="1293621" cy="1294021"/>
          </a:xfrm>
          <a:prstGeom prst="donut">
            <a:avLst>
              <a:gd name="adj" fmla="val 2746"/>
            </a:avLst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7"/>
          <p:cNvSpPr/>
          <p:nvPr/>
        </p:nvSpPr>
        <p:spPr>
          <a:xfrm rot="8777615">
            <a:off x="891254" y="1140652"/>
            <a:ext cx="1082018" cy="1082352"/>
          </a:xfrm>
          <a:prstGeom prst="blockArc">
            <a:avLst>
              <a:gd name="adj1" fmla="val 11374976"/>
              <a:gd name="adj2" fmla="val 217926"/>
              <a:gd name="adj3" fmla="val 201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189" y="1508889"/>
            <a:ext cx="73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515258" y="2552851"/>
            <a:ext cx="1834010" cy="1642679"/>
          </a:xfrm>
          <a:prstGeom prst="rect">
            <a:avLst/>
          </a:prstGeom>
          <a:noFill/>
        </p:spPr>
        <p:txBody>
          <a:bodyPr wrap="square" lIns="100759" tIns="50380" rIns="100759" bIns="5038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家長會任務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家長會置會長一人，副會長若干人。會長由家長委員就常務委員中選舉之，副會長由會長於會員中聘任。會長任期為一年，連選得連任，並以連任一次為限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3">
            <a:extLst>
              <a:ext uri="{FF2B5EF4-FFF2-40B4-BE49-F238E27FC236}">
                <a16:creationId xmlns:a16="http://schemas.microsoft.com/office/drawing/2014/main" id="{9F533030-BAAA-4CC9-A0C7-F235C0843377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4">
            <a:extLst>
              <a:ext uri="{FF2B5EF4-FFF2-40B4-BE49-F238E27FC236}">
                <a16:creationId xmlns:a16="http://schemas.microsoft.com/office/drawing/2014/main" id="{14F4D2FB-C6BC-4BBC-BA8A-D56ADA34A529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9A1B0F3-AD34-443C-A76D-A31BDF6F6B91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6A45A24-57CB-4995-BCEE-40C9FD9D3644}"/>
              </a:ext>
            </a:extLst>
          </p:cNvPr>
          <p:cNvSpPr txBox="1"/>
          <p:nvPr/>
        </p:nvSpPr>
        <p:spPr>
          <a:xfrm>
            <a:off x="4338101" y="242192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家長委員會（</a:t>
            </a:r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9-10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月）</a:t>
            </a:r>
          </a:p>
        </p:txBody>
      </p:sp>
      <p:cxnSp>
        <p:nvCxnSpPr>
          <p:cNvPr id="27" name="直接连接符 27">
            <a:extLst>
              <a:ext uri="{FF2B5EF4-FFF2-40B4-BE49-F238E27FC236}">
                <a16:creationId xmlns:a16="http://schemas.microsoft.com/office/drawing/2014/main" id="{5E72EA0F-B157-492C-A726-BE7296ED14E0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DD58DC4D-A8EF-43A7-B3DC-CDB55CD3ED8B}"/>
              </a:ext>
            </a:extLst>
          </p:cNvPr>
          <p:cNvSpPr/>
          <p:nvPr/>
        </p:nvSpPr>
        <p:spPr>
          <a:xfrm>
            <a:off x="2412810" y="616608"/>
            <a:ext cx="66202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桃園市各級學校學生家長會設置辦法：第 </a:t>
            </a:r>
            <a:r>
              <a:rPr lang="en-US" altLang="zh-TW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2 </a:t>
            </a:r>
            <a: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章　組織及任務</a:t>
            </a:r>
            <a:b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</a:br>
            <a: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第 </a:t>
            </a:r>
            <a:r>
              <a:rPr lang="en-US" altLang="zh-TW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7 </a:t>
            </a:r>
            <a: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條 </a:t>
            </a:r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家長代表大會任務如下：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一、協助校務推展，提供建議事項。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二、</a:t>
            </a:r>
            <a:r>
              <a:rPr lang="zh-TW" altLang="en-US" sz="14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審議家長會組織章程。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三、討論家長代表或家長委員會之建議事項。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四、</a:t>
            </a:r>
            <a:r>
              <a:rPr lang="zh-TW" altLang="en-US" sz="14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審議家長委員會所提出之會務計畫及經費收支事項。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五、聽取校務及家長會會務執行報告。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六、選舉家長委員會委員（以下簡稱家長委員）。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七、其他有關家長會事項。</a:t>
            </a:r>
          </a:p>
          <a:p>
            <a:br>
              <a:rPr lang="zh-TW" altLang="en-US" sz="1400" dirty="0"/>
            </a:br>
            <a: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第 </a:t>
            </a:r>
            <a:r>
              <a:rPr lang="en-US" altLang="zh-TW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9 </a:t>
            </a:r>
            <a:r>
              <a:rPr lang="zh-TW" altLang="en-US" sz="1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條 </a:t>
            </a:r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家長委員會任務如下：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一、協助校務推展，提供建議事項。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二、執行經常會務及家長代表大會決議事項。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三、報告本學年會務執行成果及收支決算案。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四、</a:t>
            </a:r>
            <a:r>
              <a:rPr lang="zh-TW" altLang="en-US" sz="14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研擬會務計畫及經費收支事項。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五、協助學校處理重大偶發事件及有關學校、教師、學生及家長間之爭議事件。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六、協助學校辦理親職教育及親師活動。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七、推選常務委員。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八、推選代表出席學校校務會議、教師評審委員會及其他相關會議。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九、選舉或罷免家長會長。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十、其他有關事項。</a:t>
            </a:r>
          </a:p>
        </p:txBody>
      </p:sp>
    </p:spTree>
    <p:extLst>
      <p:ext uri="{BB962C8B-B14F-4D97-AF65-F5344CB8AC3E}">
        <p14:creationId xmlns:p14="http://schemas.microsoft.com/office/powerpoint/2010/main" val="36436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9" grpId="0"/>
      <p:bldP spid="24" grpId="0" animBg="1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cxnSp>
        <p:nvCxnSpPr>
          <p:cNvPr id="89" name="直接连接符 88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69311" y="3062538"/>
            <a:ext cx="1915668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641453" y="1097484"/>
            <a:ext cx="1987290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214423" y="3146748"/>
            <a:ext cx="2002923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891669" y="135854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评估一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42613" y="3172147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评估三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47580" y="111143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评估四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4906" y="3076083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评估二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dirty="0">
                <a:latin typeface="微软雅黑" pitchFamily="34" charset="-122"/>
                <a:ea typeface="微软雅黑" pitchFamily="34" charset="-122"/>
              </a:rPr>
              <a:t>做到「四勤」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60232" y="1373225"/>
            <a:ext cx="19159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dirty="0">
                <a:latin typeface="微软雅黑" pitchFamily="34" charset="-122"/>
                <a:ea typeface="微软雅黑" pitchFamily="34" charset="-122"/>
              </a:rPr>
              <a:t>應具有「四種意識」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58684" y="3338441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dirty="0">
                <a:latin typeface="微软雅黑" pitchFamily="34" charset="-122"/>
                <a:ea typeface="微软雅黑" pitchFamily="34" charset="-122"/>
              </a:rPr>
              <a:t>做到「四不放過」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229271" y="3419888"/>
            <a:ext cx="19159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dirty="0">
                <a:latin typeface="微软雅黑" pitchFamily="34" charset="-122"/>
                <a:ea typeface="微软雅黑" pitchFamily="34" charset="-122"/>
              </a:rPr>
              <a:t>應具備「四種能力」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113" name="组合 11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5" name="同心圆 1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3855186" y="2379578"/>
              <a:ext cx="116496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總務主任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43700" y="2192638"/>
            <a:ext cx="244827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腿勤、眼勤、手勤、腦勤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4906" y="3809261"/>
            <a:ext cx="2448272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安全隱患不放過、</a:t>
            </a:r>
            <a:endParaRPr lang="en-US" altLang="zh-TW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師生的宿舍、辦公室不放過</a:t>
            </a:r>
            <a:endParaRPr lang="en-US" altLang="zh-TW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損壞公物不放過</a:t>
            </a:r>
            <a:endParaRPr lang="en-US" altLang="zh-TW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能人善人不放過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020141" y="3894043"/>
            <a:ext cx="2448272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勤懇的管理能力</a:t>
            </a:r>
            <a:endParaRPr lang="en-US" altLang="zh-TW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廣泛的協調能力</a:t>
            </a:r>
            <a:endParaRPr lang="en-US" altLang="zh-TW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深厚的書寫能力</a:t>
            </a:r>
            <a:endParaRPr lang="en-US" altLang="zh-TW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機敏的應變能力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42510" y="1786916"/>
            <a:ext cx="2448272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大局意識</a:t>
            </a:r>
            <a:endParaRPr lang="en-US" altLang="zh-TW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服務意識</a:t>
            </a:r>
            <a:endParaRPr lang="en-US" altLang="zh-TW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服從意識</a:t>
            </a:r>
            <a:endParaRPr lang="en-US" altLang="zh-TW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>
                <a:latin typeface="微软雅黑" pitchFamily="34" charset="-122"/>
                <a:ea typeface="微软雅黑" pitchFamily="34" charset="-122"/>
              </a:rPr>
              <a:t>保密意識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2" name="椭圆 121"/>
          <p:cNvSpPr/>
          <p:nvPr/>
        </p:nvSpPr>
        <p:spPr>
          <a:xfrm>
            <a:off x="1831276" y="289258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3" name="椭圆 122"/>
          <p:cNvSpPr/>
          <p:nvPr/>
        </p:nvSpPr>
        <p:spPr>
          <a:xfrm>
            <a:off x="7819046" y="2943180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4" name="椭圆 123"/>
          <p:cNvSpPr/>
          <p:nvPr/>
        </p:nvSpPr>
        <p:spPr>
          <a:xfrm>
            <a:off x="8202831" y="922229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44" name="直接连接符 23">
            <a:extLst>
              <a:ext uri="{FF2B5EF4-FFF2-40B4-BE49-F238E27FC236}">
                <a16:creationId xmlns:a16="http://schemas.microsoft.com/office/drawing/2014/main" id="{A7C507B8-3B44-4E29-A541-F210EA7BC53D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24">
            <a:extLst>
              <a:ext uri="{FF2B5EF4-FFF2-40B4-BE49-F238E27FC236}">
                <a16:creationId xmlns:a16="http://schemas.microsoft.com/office/drawing/2014/main" id="{ED523018-149F-43CC-BA16-6AB3AF6AC6DC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C1AB5A68-CD07-4554-A2B5-13356A1336D7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44DA8797-D573-4C91-A458-BDA63C9A8DA2}"/>
              </a:ext>
            </a:extLst>
          </p:cNvPr>
          <p:cNvSpPr txBox="1"/>
          <p:nvPr/>
        </p:nvSpPr>
        <p:spPr>
          <a:xfrm>
            <a:off x="4438352" y="242192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如何當好學校總務主任</a:t>
            </a:r>
          </a:p>
        </p:txBody>
      </p:sp>
      <p:cxnSp>
        <p:nvCxnSpPr>
          <p:cNvPr id="48" name="直接连接符 27">
            <a:extLst>
              <a:ext uri="{FF2B5EF4-FFF2-40B4-BE49-F238E27FC236}">
                <a16:creationId xmlns:a16="http://schemas.microsoft.com/office/drawing/2014/main" id="{98EE8DE5-A4D0-4FC9-BEE0-9E2FBACBD771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0773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6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1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400"/>
                            </p:stCondLst>
                            <p:childTnLst>
                              <p:par>
                                <p:cTn id="1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7" grpId="0"/>
      <p:bldP spid="118" grpId="0"/>
      <p:bldP spid="119" grpId="0"/>
      <p:bldP spid="120" grpId="0"/>
      <p:bldP spid="121" grpId="0" animBg="1"/>
      <p:bldP spid="122" grpId="0" animBg="1"/>
      <p:bldP spid="123" grpId="0" animBg="1"/>
      <p:bldP spid="124" grpId="0" animBg="1"/>
      <p:bldP spid="45" grpId="0" animBg="1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85522" y="1556658"/>
            <a:ext cx="1630575" cy="4924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微软雅黑" pitchFamily="34" charset="-122"/>
                <a:ea typeface="造字工房俊雅锐宋体验版常规体" pitchFamily="50" charset="-122"/>
              </a:rPr>
              <a:t>THANKS</a:t>
            </a:r>
            <a:endParaRPr lang="zh-CN" altLang="en-US" sz="2600" b="1" dirty="0">
              <a:solidFill>
                <a:srgbClr val="C00000"/>
              </a:solidFill>
              <a:latin typeface="微软雅黑" pitchFamily="34" charset="-122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19104" y="3146807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600" dirty="0">
                <a:latin typeface="微软雅黑" pitchFamily="34" charset="-122"/>
                <a:ea typeface="微软雅黑" pitchFamily="34" charset="-122"/>
              </a:rPr>
              <a:t>簡報結束－敬請指導</a:t>
            </a:r>
            <a:endParaRPr lang="en-US" altLang="zh-CN" sz="4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160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7079277" y="1046747"/>
            <a:ext cx="57150" cy="5595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6993552" y="1046747"/>
            <a:ext cx="57150" cy="5595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6" name="组合 15"/>
          <p:cNvGrpSpPr/>
          <p:nvPr/>
        </p:nvGrpSpPr>
        <p:grpSpPr>
          <a:xfrm>
            <a:off x="5721261" y="1909778"/>
            <a:ext cx="899339" cy="891680"/>
            <a:chOff x="9090025" y="1699945"/>
            <a:chExt cx="1304925" cy="1293812"/>
          </a:xfrm>
        </p:grpSpPr>
        <p:sp>
          <p:nvSpPr>
            <p:cNvPr id="61" name="Freeform 153"/>
            <p:cNvSpPr>
              <a:spLocks/>
            </p:cNvSpPr>
            <p:nvPr/>
          </p:nvSpPr>
          <p:spPr bwMode="auto">
            <a:xfrm>
              <a:off x="9090025" y="1699945"/>
              <a:ext cx="1304925" cy="1293812"/>
            </a:xfrm>
            <a:custGeom>
              <a:avLst/>
              <a:gdLst>
                <a:gd name="T0" fmla="*/ 69 w 69"/>
                <a:gd name="T1" fmla="*/ 58 h 69"/>
                <a:gd name="T2" fmla="*/ 58 w 69"/>
                <a:gd name="T3" fmla="*/ 69 h 69"/>
                <a:gd name="T4" fmla="*/ 11 w 69"/>
                <a:gd name="T5" fmla="*/ 69 h 69"/>
                <a:gd name="T6" fmla="*/ 0 w 69"/>
                <a:gd name="T7" fmla="*/ 58 h 69"/>
                <a:gd name="T8" fmla="*/ 0 w 69"/>
                <a:gd name="T9" fmla="*/ 11 h 69"/>
                <a:gd name="T10" fmla="*/ 11 w 69"/>
                <a:gd name="T11" fmla="*/ 0 h 69"/>
                <a:gd name="T12" fmla="*/ 58 w 69"/>
                <a:gd name="T13" fmla="*/ 0 h 69"/>
                <a:gd name="T14" fmla="*/ 69 w 69"/>
                <a:gd name="T15" fmla="*/ 11 h 69"/>
                <a:gd name="T16" fmla="*/ 69 w 69"/>
                <a:gd name="T1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9">
                  <a:moveTo>
                    <a:pt x="69" y="58"/>
                  </a:moveTo>
                  <a:cubicBezTo>
                    <a:pt x="69" y="64"/>
                    <a:pt x="64" y="69"/>
                    <a:pt x="58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5" y="69"/>
                    <a:pt x="0" y="64"/>
                    <a:pt x="0" y="5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1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6BB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62" name="Freeform 154"/>
            <p:cNvSpPr>
              <a:spLocks noEditPoints="1"/>
            </p:cNvSpPr>
            <p:nvPr/>
          </p:nvSpPr>
          <p:spPr bwMode="auto">
            <a:xfrm>
              <a:off x="9410700" y="1980933"/>
              <a:ext cx="663575" cy="825500"/>
            </a:xfrm>
            <a:custGeom>
              <a:avLst/>
              <a:gdLst>
                <a:gd name="T0" fmla="*/ 35 w 35"/>
                <a:gd name="T1" fmla="*/ 31 h 44"/>
                <a:gd name="T2" fmla="*/ 35 w 35"/>
                <a:gd name="T3" fmla="*/ 7 h 44"/>
                <a:gd name="T4" fmla="*/ 29 w 35"/>
                <a:gd name="T5" fmla="*/ 0 h 44"/>
                <a:gd name="T6" fmla="*/ 7 w 35"/>
                <a:gd name="T7" fmla="*/ 0 h 44"/>
                <a:gd name="T8" fmla="*/ 0 w 35"/>
                <a:gd name="T9" fmla="*/ 7 h 44"/>
                <a:gd name="T10" fmla="*/ 0 w 35"/>
                <a:gd name="T11" fmla="*/ 31 h 44"/>
                <a:gd name="T12" fmla="*/ 6 w 35"/>
                <a:gd name="T13" fmla="*/ 37 h 44"/>
                <a:gd name="T14" fmla="*/ 0 w 35"/>
                <a:gd name="T15" fmla="*/ 44 h 44"/>
                <a:gd name="T16" fmla="*/ 6 w 35"/>
                <a:gd name="T17" fmla="*/ 44 h 44"/>
                <a:gd name="T18" fmla="*/ 12 w 35"/>
                <a:gd name="T19" fmla="*/ 37 h 44"/>
                <a:gd name="T20" fmla="*/ 23 w 35"/>
                <a:gd name="T21" fmla="*/ 37 h 44"/>
                <a:gd name="T22" fmla="*/ 29 w 35"/>
                <a:gd name="T23" fmla="*/ 44 h 44"/>
                <a:gd name="T24" fmla="*/ 35 w 35"/>
                <a:gd name="T25" fmla="*/ 44 h 44"/>
                <a:gd name="T26" fmla="*/ 30 w 35"/>
                <a:gd name="T27" fmla="*/ 37 h 44"/>
                <a:gd name="T28" fmla="*/ 35 w 35"/>
                <a:gd name="T29" fmla="*/ 31 h 44"/>
                <a:gd name="T30" fmla="*/ 4 w 35"/>
                <a:gd name="T31" fmla="*/ 31 h 44"/>
                <a:gd name="T32" fmla="*/ 7 w 35"/>
                <a:gd name="T33" fmla="*/ 28 h 44"/>
                <a:gd name="T34" fmla="*/ 10 w 35"/>
                <a:gd name="T35" fmla="*/ 31 h 44"/>
                <a:gd name="T36" fmla="*/ 7 w 35"/>
                <a:gd name="T37" fmla="*/ 34 h 44"/>
                <a:gd name="T38" fmla="*/ 4 w 35"/>
                <a:gd name="T39" fmla="*/ 31 h 44"/>
                <a:gd name="T40" fmla="*/ 28 w 35"/>
                <a:gd name="T41" fmla="*/ 34 h 44"/>
                <a:gd name="T42" fmla="*/ 25 w 35"/>
                <a:gd name="T43" fmla="*/ 31 h 44"/>
                <a:gd name="T44" fmla="*/ 28 w 35"/>
                <a:gd name="T45" fmla="*/ 28 h 44"/>
                <a:gd name="T46" fmla="*/ 31 w 35"/>
                <a:gd name="T47" fmla="*/ 31 h 44"/>
                <a:gd name="T48" fmla="*/ 28 w 35"/>
                <a:gd name="T49" fmla="*/ 34 h 44"/>
                <a:gd name="T50" fmla="*/ 32 w 35"/>
                <a:gd name="T51" fmla="*/ 18 h 44"/>
                <a:gd name="T52" fmla="*/ 29 w 35"/>
                <a:gd name="T53" fmla="*/ 21 h 44"/>
                <a:gd name="T54" fmla="*/ 6 w 35"/>
                <a:gd name="T55" fmla="*/ 21 h 44"/>
                <a:gd name="T56" fmla="*/ 3 w 35"/>
                <a:gd name="T57" fmla="*/ 18 h 44"/>
                <a:gd name="T58" fmla="*/ 3 w 35"/>
                <a:gd name="T59" fmla="*/ 11 h 44"/>
                <a:gd name="T60" fmla="*/ 6 w 35"/>
                <a:gd name="T61" fmla="*/ 8 h 44"/>
                <a:gd name="T62" fmla="*/ 29 w 35"/>
                <a:gd name="T63" fmla="*/ 8 h 44"/>
                <a:gd name="T64" fmla="*/ 32 w 35"/>
                <a:gd name="T65" fmla="*/ 11 h 44"/>
                <a:gd name="T66" fmla="*/ 32 w 35"/>
                <a:gd name="T6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4">
                  <a:moveTo>
                    <a:pt x="35" y="3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3"/>
                    <a:pt x="32" y="0"/>
                    <a:pt x="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6" y="3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5" y="34"/>
                    <a:pt x="35" y="31"/>
                  </a:cubicBezTo>
                  <a:close/>
                  <a:moveTo>
                    <a:pt x="4" y="31"/>
                  </a:moveTo>
                  <a:cubicBezTo>
                    <a:pt x="4" y="29"/>
                    <a:pt x="5" y="28"/>
                    <a:pt x="7" y="28"/>
                  </a:cubicBezTo>
                  <a:cubicBezTo>
                    <a:pt x="9" y="28"/>
                    <a:pt x="10" y="29"/>
                    <a:pt x="10" y="31"/>
                  </a:cubicBezTo>
                  <a:cubicBezTo>
                    <a:pt x="10" y="32"/>
                    <a:pt x="9" y="34"/>
                    <a:pt x="7" y="34"/>
                  </a:cubicBezTo>
                  <a:cubicBezTo>
                    <a:pt x="5" y="34"/>
                    <a:pt x="4" y="32"/>
                    <a:pt x="4" y="31"/>
                  </a:cubicBezTo>
                  <a:close/>
                  <a:moveTo>
                    <a:pt x="28" y="34"/>
                  </a:moveTo>
                  <a:cubicBezTo>
                    <a:pt x="26" y="34"/>
                    <a:pt x="25" y="32"/>
                    <a:pt x="25" y="31"/>
                  </a:cubicBezTo>
                  <a:cubicBezTo>
                    <a:pt x="25" y="29"/>
                    <a:pt x="26" y="28"/>
                    <a:pt x="28" y="28"/>
                  </a:cubicBezTo>
                  <a:cubicBezTo>
                    <a:pt x="30" y="28"/>
                    <a:pt x="31" y="29"/>
                    <a:pt x="31" y="31"/>
                  </a:cubicBezTo>
                  <a:cubicBezTo>
                    <a:pt x="31" y="32"/>
                    <a:pt x="30" y="34"/>
                    <a:pt x="28" y="34"/>
                  </a:cubicBezTo>
                  <a:close/>
                  <a:moveTo>
                    <a:pt x="32" y="18"/>
                  </a:moveTo>
                  <a:cubicBezTo>
                    <a:pt x="32" y="20"/>
                    <a:pt x="31" y="21"/>
                    <a:pt x="29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3" y="20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5" y="8"/>
                    <a:pt x="6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2" y="9"/>
                    <a:pt x="32" y="11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27919" y="1909778"/>
            <a:ext cx="899339" cy="891680"/>
            <a:chOff x="570940" y="2984276"/>
            <a:chExt cx="1304925" cy="1293813"/>
          </a:xfrm>
        </p:grpSpPr>
        <p:sp>
          <p:nvSpPr>
            <p:cNvPr id="65" name="Freeform 306"/>
            <p:cNvSpPr>
              <a:spLocks/>
            </p:cNvSpPr>
            <p:nvPr/>
          </p:nvSpPr>
          <p:spPr bwMode="auto">
            <a:xfrm>
              <a:off x="570940" y="2984276"/>
              <a:ext cx="1304925" cy="1293813"/>
            </a:xfrm>
            <a:custGeom>
              <a:avLst/>
              <a:gdLst>
                <a:gd name="T0" fmla="*/ 69 w 69"/>
                <a:gd name="T1" fmla="*/ 58 h 69"/>
                <a:gd name="T2" fmla="*/ 58 w 69"/>
                <a:gd name="T3" fmla="*/ 69 h 69"/>
                <a:gd name="T4" fmla="*/ 11 w 69"/>
                <a:gd name="T5" fmla="*/ 69 h 69"/>
                <a:gd name="T6" fmla="*/ 0 w 69"/>
                <a:gd name="T7" fmla="*/ 58 h 69"/>
                <a:gd name="T8" fmla="*/ 0 w 69"/>
                <a:gd name="T9" fmla="*/ 11 h 69"/>
                <a:gd name="T10" fmla="*/ 11 w 69"/>
                <a:gd name="T11" fmla="*/ 0 h 69"/>
                <a:gd name="T12" fmla="*/ 58 w 69"/>
                <a:gd name="T13" fmla="*/ 0 h 69"/>
                <a:gd name="T14" fmla="*/ 69 w 69"/>
                <a:gd name="T15" fmla="*/ 11 h 69"/>
                <a:gd name="T16" fmla="*/ 69 w 69"/>
                <a:gd name="T1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9">
                  <a:moveTo>
                    <a:pt x="69" y="58"/>
                  </a:moveTo>
                  <a:cubicBezTo>
                    <a:pt x="69" y="64"/>
                    <a:pt x="64" y="69"/>
                    <a:pt x="58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5" y="69"/>
                    <a:pt x="0" y="64"/>
                    <a:pt x="0" y="5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1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66" name="Freeform 307"/>
            <p:cNvSpPr>
              <a:spLocks/>
            </p:cNvSpPr>
            <p:nvPr/>
          </p:nvSpPr>
          <p:spPr bwMode="auto">
            <a:xfrm>
              <a:off x="722032" y="3265047"/>
              <a:ext cx="908050" cy="693738"/>
            </a:xfrm>
            <a:custGeom>
              <a:avLst/>
              <a:gdLst>
                <a:gd name="T0" fmla="*/ 44 w 48"/>
                <a:gd name="T1" fmla="*/ 23 h 37"/>
                <a:gd name="T2" fmla="*/ 43 w 48"/>
                <a:gd name="T3" fmla="*/ 23 h 37"/>
                <a:gd name="T4" fmla="*/ 48 w 48"/>
                <a:gd name="T5" fmla="*/ 21 h 37"/>
                <a:gd name="T6" fmla="*/ 44 w 48"/>
                <a:gd name="T7" fmla="*/ 18 h 37"/>
                <a:gd name="T8" fmla="*/ 38 w 48"/>
                <a:gd name="T9" fmla="*/ 20 h 37"/>
                <a:gd name="T10" fmla="*/ 26 w 48"/>
                <a:gd name="T11" fmla="*/ 14 h 37"/>
                <a:gd name="T12" fmla="*/ 41 w 48"/>
                <a:gd name="T13" fmla="*/ 3 h 37"/>
                <a:gd name="T14" fmla="*/ 37 w 48"/>
                <a:gd name="T15" fmla="*/ 1 h 37"/>
                <a:gd name="T16" fmla="*/ 16 w 48"/>
                <a:gd name="T17" fmla="*/ 8 h 37"/>
                <a:gd name="T18" fmla="*/ 5 w 48"/>
                <a:gd name="T19" fmla="*/ 2 h 37"/>
                <a:gd name="T20" fmla="*/ 2 w 48"/>
                <a:gd name="T21" fmla="*/ 6 h 37"/>
                <a:gd name="T22" fmla="*/ 14 w 48"/>
                <a:gd name="T23" fmla="*/ 12 h 37"/>
                <a:gd name="T24" fmla="*/ 18 w 48"/>
                <a:gd name="T25" fmla="*/ 37 h 37"/>
                <a:gd name="T26" fmla="*/ 20 w 48"/>
                <a:gd name="T27" fmla="*/ 37 h 37"/>
                <a:gd name="T28" fmla="*/ 21 w 48"/>
                <a:gd name="T29" fmla="*/ 37 h 37"/>
                <a:gd name="T30" fmla="*/ 24 w 48"/>
                <a:gd name="T31" fmla="*/ 17 h 37"/>
                <a:gd name="T32" fmla="*/ 35 w 48"/>
                <a:gd name="T33" fmla="*/ 24 h 37"/>
                <a:gd name="T34" fmla="*/ 35 w 48"/>
                <a:gd name="T35" fmla="*/ 31 h 37"/>
                <a:gd name="T36" fmla="*/ 38 w 48"/>
                <a:gd name="T37" fmla="*/ 33 h 37"/>
                <a:gd name="T38" fmla="*/ 40 w 48"/>
                <a:gd name="T39" fmla="*/ 26 h 37"/>
                <a:gd name="T40" fmla="*/ 42 w 48"/>
                <a:gd name="T41" fmla="*/ 27 h 37"/>
                <a:gd name="T42" fmla="*/ 44 w 48"/>
                <a:gd name="T4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37">
                  <a:moveTo>
                    <a:pt x="44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4" y="18"/>
                    <a:pt x="30" y="16"/>
                    <a:pt x="26" y="14"/>
                  </a:cubicBezTo>
                  <a:cubicBezTo>
                    <a:pt x="29" y="9"/>
                    <a:pt x="34" y="5"/>
                    <a:pt x="41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22" y="5"/>
                    <a:pt x="16" y="8"/>
                  </a:cubicBezTo>
                  <a:cubicBezTo>
                    <a:pt x="12" y="6"/>
                    <a:pt x="9" y="4"/>
                    <a:pt x="5" y="2"/>
                  </a:cubicBezTo>
                  <a:cubicBezTo>
                    <a:pt x="2" y="0"/>
                    <a:pt x="0" y="4"/>
                    <a:pt x="2" y="6"/>
                  </a:cubicBezTo>
                  <a:cubicBezTo>
                    <a:pt x="6" y="8"/>
                    <a:pt x="10" y="10"/>
                    <a:pt x="14" y="12"/>
                  </a:cubicBezTo>
                  <a:cubicBezTo>
                    <a:pt x="14" y="19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19" y="27"/>
                    <a:pt x="24" y="17"/>
                  </a:cubicBezTo>
                  <a:cubicBezTo>
                    <a:pt x="28" y="19"/>
                    <a:pt x="32" y="22"/>
                    <a:pt x="35" y="2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4" y="29"/>
                    <a:pt x="46" y="25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78045" y="3558159"/>
            <a:ext cx="899339" cy="904808"/>
            <a:chOff x="3686949" y="4830211"/>
            <a:chExt cx="1304925" cy="1312862"/>
          </a:xfrm>
        </p:grpSpPr>
        <p:sp>
          <p:nvSpPr>
            <p:cNvPr id="67" name="Freeform 457"/>
            <p:cNvSpPr>
              <a:spLocks/>
            </p:cNvSpPr>
            <p:nvPr/>
          </p:nvSpPr>
          <p:spPr bwMode="auto">
            <a:xfrm>
              <a:off x="3686949" y="4830211"/>
              <a:ext cx="1304925" cy="1312862"/>
            </a:xfrm>
            <a:custGeom>
              <a:avLst/>
              <a:gdLst>
                <a:gd name="T0" fmla="*/ 69 w 69"/>
                <a:gd name="T1" fmla="*/ 58 h 70"/>
                <a:gd name="T2" fmla="*/ 58 w 69"/>
                <a:gd name="T3" fmla="*/ 70 h 70"/>
                <a:gd name="T4" fmla="*/ 11 w 69"/>
                <a:gd name="T5" fmla="*/ 70 h 70"/>
                <a:gd name="T6" fmla="*/ 0 w 69"/>
                <a:gd name="T7" fmla="*/ 58 h 70"/>
                <a:gd name="T8" fmla="*/ 0 w 69"/>
                <a:gd name="T9" fmla="*/ 12 h 70"/>
                <a:gd name="T10" fmla="*/ 11 w 69"/>
                <a:gd name="T11" fmla="*/ 0 h 70"/>
                <a:gd name="T12" fmla="*/ 58 w 69"/>
                <a:gd name="T13" fmla="*/ 0 h 70"/>
                <a:gd name="T14" fmla="*/ 69 w 69"/>
                <a:gd name="T15" fmla="*/ 12 h 70"/>
                <a:gd name="T16" fmla="*/ 69 w 69"/>
                <a:gd name="T17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0">
                  <a:moveTo>
                    <a:pt x="69" y="58"/>
                  </a:moveTo>
                  <a:cubicBezTo>
                    <a:pt x="69" y="65"/>
                    <a:pt x="64" y="70"/>
                    <a:pt x="58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F26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18711" y="5266956"/>
              <a:ext cx="1041400" cy="523875"/>
              <a:chOff x="6874327" y="2877286"/>
              <a:chExt cx="1041400" cy="523875"/>
            </a:xfrm>
          </p:grpSpPr>
          <p:sp>
            <p:nvSpPr>
              <p:cNvPr id="68" name="Oval 458"/>
              <p:cNvSpPr>
                <a:spLocks noChangeArrowheads="1"/>
              </p:cNvSpPr>
              <p:nvPr/>
            </p:nvSpPr>
            <p:spPr bwMode="auto">
              <a:xfrm>
                <a:off x="7555365" y="3177324"/>
                <a:ext cx="246063" cy="2238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/>
              </a:p>
            </p:txBody>
          </p:sp>
          <p:sp>
            <p:nvSpPr>
              <p:cNvPr id="69" name="Oval 459"/>
              <p:cNvSpPr>
                <a:spLocks noChangeArrowheads="1"/>
              </p:cNvSpPr>
              <p:nvPr/>
            </p:nvSpPr>
            <p:spPr bwMode="auto">
              <a:xfrm>
                <a:off x="7007677" y="3177324"/>
                <a:ext cx="246063" cy="2238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/>
              </a:p>
            </p:txBody>
          </p:sp>
          <p:sp>
            <p:nvSpPr>
              <p:cNvPr id="70" name="Freeform 460"/>
              <p:cNvSpPr>
                <a:spLocks/>
              </p:cNvSpPr>
              <p:nvPr/>
            </p:nvSpPr>
            <p:spPr bwMode="auto">
              <a:xfrm>
                <a:off x="6874327" y="2877286"/>
                <a:ext cx="1041400" cy="374650"/>
              </a:xfrm>
              <a:custGeom>
                <a:avLst/>
                <a:gdLst>
                  <a:gd name="T0" fmla="*/ 55 w 55"/>
                  <a:gd name="T1" fmla="*/ 9 h 20"/>
                  <a:gd name="T2" fmla="*/ 46 w 55"/>
                  <a:gd name="T3" fmla="*/ 5 h 20"/>
                  <a:gd name="T4" fmla="*/ 46 w 55"/>
                  <a:gd name="T5" fmla="*/ 3 h 20"/>
                  <a:gd name="T6" fmla="*/ 46 w 55"/>
                  <a:gd name="T7" fmla="*/ 2 h 20"/>
                  <a:gd name="T8" fmla="*/ 45 w 55"/>
                  <a:gd name="T9" fmla="*/ 2 h 20"/>
                  <a:gd name="T10" fmla="*/ 45 w 55"/>
                  <a:gd name="T11" fmla="*/ 2 h 20"/>
                  <a:gd name="T12" fmla="*/ 43 w 55"/>
                  <a:gd name="T13" fmla="*/ 0 h 20"/>
                  <a:gd name="T14" fmla="*/ 19 w 55"/>
                  <a:gd name="T15" fmla="*/ 0 h 20"/>
                  <a:gd name="T16" fmla="*/ 17 w 55"/>
                  <a:gd name="T17" fmla="*/ 2 h 20"/>
                  <a:gd name="T18" fmla="*/ 17 w 55"/>
                  <a:gd name="T19" fmla="*/ 2 h 20"/>
                  <a:gd name="T20" fmla="*/ 17 w 55"/>
                  <a:gd name="T21" fmla="*/ 2 h 20"/>
                  <a:gd name="T22" fmla="*/ 17 w 55"/>
                  <a:gd name="T23" fmla="*/ 3 h 20"/>
                  <a:gd name="T24" fmla="*/ 17 w 55"/>
                  <a:gd name="T25" fmla="*/ 4 h 20"/>
                  <a:gd name="T26" fmla="*/ 0 w 55"/>
                  <a:gd name="T27" fmla="*/ 9 h 20"/>
                  <a:gd name="T28" fmla="*/ 0 w 55"/>
                  <a:gd name="T29" fmla="*/ 9 h 20"/>
                  <a:gd name="T30" fmla="*/ 0 w 55"/>
                  <a:gd name="T31" fmla="*/ 15 h 20"/>
                  <a:gd name="T32" fmla="*/ 6 w 55"/>
                  <a:gd name="T33" fmla="*/ 20 h 20"/>
                  <a:gd name="T34" fmla="*/ 7 w 55"/>
                  <a:gd name="T35" fmla="*/ 20 h 20"/>
                  <a:gd name="T36" fmla="*/ 13 w 55"/>
                  <a:gd name="T37" fmla="*/ 15 h 20"/>
                  <a:gd name="T38" fmla="*/ 20 w 55"/>
                  <a:gd name="T39" fmla="*/ 20 h 20"/>
                  <a:gd name="T40" fmla="*/ 36 w 55"/>
                  <a:gd name="T41" fmla="*/ 20 h 20"/>
                  <a:gd name="T42" fmla="*/ 42 w 55"/>
                  <a:gd name="T43" fmla="*/ 15 h 20"/>
                  <a:gd name="T44" fmla="*/ 49 w 55"/>
                  <a:gd name="T45" fmla="*/ 20 h 20"/>
                  <a:gd name="T46" fmla="*/ 49 w 55"/>
                  <a:gd name="T47" fmla="*/ 20 h 20"/>
                  <a:gd name="T48" fmla="*/ 55 w 55"/>
                  <a:gd name="T49" fmla="*/ 15 h 20"/>
                  <a:gd name="T50" fmla="*/ 55 w 55"/>
                  <a:gd name="T51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20">
                    <a:moveTo>
                      <a:pt x="55" y="9"/>
                    </a:moveTo>
                    <a:cubicBezTo>
                      <a:pt x="54" y="9"/>
                      <a:pt x="51" y="6"/>
                      <a:pt x="46" y="5"/>
                    </a:cubicBezTo>
                    <a:cubicBezTo>
                      <a:pt x="46" y="4"/>
                      <a:pt x="46" y="4"/>
                      <a:pt x="46" y="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2" y="5"/>
                      <a:pt x="6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3" y="20"/>
                      <a:pt x="6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17"/>
                      <a:pt x="10" y="15"/>
                      <a:pt x="13" y="15"/>
                    </a:cubicBezTo>
                    <a:cubicBezTo>
                      <a:pt x="17" y="15"/>
                      <a:pt x="19" y="17"/>
                      <a:pt x="2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17"/>
                      <a:pt x="39" y="15"/>
                      <a:pt x="42" y="15"/>
                    </a:cubicBezTo>
                    <a:cubicBezTo>
                      <a:pt x="46" y="15"/>
                      <a:pt x="48" y="17"/>
                      <a:pt x="49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20"/>
                      <a:pt x="55" y="18"/>
                      <a:pt x="55" y="15"/>
                    </a:cubicBezTo>
                    <a:cubicBezTo>
                      <a:pt x="55" y="9"/>
                      <a:pt x="55" y="9"/>
                      <a:pt x="5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646880" y="2176235"/>
            <a:ext cx="129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人生意外？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4818748" y="3546457"/>
            <a:ext cx="168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生涯規劃？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右箭头 80"/>
          <p:cNvSpPr/>
          <p:nvPr/>
        </p:nvSpPr>
        <p:spPr>
          <a:xfrm flipH="1">
            <a:off x="2942039" y="2176235"/>
            <a:ext cx="474146" cy="35876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84" name="椭圆 83"/>
          <p:cNvSpPr/>
          <p:nvPr/>
        </p:nvSpPr>
        <p:spPr>
          <a:xfrm>
            <a:off x="3572179" y="1508506"/>
            <a:ext cx="1504008" cy="1504008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722447" y="2047045"/>
            <a:ext cx="1207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總務主任的</a:t>
            </a:r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自我對話</a:t>
            </a:r>
          </a:p>
        </p:txBody>
      </p:sp>
      <p:sp>
        <p:nvSpPr>
          <p:cNvPr id="86" name="右箭头 85"/>
          <p:cNvSpPr/>
          <p:nvPr/>
        </p:nvSpPr>
        <p:spPr>
          <a:xfrm rot="16200000" flipH="1" flipV="1">
            <a:off x="4074663" y="3108712"/>
            <a:ext cx="474146" cy="35876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87" name="右箭头 86"/>
          <p:cNvSpPr/>
          <p:nvPr/>
        </p:nvSpPr>
        <p:spPr>
          <a:xfrm rot="10800000" flipH="1" flipV="1">
            <a:off x="5256587" y="2176235"/>
            <a:ext cx="474146" cy="35876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D748BBE-E226-4F06-84C5-51FEBF2A0FEB}"/>
              </a:ext>
            </a:extLst>
          </p:cNvPr>
          <p:cNvSpPr/>
          <p:nvPr/>
        </p:nvSpPr>
        <p:spPr>
          <a:xfrm>
            <a:off x="4868193" y="3885360"/>
            <a:ext cx="1375698" cy="28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TW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勇敢接總務吧</a:t>
            </a:r>
            <a:r>
              <a:rPr lang="en-US" altLang="zh-TW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? ? ! )</a:t>
            </a:r>
            <a:endParaRPr lang="zh-TW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8" name="直接连接符 94">
            <a:extLst>
              <a:ext uri="{FF2B5EF4-FFF2-40B4-BE49-F238E27FC236}">
                <a16:creationId xmlns:a16="http://schemas.microsoft.com/office/drawing/2014/main" id="{7C86CF04-300E-4EC5-90C0-E8CF8B893D80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104">
            <a:extLst>
              <a:ext uri="{FF2B5EF4-FFF2-40B4-BE49-F238E27FC236}">
                <a16:creationId xmlns:a16="http://schemas.microsoft.com/office/drawing/2014/main" id="{C1992430-1EA5-4575-9C04-4239FD852598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105">
            <a:extLst>
              <a:ext uri="{FF2B5EF4-FFF2-40B4-BE49-F238E27FC236}">
                <a16:creationId xmlns:a16="http://schemas.microsoft.com/office/drawing/2014/main" id="{4F3F6F6C-D960-4357-B2CE-9A6216F59EC1}"/>
              </a:ext>
            </a:extLst>
          </p:cNvPr>
          <p:cNvSpPr txBox="1"/>
          <p:nvPr/>
        </p:nvSpPr>
        <p:spPr>
          <a:xfrm>
            <a:off x="908957" y="206330"/>
            <a:ext cx="416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總務主任的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自我對話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-</a:t>
            </a:r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起心動念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  <a:p>
            <a:endParaRPr lang="zh-CN" altLang="en-US" sz="2000" spc="300" dirty="0">
              <a:solidFill>
                <a:srgbClr val="0070C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FA83247-E9BE-4F38-8DAC-8BEE6F0CCE01}"/>
              </a:ext>
            </a:extLst>
          </p:cNvPr>
          <p:cNvSpPr/>
          <p:nvPr/>
        </p:nvSpPr>
        <p:spPr>
          <a:xfrm>
            <a:off x="6659373" y="219403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順勢而為？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C3C5BCB-E9A8-4A54-A3A3-EEB564B57C57}"/>
              </a:ext>
            </a:extLst>
          </p:cNvPr>
          <p:cNvSpPr/>
          <p:nvPr/>
        </p:nvSpPr>
        <p:spPr>
          <a:xfrm>
            <a:off x="357793" y="45646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rgbClr val="212529"/>
                </a:solidFill>
                <a:latin typeface="Noto Sans TC"/>
                <a:hlinkClick r:id="rId2"/>
              </a:rPr>
              <a:t>桃市中小型國小可增行政處室</a:t>
            </a:r>
            <a:r>
              <a:rPr lang="en-US" altLang="zh-TW" dirty="0">
                <a:solidFill>
                  <a:srgbClr val="212529"/>
                </a:solidFill>
                <a:latin typeface="Noto Sans TC"/>
                <a:hlinkClick r:id="rId2"/>
              </a:rPr>
              <a:t>(2017/2/3)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7428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795302" y="893166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2977" y="90385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415" y="320041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TW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參考資料</a:t>
            </a:r>
            <a:endParaRPr lang="zh-CN" altLang="en-US" sz="2100" spc="1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7097621" y="317011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9372" y="1728654"/>
            <a:ext cx="7658100" cy="29284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zh-TW" altLang="en-US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一、邱彥瑄，總務主任經驗分享，　</a:t>
            </a:r>
            <a:endParaRPr lang="en-US" altLang="zh-TW" sz="1400" kern="0" dirty="0">
              <a:solidFill>
                <a:srgbClr val="EEECE1">
                  <a:lumMod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https://www.kh.edu.tw/filemanage/upload/2048/%E7%B8%BD%E5%8B%99%E4%B8%BB%E4%BB%BB%E7%B6%93%E9%A9%97%E5%88%86%E4%BA%AB_%E9%82%B1%E5%BD%A5%E7%91%84.pdf</a:t>
            </a:r>
          </a:p>
          <a:p>
            <a:pPr>
              <a:lnSpc>
                <a:spcPts val="1800"/>
              </a:lnSpc>
            </a:pPr>
            <a:endParaRPr lang="en-US" altLang="zh-TW" sz="1400" kern="0" dirty="0">
              <a:solidFill>
                <a:srgbClr val="EEECE1">
                  <a:lumMod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二、滄州俠客行，如何當好學校總務處主任，</a:t>
            </a:r>
            <a:r>
              <a:rPr lang="en-US" altLang="zh-TW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https://ppfocus.com/0/ed112526a.html</a:t>
            </a:r>
            <a:r>
              <a:rPr lang="zh-TW" altLang="en-US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2020-09-19</a:t>
            </a:r>
          </a:p>
          <a:p>
            <a:pPr>
              <a:lnSpc>
                <a:spcPts val="1800"/>
              </a:lnSpc>
            </a:pPr>
            <a:endParaRPr lang="en-US" altLang="zh-TW" sz="1400" kern="0" dirty="0">
              <a:solidFill>
                <a:srgbClr val="EEECE1">
                  <a:lumMod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三、曹孟光，我的「總務主任」初上場～談團隊經營與管理，臺灣教育評論月刊，</a:t>
            </a:r>
            <a:r>
              <a:rPr lang="en-US" altLang="zh-TW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2012-9</a:t>
            </a:r>
            <a:r>
              <a:rPr lang="zh-TW" altLang="en-US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00" kern="0" dirty="0">
              <a:solidFill>
                <a:srgbClr val="EEECE1">
                  <a:lumMod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en-US" altLang="zh-TW" sz="1400" kern="0" dirty="0">
              <a:solidFill>
                <a:srgbClr val="EEECE1">
                  <a:lumMod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四、陳佳君：國民小學總務主任之困境、壓力與復原力，臺灣教育評論月刊，</a:t>
            </a:r>
            <a:r>
              <a:rPr lang="en-US" altLang="zh-TW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en-US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），頁 </a:t>
            </a:r>
            <a:r>
              <a:rPr lang="en-US" altLang="zh-TW" sz="1400" kern="0" dirty="0">
                <a:solidFill>
                  <a:srgbClr val="EEECE1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155-159 </a:t>
            </a:r>
            <a:endParaRPr lang="en-US" altLang="zh-CN" sz="1400" kern="0" dirty="0">
              <a:solidFill>
                <a:srgbClr val="EEECE1">
                  <a:lumMod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1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031548" y="1274638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zh-TW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(</a:t>
            </a:r>
            <a:r>
              <a:rPr lang="zh-TW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以和為貴</a:t>
            </a:r>
            <a:r>
              <a:rPr lang="en-US" altLang="zh-TW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)</a:t>
            </a:r>
          </a:p>
        </p:txBody>
      </p: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3724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solidFill>
                  <a:srgbClr val="0070C0"/>
                </a:solidFill>
                <a:latin typeface="方正兰亭细黑_GBK" pitchFamily="2" charset="-122"/>
                <a:ea typeface="方正兰亭细黑_GBK" pitchFamily="2" charset="-122"/>
              </a:rPr>
              <a:t>總務主任的角色想像與扮演</a:t>
            </a:r>
            <a:endParaRPr lang="zh-CN" altLang="en-US" sz="2000" spc="300" dirty="0">
              <a:solidFill>
                <a:srgbClr val="0070C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1741714" y="2220686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02481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3286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24091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896259" y="86534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方正兰亭细黑_GBK" pitchFamily="2" charset="-122"/>
                <a:ea typeface="方正兰亭细黑_GBK" pitchFamily="2" charset="-122"/>
              </a:rPr>
              <a:t>總</a:t>
            </a:r>
            <a:r>
              <a:rPr lang="zh-TW" altLang="en-US" dirty="0">
                <a:latin typeface="方正兰亭细黑_GBK" pitchFamily="2" charset="-122"/>
                <a:ea typeface="方正兰亭细黑_GBK" pitchFamily="2" charset="-122"/>
              </a:rPr>
              <a:t>是為你服</a:t>
            </a:r>
            <a:r>
              <a:rPr lang="zh-TW" altLang="en-US" sz="2400" dirty="0">
                <a:solidFill>
                  <a:srgbClr val="FF0000"/>
                </a:solidFill>
                <a:latin typeface="方正兰亭细黑_GBK" pitchFamily="2" charset="-122"/>
                <a:ea typeface="方正兰亭细黑_GBK" pitchFamily="2" charset="-122"/>
              </a:rPr>
              <a:t>務</a:t>
            </a:r>
            <a:endParaRPr lang="zh-CN" altLang="en-US" sz="2400" dirty="0">
              <a:solidFill>
                <a:srgbClr val="FF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586227" y="40654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方正兰亭细黑_GBK" pitchFamily="2" charset="-122"/>
                <a:ea typeface="方正兰亭细黑_GBK" pitchFamily="2" charset="-122"/>
              </a:rPr>
              <a:t>親力親為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961461" y="8804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方正兰亭细黑_GBK" pitchFamily="2" charset="-122"/>
                <a:ea typeface="方正兰亭细黑_GBK" pitchFamily="2" charset="-122"/>
              </a:rPr>
              <a:t>原則圓融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822075" y="929178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方正兰亭细黑_GBK" pitchFamily="2" charset="-122"/>
                <a:ea typeface="方正兰亭细黑_GBK" pitchFamily="2" charset="-122"/>
              </a:rPr>
              <a:t>尊重</a:t>
            </a:r>
            <a:r>
              <a:rPr lang="en-US" altLang="zh-TW" dirty="0">
                <a:latin typeface="方正兰亭细黑_GBK" pitchFamily="2" charset="-122"/>
                <a:ea typeface="方正兰亭细黑_GBK" pitchFamily="2" charset="-122"/>
              </a:rPr>
              <a:t>/</a:t>
            </a:r>
            <a:r>
              <a:rPr lang="zh-TW" altLang="en-US" dirty="0">
                <a:latin typeface="方正兰亭细黑_GBK" pitchFamily="2" charset="-122"/>
                <a:ea typeface="方正兰亭细黑_GBK" pitchFamily="2" charset="-122"/>
              </a:rPr>
              <a:t>執行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71650" y="1192322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(7-11 </a:t>
            </a:r>
            <a:r>
              <a:rPr lang="zh-CN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、</a:t>
            </a:r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on </a:t>
            </a:r>
            <a:r>
              <a:rPr lang="en-US" altLang="zh-CN" sz="1200" dirty="0" err="1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cal</a:t>
            </a:r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 l </a:t>
            </a:r>
            <a:r>
              <a:rPr lang="zh-CN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、</a:t>
            </a:r>
            <a:r>
              <a:rPr lang="zh-TW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有應公</a:t>
            </a:r>
            <a:r>
              <a:rPr lang="en-US" altLang="zh-TW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/</a:t>
            </a:r>
            <a:r>
              <a:rPr lang="zh-TW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婆</a:t>
            </a:r>
            <a:r>
              <a:rPr lang="en-US" altLang="zh-TW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)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470811" y="4445122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(</a:t>
            </a:r>
            <a:r>
              <a:rPr lang="zh-TW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工頭</a:t>
            </a:r>
            <a:r>
              <a:rPr lang="en-US" altLang="zh-TW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+</a:t>
            </a:r>
            <a:r>
              <a:rPr lang="zh-TW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估價達人</a:t>
            </a:r>
            <a:r>
              <a:rPr lang="en-US" altLang="zh-TW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852870" y="127098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校長治校理念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45" name="TextBox 101">
            <a:extLst>
              <a:ext uri="{FF2B5EF4-FFF2-40B4-BE49-F238E27FC236}">
                <a16:creationId xmlns:a16="http://schemas.microsoft.com/office/drawing/2014/main" id="{BEB6CF78-57F4-4A3B-ACBF-C182C7C7C531}"/>
              </a:ext>
            </a:extLst>
          </p:cNvPr>
          <p:cNvSpPr txBox="1"/>
          <p:nvPr/>
        </p:nvSpPr>
        <p:spPr>
          <a:xfrm>
            <a:off x="5508233" y="4472580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zh-TW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(</a:t>
            </a:r>
            <a:r>
              <a:rPr lang="zh-TW" altLang="en-US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白紙黑字</a:t>
            </a:r>
            <a:r>
              <a:rPr lang="en-US" altLang="zh-TW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)</a:t>
            </a:r>
          </a:p>
        </p:txBody>
      </p:sp>
      <p:sp>
        <p:nvSpPr>
          <p:cNvPr id="46" name="TextBox 145">
            <a:extLst>
              <a:ext uri="{FF2B5EF4-FFF2-40B4-BE49-F238E27FC236}">
                <a16:creationId xmlns:a16="http://schemas.microsoft.com/office/drawing/2014/main" id="{3C21B690-AEBA-4BC8-B869-D7CF8188551C}"/>
              </a:ext>
            </a:extLst>
          </p:cNvPr>
          <p:cNvSpPr txBox="1"/>
          <p:nvPr/>
        </p:nvSpPr>
        <p:spPr>
          <a:xfrm>
            <a:off x="5438146" y="4078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方正兰亭细黑_GBK" pitchFamily="2" charset="-122"/>
                <a:ea typeface="方正兰亭细黑_GBK" pitchFamily="2" charset="-122"/>
              </a:rPr>
              <a:t>依法行事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855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animBg="1"/>
      <p:bldP spid="106" grpId="0"/>
      <p:bldP spid="35" grpId="0" animBg="1"/>
      <p:bldP spid="144" grpId="0"/>
      <p:bldP spid="145" grpId="0"/>
      <p:bldP spid="146" grpId="0"/>
      <p:bldP spid="148" grpId="0"/>
      <p:bldP spid="149" grpId="0"/>
      <p:bldP spid="150" grpId="0"/>
      <p:bldP spid="152" grpId="0"/>
      <p:bldP spid="153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-36512" y="4144388"/>
            <a:ext cx="2062918" cy="999112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620880" y="3703428"/>
            <a:ext cx="836538" cy="836538"/>
            <a:chOff x="1566862" y="4055810"/>
            <a:chExt cx="827056" cy="827056"/>
          </a:xfrm>
        </p:grpSpPr>
        <p:grpSp>
          <p:nvGrpSpPr>
            <p:cNvPr id="44" name="组合 43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617751" y="4279478"/>
              <a:ext cx="730851" cy="304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幕啟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49" name="组合 48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995499" y="3380205"/>
              <a:ext cx="59503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摸索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92277" y="3232510"/>
            <a:ext cx="1239392" cy="1239392"/>
            <a:chOff x="4464548" y="3511181"/>
            <a:chExt cx="1303621" cy="1303621"/>
          </a:xfrm>
        </p:grpSpPr>
        <p:grpSp>
          <p:nvGrpSpPr>
            <p:cNvPr id="54" name="组合 53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752438" y="3825704"/>
              <a:ext cx="733780" cy="4208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上場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00192" y="1635646"/>
            <a:ext cx="1454948" cy="1454948"/>
            <a:chOff x="6075122" y="1932896"/>
            <a:chExt cx="1688526" cy="1688526"/>
          </a:xfrm>
        </p:grpSpPr>
        <p:grpSp>
          <p:nvGrpSpPr>
            <p:cNvPr id="59" name="组合 58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456877" y="2299775"/>
              <a:ext cx="928687" cy="5357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精采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30637" y="1923678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新手上路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勇往直前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立命首安身，治國先齊家</a:t>
            </a:r>
            <a:endParaRPr lang="en-US" altLang="zh-TW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裡外煎熬，蠟燭兩頭燒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9457" y="3322980"/>
            <a:ext cx="2448272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僅僅給我三個鐘頭的考慮時限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70354" y="3666232"/>
            <a:ext cx="2395463" cy="161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全面體檢，發現問題：</a:t>
            </a: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坐擁全校最</a:t>
            </a:r>
          </a:p>
          <a:p>
            <a:pPr>
              <a:lnSpc>
                <a:spcPct val="130000"/>
              </a:lnSpc>
            </a:pP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大處的我，旗下有 </a:t>
            </a:r>
            <a:r>
              <a:rPr lang="en-US" altLang="zh-TW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 </a:t>
            </a: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名工友（</a:t>
            </a:r>
            <a:r>
              <a:rPr lang="en-US" altLang="zh-TW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男 </a:t>
            </a:r>
            <a:r>
              <a:rPr lang="en-US" altLang="zh-TW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女）、</a:t>
            </a:r>
            <a:r>
              <a:rPr lang="en-US" altLang="zh-TW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位組長（事務、文書、出納）和 </a:t>
            </a:r>
            <a:r>
              <a:rPr lang="en-US" altLang="zh-TW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位幹事</a:t>
            </a:r>
            <a:endParaRPr lang="en-US" altLang="zh-TW" sz="11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100" dirty="0">
                <a:latin typeface="微软雅黑" pitchFamily="34" charset="-122"/>
                <a:ea typeface="微软雅黑" pitchFamily="34" charset="-122"/>
                <a:hlinkClick r:id="rId5" action="ppaction://hlinkfile"/>
              </a:rPr>
              <a:t>建立表單制度</a:t>
            </a: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，改善團隊工作效能</a:t>
            </a:r>
            <a:endParaRPr lang="en-US" altLang="zh-TW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小貼心，大動力</a:t>
            </a:r>
            <a:endParaRPr lang="en-US" altLang="zh-TW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0354" y="467242"/>
            <a:ext cx="2915916" cy="139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開放討論、凝聚共識的學習型組織概念</a:t>
            </a: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：使得人力充分適當運用，</a:t>
            </a:r>
            <a:endParaRPr lang="en-US" altLang="zh-TW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表單制度的建立：</a:t>
            </a: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使各項業務自動運轉，省卻管理上的人情包袱與壓力；</a:t>
            </a:r>
            <a:endParaRPr lang="en-US" altLang="zh-TW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肯定</a:t>
            </a: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處室每個成員的工作表現、建立其對自身與工作的</a:t>
            </a:r>
            <a:r>
              <a:rPr lang="zh-TW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尊榮感</a:t>
            </a:r>
            <a:r>
              <a:rPr lang="zh-TW" altLang="en-US" sz="1100" dirty="0">
                <a:latin typeface="微软雅黑" pitchFamily="34" charset="-122"/>
                <a:ea typeface="微软雅黑" pitchFamily="34" charset="-122"/>
              </a:rPr>
              <a:t>，進而提升工作效能。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2246287" y="4155926"/>
            <a:ext cx="447031" cy="447031"/>
            <a:chOff x="2246286" y="4230035"/>
            <a:chExt cx="525513" cy="525513"/>
          </a:xfrm>
          <a:solidFill>
            <a:srgbClr val="1A3F6C"/>
          </a:solidFill>
        </p:grpSpPr>
        <p:sp>
          <p:nvSpPr>
            <p:cNvPr id="68" name="椭圆 67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90214" y="4356307"/>
              <a:ext cx="433392" cy="325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577236" y="3993954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1" name="椭圆 70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46285" y="4351468"/>
              <a:ext cx="525513" cy="289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522599" y="3426320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4" name="椭圆 73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46285" y="4371106"/>
              <a:ext cx="525513" cy="289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452320" y="2571750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7" name="椭圆 76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46285" y="4380064"/>
              <a:ext cx="525513" cy="289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9" name="椭圆 78"/>
          <p:cNvSpPr/>
          <p:nvPr/>
        </p:nvSpPr>
        <p:spPr>
          <a:xfrm>
            <a:off x="4349204" y="32976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4087077" y="391484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4224465" y="4498008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2765464" y="425831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341787" y="37991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5954877" y="328893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7360071" y="3209594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6562548" y="311385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161319" y="276589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8028384" y="230725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053009" y="1993016"/>
            <a:ext cx="152400" cy="1524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966178" y="4299942"/>
            <a:ext cx="166157" cy="16615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24">
            <a:extLst>
              <a:ext uri="{FF2B5EF4-FFF2-40B4-BE49-F238E27FC236}">
                <a16:creationId xmlns:a16="http://schemas.microsoft.com/office/drawing/2014/main" id="{3CEB5F49-7E82-48F0-8AFA-E26FA0CB4404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TextBox 25">
            <a:extLst>
              <a:ext uri="{FF2B5EF4-FFF2-40B4-BE49-F238E27FC236}">
                <a16:creationId xmlns:a16="http://schemas.microsoft.com/office/drawing/2014/main" id="{8326B04A-47FC-44EF-BAE7-ADD0BDC43D87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3" name="TextBox 26">
            <a:extLst>
              <a:ext uri="{FF2B5EF4-FFF2-40B4-BE49-F238E27FC236}">
                <a16:creationId xmlns:a16="http://schemas.microsoft.com/office/drawing/2014/main" id="{C0E8E228-F1F7-4BDA-BDE0-BBE201412452}"/>
              </a:ext>
            </a:extLst>
          </p:cNvPr>
          <p:cNvSpPr txBox="1"/>
          <p:nvPr/>
        </p:nvSpPr>
        <p:spPr>
          <a:xfrm>
            <a:off x="4350840" y="2535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別人的總務故事</a:t>
            </a:r>
          </a:p>
        </p:txBody>
      </p:sp>
      <p:cxnSp>
        <p:nvCxnSpPr>
          <p:cNvPr id="95" name="直接连接符 27">
            <a:extLst>
              <a:ext uri="{FF2B5EF4-FFF2-40B4-BE49-F238E27FC236}">
                <a16:creationId xmlns:a16="http://schemas.microsoft.com/office/drawing/2014/main" id="{206FE01E-D89E-4029-8862-6C4F3E2DC72F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7574941-D2F9-42A7-9E28-90071D0911BA}"/>
              </a:ext>
            </a:extLst>
          </p:cNvPr>
          <p:cNvSpPr/>
          <p:nvPr/>
        </p:nvSpPr>
        <p:spPr>
          <a:xfrm>
            <a:off x="189457" y="929325"/>
            <a:ext cx="38976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0070C0"/>
                </a:solidFill>
              </a:rPr>
              <a:t>曹孟光：我的「總務主任」初上場～談團隊經營與管理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406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00"/>
                            </p:stCondLst>
                            <p:childTnLst>
                              <p:par>
                                <p:cTn id="8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4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700"/>
                            </p:stCondLst>
                            <p:childTnLst>
                              <p:par>
                                <p:cTn id="1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3" grpId="0"/>
      <p:bldP spid="64" grpId="0"/>
      <p:bldP spid="65" grpId="0"/>
      <p:bldP spid="66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27"/>
          <p:cNvGrpSpPr>
            <a:grpSpLocks/>
          </p:cNvGrpSpPr>
          <p:nvPr/>
        </p:nvGrpSpPr>
        <p:grpSpPr bwMode="auto">
          <a:xfrm>
            <a:off x="96633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49" name="任意多边形 14"/>
            <p:cNvSpPr>
              <a:spLocks/>
            </p:cNvSpPr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lIns="481462" tIns="239269" rIns="478992" bIns="239269" anchor="ctr"/>
            <a:lstStyle/>
            <a:p>
              <a:pPr marL="128588" lvl="1" indent="-128588" defTabSz="633413" eaLnBrk="1" hangingPunct="1">
                <a:lnSpc>
                  <a:spcPct val="90000"/>
                </a:lnSpc>
                <a:spcAft>
                  <a:spcPct val="15000"/>
                </a:spcAft>
                <a:buFont typeface="Arial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28588" lvl="1" indent="-128588" defTabSz="633413" eaLnBrk="1" hangingPunct="1">
                <a:lnSpc>
                  <a:spcPct val="90000"/>
                </a:lnSpc>
                <a:spcAft>
                  <a:spcPct val="15000"/>
                </a:spcAft>
                <a:buFont typeface="Arial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任意多边形 15"/>
            <p:cNvSpPr>
              <a:spLocks/>
            </p:cNvSpPr>
            <p:nvPr/>
          </p:nvSpPr>
          <p:spPr bwMode="auto">
            <a:xfrm>
              <a:off x="0" y="323896"/>
              <a:ext cx="867039" cy="866899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1202687" y="583515"/>
              <a:ext cx="371639" cy="347662"/>
            </a:xfrm>
            <a:custGeom>
              <a:avLst/>
              <a:gdLst>
                <a:gd name="T0" fmla="*/ 489318417 w 257"/>
                <a:gd name="T1" fmla="*/ 49945036 h 241"/>
                <a:gd name="T2" fmla="*/ 384763496 w 257"/>
                <a:gd name="T3" fmla="*/ 0 h 241"/>
                <a:gd name="T4" fmla="*/ 288572622 w 257"/>
                <a:gd name="T5" fmla="*/ 49945036 h 241"/>
                <a:gd name="T6" fmla="*/ 41821679 w 257"/>
                <a:gd name="T7" fmla="*/ 299670218 h 241"/>
                <a:gd name="T8" fmla="*/ 41821679 w 257"/>
                <a:gd name="T9" fmla="*/ 457829019 h 241"/>
                <a:gd name="T10" fmla="*/ 198654783 w 257"/>
                <a:gd name="T11" fmla="*/ 457829019 h 241"/>
                <a:gd name="T12" fmla="*/ 432859656 w 257"/>
                <a:gd name="T13" fmla="*/ 220590818 h 241"/>
                <a:gd name="T14" fmla="*/ 443314715 w 257"/>
                <a:gd name="T15" fmla="*/ 93646583 h 241"/>
                <a:gd name="T16" fmla="*/ 319939243 w 257"/>
                <a:gd name="T17" fmla="*/ 106133563 h 241"/>
                <a:gd name="T18" fmla="*/ 92008851 w 257"/>
                <a:gd name="T19" fmla="*/ 339209918 h 241"/>
                <a:gd name="T20" fmla="*/ 92008851 w 257"/>
                <a:gd name="T21" fmla="*/ 362100792 h 241"/>
                <a:gd name="T22" fmla="*/ 115011425 w 257"/>
                <a:gd name="T23" fmla="*/ 362100792 h 241"/>
                <a:gd name="T24" fmla="*/ 342941817 w 257"/>
                <a:gd name="T25" fmla="*/ 129024437 h 241"/>
                <a:gd name="T26" fmla="*/ 422403152 w 257"/>
                <a:gd name="T27" fmla="*/ 116538899 h 241"/>
                <a:gd name="T28" fmla="*/ 409857082 w 257"/>
                <a:gd name="T29" fmla="*/ 197698501 h 241"/>
                <a:gd name="T30" fmla="*/ 175653655 w 257"/>
                <a:gd name="T31" fmla="*/ 434936703 h 241"/>
                <a:gd name="T32" fmla="*/ 64824253 w 257"/>
                <a:gd name="T33" fmla="*/ 434936703 h 241"/>
                <a:gd name="T34" fmla="*/ 64824253 w 257"/>
                <a:gd name="T35" fmla="*/ 322561092 h 241"/>
                <a:gd name="T36" fmla="*/ 311575196 w 257"/>
                <a:gd name="T37" fmla="*/ 70755709 h 241"/>
                <a:gd name="T38" fmla="*/ 384763496 w 257"/>
                <a:gd name="T39" fmla="*/ 33296210 h 241"/>
                <a:gd name="T40" fmla="*/ 466317289 w 257"/>
                <a:gd name="T41" fmla="*/ 72835910 h 241"/>
                <a:gd name="T42" fmla="*/ 503956945 w 257"/>
                <a:gd name="T43" fmla="*/ 153996955 h 241"/>
                <a:gd name="T44" fmla="*/ 466317289 w 257"/>
                <a:gd name="T45" fmla="*/ 230994711 h 241"/>
                <a:gd name="T46" fmla="*/ 328303290 w 257"/>
                <a:gd name="T47" fmla="*/ 370424484 h 241"/>
                <a:gd name="T48" fmla="*/ 328303290 w 257"/>
                <a:gd name="T49" fmla="*/ 393316801 h 241"/>
                <a:gd name="T50" fmla="*/ 351305864 w 257"/>
                <a:gd name="T51" fmla="*/ 393316801 h 241"/>
                <a:gd name="T52" fmla="*/ 487227405 w 257"/>
                <a:gd name="T53" fmla="*/ 253887028 h 241"/>
                <a:gd name="T54" fmla="*/ 535323565 w 257"/>
                <a:gd name="T55" fmla="*/ 156078599 h 241"/>
                <a:gd name="T56" fmla="*/ 489318417 w 257"/>
                <a:gd name="T57" fmla="*/ 49945036 h 2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7" h="241">
                  <a:moveTo>
                    <a:pt x="234" y="24"/>
                  </a:moveTo>
                  <a:cubicBezTo>
                    <a:pt x="218" y="8"/>
                    <a:pt x="201" y="0"/>
                    <a:pt x="184" y="0"/>
                  </a:cubicBezTo>
                  <a:cubicBezTo>
                    <a:pt x="156" y="2"/>
                    <a:pt x="138" y="23"/>
                    <a:pt x="138" y="2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0" y="165"/>
                    <a:pt x="0" y="199"/>
                    <a:pt x="20" y="220"/>
                  </a:cubicBezTo>
                  <a:cubicBezTo>
                    <a:pt x="41" y="241"/>
                    <a:pt x="74" y="241"/>
                    <a:pt x="95" y="220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24" y="88"/>
                    <a:pt x="227" y="61"/>
                    <a:pt x="212" y="45"/>
                  </a:cubicBezTo>
                  <a:cubicBezTo>
                    <a:pt x="198" y="30"/>
                    <a:pt x="171" y="33"/>
                    <a:pt x="153" y="51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1" y="166"/>
                    <a:pt x="41" y="171"/>
                    <a:pt x="44" y="174"/>
                  </a:cubicBezTo>
                  <a:cubicBezTo>
                    <a:pt x="47" y="177"/>
                    <a:pt x="52" y="177"/>
                    <a:pt x="55" y="174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76" y="50"/>
                    <a:pt x="193" y="47"/>
                    <a:pt x="202" y="56"/>
                  </a:cubicBezTo>
                  <a:cubicBezTo>
                    <a:pt x="210" y="65"/>
                    <a:pt x="208" y="83"/>
                    <a:pt x="196" y="95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70" y="225"/>
                    <a:pt x="46" y="225"/>
                    <a:pt x="31" y="209"/>
                  </a:cubicBezTo>
                  <a:cubicBezTo>
                    <a:pt x="16" y="194"/>
                    <a:pt x="16" y="170"/>
                    <a:pt x="31" y="155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63" y="17"/>
                    <a:pt x="184" y="16"/>
                  </a:cubicBezTo>
                  <a:cubicBezTo>
                    <a:pt x="197" y="15"/>
                    <a:pt x="210" y="22"/>
                    <a:pt x="223" y="35"/>
                  </a:cubicBezTo>
                  <a:cubicBezTo>
                    <a:pt x="236" y="47"/>
                    <a:pt x="242" y="61"/>
                    <a:pt x="241" y="74"/>
                  </a:cubicBezTo>
                  <a:cubicBezTo>
                    <a:pt x="240" y="95"/>
                    <a:pt x="224" y="111"/>
                    <a:pt x="223" y="111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5" y="181"/>
                    <a:pt x="155" y="186"/>
                    <a:pt x="157" y="189"/>
                  </a:cubicBezTo>
                  <a:cubicBezTo>
                    <a:pt x="160" y="192"/>
                    <a:pt x="165" y="192"/>
                    <a:pt x="168" y="189"/>
                  </a:cubicBezTo>
                  <a:cubicBezTo>
                    <a:pt x="233" y="122"/>
                    <a:pt x="233" y="122"/>
                    <a:pt x="233" y="122"/>
                  </a:cubicBezTo>
                  <a:cubicBezTo>
                    <a:pt x="234" y="122"/>
                    <a:pt x="255" y="103"/>
                    <a:pt x="256" y="75"/>
                  </a:cubicBezTo>
                  <a:cubicBezTo>
                    <a:pt x="257" y="57"/>
                    <a:pt x="249" y="40"/>
                    <a:pt x="23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29"/>
          <p:cNvGrpSpPr>
            <a:grpSpLocks/>
          </p:cNvGrpSpPr>
          <p:nvPr/>
        </p:nvGrpSpPr>
        <p:grpSpPr bwMode="auto">
          <a:xfrm>
            <a:off x="4598533" y="2223043"/>
            <a:ext cx="1625204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3" name="任意多边形 18"/>
            <p:cNvSpPr>
              <a:spLocks/>
            </p:cNvSpPr>
            <p:nvPr/>
          </p:nvSpPr>
          <p:spPr bwMode="auto">
            <a:xfrm>
              <a:off x="433202" y="234675"/>
              <a:ext cx="1732808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lIns="481462" tIns="239269" rIns="478992" bIns="239269" anchor="ctr"/>
            <a:lstStyle/>
            <a:p>
              <a:pPr marL="128588" lvl="1" indent="-128588" defTabSz="633413" eaLnBrk="1" hangingPunct="1">
                <a:lnSpc>
                  <a:spcPct val="90000"/>
                </a:lnSpc>
                <a:spcAft>
                  <a:spcPct val="15000"/>
                </a:spcAft>
                <a:buFont typeface="Arial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28588" lvl="1" indent="-128588" defTabSz="633413" eaLnBrk="1" hangingPunct="1">
                <a:lnSpc>
                  <a:spcPct val="90000"/>
                </a:lnSpc>
                <a:spcAft>
                  <a:spcPct val="15000"/>
                </a:spcAft>
                <a:buFont typeface="Arial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任意多边形 19"/>
            <p:cNvSpPr>
              <a:spLocks/>
            </p:cNvSpPr>
            <p:nvPr/>
          </p:nvSpPr>
          <p:spPr bwMode="auto">
            <a:xfrm>
              <a:off x="0" y="323896"/>
              <a:ext cx="866404" cy="866899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1212278" y="581118"/>
              <a:ext cx="352457" cy="352457"/>
            </a:xfrm>
            <a:custGeom>
              <a:avLst/>
              <a:gdLst>
                <a:gd name="T0" fmla="*/ 327681910 w 147"/>
                <a:gd name="T1" fmla="*/ 845074400 h 147"/>
                <a:gd name="T2" fmla="*/ 0 w 147"/>
                <a:gd name="T3" fmla="*/ 0 h 147"/>
                <a:gd name="T4" fmla="*/ 845074400 w 147"/>
                <a:gd name="T5" fmla="*/ 356425138 h 147"/>
                <a:gd name="T6" fmla="*/ 454156429 w 147"/>
                <a:gd name="T7" fmla="*/ 454156429 h 147"/>
                <a:gd name="T8" fmla="*/ 327681910 w 147"/>
                <a:gd name="T9" fmla="*/ 845074400 h 147"/>
                <a:gd name="T10" fmla="*/ 97728893 w 147"/>
                <a:gd name="T11" fmla="*/ 97728893 h 147"/>
                <a:gd name="T12" fmla="*/ 321932306 w 147"/>
                <a:gd name="T13" fmla="*/ 684107049 h 147"/>
                <a:gd name="T14" fmla="*/ 413913992 w 147"/>
                <a:gd name="T15" fmla="*/ 413913992 h 147"/>
                <a:gd name="T16" fmla="*/ 678359842 w 147"/>
                <a:gd name="T17" fmla="*/ 344928327 h 147"/>
                <a:gd name="T18" fmla="*/ 97728893 w 147"/>
                <a:gd name="T19" fmla="*/ 97728893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47">
                  <a:moveTo>
                    <a:pt x="57" y="147"/>
                  </a:moveTo>
                  <a:lnTo>
                    <a:pt x="0" y="0"/>
                  </a:lnTo>
                  <a:lnTo>
                    <a:pt x="147" y="62"/>
                  </a:lnTo>
                  <a:lnTo>
                    <a:pt x="79" y="79"/>
                  </a:lnTo>
                  <a:lnTo>
                    <a:pt x="57" y="147"/>
                  </a:lnTo>
                  <a:close/>
                  <a:moveTo>
                    <a:pt x="17" y="17"/>
                  </a:moveTo>
                  <a:lnTo>
                    <a:pt x="56" y="119"/>
                  </a:lnTo>
                  <a:lnTo>
                    <a:pt x="72" y="72"/>
                  </a:lnTo>
                  <a:lnTo>
                    <a:pt x="118" y="6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6" name="组合 28"/>
          <p:cNvGrpSpPr>
            <a:grpSpLocks/>
          </p:cNvGrpSpPr>
          <p:nvPr/>
        </p:nvGrpSpPr>
        <p:grpSpPr bwMode="auto">
          <a:xfrm>
            <a:off x="2781840" y="2223043"/>
            <a:ext cx="162520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7" name="任意多边形 16"/>
            <p:cNvSpPr>
              <a:spLocks/>
            </p:cNvSpPr>
            <p:nvPr/>
          </p:nvSpPr>
          <p:spPr bwMode="auto">
            <a:xfrm>
              <a:off x="433203" y="234675"/>
              <a:ext cx="1732807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lIns="481462" tIns="239269" rIns="478992" bIns="239269" anchor="ctr"/>
            <a:lstStyle/>
            <a:p>
              <a:pPr marL="128588" lvl="1" indent="-128588" defTabSz="633413" eaLnBrk="1" hangingPunct="1">
                <a:lnSpc>
                  <a:spcPct val="90000"/>
                </a:lnSpc>
                <a:spcAft>
                  <a:spcPct val="15000"/>
                </a:spcAft>
                <a:buFont typeface="Arial" charset="0"/>
                <a:buChar char="•"/>
              </a:pP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28588" lvl="1" indent="-128588" defTabSz="633413" eaLnBrk="1" hangingPunct="1">
                <a:lnSpc>
                  <a:spcPct val="90000"/>
                </a:lnSpc>
                <a:spcAft>
                  <a:spcPct val="15000"/>
                </a:spcAft>
                <a:buFont typeface="Arial" charset="0"/>
                <a:buChar char="•"/>
              </a:pP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任意多边形 17"/>
            <p:cNvSpPr>
              <a:spLocks/>
            </p:cNvSpPr>
            <p:nvPr/>
          </p:nvSpPr>
          <p:spPr bwMode="auto">
            <a:xfrm>
              <a:off x="0" y="323896"/>
              <a:ext cx="866404" cy="866899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1157132" y="608691"/>
              <a:ext cx="462749" cy="297310"/>
            </a:xfrm>
            <a:custGeom>
              <a:avLst/>
              <a:gdLst>
                <a:gd name="T0" fmla="*/ 516520434 w 320"/>
                <a:gd name="T1" fmla="*/ 429093379 h 206"/>
                <a:gd name="T2" fmla="*/ 98284995 w 320"/>
                <a:gd name="T3" fmla="*/ 429093379 h 206"/>
                <a:gd name="T4" fmla="*/ 0 w 320"/>
                <a:gd name="T5" fmla="*/ 306197548 h 206"/>
                <a:gd name="T6" fmla="*/ 127562546 w 320"/>
                <a:gd name="T7" fmla="*/ 185384331 h 206"/>
                <a:gd name="T8" fmla="*/ 340862359 w 320"/>
                <a:gd name="T9" fmla="*/ 0 h 206"/>
                <a:gd name="T10" fmla="*/ 549980079 w 320"/>
                <a:gd name="T11" fmla="*/ 141642236 h 206"/>
                <a:gd name="T12" fmla="*/ 669176991 w 320"/>
                <a:gd name="T13" fmla="*/ 283284473 h 206"/>
                <a:gd name="T14" fmla="*/ 516520434 w 320"/>
                <a:gd name="T15" fmla="*/ 429093379 h 206"/>
                <a:gd name="T16" fmla="*/ 102467090 w 320"/>
                <a:gd name="T17" fmla="*/ 397848407 h 206"/>
                <a:gd name="T18" fmla="*/ 516520434 w 320"/>
                <a:gd name="T19" fmla="*/ 397848407 h 206"/>
                <a:gd name="T20" fmla="*/ 637809839 w 320"/>
                <a:gd name="T21" fmla="*/ 283284473 h 206"/>
                <a:gd name="T22" fmla="*/ 535341303 w 320"/>
                <a:gd name="T23" fmla="*/ 170804595 h 206"/>
                <a:gd name="T24" fmla="*/ 524886068 w 320"/>
                <a:gd name="T25" fmla="*/ 170804595 h 206"/>
                <a:gd name="T26" fmla="*/ 522795021 w 320"/>
                <a:gd name="T27" fmla="*/ 160388642 h 206"/>
                <a:gd name="T28" fmla="*/ 340862359 w 320"/>
                <a:gd name="T29" fmla="*/ 33327585 h 206"/>
                <a:gd name="T30" fmla="*/ 156838651 w 320"/>
                <a:gd name="T31" fmla="*/ 204132180 h 206"/>
                <a:gd name="T32" fmla="*/ 156838651 w 320"/>
                <a:gd name="T33" fmla="*/ 222878586 h 206"/>
                <a:gd name="T34" fmla="*/ 138017781 w 320"/>
                <a:gd name="T35" fmla="*/ 218713359 h 206"/>
                <a:gd name="T36" fmla="*/ 123379006 w 320"/>
                <a:gd name="T37" fmla="*/ 218713359 h 206"/>
                <a:gd name="T38" fmla="*/ 31367152 w 320"/>
                <a:gd name="T39" fmla="*/ 306197548 h 206"/>
                <a:gd name="T40" fmla="*/ 102467090 w 320"/>
                <a:gd name="T41" fmla="*/ 397848407 h 2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0" h="206">
                  <a:moveTo>
                    <a:pt x="247" y="206"/>
                  </a:moveTo>
                  <a:cubicBezTo>
                    <a:pt x="47" y="206"/>
                    <a:pt x="47" y="206"/>
                    <a:pt x="47" y="206"/>
                  </a:cubicBezTo>
                  <a:cubicBezTo>
                    <a:pt x="20" y="200"/>
                    <a:pt x="0" y="175"/>
                    <a:pt x="0" y="147"/>
                  </a:cubicBezTo>
                  <a:cubicBezTo>
                    <a:pt x="0" y="115"/>
                    <a:pt x="27" y="88"/>
                    <a:pt x="61" y="89"/>
                  </a:cubicBezTo>
                  <a:cubicBezTo>
                    <a:pt x="67" y="38"/>
                    <a:pt x="110" y="0"/>
                    <a:pt x="163" y="0"/>
                  </a:cubicBezTo>
                  <a:cubicBezTo>
                    <a:pt x="208" y="0"/>
                    <a:pt x="248" y="28"/>
                    <a:pt x="263" y="68"/>
                  </a:cubicBezTo>
                  <a:cubicBezTo>
                    <a:pt x="296" y="74"/>
                    <a:pt x="320" y="103"/>
                    <a:pt x="320" y="136"/>
                  </a:cubicBezTo>
                  <a:cubicBezTo>
                    <a:pt x="320" y="174"/>
                    <a:pt x="287" y="206"/>
                    <a:pt x="247" y="206"/>
                  </a:cubicBezTo>
                  <a:close/>
                  <a:moveTo>
                    <a:pt x="49" y="191"/>
                  </a:moveTo>
                  <a:cubicBezTo>
                    <a:pt x="247" y="191"/>
                    <a:pt x="247" y="191"/>
                    <a:pt x="247" y="191"/>
                  </a:cubicBezTo>
                  <a:cubicBezTo>
                    <a:pt x="278" y="191"/>
                    <a:pt x="305" y="165"/>
                    <a:pt x="305" y="136"/>
                  </a:cubicBezTo>
                  <a:cubicBezTo>
                    <a:pt x="305" y="109"/>
                    <a:pt x="284" y="86"/>
                    <a:pt x="256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39" y="41"/>
                    <a:pt x="203" y="16"/>
                    <a:pt x="163" y="16"/>
                  </a:cubicBezTo>
                  <a:cubicBezTo>
                    <a:pt x="115" y="16"/>
                    <a:pt x="77" y="51"/>
                    <a:pt x="75" y="9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3" y="105"/>
                    <a:pt x="61" y="105"/>
                    <a:pt x="59" y="105"/>
                  </a:cubicBezTo>
                  <a:cubicBezTo>
                    <a:pt x="35" y="105"/>
                    <a:pt x="15" y="124"/>
                    <a:pt x="15" y="147"/>
                  </a:cubicBezTo>
                  <a:cubicBezTo>
                    <a:pt x="15" y="167"/>
                    <a:pt x="30" y="186"/>
                    <a:pt x="49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" name="组合 30"/>
          <p:cNvGrpSpPr>
            <a:grpSpLocks/>
          </p:cNvGrpSpPr>
          <p:nvPr/>
        </p:nvGrpSpPr>
        <p:grpSpPr bwMode="auto">
          <a:xfrm>
            <a:off x="641522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61" name="右箭头 20"/>
            <p:cNvSpPr>
              <a:spLocks noChangeArrowheads="1"/>
            </p:cNvSpPr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任意多边形 21"/>
            <p:cNvSpPr>
              <a:spLocks/>
            </p:cNvSpPr>
            <p:nvPr/>
          </p:nvSpPr>
          <p:spPr bwMode="auto">
            <a:xfrm>
              <a:off x="0" y="323896"/>
              <a:ext cx="867039" cy="866899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52282" tIns="152282" rIns="152282" bIns="1522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214675" y="534364"/>
              <a:ext cx="347662" cy="445965"/>
            </a:xfrm>
            <a:custGeom>
              <a:avLst/>
              <a:gdLst>
                <a:gd name="T0" fmla="*/ 182561662 w 240"/>
                <a:gd name="T1" fmla="*/ 645729809 h 308"/>
                <a:gd name="T2" fmla="*/ 142692074 w 240"/>
                <a:gd name="T3" fmla="*/ 612185422 h 308"/>
                <a:gd name="T4" fmla="*/ 4196570 w 240"/>
                <a:gd name="T5" fmla="*/ 113212849 h 308"/>
                <a:gd name="T6" fmla="*/ 8393140 w 240"/>
                <a:gd name="T7" fmla="*/ 79668462 h 308"/>
                <a:gd name="T8" fmla="*/ 31476448 w 240"/>
                <a:gd name="T9" fmla="*/ 62895544 h 308"/>
                <a:gd name="T10" fmla="*/ 73445046 w 240"/>
                <a:gd name="T11" fmla="*/ 85956858 h 308"/>
                <a:gd name="T12" fmla="*/ 119610214 w 240"/>
                <a:gd name="T13" fmla="*/ 94343317 h 308"/>
                <a:gd name="T14" fmla="*/ 119610214 w 240"/>
                <a:gd name="T15" fmla="*/ 94343317 h 308"/>
                <a:gd name="T16" fmla="*/ 228726830 w 240"/>
                <a:gd name="T17" fmla="*/ 50317304 h 308"/>
                <a:gd name="T18" fmla="*/ 352533614 w 240"/>
                <a:gd name="T19" fmla="*/ 0 h 308"/>
                <a:gd name="T20" fmla="*/ 421782090 w 240"/>
                <a:gd name="T21" fmla="*/ 16772917 h 308"/>
                <a:gd name="T22" fmla="*/ 428077669 w 240"/>
                <a:gd name="T23" fmla="*/ 18868084 h 308"/>
                <a:gd name="T24" fmla="*/ 503620276 w 240"/>
                <a:gd name="T25" fmla="*/ 295609638 h 308"/>
                <a:gd name="T26" fmla="*/ 474242837 w 240"/>
                <a:gd name="T27" fmla="*/ 280934783 h 308"/>
                <a:gd name="T28" fmla="*/ 419683080 w 240"/>
                <a:gd name="T29" fmla="*/ 266258480 h 308"/>
                <a:gd name="T30" fmla="*/ 310566465 w 240"/>
                <a:gd name="T31" fmla="*/ 310285941 h 308"/>
                <a:gd name="T32" fmla="*/ 184660671 w 240"/>
                <a:gd name="T33" fmla="*/ 360601797 h 308"/>
                <a:gd name="T34" fmla="*/ 151086662 w 240"/>
                <a:gd name="T35" fmla="*/ 356410015 h 308"/>
                <a:gd name="T36" fmla="*/ 218236129 w 240"/>
                <a:gd name="T37" fmla="*/ 595412505 h 308"/>
                <a:gd name="T38" fmla="*/ 214038110 w 240"/>
                <a:gd name="T39" fmla="*/ 628956892 h 308"/>
                <a:gd name="T40" fmla="*/ 188857241 w 240"/>
                <a:gd name="T41" fmla="*/ 645729809 h 308"/>
                <a:gd name="T42" fmla="*/ 182561662 w 240"/>
                <a:gd name="T43" fmla="*/ 645729809 h 308"/>
                <a:gd name="T44" fmla="*/ 37772028 w 240"/>
                <a:gd name="T45" fmla="*/ 90150087 h 308"/>
                <a:gd name="T46" fmla="*/ 31476448 w 240"/>
                <a:gd name="T47" fmla="*/ 94343317 h 308"/>
                <a:gd name="T48" fmla="*/ 29377439 w 240"/>
                <a:gd name="T49" fmla="*/ 104826390 h 308"/>
                <a:gd name="T50" fmla="*/ 169971952 w 240"/>
                <a:gd name="T51" fmla="*/ 603798964 h 308"/>
                <a:gd name="T52" fmla="*/ 184660671 w 240"/>
                <a:gd name="T53" fmla="*/ 618475266 h 308"/>
                <a:gd name="T54" fmla="*/ 188857241 w 240"/>
                <a:gd name="T55" fmla="*/ 614282037 h 308"/>
                <a:gd name="T56" fmla="*/ 190956251 w 240"/>
                <a:gd name="T57" fmla="*/ 603798964 h 308"/>
                <a:gd name="T58" fmla="*/ 109118064 w 240"/>
                <a:gd name="T59" fmla="*/ 308189326 h 308"/>
                <a:gd name="T60" fmla="*/ 136396494 w 240"/>
                <a:gd name="T61" fmla="*/ 320769014 h 308"/>
                <a:gd name="T62" fmla="*/ 184660671 w 240"/>
                <a:gd name="T63" fmla="*/ 333347254 h 308"/>
                <a:gd name="T64" fmla="*/ 293778736 w 240"/>
                <a:gd name="T65" fmla="*/ 287224627 h 308"/>
                <a:gd name="T66" fmla="*/ 419683080 w 240"/>
                <a:gd name="T67" fmla="*/ 236907323 h 308"/>
                <a:gd name="T68" fmla="*/ 459554118 w 240"/>
                <a:gd name="T69" fmla="*/ 243197167 h 308"/>
                <a:gd name="T70" fmla="*/ 402896800 w 240"/>
                <a:gd name="T71" fmla="*/ 39834231 h 308"/>
                <a:gd name="T72" fmla="*/ 352533614 w 240"/>
                <a:gd name="T73" fmla="*/ 27254543 h 308"/>
                <a:gd name="T74" fmla="*/ 243416998 w 240"/>
                <a:gd name="T75" fmla="*/ 73378618 h 308"/>
                <a:gd name="T76" fmla="*/ 119610214 w 240"/>
                <a:gd name="T77" fmla="*/ 123694474 h 308"/>
                <a:gd name="T78" fmla="*/ 119610214 w 240"/>
                <a:gd name="T79" fmla="*/ 123694474 h 308"/>
                <a:gd name="T80" fmla="*/ 58756327 w 240"/>
                <a:gd name="T81" fmla="*/ 109019619 h 308"/>
                <a:gd name="T82" fmla="*/ 52460747 w 240"/>
                <a:gd name="T83" fmla="*/ 106923005 h 308"/>
                <a:gd name="T84" fmla="*/ 50361738 w 240"/>
                <a:gd name="T85" fmla="*/ 100633161 h 308"/>
                <a:gd name="T86" fmla="*/ 37772028 w 240"/>
                <a:gd name="T87" fmla="*/ 90150087 h 3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0" h="308">
                  <a:moveTo>
                    <a:pt x="87" y="308"/>
                  </a:moveTo>
                  <a:cubicBezTo>
                    <a:pt x="79" y="308"/>
                    <a:pt x="70" y="301"/>
                    <a:pt x="68" y="292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48"/>
                    <a:pt x="1" y="42"/>
                    <a:pt x="4" y="38"/>
                  </a:cubicBezTo>
                  <a:cubicBezTo>
                    <a:pt x="6" y="34"/>
                    <a:pt x="10" y="31"/>
                    <a:pt x="15" y="30"/>
                  </a:cubicBezTo>
                  <a:cubicBezTo>
                    <a:pt x="23" y="29"/>
                    <a:pt x="31" y="33"/>
                    <a:pt x="35" y="41"/>
                  </a:cubicBezTo>
                  <a:cubicBezTo>
                    <a:pt x="43" y="44"/>
                    <a:pt x="50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75" y="45"/>
                    <a:pt x="92" y="35"/>
                    <a:pt x="109" y="24"/>
                  </a:cubicBezTo>
                  <a:cubicBezTo>
                    <a:pt x="127" y="12"/>
                    <a:pt x="146" y="0"/>
                    <a:pt x="168" y="0"/>
                  </a:cubicBezTo>
                  <a:cubicBezTo>
                    <a:pt x="179" y="0"/>
                    <a:pt x="190" y="2"/>
                    <a:pt x="201" y="8"/>
                  </a:cubicBezTo>
                  <a:cubicBezTo>
                    <a:pt x="204" y="9"/>
                    <a:pt x="204" y="9"/>
                    <a:pt x="204" y="9"/>
                  </a:cubicBezTo>
                  <a:cubicBezTo>
                    <a:pt x="240" y="141"/>
                    <a:pt x="240" y="141"/>
                    <a:pt x="240" y="141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17" y="129"/>
                    <a:pt x="209" y="127"/>
                    <a:pt x="200" y="127"/>
                  </a:cubicBezTo>
                  <a:cubicBezTo>
                    <a:pt x="181" y="127"/>
                    <a:pt x="165" y="137"/>
                    <a:pt x="148" y="148"/>
                  </a:cubicBezTo>
                  <a:cubicBezTo>
                    <a:pt x="130" y="160"/>
                    <a:pt x="111" y="172"/>
                    <a:pt x="88" y="172"/>
                  </a:cubicBezTo>
                  <a:cubicBezTo>
                    <a:pt x="83" y="172"/>
                    <a:pt x="77" y="172"/>
                    <a:pt x="72" y="170"/>
                  </a:cubicBezTo>
                  <a:cubicBezTo>
                    <a:pt x="104" y="284"/>
                    <a:pt x="104" y="284"/>
                    <a:pt x="104" y="284"/>
                  </a:cubicBezTo>
                  <a:cubicBezTo>
                    <a:pt x="105" y="290"/>
                    <a:pt x="104" y="296"/>
                    <a:pt x="102" y="300"/>
                  </a:cubicBezTo>
                  <a:cubicBezTo>
                    <a:pt x="99" y="304"/>
                    <a:pt x="95" y="307"/>
                    <a:pt x="90" y="308"/>
                  </a:cubicBezTo>
                  <a:cubicBezTo>
                    <a:pt x="89" y="308"/>
                    <a:pt x="88" y="308"/>
                    <a:pt x="87" y="308"/>
                  </a:cubicBezTo>
                  <a:close/>
                  <a:moveTo>
                    <a:pt x="18" y="43"/>
                  </a:moveTo>
                  <a:cubicBezTo>
                    <a:pt x="16" y="43"/>
                    <a:pt x="15" y="44"/>
                    <a:pt x="15" y="45"/>
                  </a:cubicBezTo>
                  <a:cubicBezTo>
                    <a:pt x="14" y="46"/>
                    <a:pt x="14" y="48"/>
                    <a:pt x="14" y="50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2" y="293"/>
                    <a:pt x="85" y="295"/>
                    <a:pt x="88" y="295"/>
                  </a:cubicBezTo>
                  <a:cubicBezTo>
                    <a:pt x="89" y="294"/>
                    <a:pt x="90" y="294"/>
                    <a:pt x="90" y="293"/>
                  </a:cubicBezTo>
                  <a:cubicBezTo>
                    <a:pt x="91" y="292"/>
                    <a:pt x="91" y="290"/>
                    <a:pt x="91" y="288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73" y="157"/>
                    <a:pt x="80" y="159"/>
                    <a:pt x="88" y="159"/>
                  </a:cubicBezTo>
                  <a:cubicBezTo>
                    <a:pt x="107" y="159"/>
                    <a:pt x="123" y="148"/>
                    <a:pt x="140" y="137"/>
                  </a:cubicBezTo>
                  <a:cubicBezTo>
                    <a:pt x="159" y="125"/>
                    <a:pt x="177" y="113"/>
                    <a:pt x="200" y="113"/>
                  </a:cubicBezTo>
                  <a:cubicBezTo>
                    <a:pt x="206" y="113"/>
                    <a:pt x="213" y="114"/>
                    <a:pt x="219" y="11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84" y="15"/>
                    <a:pt x="176" y="13"/>
                    <a:pt x="168" y="13"/>
                  </a:cubicBezTo>
                  <a:cubicBezTo>
                    <a:pt x="150" y="13"/>
                    <a:pt x="133" y="24"/>
                    <a:pt x="116" y="35"/>
                  </a:cubicBezTo>
                  <a:cubicBezTo>
                    <a:pt x="98" y="47"/>
                    <a:pt x="79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47" y="59"/>
                    <a:pt x="37" y="57"/>
                    <a:pt x="28" y="52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5"/>
                    <a:pt x="20" y="43"/>
                    <a:pt x="18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8" name="TextBox 1210"/>
          <p:cNvSpPr/>
          <p:nvPr/>
        </p:nvSpPr>
        <p:spPr>
          <a:xfrm>
            <a:off x="376208" y="3142870"/>
            <a:ext cx="2677656" cy="346249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TW" altLang="en-US" b="1" dirty="0">
                <a:solidFill>
                  <a:srgbClr val="1B4367"/>
                </a:solidFill>
                <a:cs typeface="+mn-ea"/>
                <a:sym typeface="+mn-lt"/>
              </a:rPr>
              <a:t>自身總務經驗不足之困境</a:t>
            </a:r>
            <a:endParaRPr lang="zh-CN" altLang="en-US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69" name="文本框 8"/>
          <p:cNvSpPr txBox="1"/>
          <p:nvPr/>
        </p:nvSpPr>
        <p:spPr>
          <a:xfrm>
            <a:off x="232678" y="3498267"/>
            <a:ext cx="307005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兼任總務主任的教師，其在師範院校或一般大學</a:t>
            </a:r>
            <a:r>
              <a:rPr lang="zh-TW" altLang="en-US" sz="1400" dirty="0">
                <a:solidFill>
                  <a:srgbClr val="FF0000"/>
                </a:solidFill>
                <a:cs typeface="+mn-ea"/>
                <a:sym typeface="+mn-lt"/>
              </a:rPr>
              <a:t>養成教育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，較少總務方面的課程，主任培訓的課程，也僅是一週的課程，職前教育只能靠前後任主任的交接彌補。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1210"/>
          <p:cNvSpPr/>
          <p:nvPr/>
        </p:nvSpPr>
        <p:spPr>
          <a:xfrm>
            <a:off x="2333088" y="810122"/>
            <a:ext cx="2677656" cy="346249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TW" altLang="en-US" b="1" dirty="0">
                <a:solidFill>
                  <a:srgbClr val="1B4367"/>
                </a:solidFill>
                <a:cs typeface="+mn-ea"/>
                <a:sym typeface="+mn-lt"/>
              </a:rPr>
              <a:t>協助同仁各項業務之困境</a:t>
            </a:r>
          </a:p>
        </p:txBody>
      </p:sp>
      <p:sp>
        <p:nvSpPr>
          <p:cNvPr id="71" name="文本框 8"/>
          <p:cNvSpPr txBox="1"/>
          <p:nvPr/>
        </p:nvSpPr>
        <p:spPr>
          <a:xfrm>
            <a:off x="2239926" y="1219737"/>
            <a:ext cx="2913321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總務處有事務、出納、採購、文書、財產、家長會等職務，</a:t>
            </a:r>
            <a:r>
              <a:rPr lang="zh-TW" altLang="en-US" sz="1400" dirty="0">
                <a:solidFill>
                  <a:srgbClr val="FF0000"/>
                </a:solidFill>
                <a:cs typeface="+mn-ea"/>
                <a:sym typeface="+mn-lt"/>
              </a:rPr>
              <a:t>分屬不同部屬職掌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，因此主任必須隨時補位才能維持校務正常運作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1210"/>
          <p:cNvSpPr/>
          <p:nvPr/>
        </p:nvSpPr>
        <p:spPr>
          <a:xfrm>
            <a:off x="4229786" y="3142870"/>
            <a:ext cx="2446824" cy="346249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TW" altLang="en-US" b="1" dirty="0">
                <a:solidFill>
                  <a:srgbClr val="1B4367"/>
                </a:solidFill>
                <a:cs typeface="+mn-ea"/>
                <a:sym typeface="+mn-lt"/>
              </a:rPr>
              <a:t>採購業務繁雜之壓力源</a:t>
            </a:r>
            <a:endParaRPr lang="zh-CN" altLang="en-US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73" name="文本框 8"/>
          <p:cNvSpPr txBox="1"/>
          <p:nvPr/>
        </p:nvSpPr>
        <p:spPr>
          <a:xfrm>
            <a:off x="3997271" y="3516584"/>
            <a:ext cx="3534360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總務處負責辦理學校內</a:t>
            </a:r>
            <a:r>
              <a:rPr lang="zh-TW" altLang="en-US" sz="1400" dirty="0">
                <a:solidFill>
                  <a:srgbClr val="FF0000"/>
                </a:solidFill>
                <a:cs typeface="+mn-ea"/>
                <a:sym typeface="+mn-lt"/>
              </a:rPr>
              <a:t>各項採購及營繕工程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等事宜。採購可分財務、勞務與工程採購三類，各項採購案均須依照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政府採購法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辦理，為</a:t>
            </a:r>
            <a:r>
              <a:rPr lang="zh-TW" altLang="en-US" sz="1400" dirty="0">
                <a:solidFill>
                  <a:srgbClr val="FF0000"/>
                </a:solidFill>
                <a:cs typeface="+mn-ea"/>
                <a:sym typeface="+mn-lt"/>
              </a:rPr>
              <a:t>避免觸法，每個環節都不能便宜行事</a:t>
            </a:r>
            <a:endParaRPr lang="en-US" altLang="zh-CN" sz="1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4" name="TextBox 1210"/>
          <p:cNvSpPr/>
          <p:nvPr/>
        </p:nvSpPr>
        <p:spPr>
          <a:xfrm>
            <a:off x="6314326" y="810122"/>
            <a:ext cx="1985159" cy="346249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TW" altLang="en-US" b="1" dirty="0">
                <a:solidFill>
                  <a:srgbClr val="1B4367"/>
                </a:solidFill>
                <a:cs typeface="+mn-ea"/>
                <a:sym typeface="+mn-lt"/>
              </a:rPr>
              <a:t>角色衝突之壓力源</a:t>
            </a:r>
            <a:endParaRPr lang="zh-CN" altLang="en-US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75" name="文本框 8"/>
          <p:cNvSpPr txBox="1"/>
          <p:nvPr/>
        </p:nvSpPr>
        <p:spPr>
          <a:xfrm>
            <a:off x="6171880" y="1094715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主任的位置本來就是</a:t>
            </a:r>
            <a:r>
              <a:rPr lang="zh-TW" altLang="en-US" sz="1400" dirty="0">
                <a:solidFill>
                  <a:srgbClr val="FF0000"/>
                </a:solidFill>
                <a:cs typeface="+mn-ea"/>
                <a:sym typeface="+mn-lt"/>
              </a:rPr>
              <a:t>承上啟下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，如果做得不當，就會變成是上下夾攻的三明治。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4">
            <a:extLst>
              <a:ext uri="{FF2B5EF4-FFF2-40B4-BE49-F238E27FC236}">
                <a16:creationId xmlns:a16="http://schemas.microsoft.com/office/drawing/2014/main" id="{BE616803-4759-49D0-9FD2-3397E3F52F1A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02B4BF41-848B-45A2-8734-402FD9EF1380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371DD73B-235C-40D9-9F8E-13801C2E6B69}"/>
              </a:ext>
            </a:extLst>
          </p:cNvPr>
          <p:cNvSpPr txBox="1"/>
          <p:nvPr/>
        </p:nvSpPr>
        <p:spPr>
          <a:xfrm>
            <a:off x="4249657" y="237108"/>
            <a:ext cx="3057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總務主任面臨的困境與壓力來源</a:t>
            </a:r>
          </a:p>
        </p:txBody>
      </p:sp>
      <p:cxnSp>
        <p:nvCxnSpPr>
          <p:cNvPr id="31" name="直接连接符 27">
            <a:extLst>
              <a:ext uri="{FF2B5EF4-FFF2-40B4-BE49-F238E27FC236}">
                <a16:creationId xmlns:a16="http://schemas.microsoft.com/office/drawing/2014/main" id="{7BE3C61A-8227-4BD3-89A7-B0D478596813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56505E0C-B284-4D01-8371-FBD9EABD276E}"/>
              </a:ext>
            </a:extLst>
          </p:cNvPr>
          <p:cNvSpPr/>
          <p:nvPr/>
        </p:nvSpPr>
        <p:spPr>
          <a:xfrm>
            <a:off x="415486" y="47286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200" dirty="0">
                <a:solidFill>
                  <a:srgbClr val="0070C0"/>
                </a:solidFill>
              </a:rPr>
              <a:t>陳佳君：國民小學總務主任之困境、壓力與復原力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28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" y="19184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2420" y="239907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初任總務的前置準備工作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37" name="空心弧 36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2339752" y="1307448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>
            <a:off x="3162801" y="3805077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 bwMode="auto">
          <a:xfrm>
            <a:off x="3237867" y="201390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67" idx="2"/>
          </p:cNvCxnSpPr>
          <p:nvPr/>
        </p:nvCxnSpPr>
        <p:spPr bwMode="auto">
          <a:xfrm>
            <a:off x="3415102" y="2911746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753352" y="1096131"/>
            <a:ext cx="281677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TW" altLang="en-US" sz="1500" b="1" dirty="0">
                <a:latin typeface="微软雅黑" pitchFamily="34" charset="-122"/>
                <a:ea typeface="微软雅黑" pitchFamily="34" charset="-122"/>
              </a:rPr>
              <a:t>總務前輩資料庫</a:t>
            </a:r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500" b="1" dirty="0">
                <a:latin typeface="微软雅黑" pitchFamily="34" charset="-122"/>
                <a:ea typeface="微软雅黑" pitchFamily="34" charset="-122"/>
              </a:rPr>
              <a:t>交接、諮詢</a:t>
            </a:r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45" name="椭圆 44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28000"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2112577" y="1090970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8" name="椭圆 47"/>
          <p:cNvSpPr/>
          <p:nvPr/>
        </p:nvSpPr>
        <p:spPr>
          <a:xfrm>
            <a:off x="2931161" y="1811998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9" name="椭圆 48"/>
          <p:cNvSpPr/>
          <p:nvPr/>
        </p:nvSpPr>
        <p:spPr>
          <a:xfrm>
            <a:off x="3231939" y="2707236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0" name="椭圆 49"/>
          <p:cNvSpPr/>
          <p:nvPr/>
        </p:nvSpPr>
        <p:spPr>
          <a:xfrm>
            <a:off x="2885979" y="3591480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51" name="组合 50"/>
          <p:cNvGrpSpPr/>
          <p:nvPr/>
        </p:nvGrpSpPr>
        <p:grpSpPr>
          <a:xfrm>
            <a:off x="3762455" y="880086"/>
            <a:ext cx="858956" cy="858956"/>
            <a:chOff x="3989630" y="984316"/>
            <a:chExt cx="858956" cy="858956"/>
          </a:xfrm>
        </p:grpSpPr>
        <p:grpSp>
          <p:nvGrpSpPr>
            <p:cNvPr id="52" name="组合 51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54" name="Freeform 846"/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47"/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484033" y="1523810"/>
            <a:ext cx="858956" cy="858956"/>
            <a:chOff x="4684712" y="1948340"/>
            <a:chExt cx="858956" cy="858956"/>
          </a:xfrm>
        </p:grpSpPr>
        <p:grpSp>
          <p:nvGrpSpPr>
            <p:cNvPr id="59" name="组合 58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837055" y="2482268"/>
            <a:ext cx="858956" cy="858956"/>
            <a:chOff x="4716016" y="2993953"/>
            <a:chExt cx="858956" cy="858956"/>
          </a:xfrm>
        </p:grpSpPr>
        <p:grpSp>
          <p:nvGrpSpPr>
            <p:cNvPr id="64" name="组合 63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543073" y="3386989"/>
            <a:ext cx="858956" cy="858956"/>
            <a:chOff x="3996846" y="3864636"/>
            <a:chExt cx="858956" cy="858956"/>
          </a:xfrm>
        </p:grpSpPr>
        <p:grpSp>
          <p:nvGrpSpPr>
            <p:cNvPr id="69" name="组合 68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5498795" y="1837074"/>
            <a:ext cx="2624418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TW" altLang="en-US" sz="1500" b="1" dirty="0">
                <a:latin typeface="微软雅黑" pitchFamily="34" charset="-122"/>
                <a:ea typeface="微软雅黑" pitchFamily="34" charset="-122"/>
              </a:rPr>
              <a:t>年度經費預算黃皮書</a:t>
            </a:r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500" b="1" dirty="0">
                <a:latin typeface="微软雅黑" pitchFamily="34" charset="-122"/>
                <a:ea typeface="微软雅黑" pitchFamily="34" charset="-122"/>
              </a:rPr>
              <a:t>依據</a:t>
            </a:r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15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853539" y="2737292"/>
            <a:ext cx="1914930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TW" altLang="en-US" sz="1500" b="1" dirty="0">
                <a:latin typeface="微软雅黑" pitchFamily="34" charset="-122"/>
                <a:ea typeface="微软雅黑" pitchFamily="34" charset="-122"/>
              </a:rPr>
              <a:t>公文</a:t>
            </a:r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review(</a:t>
            </a:r>
            <a:r>
              <a:rPr lang="zh-TW" altLang="en-US" sz="1500" b="1" dirty="0">
                <a:latin typeface="微软雅黑" pitchFamily="34" charset="-122"/>
                <a:ea typeface="微软雅黑" pitchFamily="34" charset="-122"/>
              </a:rPr>
              <a:t>預備</a:t>
            </a:r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sp>
        <p:nvSpPr>
          <p:cNvPr id="84" name="矩形 83"/>
          <p:cNvSpPr/>
          <p:nvPr/>
        </p:nvSpPr>
        <p:spPr>
          <a:xfrm>
            <a:off x="5663714" y="3643498"/>
            <a:ext cx="2432058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TW" altLang="en-US" sz="1500" b="1" dirty="0">
                <a:latin typeface="微软雅黑" pitchFamily="34" charset="-122"/>
                <a:ea typeface="微软雅黑" pitchFamily="34" charset="-122"/>
              </a:rPr>
              <a:t>相關法規：採購法</a:t>
            </a:r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500" b="1" dirty="0">
                <a:latin typeface="微软雅黑" pitchFamily="34" charset="-122"/>
                <a:ea typeface="微软雅黑" pitchFamily="34" charset="-122"/>
              </a:rPr>
              <a:t>聖經</a:t>
            </a:r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cxnSp>
        <p:nvCxnSpPr>
          <p:cNvPr id="76" name="直接连接符 38">
            <a:extLst>
              <a:ext uri="{FF2B5EF4-FFF2-40B4-BE49-F238E27FC236}">
                <a16:creationId xmlns:a16="http://schemas.microsoft.com/office/drawing/2014/main" id="{024D22DF-7141-4317-BF71-9126428951E7}"/>
              </a:ext>
            </a:extLst>
          </p:cNvPr>
          <p:cNvCxnSpPr/>
          <p:nvPr/>
        </p:nvCxnSpPr>
        <p:spPr bwMode="auto">
          <a:xfrm>
            <a:off x="2273433" y="4470337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椭圆 49">
            <a:extLst>
              <a:ext uri="{FF2B5EF4-FFF2-40B4-BE49-F238E27FC236}">
                <a16:creationId xmlns:a16="http://schemas.microsoft.com/office/drawing/2014/main" id="{36FC8B72-A94D-45E6-BA28-E396BB1B4214}"/>
              </a:ext>
            </a:extLst>
          </p:cNvPr>
          <p:cNvSpPr/>
          <p:nvPr/>
        </p:nvSpPr>
        <p:spPr>
          <a:xfrm>
            <a:off x="1996611" y="4256740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grpSp>
        <p:nvGrpSpPr>
          <p:cNvPr id="78" name="组合 67">
            <a:extLst>
              <a:ext uri="{FF2B5EF4-FFF2-40B4-BE49-F238E27FC236}">
                <a16:creationId xmlns:a16="http://schemas.microsoft.com/office/drawing/2014/main" id="{C3568B0A-5908-42F6-8099-82E8F7CD12D2}"/>
              </a:ext>
            </a:extLst>
          </p:cNvPr>
          <p:cNvGrpSpPr/>
          <p:nvPr/>
        </p:nvGrpSpPr>
        <p:grpSpPr>
          <a:xfrm>
            <a:off x="3653705" y="4052249"/>
            <a:ext cx="858956" cy="858956"/>
            <a:chOff x="3996846" y="3864636"/>
            <a:chExt cx="858956" cy="858956"/>
          </a:xfrm>
        </p:grpSpPr>
        <p:grpSp>
          <p:nvGrpSpPr>
            <p:cNvPr id="79" name="组合 68">
              <a:extLst>
                <a:ext uri="{FF2B5EF4-FFF2-40B4-BE49-F238E27FC236}">
                  <a16:creationId xmlns:a16="http://schemas.microsoft.com/office/drawing/2014/main" id="{26D32722-9013-4B1A-B62C-8965048A3621}"/>
                </a:ext>
              </a:extLst>
            </p:cNvPr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2" name="同心圆 70">
                <a:extLst>
                  <a:ext uri="{FF2B5EF4-FFF2-40B4-BE49-F238E27FC236}">
                    <a16:creationId xmlns:a16="http://schemas.microsoft.com/office/drawing/2014/main" id="{467793AF-664E-4457-AC34-E16AAE2E8841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椭圆 71">
                <a:extLst>
                  <a:ext uri="{FF2B5EF4-FFF2-40B4-BE49-F238E27FC236}">
                    <a16:creationId xmlns:a16="http://schemas.microsoft.com/office/drawing/2014/main" id="{8E8DD6CD-0715-4FAC-8172-7388B3F11B3B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Freeform 110">
              <a:extLst>
                <a:ext uri="{FF2B5EF4-FFF2-40B4-BE49-F238E27FC236}">
                  <a16:creationId xmlns:a16="http://schemas.microsoft.com/office/drawing/2014/main" id="{506F1B38-7D9E-4D3B-A10E-D244F0ED1D6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id="{4FC82C4C-143D-45E6-982D-A42F764CE01E}"/>
              </a:ext>
            </a:extLst>
          </p:cNvPr>
          <p:cNvSpPr/>
          <p:nvPr/>
        </p:nvSpPr>
        <p:spPr>
          <a:xfrm>
            <a:off x="4810140" y="4352805"/>
            <a:ext cx="1718722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TW" altLang="en-US" sz="1500" b="1" dirty="0">
                <a:latin typeface="微软雅黑" pitchFamily="34" charset="-122"/>
                <a:ea typeface="微软雅黑" pitchFamily="34" charset="-122"/>
              </a:rPr>
              <a:t>難容能容</a:t>
            </a:r>
            <a:r>
              <a:rPr lang="en-US" altLang="zh-TW" sz="1500" b="1" dirty="0">
                <a:latin typeface="微软雅黑" pitchFamily="34" charset="-122"/>
                <a:ea typeface="微软雅黑" pitchFamily="34" charset="-122"/>
              </a:rPr>
              <a:t>( E Q )</a:t>
            </a:r>
            <a:endParaRPr lang="zh-CN" altLang="en-US" sz="15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203452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8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10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10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6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2600"/>
                                </p:stCondLst>
                                <p:childTnLst>
                                  <p:par>
                                    <p:cTn id="1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3100"/>
                                </p:stCondLst>
                                <p:childTnLst>
                                  <p:par>
                                    <p:cTn id="12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3600"/>
                                </p:stCondLst>
                                <p:childTnLst>
                                  <p:par>
                                    <p:cTn id="1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10" grpId="0"/>
          <p:bldP spid="42" grpId="0"/>
          <p:bldP spid="47" grpId="0" animBg="1"/>
          <p:bldP spid="48" grpId="0" animBg="1"/>
          <p:bldP spid="49" grpId="0" animBg="1"/>
          <p:bldP spid="50" grpId="0" animBg="1"/>
          <p:bldP spid="73" grpId="0"/>
          <p:bldP spid="75" grpId="0"/>
          <p:bldP spid="84" grpId="0"/>
          <p:bldP spid="77" grpId="0" animBg="1"/>
          <p:bldP spid="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8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10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10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6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2600"/>
                                </p:stCondLst>
                                <p:childTnLst>
                                  <p:par>
                                    <p:cTn id="1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3100"/>
                                </p:stCondLst>
                                <p:childTnLst>
                                  <p:par>
                                    <p:cTn id="1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3600"/>
                                </p:stCondLst>
                                <p:childTnLst>
                                  <p:par>
                                    <p:cTn id="1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10" grpId="0"/>
          <p:bldP spid="42" grpId="0"/>
          <p:bldP spid="47" grpId="0" animBg="1"/>
          <p:bldP spid="48" grpId="0" animBg="1"/>
          <p:bldP spid="49" grpId="0" animBg="1"/>
          <p:bldP spid="50" grpId="0" animBg="1"/>
          <p:bldP spid="73" grpId="0"/>
          <p:bldP spid="75" grpId="0"/>
          <p:bldP spid="84" grpId="0"/>
          <p:bldP spid="77" grpId="0" animBg="1"/>
          <p:bldP spid="8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50569" y="2862765"/>
            <a:ext cx="3319904" cy="633755"/>
            <a:chOff x="5463099" y="1210626"/>
            <a:chExt cx="3319904" cy="633755"/>
          </a:xfrm>
        </p:grpSpPr>
        <p:grpSp>
          <p:nvGrpSpPr>
            <p:cNvPr id="39" name="Group 4"/>
            <p:cNvGrpSpPr/>
            <p:nvPr/>
          </p:nvGrpSpPr>
          <p:grpSpPr>
            <a:xfrm>
              <a:off x="5463099" y="1300172"/>
              <a:ext cx="671917" cy="454663"/>
              <a:chOff x="750278" y="1571840"/>
              <a:chExt cx="895890" cy="606217"/>
            </a:xfrm>
          </p:grpSpPr>
          <p:sp>
            <p:nvSpPr>
              <p:cNvPr id="55" name="Arrow: Pentagon 76"/>
              <p:cNvSpPr/>
              <p:nvPr/>
            </p:nvSpPr>
            <p:spPr>
              <a:xfrm>
                <a:off x="750278" y="1571840"/>
                <a:ext cx="895890" cy="606217"/>
              </a:xfrm>
              <a:prstGeom prst="homePlate">
                <a:avLst/>
              </a:prstGeom>
              <a:solidFill>
                <a:schemeClr val="accent1"/>
              </a:solidFill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: Shape 85"/>
              <p:cNvSpPr>
                <a:spLocks/>
              </p:cNvSpPr>
              <p:nvPr/>
            </p:nvSpPr>
            <p:spPr bwMode="auto">
              <a:xfrm>
                <a:off x="845332" y="1654506"/>
                <a:ext cx="454895" cy="454895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Group 50"/>
            <p:cNvGrpSpPr/>
            <p:nvPr/>
          </p:nvGrpSpPr>
          <p:grpSpPr>
            <a:xfrm>
              <a:off x="6135016" y="1210626"/>
              <a:ext cx="2647987" cy="633755"/>
              <a:chOff x="6832871" y="1856672"/>
              <a:chExt cx="4560847" cy="845007"/>
            </a:xfrm>
          </p:grpSpPr>
          <p:sp>
            <p:nvSpPr>
              <p:cNvPr id="49" name="TextBox 64"/>
              <p:cNvSpPr txBox="1">
                <a:spLocks/>
              </p:cNvSpPr>
              <p:nvPr/>
            </p:nvSpPr>
            <p:spPr bwMode="auto">
              <a:xfrm>
                <a:off x="6832871" y="1856672"/>
                <a:ext cx="4560846" cy="322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TW" altLang="en-US" sz="11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公文文書處理</a:t>
                </a:r>
              </a:p>
            </p:txBody>
          </p:sp>
          <p:sp>
            <p:nvSpPr>
              <p:cNvPr id="50" name="TextBox 88"/>
              <p:cNvSpPr txBox="1">
                <a:spLocks/>
              </p:cNvSpPr>
              <p:nvPr/>
            </p:nvSpPr>
            <p:spPr bwMode="auto">
              <a:xfrm>
                <a:off x="6832872" y="2179571"/>
                <a:ext cx="4560846" cy="522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TW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收發文、歸檔、稽催、調卷、銷毀、印鑑管理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450570" y="1230000"/>
            <a:ext cx="3315538" cy="633755"/>
            <a:chOff x="5467465" y="2043206"/>
            <a:chExt cx="3315538" cy="633755"/>
          </a:xfrm>
        </p:grpSpPr>
        <p:grpSp>
          <p:nvGrpSpPr>
            <p:cNvPr id="40" name="Group 3"/>
            <p:cNvGrpSpPr/>
            <p:nvPr/>
          </p:nvGrpSpPr>
          <p:grpSpPr>
            <a:xfrm>
              <a:off x="5467465" y="2132752"/>
              <a:ext cx="671917" cy="454663"/>
              <a:chOff x="756099" y="2643991"/>
              <a:chExt cx="895890" cy="606217"/>
            </a:xfrm>
          </p:grpSpPr>
          <p:sp>
            <p:nvSpPr>
              <p:cNvPr id="53" name="Arrow: Pentagon 81"/>
              <p:cNvSpPr/>
              <p:nvPr/>
            </p:nvSpPr>
            <p:spPr>
              <a:xfrm>
                <a:off x="756099" y="2643991"/>
                <a:ext cx="895890" cy="606217"/>
              </a:xfrm>
              <a:prstGeom prst="homePlate">
                <a:avLst/>
              </a:prstGeom>
              <a:solidFill>
                <a:schemeClr val="accent2"/>
              </a:solidFill>
              <a:ln w="508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: Shape 86"/>
              <p:cNvSpPr>
                <a:spLocks/>
              </p:cNvSpPr>
              <p:nvPr/>
            </p:nvSpPr>
            <p:spPr bwMode="auto">
              <a:xfrm>
                <a:off x="845332" y="2727678"/>
                <a:ext cx="454895" cy="454895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Group 89"/>
            <p:cNvGrpSpPr/>
            <p:nvPr/>
          </p:nvGrpSpPr>
          <p:grpSpPr>
            <a:xfrm>
              <a:off x="6135016" y="2043206"/>
              <a:ext cx="2647987" cy="633755"/>
              <a:chOff x="6832871" y="1856672"/>
              <a:chExt cx="4560847" cy="845007"/>
            </a:xfrm>
          </p:grpSpPr>
          <p:sp>
            <p:nvSpPr>
              <p:cNvPr id="47" name="TextBox 90"/>
              <p:cNvSpPr txBox="1">
                <a:spLocks/>
              </p:cNvSpPr>
              <p:nvPr/>
            </p:nvSpPr>
            <p:spPr bwMode="auto">
              <a:xfrm>
                <a:off x="6832871" y="1856672"/>
                <a:ext cx="4560846" cy="322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TW" altLang="en-US" sz="11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校園規劃與採購</a:t>
                </a:r>
              </a:p>
            </p:txBody>
          </p:sp>
          <p:sp>
            <p:nvSpPr>
              <p:cNvPr id="48" name="TextBox 91"/>
              <p:cNvSpPr txBox="1">
                <a:spLocks/>
              </p:cNvSpPr>
              <p:nvPr/>
            </p:nvSpPr>
            <p:spPr bwMode="auto">
              <a:xfrm>
                <a:off x="6832872" y="2179571"/>
                <a:ext cx="4560846" cy="522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TW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校園規劃、採購流程、補助申請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5450569" y="2005299"/>
            <a:ext cx="3315538" cy="633755"/>
            <a:chOff x="5467465" y="2875786"/>
            <a:chExt cx="3315538" cy="633755"/>
          </a:xfrm>
        </p:grpSpPr>
        <p:grpSp>
          <p:nvGrpSpPr>
            <p:cNvPr id="41" name="Group 2"/>
            <p:cNvGrpSpPr/>
            <p:nvPr/>
          </p:nvGrpSpPr>
          <p:grpSpPr>
            <a:xfrm>
              <a:off x="5467465" y="2965332"/>
              <a:ext cx="671917" cy="454663"/>
              <a:chOff x="756099" y="3797767"/>
              <a:chExt cx="895890" cy="606217"/>
            </a:xfrm>
          </p:grpSpPr>
          <p:sp>
            <p:nvSpPr>
              <p:cNvPr id="51" name="Arrow: Pentagon 84"/>
              <p:cNvSpPr/>
              <p:nvPr/>
            </p:nvSpPr>
            <p:spPr>
              <a:xfrm>
                <a:off x="756099" y="3797767"/>
                <a:ext cx="895890" cy="606217"/>
              </a:xfrm>
              <a:prstGeom prst="homePlate">
                <a:avLst/>
              </a:prstGeom>
              <a:solidFill>
                <a:schemeClr val="accent3"/>
              </a:solidFill>
              <a:ln w="5080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: Shape 87"/>
              <p:cNvSpPr>
                <a:spLocks/>
              </p:cNvSpPr>
              <p:nvPr/>
            </p:nvSpPr>
            <p:spPr bwMode="auto">
              <a:xfrm>
                <a:off x="845332" y="3866388"/>
                <a:ext cx="454895" cy="454895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4" name="Group 92"/>
            <p:cNvGrpSpPr/>
            <p:nvPr/>
          </p:nvGrpSpPr>
          <p:grpSpPr>
            <a:xfrm>
              <a:off x="6135016" y="2875786"/>
              <a:ext cx="2647987" cy="633755"/>
              <a:chOff x="6832871" y="1856672"/>
              <a:chExt cx="4560847" cy="845007"/>
            </a:xfrm>
          </p:grpSpPr>
          <p:sp>
            <p:nvSpPr>
              <p:cNvPr id="45" name="TextBox 93"/>
              <p:cNvSpPr txBox="1">
                <a:spLocks/>
              </p:cNvSpPr>
              <p:nvPr/>
            </p:nvSpPr>
            <p:spPr bwMode="auto">
              <a:xfrm>
                <a:off x="6832871" y="1856672"/>
                <a:ext cx="4560846" cy="322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TW" altLang="en-US" sz="11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財產設備人員管理</a:t>
                </a:r>
              </a:p>
            </p:txBody>
          </p:sp>
          <p:sp>
            <p:nvSpPr>
              <p:cNvPr id="46" name="TextBox 94"/>
              <p:cNvSpPr txBox="1">
                <a:spLocks/>
              </p:cNvSpPr>
              <p:nvPr/>
            </p:nvSpPr>
            <p:spPr bwMode="auto">
              <a:xfrm>
                <a:off x="6832872" y="2179571"/>
                <a:ext cx="4560846" cy="522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TW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財產管理、採購、修繕、失竊、租借、零用金、人員管理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Group 1"/>
          <p:cNvGrpSpPr/>
          <p:nvPr/>
        </p:nvGrpSpPr>
        <p:grpSpPr>
          <a:xfrm>
            <a:off x="933028" y="1142295"/>
            <a:ext cx="3897989" cy="3256204"/>
            <a:chOff x="6200828" y="1719475"/>
            <a:chExt cx="5197319" cy="4341606"/>
          </a:xfrm>
        </p:grpSpPr>
        <p:sp>
          <p:nvSpPr>
            <p:cNvPr id="6" name="Arrow: Pentagon 40"/>
            <p:cNvSpPr/>
            <p:nvPr/>
          </p:nvSpPr>
          <p:spPr>
            <a:xfrm flipH="1">
              <a:off x="6564052" y="1909015"/>
              <a:ext cx="2136900" cy="606217"/>
            </a:xfrm>
            <a:prstGeom prst="homePlate">
              <a:avLst/>
            </a:prstGeom>
            <a:solidFill>
              <a:schemeClr val="accent2"/>
            </a:solidFill>
            <a:ln w="5080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41"/>
            <p:cNvSpPr txBox="1">
              <a:spLocks/>
            </p:cNvSpPr>
            <p:nvPr/>
          </p:nvSpPr>
          <p:spPr bwMode="auto">
            <a:xfrm>
              <a:off x="7541240" y="2134704"/>
              <a:ext cx="1077217" cy="1938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TW" altLang="en-US" sz="1400" b="1" dirty="0">
                  <a:solidFill>
                    <a:schemeClr val="bg1"/>
                  </a:solidFill>
                </a:rPr>
                <a:t>校園規劃與採購</a:t>
              </a:r>
            </a:p>
          </p:txBody>
        </p:sp>
        <p:sp>
          <p:nvSpPr>
            <p:cNvPr id="8" name="TextBox 42"/>
            <p:cNvSpPr txBox="1">
              <a:spLocks/>
            </p:cNvSpPr>
            <p:nvPr/>
          </p:nvSpPr>
          <p:spPr bwMode="auto">
            <a:xfrm>
              <a:off x="6404116" y="2515232"/>
              <a:ext cx="2296836" cy="632290"/>
            </a:xfrm>
            <a:prstGeom prst="rect">
              <a:avLst/>
            </a:prstGeom>
          </p:spPr>
          <p:txBody>
            <a:bodyPr wrap="square" lIns="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A01-A11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43"/>
            <p:cNvSpPr txBox="1">
              <a:spLocks/>
            </p:cNvSpPr>
            <p:nvPr/>
          </p:nvSpPr>
          <p:spPr bwMode="auto">
            <a:xfrm>
              <a:off x="6826488" y="2012646"/>
              <a:ext cx="484107" cy="470897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4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0" name="Arrow: Pentagon 44"/>
            <p:cNvSpPr/>
            <p:nvPr/>
          </p:nvSpPr>
          <p:spPr>
            <a:xfrm flipH="1">
              <a:off x="6200828" y="3250135"/>
              <a:ext cx="2500124" cy="606217"/>
            </a:xfrm>
            <a:prstGeom prst="homePlate">
              <a:avLst/>
            </a:prstGeom>
            <a:solidFill>
              <a:schemeClr val="accent3"/>
            </a:solidFill>
            <a:ln w="50800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45"/>
            <p:cNvSpPr txBox="1">
              <a:spLocks/>
            </p:cNvSpPr>
            <p:nvPr/>
          </p:nvSpPr>
          <p:spPr bwMode="auto">
            <a:xfrm>
              <a:off x="7495773" y="3493741"/>
              <a:ext cx="1077217" cy="1938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TW" altLang="en-US" sz="1400" b="1" dirty="0">
                  <a:solidFill>
                    <a:schemeClr val="bg1"/>
                  </a:solidFill>
                </a:rPr>
                <a:t>財產設備人員管理</a:t>
              </a:r>
            </a:p>
          </p:txBody>
        </p:sp>
        <p:sp>
          <p:nvSpPr>
            <p:cNvPr id="12" name="TextBox 47"/>
            <p:cNvSpPr txBox="1">
              <a:spLocks/>
            </p:cNvSpPr>
            <p:nvPr/>
          </p:nvSpPr>
          <p:spPr bwMode="auto">
            <a:xfrm>
              <a:off x="6547914" y="3343195"/>
              <a:ext cx="484107" cy="470898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4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3" name="Arrow: Pentagon 48"/>
            <p:cNvSpPr/>
            <p:nvPr/>
          </p:nvSpPr>
          <p:spPr>
            <a:xfrm>
              <a:off x="8876724" y="2204864"/>
              <a:ext cx="2136900" cy="606217"/>
            </a:xfrm>
            <a:prstGeom prst="homePlate">
              <a:avLst/>
            </a:prstGeom>
            <a:solidFill>
              <a:schemeClr val="accent1"/>
            </a:solidFill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49"/>
            <p:cNvSpPr txBox="1">
              <a:spLocks/>
            </p:cNvSpPr>
            <p:nvPr/>
          </p:nvSpPr>
          <p:spPr bwMode="auto">
            <a:xfrm>
              <a:off x="10206077" y="2297924"/>
              <a:ext cx="484107" cy="470898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400" b="1" dirty="0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15" name="Group 51"/>
            <p:cNvGrpSpPr/>
            <p:nvPr/>
          </p:nvGrpSpPr>
          <p:grpSpPr>
            <a:xfrm>
              <a:off x="10474461" y="4284751"/>
              <a:ext cx="655421" cy="1563811"/>
              <a:chOff x="5310189" y="1930400"/>
              <a:chExt cx="995363" cy="2374900"/>
            </a:xfrm>
          </p:grpSpPr>
          <p:sp>
            <p:nvSpPr>
              <p:cNvPr id="34" name="Freeform: Shape 52"/>
              <p:cNvSpPr>
                <a:spLocks/>
              </p:cNvSpPr>
              <p:nvPr/>
            </p:nvSpPr>
            <p:spPr bwMode="auto">
              <a:xfrm>
                <a:off x="5340350" y="1968500"/>
                <a:ext cx="933450" cy="2305050"/>
              </a:xfrm>
              <a:custGeom>
                <a:avLst/>
                <a:gdLst>
                  <a:gd name="T0" fmla="*/ 937 w 1176"/>
                  <a:gd name="T1" fmla="*/ 1835 h 2904"/>
                  <a:gd name="T2" fmla="*/ 1107 w 1176"/>
                  <a:gd name="T3" fmla="*/ 1699 h 2904"/>
                  <a:gd name="T4" fmla="*/ 1172 w 1176"/>
                  <a:gd name="T5" fmla="*/ 1536 h 2904"/>
                  <a:gd name="T6" fmla="*/ 1159 w 1176"/>
                  <a:gd name="T7" fmla="*/ 1398 h 2904"/>
                  <a:gd name="T8" fmla="*/ 1034 w 1176"/>
                  <a:gd name="T9" fmla="*/ 1223 h 2904"/>
                  <a:gd name="T10" fmla="*/ 860 w 1176"/>
                  <a:gd name="T11" fmla="*/ 1120 h 2904"/>
                  <a:gd name="T12" fmla="*/ 674 w 1176"/>
                  <a:gd name="T13" fmla="*/ 1034 h 2904"/>
                  <a:gd name="T14" fmla="*/ 965 w 1176"/>
                  <a:gd name="T15" fmla="*/ 948 h 2904"/>
                  <a:gd name="T16" fmla="*/ 1071 w 1176"/>
                  <a:gd name="T17" fmla="*/ 844 h 2904"/>
                  <a:gd name="T18" fmla="*/ 1135 w 1176"/>
                  <a:gd name="T19" fmla="*/ 695 h 2904"/>
                  <a:gd name="T20" fmla="*/ 1148 w 1176"/>
                  <a:gd name="T21" fmla="*/ 530 h 2904"/>
                  <a:gd name="T22" fmla="*/ 1107 w 1176"/>
                  <a:gd name="T23" fmla="*/ 344 h 2904"/>
                  <a:gd name="T24" fmla="*/ 1008 w 1176"/>
                  <a:gd name="T25" fmla="*/ 185 h 2904"/>
                  <a:gd name="T26" fmla="*/ 864 w 1176"/>
                  <a:gd name="T27" fmla="*/ 68 h 2904"/>
                  <a:gd name="T28" fmla="*/ 685 w 1176"/>
                  <a:gd name="T29" fmla="*/ 6 h 2904"/>
                  <a:gd name="T30" fmla="*/ 517 w 1176"/>
                  <a:gd name="T31" fmla="*/ 6 h 2904"/>
                  <a:gd name="T32" fmla="*/ 336 w 1176"/>
                  <a:gd name="T33" fmla="*/ 66 h 2904"/>
                  <a:gd name="T34" fmla="*/ 191 w 1176"/>
                  <a:gd name="T35" fmla="*/ 181 h 2904"/>
                  <a:gd name="T36" fmla="*/ 90 w 1176"/>
                  <a:gd name="T37" fmla="*/ 338 h 2904"/>
                  <a:gd name="T38" fmla="*/ 47 w 1176"/>
                  <a:gd name="T39" fmla="*/ 525 h 2904"/>
                  <a:gd name="T40" fmla="*/ 67 w 1176"/>
                  <a:gd name="T41" fmla="*/ 695 h 2904"/>
                  <a:gd name="T42" fmla="*/ 41 w 1176"/>
                  <a:gd name="T43" fmla="*/ 823 h 2904"/>
                  <a:gd name="T44" fmla="*/ 2 w 1176"/>
                  <a:gd name="T45" fmla="*/ 975 h 2904"/>
                  <a:gd name="T46" fmla="*/ 88 w 1176"/>
                  <a:gd name="T47" fmla="*/ 1122 h 2904"/>
                  <a:gd name="T48" fmla="*/ 11 w 1176"/>
                  <a:gd name="T49" fmla="*/ 1374 h 2904"/>
                  <a:gd name="T50" fmla="*/ 38 w 1176"/>
                  <a:gd name="T51" fmla="*/ 1497 h 2904"/>
                  <a:gd name="T52" fmla="*/ 138 w 1176"/>
                  <a:gd name="T53" fmla="*/ 1549 h 2904"/>
                  <a:gd name="T54" fmla="*/ 271 w 1176"/>
                  <a:gd name="T55" fmla="*/ 1518 h 2904"/>
                  <a:gd name="T56" fmla="*/ 293 w 1176"/>
                  <a:gd name="T57" fmla="*/ 1753 h 2904"/>
                  <a:gd name="T58" fmla="*/ 230 w 1176"/>
                  <a:gd name="T59" fmla="*/ 2606 h 2904"/>
                  <a:gd name="T60" fmla="*/ 82 w 1176"/>
                  <a:gd name="T61" fmla="*/ 2671 h 2904"/>
                  <a:gd name="T62" fmla="*/ 41 w 1176"/>
                  <a:gd name="T63" fmla="*/ 2757 h 2904"/>
                  <a:gd name="T64" fmla="*/ 56 w 1176"/>
                  <a:gd name="T65" fmla="*/ 2839 h 2904"/>
                  <a:gd name="T66" fmla="*/ 159 w 1176"/>
                  <a:gd name="T67" fmla="*/ 2891 h 2904"/>
                  <a:gd name="T68" fmla="*/ 375 w 1176"/>
                  <a:gd name="T69" fmla="*/ 2900 h 2904"/>
                  <a:gd name="T70" fmla="*/ 519 w 1176"/>
                  <a:gd name="T71" fmla="*/ 2835 h 2904"/>
                  <a:gd name="T72" fmla="*/ 588 w 1176"/>
                  <a:gd name="T73" fmla="*/ 2712 h 2904"/>
                  <a:gd name="T74" fmla="*/ 629 w 1176"/>
                  <a:gd name="T75" fmla="*/ 2824 h 2904"/>
                  <a:gd name="T76" fmla="*/ 732 w 1176"/>
                  <a:gd name="T77" fmla="*/ 2876 h 2904"/>
                  <a:gd name="T78" fmla="*/ 1032 w 1176"/>
                  <a:gd name="T79" fmla="*/ 2871 h 2904"/>
                  <a:gd name="T80" fmla="*/ 1099 w 1176"/>
                  <a:gd name="T81" fmla="*/ 2816 h 2904"/>
                  <a:gd name="T82" fmla="*/ 1084 w 1176"/>
                  <a:gd name="T83" fmla="*/ 2718 h 2904"/>
                  <a:gd name="T84" fmla="*/ 993 w 1176"/>
                  <a:gd name="T85" fmla="*/ 2621 h 2904"/>
                  <a:gd name="T86" fmla="*/ 330 w 1176"/>
                  <a:gd name="T87" fmla="*/ 1346 h 2904"/>
                  <a:gd name="T88" fmla="*/ 302 w 1176"/>
                  <a:gd name="T89" fmla="*/ 1139 h 2904"/>
                  <a:gd name="T90" fmla="*/ 474 w 1176"/>
                  <a:gd name="T91" fmla="*/ 1029 h 2904"/>
                  <a:gd name="T92" fmla="*/ 332 w 1176"/>
                  <a:gd name="T93" fmla="*/ 1396 h 2904"/>
                  <a:gd name="T94" fmla="*/ 502 w 1176"/>
                  <a:gd name="T95" fmla="*/ 2283 h 2904"/>
                  <a:gd name="T96" fmla="*/ 532 w 1176"/>
                  <a:gd name="T97" fmla="*/ 2040 h 2904"/>
                  <a:gd name="T98" fmla="*/ 573 w 1176"/>
                  <a:gd name="T99" fmla="*/ 2008 h 2904"/>
                  <a:gd name="T100" fmla="*/ 614 w 1176"/>
                  <a:gd name="T101" fmla="*/ 2152 h 2904"/>
                  <a:gd name="T102" fmla="*/ 601 w 1176"/>
                  <a:gd name="T103" fmla="*/ 2667 h 2904"/>
                  <a:gd name="T104" fmla="*/ 851 w 1176"/>
                  <a:gd name="T105" fmla="*/ 1372 h 2904"/>
                  <a:gd name="T106" fmla="*/ 926 w 1176"/>
                  <a:gd name="T107" fmla="*/ 1447 h 2904"/>
                  <a:gd name="T108" fmla="*/ 935 w 1176"/>
                  <a:gd name="T109" fmla="*/ 1516 h 2904"/>
                  <a:gd name="T110" fmla="*/ 844 w 1176"/>
                  <a:gd name="T111" fmla="*/ 1607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6" h="2904">
                    <a:moveTo>
                      <a:pt x="834" y="2581"/>
                    </a:moveTo>
                    <a:lnTo>
                      <a:pt x="814" y="1883"/>
                    </a:lnTo>
                    <a:lnTo>
                      <a:pt x="814" y="1883"/>
                    </a:lnTo>
                    <a:lnTo>
                      <a:pt x="831" y="1878"/>
                    </a:lnTo>
                    <a:lnTo>
                      <a:pt x="875" y="1863"/>
                    </a:lnTo>
                    <a:lnTo>
                      <a:pt x="905" y="1850"/>
                    </a:lnTo>
                    <a:lnTo>
                      <a:pt x="937" y="1835"/>
                    </a:lnTo>
                    <a:lnTo>
                      <a:pt x="972" y="1816"/>
                    </a:lnTo>
                    <a:lnTo>
                      <a:pt x="1008" y="1792"/>
                    </a:lnTo>
                    <a:lnTo>
                      <a:pt x="1043" y="1766"/>
                    </a:lnTo>
                    <a:lnTo>
                      <a:pt x="1060" y="1751"/>
                    </a:lnTo>
                    <a:lnTo>
                      <a:pt x="1077" y="1734"/>
                    </a:lnTo>
                    <a:lnTo>
                      <a:pt x="1092" y="1717"/>
                    </a:lnTo>
                    <a:lnTo>
                      <a:pt x="1107" y="1699"/>
                    </a:lnTo>
                    <a:lnTo>
                      <a:pt x="1120" y="1680"/>
                    </a:lnTo>
                    <a:lnTo>
                      <a:pt x="1133" y="1659"/>
                    </a:lnTo>
                    <a:lnTo>
                      <a:pt x="1144" y="1637"/>
                    </a:lnTo>
                    <a:lnTo>
                      <a:pt x="1153" y="1613"/>
                    </a:lnTo>
                    <a:lnTo>
                      <a:pt x="1163" y="1589"/>
                    </a:lnTo>
                    <a:lnTo>
                      <a:pt x="1168" y="1564"/>
                    </a:lnTo>
                    <a:lnTo>
                      <a:pt x="1172" y="1536"/>
                    </a:lnTo>
                    <a:lnTo>
                      <a:pt x="1176" y="1508"/>
                    </a:lnTo>
                    <a:lnTo>
                      <a:pt x="1176" y="1478"/>
                    </a:lnTo>
                    <a:lnTo>
                      <a:pt x="1174" y="1447"/>
                    </a:lnTo>
                    <a:lnTo>
                      <a:pt x="1174" y="1447"/>
                    </a:lnTo>
                    <a:lnTo>
                      <a:pt x="1170" y="1434"/>
                    </a:lnTo>
                    <a:lnTo>
                      <a:pt x="1166" y="1419"/>
                    </a:lnTo>
                    <a:lnTo>
                      <a:pt x="1159" y="1398"/>
                    </a:lnTo>
                    <a:lnTo>
                      <a:pt x="1150" y="1376"/>
                    </a:lnTo>
                    <a:lnTo>
                      <a:pt x="1137" y="1348"/>
                    </a:lnTo>
                    <a:lnTo>
                      <a:pt x="1120" y="1318"/>
                    </a:lnTo>
                    <a:lnTo>
                      <a:pt x="1097" y="1288"/>
                    </a:lnTo>
                    <a:lnTo>
                      <a:pt x="1069" y="1254"/>
                    </a:lnTo>
                    <a:lnTo>
                      <a:pt x="1053" y="1240"/>
                    </a:lnTo>
                    <a:lnTo>
                      <a:pt x="1034" y="1223"/>
                    </a:lnTo>
                    <a:lnTo>
                      <a:pt x="1015" y="1208"/>
                    </a:lnTo>
                    <a:lnTo>
                      <a:pt x="995" y="1191"/>
                    </a:lnTo>
                    <a:lnTo>
                      <a:pt x="970" y="1176"/>
                    </a:lnTo>
                    <a:lnTo>
                      <a:pt x="946" y="1161"/>
                    </a:lnTo>
                    <a:lnTo>
                      <a:pt x="920" y="1146"/>
                    </a:lnTo>
                    <a:lnTo>
                      <a:pt x="892" y="1133"/>
                    </a:lnTo>
                    <a:lnTo>
                      <a:pt x="860" y="1120"/>
                    </a:lnTo>
                    <a:lnTo>
                      <a:pt x="827" y="1109"/>
                    </a:lnTo>
                    <a:lnTo>
                      <a:pt x="793" y="1098"/>
                    </a:lnTo>
                    <a:lnTo>
                      <a:pt x="756" y="1087"/>
                    </a:lnTo>
                    <a:lnTo>
                      <a:pt x="715" y="1077"/>
                    </a:lnTo>
                    <a:lnTo>
                      <a:pt x="674" y="1070"/>
                    </a:lnTo>
                    <a:lnTo>
                      <a:pt x="674" y="1034"/>
                    </a:lnTo>
                    <a:lnTo>
                      <a:pt x="674" y="1034"/>
                    </a:lnTo>
                    <a:lnTo>
                      <a:pt x="724" y="1029"/>
                    </a:lnTo>
                    <a:lnTo>
                      <a:pt x="773" y="1021"/>
                    </a:lnTo>
                    <a:lnTo>
                      <a:pt x="821" y="1012"/>
                    </a:lnTo>
                    <a:lnTo>
                      <a:pt x="864" y="997"/>
                    </a:lnTo>
                    <a:lnTo>
                      <a:pt x="907" y="980"/>
                    </a:lnTo>
                    <a:lnTo>
                      <a:pt x="946" y="960"/>
                    </a:lnTo>
                    <a:lnTo>
                      <a:pt x="965" y="948"/>
                    </a:lnTo>
                    <a:lnTo>
                      <a:pt x="982" y="935"/>
                    </a:lnTo>
                    <a:lnTo>
                      <a:pt x="998" y="922"/>
                    </a:lnTo>
                    <a:lnTo>
                      <a:pt x="1015" y="909"/>
                    </a:lnTo>
                    <a:lnTo>
                      <a:pt x="1030" y="894"/>
                    </a:lnTo>
                    <a:lnTo>
                      <a:pt x="1045" y="878"/>
                    </a:lnTo>
                    <a:lnTo>
                      <a:pt x="1058" y="861"/>
                    </a:lnTo>
                    <a:lnTo>
                      <a:pt x="1071" y="844"/>
                    </a:lnTo>
                    <a:lnTo>
                      <a:pt x="1084" y="825"/>
                    </a:lnTo>
                    <a:lnTo>
                      <a:pt x="1096" y="807"/>
                    </a:lnTo>
                    <a:lnTo>
                      <a:pt x="1105" y="786"/>
                    </a:lnTo>
                    <a:lnTo>
                      <a:pt x="1114" y="764"/>
                    </a:lnTo>
                    <a:lnTo>
                      <a:pt x="1122" y="741"/>
                    </a:lnTo>
                    <a:lnTo>
                      <a:pt x="1129" y="719"/>
                    </a:lnTo>
                    <a:lnTo>
                      <a:pt x="1135" y="695"/>
                    </a:lnTo>
                    <a:lnTo>
                      <a:pt x="1140" y="670"/>
                    </a:lnTo>
                    <a:lnTo>
                      <a:pt x="1144" y="644"/>
                    </a:lnTo>
                    <a:lnTo>
                      <a:pt x="1148" y="616"/>
                    </a:lnTo>
                    <a:lnTo>
                      <a:pt x="1150" y="588"/>
                    </a:lnTo>
                    <a:lnTo>
                      <a:pt x="1150" y="560"/>
                    </a:lnTo>
                    <a:lnTo>
                      <a:pt x="1150" y="560"/>
                    </a:lnTo>
                    <a:lnTo>
                      <a:pt x="1148" y="530"/>
                    </a:lnTo>
                    <a:lnTo>
                      <a:pt x="1146" y="502"/>
                    </a:lnTo>
                    <a:lnTo>
                      <a:pt x="1144" y="474"/>
                    </a:lnTo>
                    <a:lnTo>
                      <a:pt x="1138" y="448"/>
                    </a:lnTo>
                    <a:lnTo>
                      <a:pt x="1133" y="420"/>
                    </a:lnTo>
                    <a:lnTo>
                      <a:pt x="1125" y="394"/>
                    </a:lnTo>
                    <a:lnTo>
                      <a:pt x="1116" y="368"/>
                    </a:lnTo>
                    <a:lnTo>
                      <a:pt x="1107" y="344"/>
                    </a:lnTo>
                    <a:lnTo>
                      <a:pt x="1096" y="318"/>
                    </a:lnTo>
                    <a:lnTo>
                      <a:pt x="1084" y="293"/>
                    </a:lnTo>
                    <a:lnTo>
                      <a:pt x="1071" y="271"/>
                    </a:lnTo>
                    <a:lnTo>
                      <a:pt x="1056" y="249"/>
                    </a:lnTo>
                    <a:lnTo>
                      <a:pt x="1041" y="226"/>
                    </a:lnTo>
                    <a:lnTo>
                      <a:pt x="1025" y="204"/>
                    </a:lnTo>
                    <a:lnTo>
                      <a:pt x="1008" y="185"/>
                    </a:lnTo>
                    <a:lnTo>
                      <a:pt x="989" y="165"/>
                    </a:lnTo>
                    <a:lnTo>
                      <a:pt x="970" y="146"/>
                    </a:lnTo>
                    <a:lnTo>
                      <a:pt x="952" y="129"/>
                    </a:lnTo>
                    <a:lnTo>
                      <a:pt x="931" y="112"/>
                    </a:lnTo>
                    <a:lnTo>
                      <a:pt x="909" y="96"/>
                    </a:lnTo>
                    <a:lnTo>
                      <a:pt x="887" y="81"/>
                    </a:lnTo>
                    <a:lnTo>
                      <a:pt x="864" y="68"/>
                    </a:lnTo>
                    <a:lnTo>
                      <a:pt x="840" y="55"/>
                    </a:lnTo>
                    <a:lnTo>
                      <a:pt x="816" y="43"/>
                    </a:lnTo>
                    <a:lnTo>
                      <a:pt x="791" y="34"/>
                    </a:lnTo>
                    <a:lnTo>
                      <a:pt x="765" y="25"/>
                    </a:lnTo>
                    <a:lnTo>
                      <a:pt x="739" y="17"/>
                    </a:lnTo>
                    <a:lnTo>
                      <a:pt x="713" y="12"/>
                    </a:lnTo>
                    <a:lnTo>
                      <a:pt x="685" y="6"/>
                    </a:lnTo>
                    <a:lnTo>
                      <a:pt x="657" y="2"/>
                    </a:lnTo>
                    <a:lnTo>
                      <a:pt x="629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573" y="0"/>
                    </a:lnTo>
                    <a:lnTo>
                      <a:pt x="545" y="2"/>
                    </a:lnTo>
                    <a:lnTo>
                      <a:pt x="517" y="6"/>
                    </a:lnTo>
                    <a:lnTo>
                      <a:pt x="489" y="12"/>
                    </a:lnTo>
                    <a:lnTo>
                      <a:pt x="463" y="17"/>
                    </a:lnTo>
                    <a:lnTo>
                      <a:pt x="437" y="25"/>
                    </a:lnTo>
                    <a:lnTo>
                      <a:pt x="411" y="34"/>
                    </a:lnTo>
                    <a:lnTo>
                      <a:pt x="385" y="43"/>
                    </a:lnTo>
                    <a:lnTo>
                      <a:pt x="360" y="55"/>
                    </a:lnTo>
                    <a:lnTo>
                      <a:pt x="336" y="66"/>
                    </a:lnTo>
                    <a:lnTo>
                      <a:pt x="314" y="81"/>
                    </a:lnTo>
                    <a:lnTo>
                      <a:pt x="291" y="94"/>
                    </a:lnTo>
                    <a:lnTo>
                      <a:pt x="269" y="111"/>
                    </a:lnTo>
                    <a:lnTo>
                      <a:pt x="248" y="125"/>
                    </a:lnTo>
                    <a:lnTo>
                      <a:pt x="228" y="144"/>
                    </a:lnTo>
                    <a:lnTo>
                      <a:pt x="209" y="163"/>
                    </a:lnTo>
                    <a:lnTo>
                      <a:pt x="191" y="181"/>
                    </a:lnTo>
                    <a:lnTo>
                      <a:pt x="174" y="202"/>
                    </a:lnTo>
                    <a:lnTo>
                      <a:pt x="157" y="222"/>
                    </a:lnTo>
                    <a:lnTo>
                      <a:pt x="142" y="243"/>
                    </a:lnTo>
                    <a:lnTo>
                      <a:pt x="127" y="267"/>
                    </a:lnTo>
                    <a:lnTo>
                      <a:pt x="114" y="290"/>
                    </a:lnTo>
                    <a:lnTo>
                      <a:pt x="101" y="314"/>
                    </a:lnTo>
                    <a:lnTo>
                      <a:pt x="90" y="338"/>
                    </a:lnTo>
                    <a:lnTo>
                      <a:pt x="80" y="362"/>
                    </a:lnTo>
                    <a:lnTo>
                      <a:pt x="71" y="389"/>
                    </a:lnTo>
                    <a:lnTo>
                      <a:pt x="64" y="415"/>
                    </a:lnTo>
                    <a:lnTo>
                      <a:pt x="58" y="443"/>
                    </a:lnTo>
                    <a:lnTo>
                      <a:pt x="52" y="469"/>
                    </a:lnTo>
                    <a:lnTo>
                      <a:pt x="51" y="497"/>
                    </a:lnTo>
                    <a:lnTo>
                      <a:pt x="47" y="52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9" y="585"/>
                    </a:lnTo>
                    <a:lnTo>
                      <a:pt x="51" y="613"/>
                    </a:lnTo>
                    <a:lnTo>
                      <a:pt x="54" y="641"/>
                    </a:lnTo>
                    <a:lnTo>
                      <a:pt x="60" y="669"/>
                    </a:lnTo>
                    <a:lnTo>
                      <a:pt x="67" y="695"/>
                    </a:lnTo>
                    <a:lnTo>
                      <a:pt x="77" y="721"/>
                    </a:lnTo>
                    <a:lnTo>
                      <a:pt x="88" y="745"/>
                    </a:lnTo>
                    <a:lnTo>
                      <a:pt x="99" y="769"/>
                    </a:lnTo>
                    <a:lnTo>
                      <a:pt x="99" y="769"/>
                    </a:lnTo>
                    <a:lnTo>
                      <a:pt x="77" y="784"/>
                    </a:lnTo>
                    <a:lnTo>
                      <a:pt x="58" y="803"/>
                    </a:lnTo>
                    <a:lnTo>
                      <a:pt x="41" y="823"/>
                    </a:lnTo>
                    <a:lnTo>
                      <a:pt x="26" y="844"/>
                    </a:lnTo>
                    <a:lnTo>
                      <a:pt x="15" y="868"/>
                    </a:lnTo>
                    <a:lnTo>
                      <a:pt x="8" y="894"/>
                    </a:lnTo>
                    <a:lnTo>
                      <a:pt x="2" y="920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2" y="975"/>
                    </a:lnTo>
                    <a:lnTo>
                      <a:pt x="6" y="1001"/>
                    </a:lnTo>
                    <a:lnTo>
                      <a:pt x="13" y="1025"/>
                    </a:lnTo>
                    <a:lnTo>
                      <a:pt x="24" y="1047"/>
                    </a:lnTo>
                    <a:lnTo>
                      <a:pt x="38" y="1068"/>
                    </a:lnTo>
                    <a:lnTo>
                      <a:pt x="52" y="1088"/>
                    </a:lnTo>
                    <a:lnTo>
                      <a:pt x="69" y="1105"/>
                    </a:lnTo>
                    <a:lnTo>
                      <a:pt x="88" y="1122"/>
                    </a:lnTo>
                    <a:lnTo>
                      <a:pt x="88" y="1122"/>
                    </a:lnTo>
                    <a:lnTo>
                      <a:pt x="69" y="1176"/>
                    </a:lnTo>
                    <a:lnTo>
                      <a:pt x="49" y="1234"/>
                    </a:lnTo>
                    <a:lnTo>
                      <a:pt x="30" y="1292"/>
                    </a:lnTo>
                    <a:lnTo>
                      <a:pt x="23" y="1320"/>
                    </a:lnTo>
                    <a:lnTo>
                      <a:pt x="15" y="1348"/>
                    </a:lnTo>
                    <a:lnTo>
                      <a:pt x="11" y="1374"/>
                    </a:lnTo>
                    <a:lnTo>
                      <a:pt x="8" y="1400"/>
                    </a:lnTo>
                    <a:lnTo>
                      <a:pt x="8" y="1424"/>
                    </a:lnTo>
                    <a:lnTo>
                      <a:pt x="11" y="1449"/>
                    </a:lnTo>
                    <a:lnTo>
                      <a:pt x="19" y="1469"/>
                    </a:lnTo>
                    <a:lnTo>
                      <a:pt x="24" y="1478"/>
                    </a:lnTo>
                    <a:lnTo>
                      <a:pt x="30" y="1488"/>
                    </a:lnTo>
                    <a:lnTo>
                      <a:pt x="38" y="1497"/>
                    </a:lnTo>
                    <a:lnTo>
                      <a:pt x="45" y="1506"/>
                    </a:lnTo>
                    <a:lnTo>
                      <a:pt x="54" y="1514"/>
                    </a:lnTo>
                    <a:lnTo>
                      <a:pt x="66" y="1521"/>
                    </a:lnTo>
                    <a:lnTo>
                      <a:pt x="66" y="1521"/>
                    </a:lnTo>
                    <a:lnTo>
                      <a:pt x="90" y="1534"/>
                    </a:lnTo>
                    <a:lnTo>
                      <a:pt x="116" y="1544"/>
                    </a:lnTo>
                    <a:lnTo>
                      <a:pt x="138" y="1549"/>
                    </a:lnTo>
                    <a:lnTo>
                      <a:pt x="163" y="1551"/>
                    </a:lnTo>
                    <a:lnTo>
                      <a:pt x="183" y="1549"/>
                    </a:lnTo>
                    <a:lnTo>
                      <a:pt x="204" y="1546"/>
                    </a:lnTo>
                    <a:lnTo>
                      <a:pt x="224" y="1542"/>
                    </a:lnTo>
                    <a:lnTo>
                      <a:pt x="241" y="1534"/>
                    </a:lnTo>
                    <a:lnTo>
                      <a:pt x="258" y="1527"/>
                    </a:lnTo>
                    <a:lnTo>
                      <a:pt x="271" y="1518"/>
                    </a:lnTo>
                    <a:lnTo>
                      <a:pt x="295" y="1501"/>
                    </a:lnTo>
                    <a:lnTo>
                      <a:pt x="308" y="1488"/>
                    </a:lnTo>
                    <a:lnTo>
                      <a:pt x="314" y="1484"/>
                    </a:lnTo>
                    <a:lnTo>
                      <a:pt x="314" y="1484"/>
                    </a:lnTo>
                    <a:lnTo>
                      <a:pt x="308" y="1549"/>
                    </a:lnTo>
                    <a:lnTo>
                      <a:pt x="301" y="1633"/>
                    </a:lnTo>
                    <a:lnTo>
                      <a:pt x="293" y="1753"/>
                    </a:lnTo>
                    <a:lnTo>
                      <a:pt x="286" y="1908"/>
                    </a:lnTo>
                    <a:lnTo>
                      <a:pt x="280" y="2100"/>
                    </a:lnTo>
                    <a:lnTo>
                      <a:pt x="276" y="2329"/>
                    </a:lnTo>
                    <a:lnTo>
                      <a:pt x="274" y="2600"/>
                    </a:lnTo>
                    <a:lnTo>
                      <a:pt x="274" y="2600"/>
                    </a:lnTo>
                    <a:lnTo>
                      <a:pt x="261" y="2600"/>
                    </a:lnTo>
                    <a:lnTo>
                      <a:pt x="230" y="2606"/>
                    </a:lnTo>
                    <a:lnTo>
                      <a:pt x="209" y="2609"/>
                    </a:lnTo>
                    <a:lnTo>
                      <a:pt x="187" y="2615"/>
                    </a:lnTo>
                    <a:lnTo>
                      <a:pt x="163" y="2624"/>
                    </a:lnTo>
                    <a:lnTo>
                      <a:pt x="138" y="2634"/>
                    </a:lnTo>
                    <a:lnTo>
                      <a:pt x="114" y="2647"/>
                    </a:lnTo>
                    <a:lnTo>
                      <a:pt x="92" y="2662"/>
                    </a:lnTo>
                    <a:lnTo>
                      <a:pt x="82" y="2671"/>
                    </a:lnTo>
                    <a:lnTo>
                      <a:pt x="73" y="2680"/>
                    </a:lnTo>
                    <a:lnTo>
                      <a:pt x="66" y="2690"/>
                    </a:lnTo>
                    <a:lnTo>
                      <a:pt x="58" y="2701"/>
                    </a:lnTo>
                    <a:lnTo>
                      <a:pt x="51" y="2714"/>
                    </a:lnTo>
                    <a:lnTo>
                      <a:pt x="47" y="2727"/>
                    </a:lnTo>
                    <a:lnTo>
                      <a:pt x="43" y="2742"/>
                    </a:lnTo>
                    <a:lnTo>
                      <a:pt x="41" y="2757"/>
                    </a:lnTo>
                    <a:lnTo>
                      <a:pt x="41" y="2772"/>
                    </a:lnTo>
                    <a:lnTo>
                      <a:pt x="41" y="2788"/>
                    </a:lnTo>
                    <a:lnTo>
                      <a:pt x="45" y="2807"/>
                    </a:lnTo>
                    <a:lnTo>
                      <a:pt x="51" y="2826"/>
                    </a:lnTo>
                    <a:lnTo>
                      <a:pt x="51" y="2826"/>
                    </a:lnTo>
                    <a:lnTo>
                      <a:pt x="51" y="2830"/>
                    </a:lnTo>
                    <a:lnTo>
                      <a:pt x="56" y="2839"/>
                    </a:lnTo>
                    <a:lnTo>
                      <a:pt x="66" y="2850"/>
                    </a:lnTo>
                    <a:lnTo>
                      <a:pt x="75" y="2858"/>
                    </a:lnTo>
                    <a:lnTo>
                      <a:pt x="84" y="2865"/>
                    </a:lnTo>
                    <a:lnTo>
                      <a:pt x="99" y="2872"/>
                    </a:lnTo>
                    <a:lnTo>
                      <a:pt x="116" y="2880"/>
                    </a:lnTo>
                    <a:lnTo>
                      <a:pt x="135" y="2886"/>
                    </a:lnTo>
                    <a:lnTo>
                      <a:pt x="159" y="2891"/>
                    </a:lnTo>
                    <a:lnTo>
                      <a:pt x="187" y="2897"/>
                    </a:lnTo>
                    <a:lnTo>
                      <a:pt x="219" y="2900"/>
                    </a:lnTo>
                    <a:lnTo>
                      <a:pt x="256" y="2902"/>
                    </a:lnTo>
                    <a:lnTo>
                      <a:pt x="297" y="2904"/>
                    </a:lnTo>
                    <a:lnTo>
                      <a:pt x="297" y="2904"/>
                    </a:lnTo>
                    <a:lnTo>
                      <a:pt x="340" y="2902"/>
                    </a:lnTo>
                    <a:lnTo>
                      <a:pt x="375" y="2900"/>
                    </a:lnTo>
                    <a:lnTo>
                      <a:pt x="407" y="2895"/>
                    </a:lnTo>
                    <a:lnTo>
                      <a:pt x="435" y="2889"/>
                    </a:lnTo>
                    <a:lnTo>
                      <a:pt x="459" y="2880"/>
                    </a:lnTo>
                    <a:lnTo>
                      <a:pt x="478" y="2871"/>
                    </a:lnTo>
                    <a:lnTo>
                      <a:pt x="495" y="2861"/>
                    </a:lnTo>
                    <a:lnTo>
                      <a:pt x="508" y="2848"/>
                    </a:lnTo>
                    <a:lnTo>
                      <a:pt x="519" y="2835"/>
                    </a:lnTo>
                    <a:lnTo>
                      <a:pt x="528" y="2820"/>
                    </a:lnTo>
                    <a:lnTo>
                      <a:pt x="536" y="2805"/>
                    </a:lnTo>
                    <a:lnTo>
                      <a:pt x="541" y="2788"/>
                    </a:lnTo>
                    <a:lnTo>
                      <a:pt x="549" y="2751"/>
                    </a:lnTo>
                    <a:lnTo>
                      <a:pt x="556" y="2712"/>
                    </a:lnTo>
                    <a:lnTo>
                      <a:pt x="588" y="2712"/>
                    </a:lnTo>
                    <a:lnTo>
                      <a:pt x="588" y="2712"/>
                    </a:lnTo>
                    <a:lnTo>
                      <a:pt x="590" y="2719"/>
                    </a:lnTo>
                    <a:lnTo>
                      <a:pt x="592" y="2738"/>
                    </a:lnTo>
                    <a:lnTo>
                      <a:pt x="599" y="2764"/>
                    </a:lnTo>
                    <a:lnTo>
                      <a:pt x="605" y="2779"/>
                    </a:lnTo>
                    <a:lnTo>
                      <a:pt x="610" y="2794"/>
                    </a:lnTo>
                    <a:lnTo>
                      <a:pt x="620" y="2809"/>
                    </a:lnTo>
                    <a:lnTo>
                      <a:pt x="629" y="2824"/>
                    </a:lnTo>
                    <a:lnTo>
                      <a:pt x="640" y="2839"/>
                    </a:lnTo>
                    <a:lnTo>
                      <a:pt x="653" y="2850"/>
                    </a:lnTo>
                    <a:lnTo>
                      <a:pt x="670" y="2861"/>
                    </a:lnTo>
                    <a:lnTo>
                      <a:pt x="687" y="2871"/>
                    </a:lnTo>
                    <a:lnTo>
                      <a:pt x="707" y="2874"/>
                    </a:lnTo>
                    <a:lnTo>
                      <a:pt x="732" y="2876"/>
                    </a:lnTo>
                    <a:lnTo>
                      <a:pt x="732" y="2876"/>
                    </a:lnTo>
                    <a:lnTo>
                      <a:pt x="786" y="2878"/>
                    </a:lnTo>
                    <a:lnTo>
                      <a:pt x="847" y="2882"/>
                    </a:lnTo>
                    <a:lnTo>
                      <a:pt x="913" y="2884"/>
                    </a:lnTo>
                    <a:lnTo>
                      <a:pt x="944" y="2882"/>
                    </a:lnTo>
                    <a:lnTo>
                      <a:pt x="976" y="2880"/>
                    </a:lnTo>
                    <a:lnTo>
                      <a:pt x="1006" y="2876"/>
                    </a:lnTo>
                    <a:lnTo>
                      <a:pt x="1032" y="2871"/>
                    </a:lnTo>
                    <a:lnTo>
                      <a:pt x="1054" y="2861"/>
                    </a:lnTo>
                    <a:lnTo>
                      <a:pt x="1066" y="2856"/>
                    </a:lnTo>
                    <a:lnTo>
                      <a:pt x="1073" y="2850"/>
                    </a:lnTo>
                    <a:lnTo>
                      <a:pt x="1082" y="2843"/>
                    </a:lnTo>
                    <a:lnTo>
                      <a:pt x="1088" y="2835"/>
                    </a:lnTo>
                    <a:lnTo>
                      <a:pt x="1094" y="2826"/>
                    </a:lnTo>
                    <a:lnTo>
                      <a:pt x="1099" y="2816"/>
                    </a:lnTo>
                    <a:lnTo>
                      <a:pt x="1101" y="2805"/>
                    </a:lnTo>
                    <a:lnTo>
                      <a:pt x="1101" y="2794"/>
                    </a:lnTo>
                    <a:lnTo>
                      <a:pt x="1101" y="2781"/>
                    </a:lnTo>
                    <a:lnTo>
                      <a:pt x="1099" y="2768"/>
                    </a:lnTo>
                    <a:lnTo>
                      <a:pt x="1099" y="2768"/>
                    </a:lnTo>
                    <a:lnTo>
                      <a:pt x="1092" y="2740"/>
                    </a:lnTo>
                    <a:lnTo>
                      <a:pt x="1084" y="2718"/>
                    </a:lnTo>
                    <a:lnTo>
                      <a:pt x="1075" y="2697"/>
                    </a:lnTo>
                    <a:lnTo>
                      <a:pt x="1064" y="2678"/>
                    </a:lnTo>
                    <a:lnTo>
                      <a:pt x="1053" y="2663"/>
                    </a:lnTo>
                    <a:lnTo>
                      <a:pt x="1040" y="2650"/>
                    </a:lnTo>
                    <a:lnTo>
                      <a:pt x="1025" y="2639"/>
                    </a:lnTo>
                    <a:lnTo>
                      <a:pt x="1010" y="2630"/>
                    </a:lnTo>
                    <a:lnTo>
                      <a:pt x="993" y="2621"/>
                    </a:lnTo>
                    <a:lnTo>
                      <a:pt x="974" y="2615"/>
                    </a:lnTo>
                    <a:lnTo>
                      <a:pt x="933" y="2604"/>
                    </a:lnTo>
                    <a:lnTo>
                      <a:pt x="834" y="2581"/>
                    </a:lnTo>
                    <a:lnTo>
                      <a:pt x="834" y="2581"/>
                    </a:lnTo>
                    <a:close/>
                    <a:moveTo>
                      <a:pt x="332" y="1396"/>
                    </a:moveTo>
                    <a:lnTo>
                      <a:pt x="332" y="1396"/>
                    </a:lnTo>
                    <a:lnTo>
                      <a:pt x="330" y="1346"/>
                    </a:lnTo>
                    <a:lnTo>
                      <a:pt x="327" y="1299"/>
                    </a:lnTo>
                    <a:lnTo>
                      <a:pt x="321" y="1254"/>
                    </a:lnTo>
                    <a:lnTo>
                      <a:pt x="314" y="1217"/>
                    </a:lnTo>
                    <a:lnTo>
                      <a:pt x="301" y="1161"/>
                    </a:lnTo>
                    <a:lnTo>
                      <a:pt x="295" y="1141"/>
                    </a:lnTo>
                    <a:lnTo>
                      <a:pt x="295" y="1141"/>
                    </a:lnTo>
                    <a:lnTo>
                      <a:pt x="302" y="1139"/>
                    </a:lnTo>
                    <a:lnTo>
                      <a:pt x="314" y="1133"/>
                    </a:lnTo>
                    <a:lnTo>
                      <a:pt x="338" y="1120"/>
                    </a:lnTo>
                    <a:lnTo>
                      <a:pt x="368" y="1101"/>
                    </a:lnTo>
                    <a:lnTo>
                      <a:pt x="398" y="1081"/>
                    </a:lnTo>
                    <a:lnTo>
                      <a:pt x="452" y="1045"/>
                    </a:lnTo>
                    <a:lnTo>
                      <a:pt x="474" y="1029"/>
                    </a:lnTo>
                    <a:lnTo>
                      <a:pt x="474" y="1029"/>
                    </a:lnTo>
                    <a:lnTo>
                      <a:pt x="442" y="1096"/>
                    </a:lnTo>
                    <a:lnTo>
                      <a:pt x="414" y="1161"/>
                    </a:lnTo>
                    <a:lnTo>
                      <a:pt x="390" y="1223"/>
                    </a:lnTo>
                    <a:lnTo>
                      <a:pt x="370" y="1279"/>
                    </a:lnTo>
                    <a:lnTo>
                      <a:pt x="342" y="1365"/>
                    </a:lnTo>
                    <a:lnTo>
                      <a:pt x="332" y="1396"/>
                    </a:lnTo>
                    <a:lnTo>
                      <a:pt x="332" y="1396"/>
                    </a:lnTo>
                    <a:close/>
                    <a:moveTo>
                      <a:pt x="601" y="2667"/>
                    </a:moveTo>
                    <a:lnTo>
                      <a:pt x="521" y="2667"/>
                    </a:lnTo>
                    <a:lnTo>
                      <a:pt x="521" y="2667"/>
                    </a:lnTo>
                    <a:lnTo>
                      <a:pt x="513" y="2566"/>
                    </a:lnTo>
                    <a:lnTo>
                      <a:pt x="506" y="2462"/>
                    </a:lnTo>
                    <a:lnTo>
                      <a:pt x="502" y="2342"/>
                    </a:lnTo>
                    <a:lnTo>
                      <a:pt x="502" y="2283"/>
                    </a:lnTo>
                    <a:lnTo>
                      <a:pt x="504" y="2223"/>
                    </a:lnTo>
                    <a:lnTo>
                      <a:pt x="508" y="2167"/>
                    </a:lnTo>
                    <a:lnTo>
                      <a:pt x="513" y="2117"/>
                    </a:lnTo>
                    <a:lnTo>
                      <a:pt x="517" y="2094"/>
                    </a:lnTo>
                    <a:lnTo>
                      <a:pt x="521" y="2074"/>
                    </a:lnTo>
                    <a:lnTo>
                      <a:pt x="526" y="2055"/>
                    </a:lnTo>
                    <a:lnTo>
                      <a:pt x="532" y="2040"/>
                    </a:lnTo>
                    <a:lnTo>
                      <a:pt x="539" y="2027"/>
                    </a:lnTo>
                    <a:lnTo>
                      <a:pt x="547" y="2018"/>
                    </a:lnTo>
                    <a:lnTo>
                      <a:pt x="556" y="2010"/>
                    </a:lnTo>
                    <a:lnTo>
                      <a:pt x="566" y="2007"/>
                    </a:lnTo>
                    <a:lnTo>
                      <a:pt x="566" y="2007"/>
                    </a:lnTo>
                    <a:lnTo>
                      <a:pt x="569" y="2007"/>
                    </a:lnTo>
                    <a:lnTo>
                      <a:pt x="573" y="2008"/>
                    </a:lnTo>
                    <a:lnTo>
                      <a:pt x="579" y="2012"/>
                    </a:lnTo>
                    <a:lnTo>
                      <a:pt x="584" y="2020"/>
                    </a:lnTo>
                    <a:lnTo>
                      <a:pt x="592" y="2033"/>
                    </a:lnTo>
                    <a:lnTo>
                      <a:pt x="597" y="2049"/>
                    </a:lnTo>
                    <a:lnTo>
                      <a:pt x="603" y="2076"/>
                    </a:lnTo>
                    <a:lnTo>
                      <a:pt x="609" y="2109"/>
                    </a:lnTo>
                    <a:lnTo>
                      <a:pt x="614" y="2152"/>
                    </a:lnTo>
                    <a:lnTo>
                      <a:pt x="616" y="2204"/>
                    </a:lnTo>
                    <a:lnTo>
                      <a:pt x="618" y="2270"/>
                    </a:lnTo>
                    <a:lnTo>
                      <a:pt x="618" y="2346"/>
                    </a:lnTo>
                    <a:lnTo>
                      <a:pt x="614" y="2438"/>
                    </a:lnTo>
                    <a:lnTo>
                      <a:pt x="610" y="2544"/>
                    </a:lnTo>
                    <a:lnTo>
                      <a:pt x="601" y="2667"/>
                    </a:lnTo>
                    <a:lnTo>
                      <a:pt x="601" y="2667"/>
                    </a:lnTo>
                    <a:close/>
                    <a:moveTo>
                      <a:pt x="737" y="1335"/>
                    </a:moveTo>
                    <a:lnTo>
                      <a:pt x="737" y="1335"/>
                    </a:lnTo>
                    <a:lnTo>
                      <a:pt x="765" y="1340"/>
                    </a:lnTo>
                    <a:lnTo>
                      <a:pt x="791" y="1348"/>
                    </a:lnTo>
                    <a:lnTo>
                      <a:pt x="814" y="1355"/>
                    </a:lnTo>
                    <a:lnTo>
                      <a:pt x="834" y="1365"/>
                    </a:lnTo>
                    <a:lnTo>
                      <a:pt x="851" y="1372"/>
                    </a:lnTo>
                    <a:lnTo>
                      <a:pt x="868" y="1381"/>
                    </a:lnTo>
                    <a:lnTo>
                      <a:pt x="881" y="1393"/>
                    </a:lnTo>
                    <a:lnTo>
                      <a:pt x="892" y="1402"/>
                    </a:lnTo>
                    <a:lnTo>
                      <a:pt x="907" y="1419"/>
                    </a:lnTo>
                    <a:lnTo>
                      <a:pt x="918" y="1434"/>
                    </a:lnTo>
                    <a:lnTo>
                      <a:pt x="924" y="1443"/>
                    </a:lnTo>
                    <a:lnTo>
                      <a:pt x="926" y="1447"/>
                    </a:lnTo>
                    <a:lnTo>
                      <a:pt x="926" y="1447"/>
                    </a:lnTo>
                    <a:lnTo>
                      <a:pt x="929" y="1460"/>
                    </a:lnTo>
                    <a:lnTo>
                      <a:pt x="933" y="1473"/>
                    </a:lnTo>
                    <a:lnTo>
                      <a:pt x="935" y="1484"/>
                    </a:lnTo>
                    <a:lnTo>
                      <a:pt x="937" y="1495"/>
                    </a:lnTo>
                    <a:lnTo>
                      <a:pt x="935" y="1505"/>
                    </a:lnTo>
                    <a:lnTo>
                      <a:pt x="935" y="1516"/>
                    </a:lnTo>
                    <a:lnTo>
                      <a:pt x="928" y="1534"/>
                    </a:lnTo>
                    <a:lnTo>
                      <a:pt x="918" y="1551"/>
                    </a:lnTo>
                    <a:lnTo>
                      <a:pt x="907" y="1564"/>
                    </a:lnTo>
                    <a:lnTo>
                      <a:pt x="892" y="1577"/>
                    </a:lnTo>
                    <a:lnTo>
                      <a:pt x="877" y="1589"/>
                    </a:lnTo>
                    <a:lnTo>
                      <a:pt x="860" y="1598"/>
                    </a:lnTo>
                    <a:lnTo>
                      <a:pt x="844" y="1607"/>
                    </a:lnTo>
                    <a:lnTo>
                      <a:pt x="814" y="1618"/>
                    </a:lnTo>
                    <a:lnTo>
                      <a:pt x="793" y="1624"/>
                    </a:lnTo>
                    <a:lnTo>
                      <a:pt x="784" y="1628"/>
                    </a:lnTo>
                    <a:lnTo>
                      <a:pt x="737" y="1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53"/>
              <p:cNvSpPr>
                <a:spLocks/>
              </p:cNvSpPr>
              <p:nvPr/>
            </p:nvSpPr>
            <p:spPr bwMode="auto">
              <a:xfrm>
                <a:off x="5310189" y="1930400"/>
                <a:ext cx="995363" cy="2374900"/>
              </a:xfrm>
              <a:custGeom>
                <a:avLst/>
                <a:gdLst>
                  <a:gd name="T0" fmla="*/ 1168 w 1256"/>
                  <a:gd name="T1" fmla="*/ 347 h 2991"/>
                  <a:gd name="T2" fmla="*/ 907 w 1256"/>
                  <a:gd name="T3" fmla="*/ 61 h 2991"/>
                  <a:gd name="T4" fmla="*/ 562 w 1256"/>
                  <a:gd name="T5" fmla="*/ 5 h 2991"/>
                  <a:gd name="T6" fmla="*/ 222 w 1256"/>
                  <a:gd name="T7" fmla="*/ 179 h 2991"/>
                  <a:gd name="T8" fmla="*/ 47 w 1256"/>
                  <a:gd name="T9" fmla="*/ 524 h 2991"/>
                  <a:gd name="T10" fmla="*/ 39 w 1256"/>
                  <a:gd name="T11" fmla="*/ 860 h 2991"/>
                  <a:gd name="T12" fmla="*/ 54 w 1256"/>
                  <a:gd name="T13" fmla="*/ 1151 h 2991"/>
                  <a:gd name="T14" fmla="*/ 15 w 1256"/>
                  <a:gd name="T15" fmla="*/ 1508 h 2991"/>
                  <a:gd name="T16" fmla="*/ 183 w 1256"/>
                  <a:gd name="T17" fmla="*/ 1638 h 2991"/>
                  <a:gd name="T18" fmla="*/ 295 w 1256"/>
                  <a:gd name="T19" fmla="*/ 1717 h 2991"/>
                  <a:gd name="T20" fmla="*/ 125 w 1256"/>
                  <a:gd name="T21" fmla="*/ 2661 h 2991"/>
                  <a:gd name="T22" fmla="*/ 47 w 1256"/>
                  <a:gd name="T23" fmla="*/ 2881 h 2991"/>
                  <a:gd name="T24" fmla="*/ 338 w 1256"/>
                  <a:gd name="T25" fmla="*/ 2991 h 2991"/>
                  <a:gd name="T26" fmla="*/ 605 w 1256"/>
                  <a:gd name="T27" fmla="*/ 2870 h 2991"/>
                  <a:gd name="T28" fmla="*/ 717 w 1256"/>
                  <a:gd name="T29" fmla="*/ 2960 h 2991"/>
                  <a:gd name="T30" fmla="*/ 1135 w 1256"/>
                  <a:gd name="T31" fmla="*/ 2948 h 2991"/>
                  <a:gd name="T32" fmla="*/ 1149 w 1256"/>
                  <a:gd name="T33" fmla="*/ 2715 h 2991"/>
                  <a:gd name="T34" fmla="*/ 896 w 1256"/>
                  <a:gd name="T35" fmla="*/ 1987 h 2991"/>
                  <a:gd name="T36" fmla="*/ 1148 w 1256"/>
                  <a:gd name="T37" fmla="*/ 1814 h 2991"/>
                  <a:gd name="T38" fmla="*/ 1256 w 1256"/>
                  <a:gd name="T39" fmla="*/ 1545 h 2991"/>
                  <a:gd name="T40" fmla="*/ 1034 w 1256"/>
                  <a:gd name="T41" fmla="*/ 1183 h 2991"/>
                  <a:gd name="T42" fmla="*/ 1082 w 1256"/>
                  <a:gd name="T43" fmla="*/ 995 h 2991"/>
                  <a:gd name="T44" fmla="*/ 1228 w 1256"/>
                  <a:gd name="T45" fmla="*/ 694 h 2991"/>
                  <a:gd name="T46" fmla="*/ 659 w 1256"/>
                  <a:gd name="T47" fmla="*/ 1077 h 2991"/>
                  <a:gd name="T48" fmla="*/ 692 w 1256"/>
                  <a:gd name="T49" fmla="*/ 1168 h 2991"/>
                  <a:gd name="T50" fmla="*/ 1036 w 1256"/>
                  <a:gd name="T51" fmla="*/ 1291 h 2991"/>
                  <a:gd name="T52" fmla="*/ 1170 w 1256"/>
                  <a:gd name="T53" fmla="*/ 1582 h 2991"/>
                  <a:gd name="T54" fmla="*/ 896 w 1256"/>
                  <a:gd name="T55" fmla="*/ 1868 h 2991"/>
                  <a:gd name="T56" fmla="*/ 812 w 1256"/>
                  <a:gd name="T57" fmla="*/ 1991 h 2991"/>
                  <a:gd name="T58" fmla="*/ 950 w 1256"/>
                  <a:gd name="T59" fmla="*/ 2683 h 2991"/>
                  <a:gd name="T60" fmla="*/ 1095 w 1256"/>
                  <a:gd name="T61" fmla="*/ 2838 h 2991"/>
                  <a:gd name="T62" fmla="*/ 789 w 1256"/>
                  <a:gd name="T63" fmla="*/ 2889 h 2991"/>
                  <a:gd name="T64" fmla="*/ 681 w 1256"/>
                  <a:gd name="T65" fmla="*/ 2726 h 2991"/>
                  <a:gd name="T66" fmla="*/ 677 w 1256"/>
                  <a:gd name="T67" fmla="*/ 2073 h 2991"/>
                  <a:gd name="T68" fmla="*/ 575 w 1256"/>
                  <a:gd name="T69" fmla="*/ 2000 h 2991"/>
                  <a:gd name="T70" fmla="*/ 498 w 1256"/>
                  <a:gd name="T71" fmla="*/ 2542 h 2991"/>
                  <a:gd name="T72" fmla="*/ 500 w 1256"/>
                  <a:gd name="T73" fmla="*/ 2892 h 2991"/>
                  <a:gd name="T74" fmla="*/ 131 w 1256"/>
                  <a:gd name="T75" fmla="*/ 2864 h 2991"/>
                  <a:gd name="T76" fmla="*/ 237 w 1256"/>
                  <a:gd name="T77" fmla="*/ 2708 h 2991"/>
                  <a:gd name="T78" fmla="*/ 360 w 1256"/>
                  <a:gd name="T79" fmla="*/ 2667 h 2991"/>
                  <a:gd name="T80" fmla="*/ 429 w 1256"/>
                  <a:gd name="T81" fmla="*/ 1403 h 2991"/>
                  <a:gd name="T82" fmla="*/ 567 w 1256"/>
                  <a:gd name="T83" fmla="*/ 1116 h 2991"/>
                  <a:gd name="T84" fmla="*/ 504 w 1256"/>
                  <a:gd name="T85" fmla="*/ 983 h 2991"/>
                  <a:gd name="T86" fmla="*/ 308 w 1256"/>
                  <a:gd name="T87" fmla="*/ 750 h 2991"/>
                  <a:gd name="T88" fmla="*/ 123 w 1256"/>
                  <a:gd name="T89" fmla="*/ 616 h 2991"/>
                  <a:gd name="T90" fmla="*/ 297 w 1256"/>
                  <a:gd name="T91" fmla="*/ 222 h 2991"/>
                  <a:gd name="T92" fmla="*/ 674 w 1256"/>
                  <a:gd name="T93" fmla="*/ 84 h 2991"/>
                  <a:gd name="T94" fmla="*/ 972 w 1256"/>
                  <a:gd name="T95" fmla="*/ 213 h 2991"/>
                  <a:gd name="T96" fmla="*/ 1133 w 1256"/>
                  <a:gd name="T97" fmla="*/ 506 h 2991"/>
                  <a:gd name="T98" fmla="*/ 1110 w 1256"/>
                  <a:gd name="T99" fmla="*/ 815 h 2991"/>
                  <a:gd name="T100" fmla="*/ 899 w 1256"/>
                  <a:gd name="T101" fmla="*/ 1004 h 2991"/>
                  <a:gd name="T102" fmla="*/ 282 w 1256"/>
                  <a:gd name="T103" fmla="*/ 1498 h 2991"/>
                  <a:gd name="T104" fmla="*/ 136 w 1256"/>
                  <a:gd name="T105" fmla="*/ 1538 h 2991"/>
                  <a:gd name="T106" fmla="*/ 105 w 1256"/>
                  <a:gd name="T107" fmla="*/ 1364 h 2991"/>
                  <a:gd name="T108" fmla="*/ 101 w 1256"/>
                  <a:gd name="T109" fmla="*/ 1073 h 2991"/>
                  <a:gd name="T110" fmla="*/ 134 w 1256"/>
                  <a:gd name="T111" fmla="*/ 875 h 2991"/>
                  <a:gd name="T112" fmla="*/ 308 w 1256"/>
                  <a:gd name="T113" fmla="*/ 838 h 2991"/>
                  <a:gd name="T114" fmla="*/ 418 w 1256"/>
                  <a:gd name="T115" fmla="*/ 1015 h 2991"/>
                  <a:gd name="T116" fmla="*/ 313 w 1256"/>
                  <a:gd name="T117" fmla="*/ 1153 h 2991"/>
                  <a:gd name="T118" fmla="*/ 427 w 1256"/>
                  <a:gd name="T119" fmla="*/ 1176 h 2991"/>
                  <a:gd name="T120" fmla="*/ 593 w 1256"/>
                  <a:gd name="T121" fmla="*/ 2670 h 2991"/>
                  <a:gd name="T122" fmla="*/ 610 w 1256"/>
                  <a:gd name="T123" fmla="*/ 2381 h 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6" h="2991">
                    <a:moveTo>
                      <a:pt x="1228" y="694"/>
                    </a:moveTo>
                    <a:lnTo>
                      <a:pt x="1228" y="694"/>
                    </a:lnTo>
                    <a:lnTo>
                      <a:pt x="1230" y="664"/>
                    </a:lnTo>
                    <a:lnTo>
                      <a:pt x="1230" y="634"/>
                    </a:lnTo>
                    <a:lnTo>
                      <a:pt x="1230" y="605"/>
                    </a:lnTo>
                    <a:lnTo>
                      <a:pt x="1228" y="575"/>
                    </a:lnTo>
                    <a:lnTo>
                      <a:pt x="1226" y="547"/>
                    </a:lnTo>
                    <a:lnTo>
                      <a:pt x="1220" y="517"/>
                    </a:lnTo>
                    <a:lnTo>
                      <a:pt x="1215" y="487"/>
                    </a:lnTo>
                    <a:lnTo>
                      <a:pt x="1209" y="459"/>
                    </a:lnTo>
                    <a:lnTo>
                      <a:pt x="1200" y="431"/>
                    </a:lnTo>
                    <a:lnTo>
                      <a:pt x="1190" y="401"/>
                    </a:lnTo>
                    <a:lnTo>
                      <a:pt x="1181" y="375"/>
                    </a:lnTo>
                    <a:lnTo>
                      <a:pt x="1168" y="347"/>
                    </a:lnTo>
                    <a:lnTo>
                      <a:pt x="1155" y="321"/>
                    </a:lnTo>
                    <a:lnTo>
                      <a:pt x="1142" y="295"/>
                    </a:lnTo>
                    <a:lnTo>
                      <a:pt x="1127" y="269"/>
                    </a:lnTo>
                    <a:lnTo>
                      <a:pt x="1110" y="244"/>
                    </a:lnTo>
                    <a:lnTo>
                      <a:pt x="1110" y="244"/>
                    </a:lnTo>
                    <a:lnTo>
                      <a:pt x="1092" y="218"/>
                    </a:lnTo>
                    <a:lnTo>
                      <a:pt x="1071" y="194"/>
                    </a:lnTo>
                    <a:lnTo>
                      <a:pt x="1051" y="172"/>
                    </a:lnTo>
                    <a:lnTo>
                      <a:pt x="1030" y="149"/>
                    </a:lnTo>
                    <a:lnTo>
                      <a:pt x="1006" y="131"/>
                    </a:lnTo>
                    <a:lnTo>
                      <a:pt x="983" y="110"/>
                    </a:lnTo>
                    <a:lnTo>
                      <a:pt x="959" y="93"/>
                    </a:lnTo>
                    <a:lnTo>
                      <a:pt x="933" y="76"/>
                    </a:lnTo>
                    <a:lnTo>
                      <a:pt x="907" y="61"/>
                    </a:lnTo>
                    <a:lnTo>
                      <a:pt x="881" y="48"/>
                    </a:lnTo>
                    <a:lnTo>
                      <a:pt x="853" y="37"/>
                    </a:lnTo>
                    <a:lnTo>
                      <a:pt x="825" y="28"/>
                    </a:lnTo>
                    <a:lnTo>
                      <a:pt x="797" y="19"/>
                    </a:lnTo>
                    <a:lnTo>
                      <a:pt x="767" y="11"/>
                    </a:lnTo>
                    <a:lnTo>
                      <a:pt x="737" y="5"/>
                    </a:lnTo>
                    <a:lnTo>
                      <a:pt x="707" y="2"/>
                    </a:lnTo>
                    <a:lnTo>
                      <a:pt x="707" y="2"/>
                    </a:lnTo>
                    <a:lnTo>
                      <a:pt x="677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20" y="0"/>
                    </a:lnTo>
                    <a:lnTo>
                      <a:pt x="590" y="2"/>
                    </a:lnTo>
                    <a:lnTo>
                      <a:pt x="562" y="5"/>
                    </a:lnTo>
                    <a:lnTo>
                      <a:pt x="534" y="11"/>
                    </a:lnTo>
                    <a:lnTo>
                      <a:pt x="508" y="17"/>
                    </a:lnTo>
                    <a:lnTo>
                      <a:pt x="480" y="24"/>
                    </a:lnTo>
                    <a:lnTo>
                      <a:pt x="453" y="32"/>
                    </a:lnTo>
                    <a:lnTo>
                      <a:pt x="427" y="43"/>
                    </a:lnTo>
                    <a:lnTo>
                      <a:pt x="401" y="54"/>
                    </a:lnTo>
                    <a:lnTo>
                      <a:pt x="377" y="65"/>
                    </a:lnTo>
                    <a:lnTo>
                      <a:pt x="353" y="78"/>
                    </a:lnTo>
                    <a:lnTo>
                      <a:pt x="328" y="93"/>
                    </a:lnTo>
                    <a:lnTo>
                      <a:pt x="306" y="108"/>
                    </a:lnTo>
                    <a:lnTo>
                      <a:pt x="284" y="125"/>
                    </a:lnTo>
                    <a:lnTo>
                      <a:pt x="261" y="142"/>
                    </a:lnTo>
                    <a:lnTo>
                      <a:pt x="241" y="160"/>
                    </a:lnTo>
                    <a:lnTo>
                      <a:pt x="222" y="179"/>
                    </a:lnTo>
                    <a:lnTo>
                      <a:pt x="202" y="200"/>
                    </a:lnTo>
                    <a:lnTo>
                      <a:pt x="185" y="220"/>
                    </a:lnTo>
                    <a:lnTo>
                      <a:pt x="166" y="242"/>
                    </a:lnTo>
                    <a:lnTo>
                      <a:pt x="149" y="265"/>
                    </a:lnTo>
                    <a:lnTo>
                      <a:pt x="134" y="287"/>
                    </a:lnTo>
                    <a:lnTo>
                      <a:pt x="119" y="312"/>
                    </a:lnTo>
                    <a:lnTo>
                      <a:pt x="106" y="336"/>
                    </a:lnTo>
                    <a:lnTo>
                      <a:pt x="95" y="362"/>
                    </a:lnTo>
                    <a:lnTo>
                      <a:pt x="84" y="388"/>
                    </a:lnTo>
                    <a:lnTo>
                      <a:pt x="73" y="414"/>
                    </a:lnTo>
                    <a:lnTo>
                      <a:pt x="65" y="440"/>
                    </a:lnTo>
                    <a:lnTo>
                      <a:pt x="58" y="468"/>
                    </a:lnTo>
                    <a:lnTo>
                      <a:pt x="50" y="496"/>
                    </a:lnTo>
                    <a:lnTo>
                      <a:pt x="47" y="524"/>
                    </a:lnTo>
                    <a:lnTo>
                      <a:pt x="43" y="554"/>
                    </a:lnTo>
                    <a:lnTo>
                      <a:pt x="43" y="554"/>
                    </a:lnTo>
                    <a:lnTo>
                      <a:pt x="39" y="588"/>
                    </a:lnTo>
                    <a:lnTo>
                      <a:pt x="39" y="623"/>
                    </a:lnTo>
                    <a:lnTo>
                      <a:pt x="41" y="655"/>
                    </a:lnTo>
                    <a:lnTo>
                      <a:pt x="47" y="687"/>
                    </a:lnTo>
                    <a:lnTo>
                      <a:pt x="52" y="718"/>
                    </a:lnTo>
                    <a:lnTo>
                      <a:pt x="62" y="750"/>
                    </a:lnTo>
                    <a:lnTo>
                      <a:pt x="71" y="780"/>
                    </a:lnTo>
                    <a:lnTo>
                      <a:pt x="84" y="808"/>
                    </a:lnTo>
                    <a:lnTo>
                      <a:pt x="84" y="808"/>
                    </a:lnTo>
                    <a:lnTo>
                      <a:pt x="67" y="825"/>
                    </a:lnTo>
                    <a:lnTo>
                      <a:pt x="52" y="842"/>
                    </a:lnTo>
                    <a:lnTo>
                      <a:pt x="39" y="860"/>
                    </a:lnTo>
                    <a:lnTo>
                      <a:pt x="28" y="879"/>
                    </a:lnTo>
                    <a:lnTo>
                      <a:pt x="19" y="899"/>
                    </a:lnTo>
                    <a:lnTo>
                      <a:pt x="11" y="922"/>
                    </a:lnTo>
                    <a:lnTo>
                      <a:pt x="6" y="944"/>
                    </a:lnTo>
                    <a:lnTo>
                      <a:pt x="2" y="967"/>
                    </a:lnTo>
                    <a:lnTo>
                      <a:pt x="2" y="967"/>
                    </a:lnTo>
                    <a:lnTo>
                      <a:pt x="0" y="991"/>
                    </a:lnTo>
                    <a:lnTo>
                      <a:pt x="0" y="1017"/>
                    </a:lnTo>
                    <a:lnTo>
                      <a:pt x="4" y="1041"/>
                    </a:lnTo>
                    <a:lnTo>
                      <a:pt x="9" y="1064"/>
                    </a:lnTo>
                    <a:lnTo>
                      <a:pt x="17" y="1088"/>
                    </a:lnTo>
                    <a:lnTo>
                      <a:pt x="26" y="1110"/>
                    </a:lnTo>
                    <a:lnTo>
                      <a:pt x="39" y="1131"/>
                    </a:lnTo>
                    <a:lnTo>
                      <a:pt x="54" y="1151"/>
                    </a:lnTo>
                    <a:lnTo>
                      <a:pt x="54" y="1151"/>
                    </a:lnTo>
                    <a:lnTo>
                      <a:pt x="73" y="1174"/>
                    </a:lnTo>
                    <a:lnTo>
                      <a:pt x="73" y="1174"/>
                    </a:lnTo>
                    <a:lnTo>
                      <a:pt x="50" y="1248"/>
                    </a:lnTo>
                    <a:lnTo>
                      <a:pt x="50" y="1248"/>
                    </a:lnTo>
                    <a:lnTo>
                      <a:pt x="24" y="1340"/>
                    </a:lnTo>
                    <a:lnTo>
                      <a:pt x="24" y="1340"/>
                    </a:lnTo>
                    <a:lnTo>
                      <a:pt x="19" y="1357"/>
                    </a:lnTo>
                    <a:lnTo>
                      <a:pt x="13" y="1377"/>
                    </a:lnTo>
                    <a:lnTo>
                      <a:pt x="9" y="1403"/>
                    </a:lnTo>
                    <a:lnTo>
                      <a:pt x="7" y="1431"/>
                    </a:lnTo>
                    <a:lnTo>
                      <a:pt x="7" y="1461"/>
                    </a:lnTo>
                    <a:lnTo>
                      <a:pt x="11" y="1493"/>
                    </a:lnTo>
                    <a:lnTo>
                      <a:pt x="15" y="1508"/>
                    </a:lnTo>
                    <a:lnTo>
                      <a:pt x="21" y="1523"/>
                    </a:lnTo>
                    <a:lnTo>
                      <a:pt x="28" y="1539"/>
                    </a:lnTo>
                    <a:lnTo>
                      <a:pt x="35" y="1554"/>
                    </a:lnTo>
                    <a:lnTo>
                      <a:pt x="35" y="1554"/>
                    </a:lnTo>
                    <a:lnTo>
                      <a:pt x="47" y="1569"/>
                    </a:lnTo>
                    <a:lnTo>
                      <a:pt x="58" y="1584"/>
                    </a:lnTo>
                    <a:lnTo>
                      <a:pt x="73" y="1595"/>
                    </a:lnTo>
                    <a:lnTo>
                      <a:pt x="88" y="1607"/>
                    </a:lnTo>
                    <a:lnTo>
                      <a:pt x="105" y="1618"/>
                    </a:lnTo>
                    <a:lnTo>
                      <a:pt x="123" y="1625"/>
                    </a:lnTo>
                    <a:lnTo>
                      <a:pt x="142" y="1631"/>
                    </a:lnTo>
                    <a:lnTo>
                      <a:pt x="164" y="1637"/>
                    </a:lnTo>
                    <a:lnTo>
                      <a:pt x="164" y="1637"/>
                    </a:lnTo>
                    <a:lnTo>
                      <a:pt x="183" y="1638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16" y="1640"/>
                    </a:lnTo>
                    <a:lnTo>
                      <a:pt x="231" y="1638"/>
                    </a:lnTo>
                    <a:lnTo>
                      <a:pt x="246" y="1635"/>
                    </a:lnTo>
                    <a:lnTo>
                      <a:pt x="259" y="1631"/>
                    </a:lnTo>
                    <a:lnTo>
                      <a:pt x="272" y="1625"/>
                    </a:lnTo>
                    <a:lnTo>
                      <a:pt x="286" y="1618"/>
                    </a:lnTo>
                    <a:lnTo>
                      <a:pt x="297" y="1610"/>
                    </a:lnTo>
                    <a:lnTo>
                      <a:pt x="308" y="1601"/>
                    </a:lnTo>
                    <a:lnTo>
                      <a:pt x="308" y="1601"/>
                    </a:lnTo>
                    <a:lnTo>
                      <a:pt x="300" y="1661"/>
                    </a:lnTo>
                    <a:lnTo>
                      <a:pt x="295" y="1717"/>
                    </a:lnTo>
                    <a:lnTo>
                      <a:pt x="289" y="1814"/>
                    </a:lnTo>
                    <a:lnTo>
                      <a:pt x="287" y="1883"/>
                    </a:lnTo>
                    <a:lnTo>
                      <a:pt x="286" y="1913"/>
                    </a:lnTo>
                    <a:lnTo>
                      <a:pt x="286" y="1913"/>
                    </a:lnTo>
                    <a:lnTo>
                      <a:pt x="282" y="2105"/>
                    </a:lnTo>
                    <a:lnTo>
                      <a:pt x="280" y="2308"/>
                    </a:lnTo>
                    <a:lnTo>
                      <a:pt x="276" y="2618"/>
                    </a:lnTo>
                    <a:lnTo>
                      <a:pt x="276" y="2618"/>
                    </a:lnTo>
                    <a:lnTo>
                      <a:pt x="250" y="2622"/>
                    </a:lnTo>
                    <a:lnTo>
                      <a:pt x="220" y="2626"/>
                    </a:lnTo>
                    <a:lnTo>
                      <a:pt x="187" y="2635"/>
                    </a:lnTo>
                    <a:lnTo>
                      <a:pt x="155" y="2646"/>
                    </a:lnTo>
                    <a:lnTo>
                      <a:pt x="140" y="2652"/>
                    </a:lnTo>
                    <a:lnTo>
                      <a:pt x="125" y="2661"/>
                    </a:lnTo>
                    <a:lnTo>
                      <a:pt x="110" y="2670"/>
                    </a:lnTo>
                    <a:lnTo>
                      <a:pt x="97" y="2680"/>
                    </a:lnTo>
                    <a:lnTo>
                      <a:pt x="84" y="2691"/>
                    </a:lnTo>
                    <a:lnTo>
                      <a:pt x="75" y="2704"/>
                    </a:lnTo>
                    <a:lnTo>
                      <a:pt x="65" y="2719"/>
                    </a:lnTo>
                    <a:lnTo>
                      <a:pt x="58" y="2734"/>
                    </a:lnTo>
                    <a:lnTo>
                      <a:pt x="58" y="2734"/>
                    </a:lnTo>
                    <a:lnTo>
                      <a:pt x="50" y="2754"/>
                    </a:lnTo>
                    <a:lnTo>
                      <a:pt x="45" y="2773"/>
                    </a:lnTo>
                    <a:lnTo>
                      <a:pt x="41" y="2790"/>
                    </a:lnTo>
                    <a:lnTo>
                      <a:pt x="39" y="2805"/>
                    </a:lnTo>
                    <a:lnTo>
                      <a:pt x="37" y="2835"/>
                    </a:lnTo>
                    <a:lnTo>
                      <a:pt x="41" y="2859"/>
                    </a:lnTo>
                    <a:lnTo>
                      <a:pt x="47" y="2881"/>
                    </a:lnTo>
                    <a:lnTo>
                      <a:pt x="54" y="2900"/>
                    </a:lnTo>
                    <a:lnTo>
                      <a:pt x="62" y="2917"/>
                    </a:lnTo>
                    <a:lnTo>
                      <a:pt x="71" y="2932"/>
                    </a:lnTo>
                    <a:lnTo>
                      <a:pt x="75" y="2937"/>
                    </a:lnTo>
                    <a:lnTo>
                      <a:pt x="75" y="2937"/>
                    </a:lnTo>
                    <a:lnTo>
                      <a:pt x="80" y="2945"/>
                    </a:lnTo>
                    <a:lnTo>
                      <a:pt x="88" y="2952"/>
                    </a:lnTo>
                    <a:lnTo>
                      <a:pt x="101" y="2962"/>
                    </a:lnTo>
                    <a:lnTo>
                      <a:pt x="123" y="2969"/>
                    </a:lnTo>
                    <a:lnTo>
                      <a:pt x="155" y="2978"/>
                    </a:lnTo>
                    <a:lnTo>
                      <a:pt x="202" y="2984"/>
                    </a:lnTo>
                    <a:lnTo>
                      <a:pt x="261" y="2990"/>
                    </a:lnTo>
                    <a:lnTo>
                      <a:pt x="338" y="2991"/>
                    </a:lnTo>
                    <a:lnTo>
                      <a:pt x="338" y="2991"/>
                    </a:lnTo>
                    <a:lnTo>
                      <a:pt x="379" y="2991"/>
                    </a:lnTo>
                    <a:lnTo>
                      <a:pt x="429" y="2988"/>
                    </a:lnTo>
                    <a:lnTo>
                      <a:pt x="457" y="2986"/>
                    </a:lnTo>
                    <a:lnTo>
                      <a:pt x="483" y="2982"/>
                    </a:lnTo>
                    <a:lnTo>
                      <a:pt x="508" y="2976"/>
                    </a:lnTo>
                    <a:lnTo>
                      <a:pt x="528" y="2971"/>
                    </a:lnTo>
                    <a:lnTo>
                      <a:pt x="528" y="2971"/>
                    </a:lnTo>
                    <a:lnTo>
                      <a:pt x="547" y="2963"/>
                    </a:lnTo>
                    <a:lnTo>
                      <a:pt x="562" y="2952"/>
                    </a:lnTo>
                    <a:lnTo>
                      <a:pt x="573" y="2939"/>
                    </a:lnTo>
                    <a:lnTo>
                      <a:pt x="584" y="2926"/>
                    </a:lnTo>
                    <a:lnTo>
                      <a:pt x="593" y="2909"/>
                    </a:lnTo>
                    <a:lnTo>
                      <a:pt x="599" y="2891"/>
                    </a:lnTo>
                    <a:lnTo>
                      <a:pt x="605" y="2870"/>
                    </a:lnTo>
                    <a:lnTo>
                      <a:pt x="608" y="2850"/>
                    </a:lnTo>
                    <a:lnTo>
                      <a:pt x="608" y="2850"/>
                    </a:lnTo>
                    <a:lnTo>
                      <a:pt x="612" y="2864"/>
                    </a:lnTo>
                    <a:lnTo>
                      <a:pt x="618" y="2879"/>
                    </a:lnTo>
                    <a:lnTo>
                      <a:pt x="625" y="2892"/>
                    </a:lnTo>
                    <a:lnTo>
                      <a:pt x="633" y="2906"/>
                    </a:lnTo>
                    <a:lnTo>
                      <a:pt x="633" y="2906"/>
                    </a:lnTo>
                    <a:lnTo>
                      <a:pt x="642" y="2917"/>
                    </a:lnTo>
                    <a:lnTo>
                      <a:pt x="653" y="2928"/>
                    </a:lnTo>
                    <a:lnTo>
                      <a:pt x="664" y="2937"/>
                    </a:lnTo>
                    <a:lnTo>
                      <a:pt x="675" y="2945"/>
                    </a:lnTo>
                    <a:lnTo>
                      <a:pt x="689" y="2950"/>
                    </a:lnTo>
                    <a:lnTo>
                      <a:pt x="702" y="2956"/>
                    </a:lnTo>
                    <a:lnTo>
                      <a:pt x="717" y="2960"/>
                    </a:lnTo>
                    <a:lnTo>
                      <a:pt x="731" y="2963"/>
                    </a:lnTo>
                    <a:lnTo>
                      <a:pt x="731" y="2963"/>
                    </a:lnTo>
                    <a:lnTo>
                      <a:pt x="780" y="2969"/>
                    </a:lnTo>
                    <a:lnTo>
                      <a:pt x="830" y="2973"/>
                    </a:lnTo>
                    <a:lnTo>
                      <a:pt x="883" y="2975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91" y="2975"/>
                    </a:lnTo>
                    <a:lnTo>
                      <a:pt x="1047" y="2971"/>
                    </a:lnTo>
                    <a:lnTo>
                      <a:pt x="1073" y="2969"/>
                    </a:lnTo>
                    <a:lnTo>
                      <a:pt x="1097" y="2963"/>
                    </a:lnTo>
                    <a:lnTo>
                      <a:pt x="1118" y="2958"/>
                    </a:lnTo>
                    <a:lnTo>
                      <a:pt x="1135" y="2948"/>
                    </a:lnTo>
                    <a:lnTo>
                      <a:pt x="1135" y="2948"/>
                    </a:lnTo>
                    <a:lnTo>
                      <a:pt x="1142" y="2943"/>
                    </a:lnTo>
                    <a:lnTo>
                      <a:pt x="1148" y="2937"/>
                    </a:lnTo>
                    <a:lnTo>
                      <a:pt x="1155" y="2928"/>
                    </a:lnTo>
                    <a:lnTo>
                      <a:pt x="1161" y="2919"/>
                    </a:lnTo>
                    <a:lnTo>
                      <a:pt x="1170" y="2898"/>
                    </a:lnTo>
                    <a:lnTo>
                      <a:pt x="1176" y="2874"/>
                    </a:lnTo>
                    <a:lnTo>
                      <a:pt x="1179" y="2850"/>
                    </a:lnTo>
                    <a:lnTo>
                      <a:pt x="1179" y="2822"/>
                    </a:lnTo>
                    <a:lnTo>
                      <a:pt x="1177" y="2794"/>
                    </a:lnTo>
                    <a:lnTo>
                      <a:pt x="1170" y="2766"/>
                    </a:lnTo>
                    <a:lnTo>
                      <a:pt x="1170" y="2766"/>
                    </a:lnTo>
                    <a:lnTo>
                      <a:pt x="1162" y="2741"/>
                    </a:lnTo>
                    <a:lnTo>
                      <a:pt x="1149" y="2715"/>
                    </a:lnTo>
                    <a:lnTo>
                      <a:pt x="1140" y="2700"/>
                    </a:lnTo>
                    <a:lnTo>
                      <a:pt x="1131" y="2687"/>
                    </a:lnTo>
                    <a:lnTo>
                      <a:pt x="1118" y="2674"/>
                    </a:lnTo>
                    <a:lnTo>
                      <a:pt x="1105" y="2661"/>
                    </a:lnTo>
                    <a:lnTo>
                      <a:pt x="1090" y="2650"/>
                    </a:lnTo>
                    <a:lnTo>
                      <a:pt x="1071" y="2637"/>
                    </a:lnTo>
                    <a:lnTo>
                      <a:pt x="1052" y="2627"/>
                    </a:lnTo>
                    <a:lnTo>
                      <a:pt x="1030" y="2618"/>
                    </a:lnTo>
                    <a:lnTo>
                      <a:pt x="1006" y="2609"/>
                    </a:lnTo>
                    <a:lnTo>
                      <a:pt x="980" y="2601"/>
                    </a:lnTo>
                    <a:lnTo>
                      <a:pt x="950" y="2598"/>
                    </a:lnTo>
                    <a:lnTo>
                      <a:pt x="916" y="2594"/>
                    </a:lnTo>
                    <a:lnTo>
                      <a:pt x="916" y="2594"/>
                    </a:lnTo>
                    <a:lnTo>
                      <a:pt x="896" y="1987"/>
                    </a:lnTo>
                    <a:lnTo>
                      <a:pt x="896" y="1987"/>
                    </a:lnTo>
                    <a:lnTo>
                      <a:pt x="896" y="1954"/>
                    </a:lnTo>
                    <a:lnTo>
                      <a:pt x="896" y="1954"/>
                    </a:lnTo>
                    <a:lnTo>
                      <a:pt x="924" y="1946"/>
                    </a:lnTo>
                    <a:lnTo>
                      <a:pt x="954" y="1937"/>
                    </a:lnTo>
                    <a:lnTo>
                      <a:pt x="983" y="1926"/>
                    </a:lnTo>
                    <a:lnTo>
                      <a:pt x="1011" y="1913"/>
                    </a:lnTo>
                    <a:lnTo>
                      <a:pt x="1039" y="1898"/>
                    </a:lnTo>
                    <a:lnTo>
                      <a:pt x="1065" y="1881"/>
                    </a:lnTo>
                    <a:lnTo>
                      <a:pt x="1092" y="1862"/>
                    </a:lnTo>
                    <a:lnTo>
                      <a:pt x="1114" y="1844"/>
                    </a:lnTo>
                    <a:lnTo>
                      <a:pt x="1114" y="1844"/>
                    </a:lnTo>
                    <a:lnTo>
                      <a:pt x="1131" y="1829"/>
                    </a:lnTo>
                    <a:lnTo>
                      <a:pt x="1148" y="1814"/>
                    </a:lnTo>
                    <a:lnTo>
                      <a:pt x="1162" y="1797"/>
                    </a:lnTo>
                    <a:lnTo>
                      <a:pt x="1176" y="1780"/>
                    </a:lnTo>
                    <a:lnTo>
                      <a:pt x="1189" y="1763"/>
                    </a:lnTo>
                    <a:lnTo>
                      <a:pt x="1200" y="1745"/>
                    </a:lnTo>
                    <a:lnTo>
                      <a:pt x="1211" y="1728"/>
                    </a:lnTo>
                    <a:lnTo>
                      <a:pt x="1220" y="1709"/>
                    </a:lnTo>
                    <a:lnTo>
                      <a:pt x="1228" y="1689"/>
                    </a:lnTo>
                    <a:lnTo>
                      <a:pt x="1235" y="1670"/>
                    </a:lnTo>
                    <a:lnTo>
                      <a:pt x="1241" y="1650"/>
                    </a:lnTo>
                    <a:lnTo>
                      <a:pt x="1246" y="1629"/>
                    </a:lnTo>
                    <a:lnTo>
                      <a:pt x="1250" y="1609"/>
                    </a:lnTo>
                    <a:lnTo>
                      <a:pt x="1254" y="1588"/>
                    </a:lnTo>
                    <a:lnTo>
                      <a:pt x="1254" y="1566"/>
                    </a:lnTo>
                    <a:lnTo>
                      <a:pt x="1256" y="1545"/>
                    </a:lnTo>
                    <a:lnTo>
                      <a:pt x="1256" y="1545"/>
                    </a:lnTo>
                    <a:lnTo>
                      <a:pt x="1254" y="1523"/>
                    </a:lnTo>
                    <a:lnTo>
                      <a:pt x="1252" y="1502"/>
                    </a:lnTo>
                    <a:lnTo>
                      <a:pt x="1250" y="1484"/>
                    </a:lnTo>
                    <a:lnTo>
                      <a:pt x="1245" y="1463"/>
                    </a:lnTo>
                    <a:lnTo>
                      <a:pt x="1233" y="1426"/>
                    </a:lnTo>
                    <a:lnTo>
                      <a:pt x="1218" y="1388"/>
                    </a:lnTo>
                    <a:lnTo>
                      <a:pt x="1200" y="1353"/>
                    </a:lnTo>
                    <a:lnTo>
                      <a:pt x="1179" y="1319"/>
                    </a:lnTo>
                    <a:lnTo>
                      <a:pt x="1153" y="1288"/>
                    </a:lnTo>
                    <a:lnTo>
                      <a:pt x="1127" y="1260"/>
                    </a:lnTo>
                    <a:lnTo>
                      <a:pt x="1097" y="1232"/>
                    </a:lnTo>
                    <a:lnTo>
                      <a:pt x="1065" y="1205"/>
                    </a:lnTo>
                    <a:lnTo>
                      <a:pt x="1034" y="1183"/>
                    </a:lnTo>
                    <a:lnTo>
                      <a:pt x="1000" y="1163"/>
                    </a:lnTo>
                    <a:lnTo>
                      <a:pt x="965" y="1144"/>
                    </a:lnTo>
                    <a:lnTo>
                      <a:pt x="929" y="1127"/>
                    </a:lnTo>
                    <a:lnTo>
                      <a:pt x="894" y="1112"/>
                    </a:lnTo>
                    <a:lnTo>
                      <a:pt x="858" y="1101"/>
                    </a:lnTo>
                    <a:lnTo>
                      <a:pt x="858" y="1101"/>
                    </a:lnTo>
                    <a:lnTo>
                      <a:pt x="903" y="1090"/>
                    </a:lnTo>
                    <a:lnTo>
                      <a:pt x="944" y="1077"/>
                    </a:lnTo>
                    <a:lnTo>
                      <a:pt x="983" y="1060"/>
                    </a:lnTo>
                    <a:lnTo>
                      <a:pt x="1021" y="1039"/>
                    </a:lnTo>
                    <a:lnTo>
                      <a:pt x="1021" y="1039"/>
                    </a:lnTo>
                    <a:lnTo>
                      <a:pt x="1041" y="1026"/>
                    </a:lnTo>
                    <a:lnTo>
                      <a:pt x="1062" y="1011"/>
                    </a:lnTo>
                    <a:lnTo>
                      <a:pt x="1082" y="995"/>
                    </a:lnTo>
                    <a:lnTo>
                      <a:pt x="1101" y="978"/>
                    </a:lnTo>
                    <a:lnTo>
                      <a:pt x="1118" y="959"/>
                    </a:lnTo>
                    <a:lnTo>
                      <a:pt x="1133" y="940"/>
                    </a:lnTo>
                    <a:lnTo>
                      <a:pt x="1148" y="920"/>
                    </a:lnTo>
                    <a:lnTo>
                      <a:pt x="1162" y="898"/>
                    </a:lnTo>
                    <a:lnTo>
                      <a:pt x="1176" y="875"/>
                    </a:lnTo>
                    <a:lnTo>
                      <a:pt x="1187" y="851"/>
                    </a:lnTo>
                    <a:lnTo>
                      <a:pt x="1196" y="827"/>
                    </a:lnTo>
                    <a:lnTo>
                      <a:pt x="1205" y="802"/>
                    </a:lnTo>
                    <a:lnTo>
                      <a:pt x="1213" y="776"/>
                    </a:lnTo>
                    <a:lnTo>
                      <a:pt x="1218" y="750"/>
                    </a:lnTo>
                    <a:lnTo>
                      <a:pt x="1224" y="722"/>
                    </a:lnTo>
                    <a:lnTo>
                      <a:pt x="1228" y="694"/>
                    </a:lnTo>
                    <a:lnTo>
                      <a:pt x="1228" y="694"/>
                    </a:lnTo>
                    <a:close/>
                    <a:moveTo>
                      <a:pt x="810" y="1024"/>
                    </a:moveTo>
                    <a:lnTo>
                      <a:pt x="810" y="1024"/>
                    </a:lnTo>
                    <a:lnTo>
                      <a:pt x="797" y="1026"/>
                    </a:lnTo>
                    <a:lnTo>
                      <a:pt x="780" y="1026"/>
                    </a:lnTo>
                    <a:lnTo>
                      <a:pt x="780" y="1026"/>
                    </a:lnTo>
                    <a:lnTo>
                      <a:pt x="758" y="1026"/>
                    </a:lnTo>
                    <a:lnTo>
                      <a:pt x="733" y="1028"/>
                    </a:lnTo>
                    <a:lnTo>
                      <a:pt x="711" y="1034"/>
                    </a:lnTo>
                    <a:lnTo>
                      <a:pt x="702" y="1037"/>
                    </a:lnTo>
                    <a:lnTo>
                      <a:pt x="692" y="1043"/>
                    </a:lnTo>
                    <a:lnTo>
                      <a:pt x="692" y="1043"/>
                    </a:lnTo>
                    <a:lnTo>
                      <a:pt x="677" y="1054"/>
                    </a:lnTo>
                    <a:lnTo>
                      <a:pt x="666" y="1065"/>
                    </a:lnTo>
                    <a:lnTo>
                      <a:pt x="659" y="1077"/>
                    </a:lnTo>
                    <a:lnTo>
                      <a:pt x="655" y="1090"/>
                    </a:lnTo>
                    <a:lnTo>
                      <a:pt x="651" y="1101"/>
                    </a:lnTo>
                    <a:lnTo>
                      <a:pt x="651" y="1112"/>
                    </a:lnTo>
                    <a:lnTo>
                      <a:pt x="653" y="1129"/>
                    </a:lnTo>
                    <a:lnTo>
                      <a:pt x="653" y="1131"/>
                    </a:lnTo>
                    <a:lnTo>
                      <a:pt x="653" y="1131"/>
                    </a:lnTo>
                    <a:lnTo>
                      <a:pt x="655" y="1140"/>
                    </a:lnTo>
                    <a:lnTo>
                      <a:pt x="659" y="1148"/>
                    </a:lnTo>
                    <a:lnTo>
                      <a:pt x="664" y="1153"/>
                    </a:lnTo>
                    <a:lnTo>
                      <a:pt x="670" y="1161"/>
                    </a:lnTo>
                    <a:lnTo>
                      <a:pt x="670" y="1161"/>
                    </a:lnTo>
                    <a:lnTo>
                      <a:pt x="677" y="1164"/>
                    </a:lnTo>
                    <a:lnTo>
                      <a:pt x="685" y="1166"/>
                    </a:lnTo>
                    <a:lnTo>
                      <a:pt x="692" y="1168"/>
                    </a:lnTo>
                    <a:lnTo>
                      <a:pt x="702" y="1168"/>
                    </a:lnTo>
                    <a:lnTo>
                      <a:pt x="702" y="1168"/>
                    </a:lnTo>
                    <a:lnTo>
                      <a:pt x="730" y="1166"/>
                    </a:lnTo>
                    <a:lnTo>
                      <a:pt x="730" y="1166"/>
                    </a:lnTo>
                    <a:lnTo>
                      <a:pt x="763" y="1168"/>
                    </a:lnTo>
                    <a:lnTo>
                      <a:pt x="799" y="1174"/>
                    </a:lnTo>
                    <a:lnTo>
                      <a:pt x="834" y="1183"/>
                    </a:lnTo>
                    <a:lnTo>
                      <a:pt x="871" y="1194"/>
                    </a:lnTo>
                    <a:lnTo>
                      <a:pt x="909" y="1211"/>
                    </a:lnTo>
                    <a:lnTo>
                      <a:pt x="944" y="1228"/>
                    </a:lnTo>
                    <a:lnTo>
                      <a:pt x="980" y="1248"/>
                    </a:lnTo>
                    <a:lnTo>
                      <a:pt x="1013" y="1273"/>
                    </a:lnTo>
                    <a:lnTo>
                      <a:pt x="1013" y="1273"/>
                    </a:lnTo>
                    <a:lnTo>
                      <a:pt x="1036" y="1291"/>
                    </a:lnTo>
                    <a:lnTo>
                      <a:pt x="1062" y="1314"/>
                    </a:lnTo>
                    <a:lnTo>
                      <a:pt x="1088" y="1342"/>
                    </a:lnTo>
                    <a:lnTo>
                      <a:pt x="1114" y="1373"/>
                    </a:lnTo>
                    <a:lnTo>
                      <a:pt x="1125" y="1392"/>
                    </a:lnTo>
                    <a:lnTo>
                      <a:pt x="1136" y="1411"/>
                    </a:lnTo>
                    <a:lnTo>
                      <a:pt x="1146" y="1431"/>
                    </a:lnTo>
                    <a:lnTo>
                      <a:pt x="1155" y="1452"/>
                    </a:lnTo>
                    <a:lnTo>
                      <a:pt x="1161" y="1474"/>
                    </a:lnTo>
                    <a:lnTo>
                      <a:pt x="1166" y="1497"/>
                    </a:lnTo>
                    <a:lnTo>
                      <a:pt x="1170" y="1521"/>
                    </a:lnTo>
                    <a:lnTo>
                      <a:pt x="1172" y="1545"/>
                    </a:lnTo>
                    <a:lnTo>
                      <a:pt x="1172" y="1545"/>
                    </a:lnTo>
                    <a:lnTo>
                      <a:pt x="1170" y="1564"/>
                    </a:lnTo>
                    <a:lnTo>
                      <a:pt x="1170" y="1582"/>
                    </a:lnTo>
                    <a:lnTo>
                      <a:pt x="1166" y="1601"/>
                    </a:lnTo>
                    <a:lnTo>
                      <a:pt x="1162" y="1618"/>
                    </a:lnTo>
                    <a:lnTo>
                      <a:pt x="1153" y="1651"/>
                    </a:lnTo>
                    <a:lnTo>
                      <a:pt x="1138" y="1683"/>
                    </a:lnTo>
                    <a:lnTo>
                      <a:pt x="1121" y="1711"/>
                    </a:lnTo>
                    <a:lnTo>
                      <a:pt x="1103" y="1737"/>
                    </a:lnTo>
                    <a:lnTo>
                      <a:pt x="1080" y="1762"/>
                    </a:lnTo>
                    <a:lnTo>
                      <a:pt x="1056" y="1782"/>
                    </a:lnTo>
                    <a:lnTo>
                      <a:pt x="1030" y="1803"/>
                    </a:lnTo>
                    <a:lnTo>
                      <a:pt x="1004" y="1819"/>
                    </a:lnTo>
                    <a:lnTo>
                      <a:pt x="978" y="1834"/>
                    </a:lnTo>
                    <a:lnTo>
                      <a:pt x="950" y="1847"/>
                    </a:lnTo>
                    <a:lnTo>
                      <a:pt x="922" y="1859"/>
                    </a:lnTo>
                    <a:lnTo>
                      <a:pt x="896" y="1868"/>
                    </a:lnTo>
                    <a:lnTo>
                      <a:pt x="870" y="1874"/>
                    </a:lnTo>
                    <a:lnTo>
                      <a:pt x="845" y="1879"/>
                    </a:lnTo>
                    <a:lnTo>
                      <a:pt x="845" y="1879"/>
                    </a:lnTo>
                    <a:lnTo>
                      <a:pt x="836" y="1881"/>
                    </a:lnTo>
                    <a:lnTo>
                      <a:pt x="828" y="1885"/>
                    </a:lnTo>
                    <a:lnTo>
                      <a:pt x="823" y="1888"/>
                    </a:lnTo>
                    <a:lnTo>
                      <a:pt x="817" y="1894"/>
                    </a:lnTo>
                    <a:lnTo>
                      <a:pt x="814" y="1900"/>
                    </a:lnTo>
                    <a:lnTo>
                      <a:pt x="810" y="1907"/>
                    </a:lnTo>
                    <a:lnTo>
                      <a:pt x="808" y="1915"/>
                    </a:lnTo>
                    <a:lnTo>
                      <a:pt x="808" y="1924"/>
                    </a:lnTo>
                    <a:lnTo>
                      <a:pt x="808" y="1924"/>
                    </a:lnTo>
                    <a:lnTo>
                      <a:pt x="812" y="1991"/>
                    </a:lnTo>
                    <a:lnTo>
                      <a:pt x="812" y="1991"/>
                    </a:lnTo>
                    <a:lnTo>
                      <a:pt x="827" y="2381"/>
                    </a:lnTo>
                    <a:lnTo>
                      <a:pt x="834" y="2637"/>
                    </a:lnTo>
                    <a:lnTo>
                      <a:pt x="834" y="2637"/>
                    </a:lnTo>
                    <a:lnTo>
                      <a:pt x="836" y="2644"/>
                    </a:lnTo>
                    <a:lnTo>
                      <a:pt x="838" y="2652"/>
                    </a:lnTo>
                    <a:lnTo>
                      <a:pt x="842" y="2659"/>
                    </a:lnTo>
                    <a:lnTo>
                      <a:pt x="847" y="2665"/>
                    </a:lnTo>
                    <a:lnTo>
                      <a:pt x="853" y="2670"/>
                    </a:lnTo>
                    <a:lnTo>
                      <a:pt x="860" y="2674"/>
                    </a:lnTo>
                    <a:lnTo>
                      <a:pt x="868" y="2676"/>
                    </a:lnTo>
                    <a:lnTo>
                      <a:pt x="877" y="2676"/>
                    </a:lnTo>
                    <a:lnTo>
                      <a:pt x="877" y="2676"/>
                    </a:lnTo>
                    <a:lnTo>
                      <a:pt x="914" y="2678"/>
                    </a:lnTo>
                    <a:lnTo>
                      <a:pt x="950" y="2683"/>
                    </a:lnTo>
                    <a:lnTo>
                      <a:pt x="980" y="2691"/>
                    </a:lnTo>
                    <a:lnTo>
                      <a:pt x="1008" y="2700"/>
                    </a:lnTo>
                    <a:lnTo>
                      <a:pt x="1032" y="2713"/>
                    </a:lnTo>
                    <a:lnTo>
                      <a:pt x="1043" y="2721"/>
                    </a:lnTo>
                    <a:lnTo>
                      <a:pt x="1052" y="2730"/>
                    </a:lnTo>
                    <a:lnTo>
                      <a:pt x="1062" y="2738"/>
                    </a:lnTo>
                    <a:lnTo>
                      <a:pt x="1069" y="2749"/>
                    </a:lnTo>
                    <a:lnTo>
                      <a:pt x="1077" y="2758"/>
                    </a:lnTo>
                    <a:lnTo>
                      <a:pt x="1082" y="2769"/>
                    </a:lnTo>
                    <a:lnTo>
                      <a:pt x="1082" y="2769"/>
                    </a:lnTo>
                    <a:lnTo>
                      <a:pt x="1090" y="2788"/>
                    </a:lnTo>
                    <a:lnTo>
                      <a:pt x="1093" y="2807"/>
                    </a:lnTo>
                    <a:lnTo>
                      <a:pt x="1095" y="2823"/>
                    </a:lnTo>
                    <a:lnTo>
                      <a:pt x="1095" y="2838"/>
                    </a:lnTo>
                    <a:lnTo>
                      <a:pt x="1095" y="2853"/>
                    </a:lnTo>
                    <a:lnTo>
                      <a:pt x="1092" y="2866"/>
                    </a:lnTo>
                    <a:lnTo>
                      <a:pt x="1090" y="2876"/>
                    </a:lnTo>
                    <a:lnTo>
                      <a:pt x="1086" y="2881"/>
                    </a:lnTo>
                    <a:lnTo>
                      <a:pt x="1086" y="2881"/>
                    </a:lnTo>
                    <a:lnTo>
                      <a:pt x="1069" y="2887"/>
                    </a:lnTo>
                    <a:lnTo>
                      <a:pt x="1037" y="2891"/>
                    </a:lnTo>
                    <a:lnTo>
                      <a:pt x="995" y="2894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886" y="2894"/>
                    </a:lnTo>
                    <a:lnTo>
                      <a:pt x="838" y="2892"/>
                    </a:lnTo>
                    <a:lnTo>
                      <a:pt x="789" y="2889"/>
                    </a:lnTo>
                    <a:lnTo>
                      <a:pt x="745" y="2883"/>
                    </a:lnTo>
                    <a:lnTo>
                      <a:pt x="745" y="2883"/>
                    </a:lnTo>
                    <a:lnTo>
                      <a:pt x="731" y="2879"/>
                    </a:lnTo>
                    <a:lnTo>
                      <a:pt x="720" y="2874"/>
                    </a:lnTo>
                    <a:lnTo>
                      <a:pt x="711" y="2866"/>
                    </a:lnTo>
                    <a:lnTo>
                      <a:pt x="702" y="2857"/>
                    </a:lnTo>
                    <a:lnTo>
                      <a:pt x="702" y="2857"/>
                    </a:lnTo>
                    <a:lnTo>
                      <a:pt x="698" y="2848"/>
                    </a:lnTo>
                    <a:lnTo>
                      <a:pt x="692" y="2838"/>
                    </a:lnTo>
                    <a:lnTo>
                      <a:pt x="687" y="2816"/>
                    </a:lnTo>
                    <a:lnTo>
                      <a:pt x="681" y="2794"/>
                    </a:lnTo>
                    <a:lnTo>
                      <a:pt x="679" y="2769"/>
                    </a:lnTo>
                    <a:lnTo>
                      <a:pt x="679" y="2747"/>
                    </a:lnTo>
                    <a:lnTo>
                      <a:pt x="681" y="2726"/>
                    </a:lnTo>
                    <a:lnTo>
                      <a:pt x="685" y="2693"/>
                    </a:lnTo>
                    <a:lnTo>
                      <a:pt x="685" y="2693"/>
                    </a:lnTo>
                    <a:lnTo>
                      <a:pt x="687" y="2685"/>
                    </a:lnTo>
                    <a:lnTo>
                      <a:pt x="687" y="2685"/>
                    </a:lnTo>
                    <a:lnTo>
                      <a:pt x="689" y="2579"/>
                    </a:lnTo>
                    <a:lnTo>
                      <a:pt x="690" y="2471"/>
                    </a:lnTo>
                    <a:lnTo>
                      <a:pt x="690" y="2471"/>
                    </a:lnTo>
                    <a:lnTo>
                      <a:pt x="694" y="2370"/>
                    </a:lnTo>
                    <a:lnTo>
                      <a:pt x="696" y="2278"/>
                    </a:lnTo>
                    <a:lnTo>
                      <a:pt x="694" y="2196"/>
                    </a:lnTo>
                    <a:lnTo>
                      <a:pt x="692" y="2161"/>
                    </a:lnTo>
                    <a:lnTo>
                      <a:pt x="689" y="2129"/>
                    </a:lnTo>
                    <a:lnTo>
                      <a:pt x="683" y="2099"/>
                    </a:lnTo>
                    <a:lnTo>
                      <a:pt x="677" y="2073"/>
                    </a:lnTo>
                    <a:lnTo>
                      <a:pt x="668" y="2051"/>
                    </a:lnTo>
                    <a:lnTo>
                      <a:pt x="659" y="2032"/>
                    </a:lnTo>
                    <a:lnTo>
                      <a:pt x="648" y="2017"/>
                    </a:lnTo>
                    <a:lnTo>
                      <a:pt x="640" y="2010"/>
                    </a:lnTo>
                    <a:lnTo>
                      <a:pt x="633" y="2006"/>
                    </a:lnTo>
                    <a:lnTo>
                      <a:pt x="625" y="2000"/>
                    </a:lnTo>
                    <a:lnTo>
                      <a:pt x="616" y="1999"/>
                    </a:lnTo>
                    <a:lnTo>
                      <a:pt x="606" y="1997"/>
                    </a:lnTo>
                    <a:lnTo>
                      <a:pt x="597" y="1995"/>
                    </a:lnTo>
                    <a:lnTo>
                      <a:pt x="597" y="1995"/>
                    </a:lnTo>
                    <a:lnTo>
                      <a:pt x="593" y="1995"/>
                    </a:lnTo>
                    <a:lnTo>
                      <a:pt x="593" y="1995"/>
                    </a:lnTo>
                    <a:lnTo>
                      <a:pt x="584" y="1997"/>
                    </a:lnTo>
                    <a:lnTo>
                      <a:pt x="575" y="2000"/>
                    </a:lnTo>
                    <a:lnTo>
                      <a:pt x="564" y="2006"/>
                    </a:lnTo>
                    <a:lnTo>
                      <a:pt x="552" y="2017"/>
                    </a:lnTo>
                    <a:lnTo>
                      <a:pt x="552" y="2017"/>
                    </a:lnTo>
                    <a:lnTo>
                      <a:pt x="547" y="2027"/>
                    </a:lnTo>
                    <a:lnTo>
                      <a:pt x="543" y="2038"/>
                    </a:lnTo>
                    <a:lnTo>
                      <a:pt x="534" y="2064"/>
                    </a:lnTo>
                    <a:lnTo>
                      <a:pt x="524" y="2097"/>
                    </a:lnTo>
                    <a:lnTo>
                      <a:pt x="519" y="2139"/>
                    </a:lnTo>
                    <a:lnTo>
                      <a:pt x="513" y="2183"/>
                    </a:lnTo>
                    <a:lnTo>
                      <a:pt x="508" y="2232"/>
                    </a:lnTo>
                    <a:lnTo>
                      <a:pt x="504" y="2282"/>
                    </a:lnTo>
                    <a:lnTo>
                      <a:pt x="500" y="2336"/>
                    </a:lnTo>
                    <a:lnTo>
                      <a:pt x="498" y="2443"/>
                    </a:lnTo>
                    <a:lnTo>
                      <a:pt x="498" y="2542"/>
                    </a:lnTo>
                    <a:lnTo>
                      <a:pt x="500" y="2586"/>
                    </a:lnTo>
                    <a:lnTo>
                      <a:pt x="504" y="2626"/>
                    </a:lnTo>
                    <a:lnTo>
                      <a:pt x="508" y="2661"/>
                    </a:lnTo>
                    <a:lnTo>
                      <a:pt x="511" y="2687"/>
                    </a:lnTo>
                    <a:lnTo>
                      <a:pt x="511" y="2687"/>
                    </a:lnTo>
                    <a:lnTo>
                      <a:pt x="519" y="2730"/>
                    </a:lnTo>
                    <a:lnTo>
                      <a:pt x="524" y="2769"/>
                    </a:lnTo>
                    <a:lnTo>
                      <a:pt x="526" y="2803"/>
                    </a:lnTo>
                    <a:lnTo>
                      <a:pt x="524" y="2833"/>
                    </a:lnTo>
                    <a:lnTo>
                      <a:pt x="521" y="2855"/>
                    </a:lnTo>
                    <a:lnTo>
                      <a:pt x="517" y="2874"/>
                    </a:lnTo>
                    <a:lnTo>
                      <a:pt x="509" y="2885"/>
                    </a:lnTo>
                    <a:lnTo>
                      <a:pt x="504" y="2891"/>
                    </a:lnTo>
                    <a:lnTo>
                      <a:pt x="500" y="2892"/>
                    </a:lnTo>
                    <a:lnTo>
                      <a:pt x="500" y="2892"/>
                    </a:lnTo>
                    <a:lnTo>
                      <a:pt x="474" y="2898"/>
                    </a:lnTo>
                    <a:lnTo>
                      <a:pt x="437" y="2904"/>
                    </a:lnTo>
                    <a:lnTo>
                      <a:pt x="392" y="2906"/>
                    </a:lnTo>
                    <a:lnTo>
                      <a:pt x="338" y="2907"/>
                    </a:lnTo>
                    <a:lnTo>
                      <a:pt x="338" y="2907"/>
                    </a:lnTo>
                    <a:lnTo>
                      <a:pt x="269" y="2906"/>
                    </a:lnTo>
                    <a:lnTo>
                      <a:pt x="211" y="2902"/>
                    </a:lnTo>
                    <a:lnTo>
                      <a:pt x="168" y="2894"/>
                    </a:lnTo>
                    <a:lnTo>
                      <a:pt x="153" y="2892"/>
                    </a:lnTo>
                    <a:lnTo>
                      <a:pt x="144" y="2889"/>
                    </a:lnTo>
                    <a:lnTo>
                      <a:pt x="144" y="2887"/>
                    </a:lnTo>
                    <a:lnTo>
                      <a:pt x="144" y="2887"/>
                    </a:lnTo>
                    <a:lnTo>
                      <a:pt x="131" y="2864"/>
                    </a:lnTo>
                    <a:lnTo>
                      <a:pt x="125" y="2853"/>
                    </a:lnTo>
                    <a:lnTo>
                      <a:pt x="123" y="2840"/>
                    </a:lnTo>
                    <a:lnTo>
                      <a:pt x="121" y="2825"/>
                    </a:lnTo>
                    <a:lnTo>
                      <a:pt x="123" y="2808"/>
                    </a:lnTo>
                    <a:lnTo>
                      <a:pt x="129" y="2788"/>
                    </a:lnTo>
                    <a:lnTo>
                      <a:pt x="136" y="2766"/>
                    </a:lnTo>
                    <a:lnTo>
                      <a:pt x="136" y="2766"/>
                    </a:lnTo>
                    <a:lnTo>
                      <a:pt x="140" y="2756"/>
                    </a:lnTo>
                    <a:lnTo>
                      <a:pt x="147" y="2749"/>
                    </a:lnTo>
                    <a:lnTo>
                      <a:pt x="155" y="2741"/>
                    </a:lnTo>
                    <a:lnTo>
                      <a:pt x="162" y="2734"/>
                    </a:lnTo>
                    <a:lnTo>
                      <a:pt x="185" y="2723"/>
                    </a:lnTo>
                    <a:lnTo>
                      <a:pt x="211" y="2715"/>
                    </a:lnTo>
                    <a:lnTo>
                      <a:pt x="237" y="2708"/>
                    </a:lnTo>
                    <a:lnTo>
                      <a:pt x="265" y="2704"/>
                    </a:lnTo>
                    <a:lnTo>
                      <a:pt x="293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27" y="2700"/>
                    </a:lnTo>
                    <a:lnTo>
                      <a:pt x="334" y="2697"/>
                    </a:lnTo>
                    <a:lnTo>
                      <a:pt x="341" y="2693"/>
                    </a:lnTo>
                    <a:lnTo>
                      <a:pt x="347" y="2689"/>
                    </a:lnTo>
                    <a:lnTo>
                      <a:pt x="347" y="2689"/>
                    </a:lnTo>
                    <a:lnTo>
                      <a:pt x="353" y="2682"/>
                    </a:lnTo>
                    <a:lnTo>
                      <a:pt x="356" y="2674"/>
                    </a:lnTo>
                    <a:lnTo>
                      <a:pt x="360" y="2667"/>
                    </a:lnTo>
                    <a:lnTo>
                      <a:pt x="360" y="2659"/>
                    </a:lnTo>
                    <a:lnTo>
                      <a:pt x="360" y="2659"/>
                    </a:lnTo>
                    <a:lnTo>
                      <a:pt x="362" y="2390"/>
                    </a:lnTo>
                    <a:lnTo>
                      <a:pt x="366" y="2148"/>
                    </a:lnTo>
                    <a:lnTo>
                      <a:pt x="371" y="1915"/>
                    </a:lnTo>
                    <a:lnTo>
                      <a:pt x="371" y="1915"/>
                    </a:lnTo>
                    <a:lnTo>
                      <a:pt x="371" y="1887"/>
                    </a:lnTo>
                    <a:lnTo>
                      <a:pt x="373" y="1818"/>
                    </a:lnTo>
                    <a:lnTo>
                      <a:pt x="381" y="1717"/>
                    </a:lnTo>
                    <a:lnTo>
                      <a:pt x="386" y="1657"/>
                    </a:lnTo>
                    <a:lnTo>
                      <a:pt x="394" y="1595"/>
                    </a:lnTo>
                    <a:lnTo>
                      <a:pt x="403" y="1532"/>
                    </a:lnTo>
                    <a:lnTo>
                      <a:pt x="414" y="1467"/>
                    </a:lnTo>
                    <a:lnTo>
                      <a:pt x="429" y="1403"/>
                    </a:lnTo>
                    <a:lnTo>
                      <a:pt x="446" y="1344"/>
                    </a:lnTo>
                    <a:lnTo>
                      <a:pt x="457" y="1314"/>
                    </a:lnTo>
                    <a:lnTo>
                      <a:pt x="467" y="1286"/>
                    </a:lnTo>
                    <a:lnTo>
                      <a:pt x="478" y="1260"/>
                    </a:lnTo>
                    <a:lnTo>
                      <a:pt x="491" y="1233"/>
                    </a:lnTo>
                    <a:lnTo>
                      <a:pt x="504" y="1211"/>
                    </a:lnTo>
                    <a:lnTo>
                      <a:pt x="519" y="1189"/>
                    </a:lnTo>
                    <a:lnTo>
                      <a:pt x="534" y="1170"/>
                    </a:lnTo>
                    <a:lnTo>
                      <a:pt x="549" y="1153"/>
                    </a:lnTo>
                    <a:lnTo>
                      <a:pt x="549" y="1153"/>
                    </a:lnTo>
                    <a:lnTo>
                      <a:pt x="556" y="1146"/>
                    </a:lnTo>
                    <a:lnTo>
                      <a:pt x="560" y="1136"/>
                    </a:lnTo>
                    <a:lnTo>
                      <a:pt x="564" y="1127"/>
                    </a:lnTo>
                    <a:lnTo>
                      <a:pt x="567" y="1116"/>
                    </a:lnTo>
                    <a:lnTo>
                      <a:pt x="569" y="1097"/>
                    </a:lnTo>
                    <a:lnTo>
                      <a:pt x="571" y="1082"/>
                    </a:lnTo>
                    <a:lnTo>
                      <a:pt x="571" y="1082"/>
                    </a:lnTo>
                    <a:lnTo>
                      <a:pt x="569" y="1071"/>
                    </a:lnTo>
                    <a:lnTo>
                      <a:pt x="567" y="1062"/>
                    </a:lnTo>
                    <a:lnTo>
                      <a:pt x="562" y="1045"/>
                    </a:lnTo>
                    <a:lnTo>
                      <a:pt x="552" y="1034"/>
                    </a:lnTo>
                    <a:lnTo>
                      <a:pt x="545" y="1026"/>
                    </a:lnTo>
                    <a:lnTo>
                      <a:pt x="545" y="1026"/>
                    </a:lnTo>
                    <a:lnTo>
                      <a:pt x="536" y="1019"/>
                    </a:lnTo>
                    <a:lnTo>
                      <a:pt x="526" y="1015"/>
                    </a:lnTo>
                    <a:lnTo>
                      <a:pt x="504" y="1006"/>
                    </a:lnTo>
                    <a:lnTo>
                      <a:pt x="504" y="1006"/>
                    </a:lnTo>
                    <a:lnTo>
                      <a:pt x="504" y="983"/>
                    </a:lnTo>
                    <a:lnTo>
                      <a:pt x="502" y="961"/>
                    </a:lnTo>
                    <a:lnTo>
                      <a:pt x="496" y="940"/>
                    </a:lnTo>
                    <a:lnTo>
                      <a:pt x="491" y="918"/>
                    </a:lnTo>
                    <a:lnTo>
                      <a:pt x="483" y="898"/>
                    </a:lnTo>
                    <a:lnTo>
                      <a:pt x="474" y="877"/>
                    </a:lnTo>
                    <a:lnTo>
                      <a:pt x="463" y="858"/>
                    </a:lnTo>
                    <a:lnTo>
                      <a:pt x="450" y="840"/>
                    </a:lnTo>
                    <a:lnTo>
                      <a:pt x="450" y="840"/>
                    </a:lnTo>
                    <a:lnTo>
                      <a:pt x="431" y="817"/>
                    </a:lnTo>
                    <a:lnTo>
                      <a:pt x="409" y="799"/>
                    </a:lnTo>
                    <a:lnTo>
                      <a:pt x="386" y="782"/>
                    </a:lnTo>
                    <a:lnTo>
                      <a:pt x="362" y="769"/>
                    </a:lnTo>
                    <a:lnTo>
                      <a:pt x="336" y="758"/>
                    </a:lnTo>
                    <a:lnTo>
                      <a:pt x="308" y="750"/>
                    </a:lnTo>
                    <a:lnTo>
                      <a:pt x="280" y="746"/>
                    </a:lnTo>
                    <a:lnTo>
                      <a:pt x="252" y="744"/>
                    </a:lnTo>
                    <a:lnTo>
                      <a:pt x="252" y="744"/>
                    </a:lnTo>
                    <a:lnTo>
                      <a:pt x="226" y="744"/>
                    </a:lnTo>
                    <a:lnTo>
                      <a:pt x="202" y="748"/>
                    </a:lnTo>
                    <a:lnTo>
                      <a:pt x="179" y="754"/>
                    </a:lnTo>
                    <a:lnTo>
                      <a:pt x="155" y="763"/>
                    </a:lnTo>
                    <a:lnTo>
                      <a:pt x="155" y="763"/>
                    </a:lnTo>
                    <a:lnTo>
                      <a:pt x="146" y="741"/>
                    </a:lnTo>
                    <a:lnTo>
                      <a:pt x="138" y="717"/>
                    </a:lnTo>
                    <a:lnTo>
                      <a:pt x="133" y="692"/>
                    </a:lnTo>
                    <a:lnTo>
                      <a:pt x="129" y="668"/>
                    </a:lnTo>
                    <a:lnTo>
                      <a:pt x="125" y="642"/>
                    </a:lnTo>
                    <a:lnTo>
                      <a:pt x="123" y="616"/>
                    </a:lnTo>
                    <a:lnTo>
                      <a:pt x="123" y="590"/>
                    </a:lnTo>
                    <a:lnTo>
                      <a:pt x="125" y="563"/>
                    </a:lnTo>
                    <a:lnTo>
                      <a:pt x="125" y="563"/>
                    </a:lnTo>
                    <a:lnTo>
                      <a:pt x="129" y="537"/>
                    </a:lnTo>
                    <a:lnTo>
                      <a:pt x="133" y="513"/>
                    </a:lnTo>
                    <a:lnTo>
                      <a:pt x="138" y="489"/>
                    </a:lnTo>
                    <a:lnTo>
                      <a:pt x="146" y="465"/>
                    </a:lnTo>
                    <a:lnTo>
                      <a:pt x="153" y="442"/>
                    </a:lnTo>
                    <a:lnTo>
                      <a:pt x="162" y="418"/>
                    </a:lnTo>
                    <a:lnTo>
                      <a:pt x="181" y="375"/>
                    </a:lnTo>
                    <a:lnTo>
                      <a:pt x="205" y="332"/>
                    </a:lnTo>
                    <a:lnTo>
                      <a:pt x="233" y="293"/>
                    </a:lnTo>
                    <a:lnTo>
                      <a:pt x="263" y="256"/>
                    </a:lnTo>
                    <a:lnTo>
                      <a:pt x="297" y="222"/>
                    </a:lnTo>
                    <a:lnTo>
                      <a:pt x="334" y="192"/>
                    </a:lnTo>
                    <a:lnTo>
                      <a:pt x="373" y="164"/>
                    </a:lnTo>
                    <a:lnTo>
                      <a:pt x="414" y="140"/>
                    </a:lnTo>
                    <a:lnTo>
                      <a:pt x="457" y="121"/>
                    </a:lnTo>
                    <a:lnTo>
                      <a:pt x="480" y="112"/>
                    </a:lnTo>
                    <a:lnTo>
                      <a:pt x="504" y="104"/>
                    </a:lnTo>
                    <a:lnTo>
                      <a:pt x="526" y="99"/>
                    </a:lnTo>
                    <a:lnTo>
                      <a:pt x="550" y="93"/>
                    </a:lnTo>
                    <a:lnTo>
                      <a:pt x="575" y="89"/>
                    </a:lnTo>
                    <a:lnTo>
                      <a:pt x="599" y="86"/>
                    </a:lnTo>
                    <a:lnTo>
                      <a:pt x="623" y="84"/>
                    </a:lnTo>
                    <a:lnTo>
                      <a:pt x="648" y="84"/>
                    </a:lnTo>
                    <a:lnTo>
                      <a:pt x="648" y="84"/>
                    </a:lnTo>
                    <a:lnTo>
                      <a:pt x="674" y="84"/>
                    </a:lnTo>
                    <a:lnTo>
                      <a:pt x="700" y="86"/>
                    </a:lnTo>
                    <a:lnTo>
                      <a:pt x="700" y="86"/>
                    </a:lnTo>
                    <a:lnTo>
                      <a:pt x="724" y="89"/>
                    </a:lnTo>
                    <a:lnTo>
                      <a:pt x="750" y="93"/>
                    </a:lnTo>
                    <a:lnTo>
                      <a:pt x="774" y="101"/>
                    </a:lnTo>
                    <a:lnTo>
                      <a:pt x="799" y="108"/>
                    </a:lnTo>
                    <a:lnTo>
                      <a:pt x="823" y="116"/>
                    </a:lnTo>
                    <a:lnTo>
                      <a:pt x="845" y="127"/>
                    </a:lnTo>
                    <a:lnTo>
                      <a:pt x="868" y="138"/>
                    </a:lnTo>
                    <a:lnTo>
                      <a:pt x="890" y="149"/>
                    </a:lnTo>
                    <a:lnTo>
                      <a:pt x="912" y="164"/>
                    </a:lnTo>
                    <a:lnTo>
                      <a:pt x="933" y="179"/>
                    </a:lnTo>
                    <a:lnTo>
                      <a:pt x="954" y="194"/>
                    </a:lnTo>
                    <a:lnTo>
                      <a:pt x="972" y="213"/>
                    </a:lnTo>
                    <a:lnTo>
                      <a:pt x="991" y="229"/>
                    </a:lnTo>
                    <a:lnTo>
                      <a:pt x="1008" y="250"/>
                    </a:lnTo>
                    <a:lnTo>
                      <a:pt x="1026" y="270"/>
                    </a:lnTo>
                    <a:lnTo>
                      <a:pt x="1041" y="293"/>
                    </a:lnTo>
                    <a:lnTo>
                      <a:pt x="1041" y="293"/>
                    </a:lnTo>
                    <a:lnTo>
                      <a:pt x="1056" y="313"/>
                    </a:lnTo>
                    <a:lnTo>
                      <a:pt x="1069" y="336"/>
                    </a:lnTo>
                    <a:lnTo>
                      <a:pt x="1080" y="358"/>
                    </a:lnTo>
                    <a:lnTo>
                      <a:pt x="1093" y="382"/>
                    </a:lnTo>
                    <a:lnTo>
                      <a:pt x="1103" y="407"/>
                    </a:lnTo>
                    <a:lnTo>
                      <a:pt x="1112" y="431"/>
                    </a:lnTo>
                    <a:lnTo>
                      <a:pt x="1120" y="455"/>
                    </a:lnTo>
                    <a:lnTo>
                      <a:pt x="1127" y="479"/>
                    </a:lnTo>
                    <a:lnTo>
                      <a:pt x="1133" y="506"/>
                    </a:lnTo>
                    <a:lnTo>
                      <a:pt x="1138" y="530"/>
                    </a:lnTo>
                    <a:lnTo>
                      <a:pt x="1142" y="556"/>
                    </a:lnTo>
                    <a:lnTo>
                      <a:pt x="1144" y="582"/>
                    </a:lnTo>
                    <a:lnTo>
                      <a:pt x="1146" y="608"/>
                    </a:lnTo>
                    <a:lnTo>
                      <a:pt x="1146" y="634"/>
                    </a:lnTo>
                    <a:lnTo>
                      <a:pt x="1146" y="659"/>
                    </a:lnTo>
                    <a:lnTo>
                      <a:pt x="1144" y="685"/>
                    </a:lnTo>
                    <a:lnTo>
                      <a:pt x="1144" y="685"/>
                    </a:lnTo>
                    <a:lnTo>
                      <a:pt x="1140" y="709"/>
                    </a:lnTo>
                    <a:lnTo>
                      <a:pt x="1136" y="731"/>
                    </a:lnTo>
                    <a:lnTo>
                      <a:pt x="1131" y="754"/>
                    </a:lnTo>
                    <a:lnTo>
                      <a:pt x="1125" y="774"/>
                    </a:lnTo>
                    <a:lnTo>
                      <a:pt x="1118" y="795"/>
                    </a:lnTo>
                    <a:lnTo>
                      <a:pt x="1110" y="815"/>
                    </a:lnTo>
                    <a:lnTo>
                      <a:pt x="1101" y="834"/>
                    </a:lnTo>
                    <a:lnTo>
                      <a:pt x="1092" y="853"/>
                    </a:lnTo>
                    <a:lnTo>
                      <a:pt x="1080" y="870"/>
                    </a:lnTo>
                    <a:lnTo>
                      <a:pt x="1067" y="886"/>
                    </a:lnTo>
                    <a:lnTo>
                      <a:pt x="1054" y="903"/>
                    </a:lnTo>
                    <a:lnTo>
                      <a:pt x="1041" y="918"/>
                    </a:lnTo>
                    <a:lnTo>
                      <a:pt x="1026" y="931"/>
                    </a:lnTo>
                    <a:lnTo>
                      <a:pt x="1011" y="944"/>
                    </a:lnTo>
                    <a:lnTo>
                      <a:pt x="995" y="957"/>
                    </a:lnTo>
                    <a:lnTo>
                      <a:pt x="978" y="968"/>
                    </a:lnTo>
                    <a:lnTo>
                      <a:pt x="978" y="968"/>
                    </a:lnTo>
                    <a:lnTo>
                      <a:pt x="959" y="978"/>
                    </a:lnTo>
                    <a:lnTo>
                      <a:pt x="940" y="987"/>
                    </a:lnTo>
                    <a:lnTo>
                      <a:pt x="899" y="1004"/>
                    </a:lnTo>
                    <a:lnTo>
                      <a:pt x="856" y="1015"/>
                    </a:lnTo>
                    <a:lnTo>
                      <a:pt x="810" y="1024"/>
                    </a:lnTo>
                    <a:lnTo>
                      <a:pt x="810" y="1024"/>
                    </a:lnTo>
                    <a:close/>
                    <a:moveTo>
                      <a:pt x="297" y="1196"/>
                    </a:moveTo>
                    <a:lnTo>
                      <a:pt x="297" y="1196"/>
                    </a:lnTo>
                    <a:lnTo>
                      <a:pt x="304" y="1241"/>
                    </a:lnTo>
                    <a:lnTo>
                      <a:pt x="308" y="1288"/>
                    </a:lnTo>
                    <a:lnTo>
                      <a:pt x="310" y="1334"/>
                    </a:lnTo>
                    <a:lnTo>
                      <a:pt x="308" y="1381"/>
                    </a:lnTo>
                    <a:lnTo>
                      <a:pt x="304" y="1426"/>
                    </a:lnTo>
                    <a:lnTo>
                      <a:pt x="299" y="1444"/>
                    </a:lnTo>
                    <a:lnTo>
                      <a:pt x="295" y="1465"/>
                    </a:lnTo>
                    <a:lnTo>
                      <a:pt x="289" y="1482"/>
                    </a:lnTo>
                    <a:lnTo>
                      <a:pt x="282" y="1498"/>
                    </a:lnTo>
                    <a:lnTo>
                      <a:pt x="274" y="1513"/>
                    </a:lnTo>
                    <a:lnTo>
                      <a:pt x="265" y="1526"/>
                    </a:lnTo>
                    <a:lnTo>
                      <a:pt x="265" y="1526"/>
                    </a:lnTo>
                    <a:lnTo>
                      <a:pt x="252" y="1539"/>
                    </a:lnTo>
                    <a:lnTo>
                      <a:pt x="237" y="1549"/>
                    </a:lnTo>
                    <a:lnTo>
                      <a:pt x="220" y="1554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179" y="1554"/>
                    </a:lnTo>
                    <a:lnTo>
                      <a:pt x="179" y="1554"/>
                    </a:lnTo>
                    <a:lnTo>
                      <a:pt x="155" y="1547"/>
                    </a:lnTo>
                    <a:lnTo>
                      <a:pt x="146" y="1543"/>
                    </a:lnTo>
                    <a:lnTo>
                      <a:pt x="136" y="1538"/>
                    </a:lnTo>
                    <a:lnTo>
                      <a:pt x="127" y="1532"/>
                    </a:lnTo>
                    <a:lnTo>
                      <a:pt x="119" y="1526"/>
                    </a:lnTo>
                    <a:lnTo>
                      <a:pt x="112" y="1519"/>
                    </a:lnTo>
                    <a:lnTo>
                      <a:pt x="106" y="1510"/>
                    </a:lnTo>
                    <a:lnTo>
                      <a:pt x="106" y="1510"/>
                    </a:lnTo>
                    <a:lnTo>
                      <a:pt x="99" y="1495"/>
                    </a:lnTo>
                    <a:lnTo>
                      <a:pt x="95" y="1476"/>
                    </a:lnTo>
                    <a:lnTo>
                      <a:pt x="91" y="1459"/>
                    </a:lnTo>
                    <a:lnTo>
                      <a:pt x="91" y="1439"/>
                    </a:lnTo>
                    <a:lnTo>
                      <a:pt x="93" y="1420"/>
                    </a:lnTo>
                    <a:lnTo>
                      <a:pt x="95" y="1400"/>
                    </a:lnTo>
                    <a:lnTo>
                      <a:pt x="99" y="1381"/>
                    </a:lnTo>
                    <a:lnTo>
                      <a:pt x="105" y="1364"/>
                    </a:lnTo>
                    <a:lnTo>
                      <a:pt x="105" y="1364"/>
                    </a:lnTo>
                    <a:lnTo>
                      <a:pt x="131" y="1273"/>
                    </a:lnTo>
                    <a:lnTo>
                      <a:pt x="131" y="1273"/>
                    </a:lnTo>
                    <a:lnTo>
                      <a:pt x="162" y="1174"/>
                    </a:lnTo>
                    <a:lnTo>
                      <a:pt x="162" y="1174"/>
                    </a:lnTo>
                    <a:lnTo>
                      <a:pt x="164" y="1161"/>
                    </a:lnTo>
                    <a:lnTo>
                      <a:pt x="162" y="1148"/>
                    </a:lnTo>
                    <a:lnTo>
                      <a:pt x="157" y="1136"/>
                    </a:lnTo>
                    <a:lnTo>
                      <a:pt x="147" y="1127"/>
                    </a:lnTo>
                    <a:lnTo>
                      <a:pt x="147" y="1127"/>
                    </a:lnTo>
                    <a:lnTo>
                      <a:pt x="133" y="1114"/>
                    </a:lnTo>
                    <a:lnTo>
                      <a:pt x="119" y="1099"/>
                    </a:lnTo>
                    <a:lnTo>
                      <a:pt x="119" y="1099"/>
                    </a:lnTo>
                    <a:lnTo>
                      <a:pt x="110" y="1086"/>
                    </a:lnTo>
                    <a:lnTo>
                      <a:pt x="101" y="1073"/>
                    </a:lnTo>
                    <a:lnTo>
                      <a:pt x="95" y="1058"/>
                    </a:lnTo>
                    <a:lnTo>
                      <a:pt x="90" y="1041"/>
                    </a:lnTo>
                    <a:lnTo>
                      <a:pt x="86" y="1026"/>
                    </a:lnTo>
                    <a:lnTo>
                      <a:pt x="84" y="1009"/>
                    </a:lnTo>
                    <a:lnTo>
                      <a:pt x="84" y="993"/>
                    </a:lnTo>
                    <a:lnTo>
                      <a:pt x="84" y="976"/>
                    </a:lnTo>
                    <a:lnTo>
                      <a:pt x="84" y="976"/>
                    </a:lnTo>
                    <a:lnTo>
                      <a:pt x="88" y="959"/>
                    </a:lnTo>
                    <a:lnTo>
                      <a:pt x="91" y="944"/>
                    </a:lnTo>
                    <a:lnTo>
                      <a:pt x="97" y="929"/>
                    </a:lnTo>
                    <a:lnTo>
                      <a:pt x="105" y="914"/>
                    </a:lnTo>
                    <a:lnTo>
                      <a:pt x="114" y="899"/>
                    </a:lnTo>
                    <a:lnTo>
                      <a:pt x="123" y="886"/>
                    </a:lnTo>
                    <a:lnTo>
                      <a:pt x="134" y="875"/>
                    </a:lnTo>
                    <a:lnTo>
                      <a:pt x="147" y="864"/>
                    </a:lnTo>
                    <a:lnTo>
                      <a:pt x="147" y="864"/>
                    </a:lnTo>
                    <a:lnTo>
                      <a:pt x="159" y="856"/>
                    </a:lnTo>
                    <a:lnTo>
                      <a:pt x="172" y="849"/>
                    </a:lnTo>
                    <a:lnTo>
                      <a:pt x="183" y="842"/>
                    </a:lnTo>
                    <a:lnTo>
                      <a:pt x="196" y="838"/>
                    </a:lnTo>
                    <a:lnTo>
                      <a:pt x="209" y="832"/>
                    </a:lnTo>
                    <a:lnTo>
                      <a:pt x="224" y="830"/>
                    </a:lnTo>
                    <a:lnTo>
                      <a:pt x="237" y="828"/>
                    </a:lnTo>
                    <a:lnTo>
                      <a:pt x="252" y="828"/>
                    </a:lnTo>
                    <a:lnTo>
                      <a:pt x="252" y="828"/>
                    </a:lnTo>
                    <a:lnTo>
                      <a:pt x="271" y="828"/>
                    </a:lnTo>
                    <a:lnTo>
                      <a:pt x="289" y="832"/>
                    </a:lnTo>
                    <a:lnTo>
                      <a:pt x="308" y="838"/>
                    </a:lnTo>
                    <a:lnTo>
                      <a:pt x="325" y="845"/>
                    </a:lnTo>
                    <a:lnTo>
                      <a:pt x="341" y="855"/>
                    </a:lnTo>
                    <a:lnTo>
                      <a:pt x="356" y="864"/>
                    </a:lnTo>
                    <a:lnTo>
                      <a:pt x="371" y="877"/>
                    </a:lnTo>
                    <a:lnTo>
                      <a:pt x="384" y="892"/>
                    </a:lnTo>
                    <a:lnTo>
                      <a:pt x="384" y="892"/>
                    </a:lnTo>
                    <a:lnTo>
                      <a:pt x="394" y="905"/>
                    </a:lnTo>
                    <a:lnTo>
                      <a:pt x="401" y="920"/>
                    </a:lnTo>
                    <a:lnTo>
                      <a:pt x="409" y="935"/>
                    </a:lnTo>
                    <a:lnTo>
                      <a:pt x="414" y="950"/>
                    </a:lnTo>
                    <a:lnTo>
                      <a:pt x="416" y="967"/>
                    </a:lnTo>
                    <a:lnTo>
                      <a:pt x="420" y="983"/>
                    </a:lnTo>
                    <a:lnTo>
                      <a:pt x="420" y="998"/>
                    </a:lnTo>
                    <a:lnTo>
                      <a:pt x="418" y="1015"/>
                    </a:lnTo>
                    <a:lnTo>
                      <a:pt x="418" y="1015"/>
                    </a:lnTo>
                    <a:lnTo>
                      <a:pt x="416" y="1032"/>
                    </a:lnTo>
                    <a:lnTo>
                      <a:pt x="411" y="1049"/>
                    </a:lnTo>
                    <a:lnTo>
                      <a:pt x="405" y="1064"/>
                    </a:lnTo>
                    <a:lnTo>
                      <a:pt x="397" y="1079"/>
                    </a:lnTo>
                    <a:lnTo>
                      <a:pt x="390" y="1092"/>
                    </a:lnTo>
                    <a:lnTo>
                      <a:pt x="379" y="1105"/>
                    </a:lnTo>
                    <a:lnTo>
                      <a:pt x="368" y="1118"/>
                    </a:lnTo>
                    <a:lnTo>
                      <a:pt x="356" y="1127"/>
                    </a:lnTo>
                    <a:lnTo>
                      <a:pt x="356" y="1127"/>
                    </a:lnTo>
                    <a:lnTo>
                      <a:pt x="340" y="1140"/>
                    </a:lnTo>
                    <a:lnTo>
                      <a:pt x="321" y="1149"/>
                    </a:lnTo>
                    <a:lnTo>
                      <a:pt x="321" y="1149"/>
                    </a:lnTo>
                    <a:lnTo>
                      <a:pt x="313" y="1153"/>
                    </a:lnTo>
                    <a:lnTo>
                      <a:pt x="308" y="1157"/>
                    </a:lnTo>
                    <a:lnTo>
                      <a:pt x="304" y="1163"/>
                    </a:lnTo>
                    <a:lnTo>
                      <a:pt x="300" y="1168"/>
                    </a:lnTo>
                    <a:lnTo>
                      <a:pt x="297" y="1176"/>
                    </a:lnTo>
                    <a:lnTo>
                      <a:pt x="297" y="1181"/>
                    </a:lnTo>
                    <a:lnTo>
                      <a:pt x="295" y="1189"/>
                    </a:lnTo>
                    <a:lnTo>
                      <a:pt x="297" y="1196"/>
                    </a:lnTo>
                    <a:lnTo>
                      <a:pt x="297" y="1196"/>
                    </a:lnTo>
                    <a:close/>
                    <a:moveTo>
                      <a:pt x="384" y="1211"/>
                    </a:moveTo>
                    <a:lnTo>
                      <a:pt x="384" y="1211"/>
                    </a:lnTo>
                    <a:lnTo>
                      <a:pt x="407" y="1194"/>
                    </a:lnTo>
                    <a:lnTo>
                      <a:pt x="407" y="1194"/>
                    </a:lnTo>
                    <a:lnTo>
                      <a:pt x="427" y="1176"/>
                    </a:lnTo>
                    <a:lnTo>
                      <a:pt x="427" y="1176"/>
                    </a:lnTo>
                    <a:lnTo>
                      <a:pt x="409" y="1215"/>
                    </a:lnTo>
                    <a:lnTo>
                      <a:pt x="390" y="1256"/>
                    </a:lnTo>
                    <a:lnTo>
                      <a:pt x="390" y="1256"/>
                    </a:lnTo>
                    <a:lnTo>
                      <a:pt x="384" y="1211"/>
                    </a:lnTo>
                    <a:lnTo>
                      <a:pt x="384" y="1211"/>
                    </a:lnTo>
                    <a:close/>
                    <a:moveTo>
                      <a:pt x="606" y="2469"/>
                    </a:moveTo>
                    <a:lnTo>
                      <a:pt x="606" y="2469"/>
                    </a:lnTo>
                    <a:lnTo>
                      <a:pt x="605" y="2575"/>
                    </a:lnTo>
                    <a:lnTo>
                      <a:pt x="603" y="2682"/>
                    </a:lnTo>
                    <a:lnTo>
                      <a:pt x="603" y="2682"/>
                    </a:lnTo>
                    <a:lnTo>
                      <a:pt x="599" y="2700"/>
                    </a:lnTo>
                    <a:lnTo>
                      <a:pt x="599" y="2700"/>
                    </a:lnTo>
                    <a:lnTo>
                      <a:pt x="593" y="2670"/>
                    </a:lnTo>
                    <a:lnTo>
                      <a:pt x="593" y="2670"/>
                    </a:lnTo>
                    <a:lnTo>
                      <a:pt x="590" y="2648"/>
                    </a:lnTo>
                    <a:lnTo>
                      <a:pt x="586" y="2620"/>
                    </a:lnTo>
                    <a:lnTo>
                      <a:pt x="582" y="2558"/>
                    </a:lnTo>
                    <a:lnTo>
                      <a:pt x="582" y="2488"/>
                    </a:lnTo>
                    <a:lnTo>
                      <a:pt x="582" y="2409"/>
                    </a:lnTo>
                    <a:lnTo>
                      <a:pt x="586" y="2331"/>
                    </a:lnTo>
                    <a:lnTo>
                      <a:pt x="590" y="2256"/>
                    </a:lnTo>
                    <a:lnTo>
                      <a:pt x="597" y="2187"/>
                    </a:lnTo>
                    <a:lnTo>
                      <a:pt x="605" y="2131"/>
                    </a:lnTo>
                    <a:lnTo>
                      <a:pt x="605" y="2131"/>
                    </a:lnTo>
                    <a:lnTo>
                      <a:pt x="608" y="2163"/>
                    </a:lnTo>
                    <a:lnTo>
                      <a:pt x="610" y="2202"/>
                    </a:lnTo>
                    <a:lnTo>
                      <a:pt x="610" y="2290"/>
                    </a:lnTo>
                    <a:lnTo>
                      <a:pt x="610" y="2381"/>
                    </a:lnTo>
                    <a:lnTo>
                      <a:pt x="606" y="2469"/>
                    </a:lnTo>
                    <a:lnTo>
                      <a:pt x="606" y="246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54"/>
              <p:cNvSpPr>
                <a:spLocks/>
              </p:cNvSpPr>
              <p:nvPr/>
            </p:nvSpPr>
            <p:spPr bwMode="auto">
              <a:xfrm>
                <a:off x="5891213" y="2990850"/>
                <a:ext cx="222250" cy="309563"/>
              </a:xfrm>
              <a:custGeom>
                <a:avLst/>
                <a:gdLst>
                  <a:gd name="T0" fmla="*/ 6 w 280"/>
                  <a:gd name="T1" fmla="*/ 71 h 390"/>
                  <a:gd name="T2" fmla="*/ 6 w 280"/>
                  <a:gd name="T3" fmla="*/ 75 h 390"/>
                  <a:gd name="T4" fmla="*/ 30 w 280"/>
                  <a:gd name="T5" fmla="*/ 205 h 390"/>
                  <a:gd name="T6" fmla="*/ 53 w 280"/>
                  <a:gd name="T7" fmla="*/ 355 h 390"/>
                  <a:gd name="T8" fmla="*/ 54 w 280"/>
                  <a:gd name="T9" fmla="*/ 362 h 390"/>
                  <a:gd name="T10" fmla="*/ 64 w 280"/>
                  <a:gd name="T11" fmla="*/ 379 h 390"/>
                  <a:gd name="T12" fmla="*/ 71 w 280"/>
                  <a:gd name="T13" fmla="*/ 385 h 390"/>
                  <a:gd name="T14" fmla="*/ 94 w 280"/>
                  <a:gd name="T15" fmla="*/ 390 h 390"/>
                  <a:gd name="T16" fmla="*/ 107 w 280"/>
                  <a:gd name="T17" fmla="*/ 388 h 390"/>
                  <a:gd name="T18" fmla="*/ 133 w 280"/>
                  <a:gd name="T19" fmla="*/ 379 h 390"/>
                  <a:gd name="T20" fmla="*/ 176 w 280"/>
                  <a:gd name="T21" fmla="*/ 360 h 390"/>
                  <a:gd name="T22" fmla="*/ 211 w 280"/>
                  <a:gd name="T23" fmla="*/ 338 h 390"/>
                  <a:gd name="T24" fmla="*/ 237 w 280"/>
                  <a:gd name="T25" fmla="*/ 315 h 390"/>
                  <a:gd name="T26" fmla="*/ 256 w 280"/>
                  <a:gd name="T27" fmla="*/ 293 h 390"/>
                  <a:gd name="T28" fmla="*/ 269 w 280"/>
                  <a:gd name="T29" fmla="*/ 271 h 390"/>
                  <a:gd name="T30" fmla="*/ 278 w 280"/>
                  <a:gd name="T31" fmla="*/ 239 h 390"/>
                  <a:gd name="T32" fmla="*/ 280 w 280"/>
                  <a:gd name="T33" fmla="*/ 218 h 390"/>
                  <a:gd name="T34" fmla="*/ 275 w 280"/>
                  <a:gd name="T35" fmla="*/ 179 h 390"/>
                  <a:gd name="T36" fmla="*/ 263 w 280"/>
                  <a:gd name="T37" fmla="*/ 144 h 390"/>
                  <a:gd name="T38" fmla="*/ 245 w 280"/>
                  <a:gd name="T39" fmla="*/ 110 h 390"/>
                  <a:gd name="T40" fmla="*/ 219 w 280"/>
                  <a:gd name="T41" fmla="*/ 80 h 390"/>
                  <a:gd name="T42" fmla="*/ 187 w 280"/>
                  <a:gd name="T43" fmla="*/ 54 h 390"/>
                  <a:gd name="T44" fmla="*/ 148 w 280"/>
                  <a:gd name="T45" fmla="*/ 32 h 390"/>
                  <a:gd name="T46" fmla="*/ 103 w 280"/>
                  <a:gd name="T47" fmla="*/ 15 h 390"/>
                  <a:gd name="T48" fmla="*/ 51 w 280"/>
                  <a:gd name="T49" fmla="*/ 2 h 390"/>
                  <a:gd name="T50" fmla="*/ 41 w 280"/>
                  <a:gd name="T51" fmla="*/ 0 h 390"/>
                  <a:gd name="T52" fmla="*/ 21 w 280"/>
                  <a:gd name="T53" fmla="*/ 6 h 390"/>
                  <a:gd name="T54" fmla="*/ 13 w 280"/>
                  <a:gd name="T55" fmla="*/ 13 h 390"/>
                  <a:gd name="T56" fmla="*/ 2 w 280"/>
                  <a:gd name="T57" fmla="*/ 30 h 390"/>
                  <a:gd name="T58" fmla="*/ 2 w 280"/>
                  <a:gd name="T59" fmla="*/ 50 h 390"/>
                  <a:gd name="T60" fmla="*/ 6 w 280"/>
                  <a:gd name="T61" fmla="*/ 71 h 390"/>
                  <a:gd name="T62" fmla="*/ 129 w 280"/>
                  <a:gd name="T63" fmla="*/ 289 h 390"/>
                  <a:gd name="T64" fmla="*/ 114 w 280"/>
                  <a:gd name="T65" fmla="*/ 192 h 390"/>
                  <a:gd name="T66" fmla="*/ 97 w 280"/>
                  <a:gd name="T67" fmla="*/ 103 h 390"/>
                  <a:gd name="T68" fmla="*/ 140 w 280"/>
                  <a:gd name="T69" fmla="*/ 123 h 390"/>
                  <a:gd name="T70" fmla="*/ 170 w 280"/>
                  <a:gd name="T71" fmla="*/ 151 h 390"/>
                  <a:gd name="T72" fmla="*/ 189 w 280"/>
                  <a:gd name="T73" fmla="*/ 183 h 390"/>
                  <a:gd name="T74" fmla="*/ 196 w 280"/>
                  <a:gd name="T75" fmla="*/ 220 h 390"/>
                  <a:gd name="T76" fmla="*/ 194 w 280"/>
                  <a:gd name="T77" fmla="*/ 231 h 390"/>
                  <a:gd name="T78" fmla="*/ 183 w 280"/>
                  <a:gd name="T79" fmla="*/ 252 h 390"/>
                  <a:gd name="T80" fmla="*/ 165 w 280"/>
                  <a:gd name="T81" fmla="*/ 269 h 390"/>
                  <a:gd name="T82" fmla="*/ 129 w 280"/>
                  <a:gd name="T83" fmla="*/ 2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90">
                    <a:moveTo>
                      <a:pt x="6" y="71"/>
                    </a:moveTo>
                    <a:lnTo>
                      <a:pt x="6" y="71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19" y="136"/>
                    </a:lnTo>
                    <a:lnTo>
                      <a:pt x="30" y="205"/>
                    </a:lnTo>
                    <a:lnTo>
                      <a:pt x="41" y="276"/>
                    </a:lnTo>
                    <a:lnTo>
                      <a:pt x="53" y="355"/>
                    </a:lnTo>
                    <a:lnTo>
                      <a:pt x="53" y="355"/>
                    </a:lnTo>
                    <a:lnTo>
                      <a:pt x="54" y="362"/>
                    </a:lnTo>
                    <a:lnTo>
                      <a:pt x="58" y="371"/>
                    </a:lnTo>
                    <a:lnTo>
                      <a:pt x="64" y="379"/>
                    </a:lnTo>
                    <a:lnTo>
                      <a:pt x="71" y="385"/>
                    </a:lnTo>
                    <a:lnTo>
                      <a:pt x="71" y="385"/>
                    </a:lnTo>
                    <a:lnTo>
                      <a:pt x="82" y="388"/>
                    </a:lnTo>
                    <a:lnTo>
                      <a:pt x="94" y="390"/>
                    </a:lnTo>
                    <a:lnTo>
                      <a:pt x="94" y="390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33" y="379"/>
                    </a:lnTo>
                    <a:lnTo>
                      <a:pt x="155" y="370"/>
                    </a:lnTo>
                    <a:lnTo>
                      <a:pt x="176" y="360"/>
                    </a:lnTo>
                    <a:lnTo>
                      <a:pt x="194" y="349"/>
                    </a:lnTo>
                    <a:lnTo>
                      <a:pt x="211" y="338"/>
                    </a:lnTo>
                    <a:lnTo>
                      <a:pt x="226" y="327"/>
                    </a:lnTo>
                    <a:lnTo>
                      <a:pt x="237" y="315"/>
                    </a:lnTo>
                    <a:lnTo>
                      <a:pt x="249" y="304"/>
                    </a:lnTo>
                    <a:lnTo>
                      <a:pt x="256" y="293"/>
                    </a:lnTo>
                    <a:lnTo>
                      <a:pt x="263" y="282"/>
                    </a:lnTo>
                    <a:lnTo>
                      <a:pt x="269" y="271"/>
                    </a:lnTo>
                    <a:lnTo>
                      <a:pt x="273" y="259"/>
                    </a:lnTo>
                    <a:lnTo>
                      <a:pt x="278" y="239"/>
                    </a:lnTo>
                    <a:lnTo>
                      <a:pt x="280" y="218"/>
                    </a:lnTo>
                    <a:lnTo>
                      <a:pt x="280" y="218"/>
                    </a:lnTo>
                    <a:lnTo>
                      <a:pt x="278" y="200"/>
                    </a:lnTo>
                    <a:lnTo>
                      <a:pt x="275" y="179"/>
                    </a:lnTo>
                    <a:lnTo>
                      <a:pt x="271" y="161"/>
                    </a:lnTo>
                    <a:lnTo>
                      <a:pt x="263" y="144"/>
                    </a:lnTo>
                    <a:lnTo>
                      <a:pt x="254" y="125"/>
                    </a:lnTo>
                    <a:lnTo>
                      <a:pt x="245" y="110"/>
                    </a:lnTo>
                    <a:lnTo>
                      <a:pt x="234" y="95"/>
                    </a:lnTo>
                    <a:lnTo>
                      <a:pt x="219" y="80"/>
                    </a:lnTo>
                    <a:lnTo>
                      <a:pt x="204" y="67"/>
                    </a:lnTo>
                    <a:lnTo>
                      <a:pt x="187" y="54"/>
                    </a:lnTo>
                    <a:lnTo>
                      <a:pt x="168" y="43"/>
                    </a:lnTo>
                    <a:lnTo>
                      <a:pt x="148" y="32"/>
                    </a:lnTo>
                    <a:lnTo>
                      <a:pt x="125" y="22"/>
                    </a:lnTo>
                    <a:lnTo>
                      <a:pt x="103" y="15"/>
                    </a:lnTo>
                    <a:lnTo>
                      <a:pt x="79" y="8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71"/>
                    </a:lnTo>
                    <a:lnTo>
                      <a:pt x="6" y="71"/>
                    </a:lnTo>
                    <a:close/>
                    <a:moveTo>
                      <a:pt x="129" y="289"/>
                    </a:moveTo>
                    <a:lnTo>
                      <a:pt x="129" y="289"/>
                    </a:lnTo>
                    <a:lnTo>
                      <a:pt x="114" y="192"/>
                    </a:lnTo>
                    <a:lnTo>
                      <a:pt x="97" y="103"/>
                    </a:lnTo>
                    <a:lnTo>
                      <a:pt x="97" y="103"/>
                    </a:lnTo>
                    <a:lnTo>
                      <a:pt x="120" y="112"/>
                    </a:lnTo>
                    <a:lnTo>
                      <a:pt x="140" y="123"/>
                    </a:lnTo>
                    <a:lnTo>
                      <a:pt x="157" y="136"/>
                    </a:lnTo>
                    <a:lnTo>
                      <a:pt x="170" y="151"/>
                    </a:lnTo>
                    <a:lnTo>
                      <a:pt x="181" y="166"/>
                    </a:lnTo>
                    <a:lnTo>
                      <a:pt x="189" y="183"/>
                    </a:lnTo>
                    <a:lnTo>
                      <a:pt x="194" y="202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194" y="231"/>
                    </a:lnTo>
                    <a:lnTo>
                      <a:pt x="191" y="241"/>
                    </a:lnTo>
                    <a:lnTo>
                      <a:pt x="183" y="252"/>
                    </a:lnTo>
                    <a:lnTo>
                      <a:pt x="174" y="259"/>
                    </a:lnTo>
                    <a:lnTo>
                      <a:pt x="165" y="269"/>
                    </a:lnTo>
                    <a:lnTo>
                      <a:pt x="153" y="276"/>
                    </a:lnTo>
                    <a:lnTo>
                      <a:pt x="129" y="289"/>
                    </a:lnTo>
                    <a:lnTo>
                      <a:pt x="129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55"/>
              <p:cNvSpPr>
                <a:spLocks/>
              </p:cNvSpPr>
              <p:nvPr/>
            </p:nvSpPr>
            <p:spPr bwMode="auto">
              <a:xfrm>
                <a:off x="5487988" y="2235200"/>
                <a:ext cx="101600" cy="161925"/>
              </a:xfrm>
              <a:custGeom>
                <a:avLst/>
                <a:gdLst>
                  <a:gd name="T0" fmla="*/ 71 w 127"/>
                  <a:gd name="T1" fmla="*/ 0 h 204"/>
                  <a:gd name="T2" fmla="*/ 71 w 127"/>
                  <a:gd name="T3" fmla="*/ 0 h 204"/>
                  <a:gd name="T4" fmla="*/ 58 w 127"/>
                  <a:gd name="T5" fmla="*/ 0 h 204"/>
                  <a:gd name="T6" fmla="*/ 46 w 127"/>
                  <a:gd name="T7" fmla="*/ 4 h 204"/>
                  <a:gd name="T8" fmla="*/ 35 w 127"/>
                  <a:gd name="T9" fmla="*/ 10 h 204"/>
                  <a:gd name="T10" fmla="*/ 26 w 127"/>
                  <a:gd name="T11" fmla="*/ 15 h 204"/>
                  <a:gd name="T12" fmla="*/ 18 w 127"/>
                  <a:gd name="T13" fmla="*/ 25 h 204"/>
                  <a:gd name="T14" fmla="*/ 11 w 127"/>
                  <a:gd name="T15" fmla="*/ 34 h 204"/>
                  <a:gd name="T16" fmla="*/ 7 w 127"/>
                  <a:gd name="T17" fmla="*/ 47 h 204"/>
                  <a:gd name="T18" fmla="*/ 5 w 127"/>
                  <a:gd name="T19" fmla="*/ 58 h 204"/>
                  <a:gd name="T20" fmla="*/ 0 w 127"/>
                  <a:gd name="T21" fmla="*/ 137 h 204"/>
                  <a:gd name="T22" fmla="*/ 0 w 127"/>
                  <a:gd name="T23" fmla="*/ 137 h 204"/>
                  <a:gd name="T24" fmla="*/ 0 w 127"/>
                  <a:gd name="T25" fmla="*/ 150 h 204"/>
                  <a:gd name="T26" fmla="*/ 2 w 127"/>
                  <a:gd name="T27" fmla="*/ 161 h 204"/>
                  <a:gd name="T28" fmla="*/ 7 w 127"/>
                  <a:gd name="T29" fmla="*/ 172 h 204"/>
                  <a:gd name="T30" fmla="*/ 13 w 127"/>
                  <a:gd name="T31" fmla="*/ 181 h 204"/>
                  <a:gd name="T32" fmla="*/ 22 w 127"/>
                  <a:gd name="T33" fmla="*/ 191 h 204"/>
                  <a:gd name="T34" fmla="*/ 32 w 127"/>
                  <a:gd name="T35" fmla="*/ 196 h 204"/>
                  <a:gd name="T36" fmla="*/ 43 w 127"/>
                  <a:gd name="T37" fmla="*/ 202 h 204"/>
                  <a:gd name="T38" fmla="*/ 56 w 127"/>
                  <a:gd name="T39" fmla="*/ 204 h 204"/>
                  <a:gd name="T40" fmla="*/ 56 w 127"/>
                  <a:gd name="T41" fmla="*/ 204 h 204"/>
                  <a:gd name="T42" fmla="*/ 69 w 127"/>
                  <a:gd name="T43" fmla="*/ 204 h 204"/>
                  <a:gd name="T44" fmla="*/ 80 w 127"/>
                  <a:gd name="T45" fmla="*/ 200 h 204"/>
                  <a:gd name="T46" fmla="*/ 91 w 127"/>
                  <a:gd name="T47" fmla="*/ 194 h 204"/>
                  <a:gd name="T48" fmla="*/ 101 w 127"/>
                  <a:gd name="T49" fmla="*/ 189 h 204"/>
                  <a:gd name="T50" fmla="*/ 108 w 127"/>
                  <a:gd name="T51" fmla="*/ 179 h 204"/>
                  <a:gd name="T52" fmla="*/ 114 w 127"/>
                  <a:gd name="T53" fmla="*/ 170 h 204"/>
                  <a:gd name="T54" fmla="*/ 119 w 127"/>
                  <a:gd name="T55" fmla="*/ 157 h 204"/>
                  <a:gd name="T56" fmla="*/ 121 w 127"/>
                  <a:gd name="T57" fmla="*/ 146 h 204"/>
                  <a:gd name="T58" fmla="*/ 127 w 127"/>
                  <a:gd name="T59" fmla="*/ 68 h 204"/>
                  <a:gd name="T60" fmla="*/ 127 w 127"/>
                  <a:gd name="T61" fmla="*/ 68 h 204"/>
                  <a:gd name="T62" fmla="*/ 127 w 127"/>
                  <a:gd name="T63" fmla="*/ 54 h 204"/>
                  <a:gd name="T64" fmla="*/ 123 w 127"/>
                  <a:gd name="T65" fmla="*/ 43 h 204"/>
                  <a:gd name="T66" fmla="*/ 119 w 127"/>
                  <a:gd name="T67" fmla="*/ 32 h 204"/>
                  <a:gd name="T68" fmla="*/ 112 w 127"/>
                  <a:gd name="T69" fmla="*/ 23 h 204"/>
                  <a:gd name="T70" fmla="*/ 104 w 127"/>
                  <a:gd name="T71" fmla="*/ 13 h 204"/>
                  <a:gd name="T72" fmla="*/ 95 w 127"/>
                  <a:gd name="T73" fmla="*/ 8 h 204"/>
                  <a:gd name="T74" fmla="*/ 84 w 127"/>
                  <a:gd name="T75" fmla="*/ 2 h 204"/>
                  <a:gd name="T76" fmla="*/ 71 w 127"/>
                  <a:gd name="T77" fmla="*/ 0 h 204"/>
                  <a:gd name="T78" fmla="*/ 71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71" y="0"/>
                    </a:moveTo>
                    <a:lnTo>
                      <a:pt x="71" y="0"/>
                    </a:lnTo>
                    <a:lnTo>
                      <a:pt x="58" y="0"/>
                    </a:lnTo>
                    <a:lnTo>
                      <a:pt x="46" y="4"/>
                    </a:lnTo>
                    <a:lnTo>
                      <a:pt x="35" y="10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1" y="34"/>
                    </a:lnTo>
                    <a:lnTo>
                      <a:pt x="7" y="47"/>
                    </a:lnTo>
                    <a:lnTo>
                      <a:pt x="5" y="5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7" y="172"/>
                    </a:lnTo>
                    <a:lnTo>
                      <a:pt x="13" y="181"/>
                    </a:lnTo>
                    <a:lnTo>
                      <a:pt x="22" y="191"/>
                    </a:lnTo>
                    <a:lnTo>
                      <a:pt x="32" y="196"/>
                    </a:lnTo>
                    <a:lnTo>
                      <a:pt x="43" y="202"/>
                    </a:lnTo>
                    <a:lnTo>
                      <a:pt x="56" y="204"/>
                    </a:lnTo>
                    <a:lnTo>
                      <a:pt x="56" y="204"/>
                    </a:lnTo>
                    <a:lnTo>
                      <a:pt x="69" y="204"/>
                    </a:lnTo>
                    <a:lnTo>
                      <a:pt x="80" y="200"/>
                    </a:lnTo>
                    <a:lnTo>
                      <a:pt x="91" y="194"/>
                    </a:lnTo>
                    <a:lnTo>
                      <a:pt x="101" y="189"/>
                    </a:lnTo>
                    <a:lnTo>
                      <a:pt x="108" y="179"/>
                    </a:lnTo>
                    <a:lnTo>
                      <a:pt x="114" y="170"/>
                    </a:lnTo>
                    <a:lnTo>
                      <a:pt x="119" y="157"/>
                    </a:lnTo>
                    <a:lnTo>
                      <a:pt x="121" y="146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54"/>
                    </a:lnTo>
                    <a:lnTo>
                      <a:pt x="123" y="43"/>
                    </a:lnTo>
                    <a:lnTo>
                      <a:pt x="119" y="32"/>
                    </a:lnTo>
                    <a:lnTo>
                      <a:pt x="112" y="23"/>
                    </a:lnTo>
                    <a:lnTo>
                      <a:pt x="104" y="13"/>
                    </a:lnTo>
                    <a:lnTo>
                      <a:pt x="95" y="8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56"/>
              <p:cNvSpPr>
                <a:spLocks/>
              </p:cNvSpPr>
              <p:nvPr/>
            </p:nvSpPr>
            <p:spPr bwMode="auto">
              <a:xfrm>
                <a:off x="5875338" y="2235200"/>
                <a:ext cx="100013" cy="161925"/>
              </a:xfrm>
              <a:custGeom>
                <a:avLst/>
                <a:gdLst>
                  <a:gd name="T0" fmla="*/ 56 w 127"/>
                  <a:gd name="T1" fmla="*/ 0 h 204"/>
                  <a:gd name="T2" fmla="*/ 56 w 127"/>
                  <a:gd name="T3" fmla="*/ 0 h 204"/>
                  <a:gd name="T4" fmla="*/ 43 w 127"/>
                  <a:gd name="T5" fmla="*/ 2 h 204"/>
                  <a:gd name="T6" fmla="*/ 32 w 127"/>
                  <a:gd name="T7" fmla="*/ 8 h 204"/>
                  <a:gd name="T8" fmla="*/ 22 w 127"/>
                  <a:gd name="T9" fmla="*/ 13 h 204"/>
                  <a:gd name="T10" fmla="*/ 13 w 127"/>
                  <a:gd name="T11" fmla="*/ 23 h 204"/>
                  <a:gd name="T12" fmla="*/ 7 w 127"/>
                  <a:gd name="T13" fmla="*/ 32 h 204"/>
                  <a:gd name="T14" fmla="*/ 4 w 127"/>
                  <a:gd name="T15" fmla="*/ 43 h 204"/>
                  <a:gd name="T16" fmla="*/ 0 w 127"/>
                  <a:gd name="T17" fmla="*/ 54 h 204"/>
                  <a:gd name="T18" fmla="*/ 0 w 127"/>
                  <a:gd name="T19" fmla="*/ 68 h 204"/>
                  <a:gd name="T20" fmla="*/ 5 w 127"/>
                  <a:gd name="T21" fmla="*/ 146 h 204"/>
                  <a:gd name="T22" fmla="*/ 5 w 127"/>
                  <a:gd name="T23" fmla="*/ 146 h 204"/>
                  <a:gd name="T24" fmla="*/ 7 w 127"/>
                  <a:gd name="T25" fmla="*/ 157 h 204"/>
                  <a:gd name="T26" fmla="*/ 13 w 127"/>
                  <a:gd name="T27" fmla="*/ 170 h 204"/>
                  <a:gd name="T28" fmla="*/ 18 w 127"/>
                  <a:gd name="T29" fmla="*/ 179 h 204"/>
                  <a:gd name="T30" fmla="*/ 26 w 127"/>
                  <a:gd name="T31" fmla="*/ 189 h 204"/>
                  <a:gd name="T32" fmla="*/ 35 w 127"/>
                  <a:gd name="T33" fmla="*/ 194 h 204"/>
                  <a:gd name="T34" fmla="*/ 46 w 127"/>
                  <a:gd name="T35" fmla="*/ 200 h 204"/>
                  <a:gd name="T36" fmla="*/ 58 w 127"/>
                  <a:gd name="T37" fmla="*/ 204 h 204"/>
                  <a:gd name="T38" fmla="*/ 71 w 127"/>
                  <a:gd name="T39" fmla="*/ 204 h 204"/>
                  <a:gd name="T40" fmla="*/ 71 w 127"/>
                  <a:gd name="T41" fmla="*/ 204 h 204"/>
                  <a:gd name="T42" fmla="*/ 84 w 127"/>
                  <a:gd name="T43" fmla="*/ 202 h 204"/>
                  <a:gd name="T44" fmla="*/ 95 w 127"/>
                  <a:gd name="T45" fmla="*/ 196 h 204"/>
                  <a:gd name="T46" fmla="*/ 104 w 127"/>
                  <a:gd name="T47" fmla="*/ 191 h 204"/>
                  <a:gd name="T48" fmla="*/ 114 w 127"/>
                  <a:gd name="T49" fmla="*/ 181 h 204"/>
                  <a:gd name="T50" fmla="*/ 119 w 127"/>
                  <a:gd name="T51" fmla="*/ 172 h 204"/>
                  <a:gd name="T52" fmla="*/ 125 w 127"/>
                  <a:gd name="T53" fmla="*/ 161 h 204"/>
                  <a:gd name="T54" fmla="*/ 127 w 127"/>
                  <a:gd name="T55" fmla="*/ 150 h 204"/>
                  <a:gd name="T56" fmla="*/ 127 w 127"/>
                  <a:gd name="T57" fmla="*/ 137 h 204"/>
                  <a:gd name="T58" fmla="*/ 121 w 127"/>
                  <a:gd name="T59" fmla="*/ 58 h 204"/>
                  <a:gd name="T60" fmla="*/ 121 w 127"/>
                  <a:gd name="T61" fmla="*/ 58 h 204"/>
                  <a:gd name="T62" fmla="*/ 119 w 127"/>
                  <a:gd name="T63" fmla="*/ 47 h 204"/>
                  <a:gd name="T64" fmla="*/ 114 w 127"/>
                  <a:gd name="T65" fmla="*/ 34 h 204"/>
                  <a:gd name="T66" fmla="*/ 108 w 127"/>
                  <a:gd name="T67" fmla="*/ 25 h 204"/>
                  <a:gd name="T68" fmla="*/ 101 w 127"/>
                  <a:gd name="T69" fmla="*/ 15 h 204"/>
                  <a:gd name="T70" fmla="*/ 91 w 127"/>
                  <a:gd name="T71" fmla="*/ 10 h 204"/>
                  <a:gd name="T72" fmla="*/ 80 w 127"/>
                  <a:gd name="T73" fmla="*/ 4 h 204"/>
                  <a:gd name="T74" fmla="*/ 69 w 127"/>
                  <a:gd name="T75" fmla="*/ 0 h 204"/>
                  <a:gd name="T76" fmla="*/ 56 w 127"/>
                  <a:gd name="T77" fmla="*/ 0 h 204"/>
                  <a:gd name="T78" fmla="*/ 56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56" y="0"/>
                    </a:moveTo>
                    <a:lnTo>
                      <a:pt x="56" y="0"/>
                    </a:lnTo>
                    <a:lnTo>
                      <a:pt x="43" y="2"/>
                    </a:lnTo>
                    <a:lnTo>
                      <a:pt x="32" y="8"/>
                    </a:lnTo>
                    <a:lnTo>
                      <a:pt x="22" y="13"/>
                    </a:lnTo>
                    <a:lnTo>
                      <a:pt x="13" y="23"/>
                    </a:lnTo>
                    <a:lnTo>
                      <a:pt x="7" y="32"/>
                    </a:lnTo>
                    <a:lnTo>
                      <a:pt x="4" y="43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7" y="157"/>
                    </a:lnTo>
                    <a:lnTo>
                      <a:pt x="13" y="170"/>
                    </a:lnTo>
                    <a:lnTo>
                      <a:pt x="18" y="179"/>
                    </a:lnTo>
                    <a:lnTo>
                      <a:pt x="26" y="189"/>
                    </a:lnTo>
                    <a:lnTo>
                      <a:pt x="35" y="194"/>
                    </a:lnTo>
                    <a:lnTo>
                      <a:pt x="46" y="200"/>
                    </a:lnTo>
                    <a:lnTo>
                      <a:pt x="58" y="204"/>
                    </a:lnTo>
                    <a:lnTo>
                      <a:pt x="71" y="204"/>
                    </a:lnTo>
                    <a:lnTo>
                      <a:pt x="71" y="204"/>
                    </a:lnTo>
                    <a:lnTo>
                      <a:pt x="84" y="202"/>
                    </a:lnTo>
                    <a:lnTo>
                      <a:pt x="95" y="196"/>
                    </a:lnTo>
                    <a:lnTo>
                      <a:pt x="104" y="191"/>
                    </a:lnTo>
                    <a:lnTo>
                      <a:pt x="114" y="181"/>
                    </a:lnTo>
                    <a:lnTo>
                      <a:pt x="119" y="172"/>
                    </a:lnTo>
                    <a:lnTo>
                      <a:pt x="125" y="161"/>
                    </a:lnTo>
                    <a:lnTo>
                      <a:pt x="127" y="150"/>
                    </a:lnTo>
                    <a:lnTo>
                      <a:pt x="127" y="137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19" y="47"/>
                    </a:lnTo>
                    <a:lnTo>
                      <a:pt x="114" y="34"/>
                    </a:lnTo>
                    <a:lnTo>
                      <a:pt x="108" y="25"/>
                    </a:lnTo>
                    <a:lnTo>
                      <a:pt x="101" y="15"/>
                    </a:lnTo>
                    <a:lnTo>
                      <a:pt x="91" y="10"/>
                    </a:lnTo>
                    <a:lnTo>
                      <a:pt x="80" y="4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Freeform: Shape 57"/>
            <p:cNvSpPr>
              <a:spLocks/>
            </p:cNvSpPr>
            <p:nvPr/>
          </p:nvSpPr>
          <p:spPr bwMode="auto">
            <a:xfrm>
              <a:off x="8674741" y="1719475"/>
              <a:ext cx="223473" cy="4109347"/>
            </a:xfrm>
            <a:custGeom>
              <a:avLst/>
              <a:gdLst>
                <a:gd name="T0" fmla="*/ 351 w 351"/>
                <a:gd name="T1" fmla="*/ 6436 h 6436"/>
                <a:gd name="T2" fmla="*/ 267 w 351"/>
                <a:gd name="T3" fmla="*/ 6436 h 6436"/>
                <a:gd name="T4" fmla="*/ 267 w 351"/>
                <a:gd name="T5" fmla="*/ 175 h 6436"/>
                <a:gd name="T6" fmla="*/ 267 w 351"/>
                <a:gd name="T7" fmla="*/ 175 h 6436"/>
                <a:gd name="T8" fmla="*/ 265 w 351"/>
                <a:gd name="T9" fmla="*/ 157 h 6436"/>
                <a:gd name="T10" fmla="*/ 259 w 351"/>
                <a:gd name="T11" fmla="*/ 140 h 6436"/>
                <a:gd name="T12" fmla="*/ 252 w 351"/>
                <a:gd name="T13" fmla="*/ 123 h 6436"/>
                <a:gd name="T14" fmla="*/ 241 w 351"/>
                <a:gd name="T15" fmla="*/ 110 h 6436"/>
                <a:gd name="T16" fmla="*/ 226 w 351"/>
                <a:gd name="T17" fmla="*/ 99 h 6436"/>
                <a:gd name="T18" fmla="*/ 211 w 351"/>
                <a:gd name="T19" fmla="*/ 90 h 6436"/>
                <a:gd name="T20" fmla="*/ 194 w 351"/>
                <a:gd name="T21" fmla="*/ 86 h 6436"/>
                <a:gd name="T22" fmla="*/ 175 w 351"/>
                <a:gd name="T23" fmla="*/ 84 h 6436"/>
                <a:gd name="T24" fmla="*/ 175 w 351"/>
                <a:gd name="T25" fmla="*/ 84 h 6436"/>
                <a:gd name="T26" fmla="*/ 157 w 351"/>
                <a:gd name="T27" fmla="*/ 86 h 6436"/>
                <a:gd name="T28" fmla="*/ 140 w 351"/>
                <a:gd name="T29" fmla="*/ 90 h 6436"/>
                <a:gd name="T30" fmla="*/ 123 w 351"/>
                <a:gd name="T31" fmla="*/ 99 h 6436"/>
                <a:gd name="T32" fmla="*/ 110 w 351"/>
                <a:gd name="T33" fmla="*/ 110 h 6436"/>
                <a:gd name="T34" fmla="*/ 99 w 351"/>
                <a:gd name="T35" fmla="*/ 123 h 6436"/>
                <a:gd name="T36" fmla="*/ 89 w 351"/>
                <a:gd name="T37" fmla="*/ 140 h 6436"/>
                <a:gd name="T38" fmla="*/ 84 w 351"/>
                <a:gd name="T39" fmla="*/ 157 h 6436"/>
                <a:gd name="T40" fmla="*/ 82 w 351"/>
                <a:gd name="T41" fmla="*/ 175 h 6436"/>
                <a:gd name="T42" fmla="*/ 82 w 351"/>
                <a:gd name="T43" fmla="*/ 6436 h 6436"/>
                <a:gd name="T44" fmla="*/ 0 w 351"/>
                <a:gd name="T45" fmla="*/ 6436 h 6436"/>
                <a:gd name="T46" fmla="*/ 0 w 351"/>
                <a:gd name="T47" fmla="*/ 175 h 6436"/>
                <a:gd name="T48" fmla="*/ 0 w 351"/>
                <a:gd name="T49" fmla="*/ 175 h 6436"/>
                <a:gd name="T50" fmla="*/ 2 w 351"/>
                <a:gd name="T51" fmla="*/ 157 h 6436"/>
                <a:gd name="T52" fmla="*/ 4 w 351"/>
                <a:gd name="T53" fmla="*/ 140 h 6436"/>
                <a:gd name="T54" fmla="*/ 7 w 351"/>
                <a:gd name="T55" fmla="*/ 123 h 6436"/>
                <a:gd name="T56" fmla="*/ 13 w 351"/>
                <a:gd name="T57" fmla="*/ 108 h 6436"/>
                <a:gd name="T58" fmla="*/ 20 w 351"/>
                <a:gd name="T59" fmla="*/ 91 h 6436"/>
                <a:gd name="T60" fmla="*/ 30 w 351"/>
                <a:gd name="T61" fmla="*/ 78 h 6436"/>
                <a:gd name="T62" fmla="*/ 39 w 351"/>
                <a:gd name="T63" fmla="*/ 63 h 6436"/>
                <a:gd name="T64" fmla="*/ 52 w 351"/>
                <a:gd name="T65" fmla="*/ 52 h 6436"/>
                <a:gd name="T66" fmla="*/ 63 w 351"/>
                <a:gd name="T67" fmla="*/ 41 h 6436"/>
                <a:gd name="T68" fmla="*/ 76 w 351"/>
                <a:gd name="T69" fmla="*/ 30 h 6436"/>
                <a:gd name="T70" fmla="*/ 91 w 351"/>
                <a:gd name="T71" fmla="*/ 22 h 6436"/>
                <a:gd name="T72" fmla="*/ 106 w 351"/>
                <a:gd name="T73" fmla="*/ 15 h 6436"/>
                <a:gd name="T74" fmla="*/ 123 w 351"/>
                <a:gd name="T75" fmla="*/ 9 h 6436"/>
                <a:gd name="T76" fmla="*/ 140 w 351"/>
                <a:gd name="T77" fmla="*/ 4 h 6436"/>
                <a:gd name="T78" fmla="*/ 157 w 351"/>
                <a:gd name="T79" fmla="*/ 2 h 6436"/>
                <a:gd name="T80" fmla="*/ 175 w 351"/>
                <a:gd name="T81" fmla="*/ 0 h 6436"/>
                <a:gd name="T82" fmla="*/ 175 w 351"/>
                <a:gd name="T83" fmla="*/ 0 h 6436"/>
                <a:gd name="T84" fmla="*/ 192 w 351"/>
                <a:gd name="T85" fmla="*/ 2 h 6436"/>
                <a:gd name="T86" fmla="*/ 211 w 351"/>
                <a:gd name="T87" fmla="*/ 4 h 6436"/>
                <a:gd name="T88" fmla="*/ 228 w 351"/>
                <a:gd name="T89" fmla="*/ 9 h 6436"/>
                <a:gd name="T90" fmla="*/ 242 w 351"/>
                <a:gd name="T91" fmla="*/ 15 h 6436"/>
                <a:gd name="T92" fmla="*/ 257 w 351"/>
                <a:gd name="T93" fmla="*/ 22 h 6436"/>
                <a:gd name="T94" fmla="*/ 272 w 351"/>
                <a:gd name="T95" fmla="*/ 30 h 6436"/>
                <a:gd name="T96" fmla="*/ 285 w 351"/>
                <a:gd name="T97" fmla="*/ 41 h 6436"/>
                <a:gd name="T98" fmla="*/ 298 w 351"/>
                <a:gd name="T99" fmla="*/ 52 h 6436"/>
                <a:gd name="T100" fmla="*/ 310 w 351"/>
                <a:gd name="T101" fmla="*/ 63 h 6436"/>
                <a:gd name="T102" fmla="*/ 319 w 351"/>
                <a:gd name="T103" fmla="*/ 78 h 6436"/>
                <a:gd name="T104" fmla="*/ 328 w 351"/>
                <a:gd name="T105" fmla="*/ 91 h 6436"/>
                <a:gd name="T106" fmla="*/ 336 w 351"/>
                <a:gd name="T107" fmla="*/ 108 h 6436"/>
                <a:gd name="T108" fmla="*/ 341 w 351"/>
                <a:gd name="T109" fmla="*/ 123 h 6436"/>
                <a:gd name="T110" fmla="*/ 347 w 351"/>
                <a:gd name="T111" fmla="*/ 140 h 6436"/>
                <a:gd name="T112" fmla="*/ 349 w 351"/>
                <a:gd name="T113" fmla="*/ 157 h 6436"/>
                <a:gd name="T114" fmla="*/ 351 w 351"/>
                <a:gd name="T115" fmla="*/ 175 h 6436"/>
                <a:gd name="T116" fmla="*/ 351 w 351"/>
                <a:gd name="T117" fmla="*/ 6436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6436">
                  <a:moveTo>
                    <a:pt x="351" y="6436"/>
                  </a:moveTo>
                  <a:lnTo>
                    <a:pt x="267" y="6436"/>
                  </a:lnTo>
                  <a:lnTo>
                    <a:pt x="267" y="175"/>
                  </a:lnTo>
                  <a:lnTo>
                    <a:pt x="267" y="175"/>
                  </a:lnTo>
                  <a:lnTo>
                    <a:pt x="265" y="157"/>
                  </a:lnTo>
                  <a:lnTo>
                    <a:pt x="259" y="140"/>
                  </a:lnTo>
                  <a:lnTo>
                    <a:pt x="252" y="123"/>
                  </a:lnTo>
                  <a:lnTo>
                    <a:pt x="241" y="110"/>
                  </a:lnTo>
                  <a:lnTo>
                    <a:pt x="226" y="99"/>
                  </a:lnTo>
                  <a:lnTo>
                    <a:pt x="211" y="90"/>
                  </a:lnTo>
                  <a:lnTo>
                    <a:pt x="194" y="86"/>
                  </a:lnTo>
                  <a:lnTo>
                    <a:pt x="175" y="84"/>
                  </a:lnTo>
                  <a:lnTo>
                    <a:pt x="175" y="84"/>
                  </a:lnTo>
                  <a:lnTo>
                    <a:pt x="157" y="86"/>
                  </a:lnTo>
                  <a:lnTo>
                    <a:pt x="140" y="90"/>
                  </a:lnTo>
                  <a:lnTo>
                    <a:pt x="123" y="99"/>
                  </a:lnTo>
                  <a:lnTo>
                    <a:pt x="110" y="110"/>
                  </a:lnTo>
                  <a:lnTo>
                    <a:pt x="99" y="123"/>
                  </a:lnTo>
                  <a:lnTo>
                    <a:pt x="89" y="140"/>
                  </a:lnTo>
                  <a:lnTo>
                    <a:pt x="84" y="157"/>
                  </a:lnTo>
                  <a:lnTo>
                    <a:pt x="82" y="175"/>
                  </a:lnTo>
                  <a:lnTo>
                    <a:pt x="82" y="6436"/>
                  </a:lnTo>
                  <a:lnTo>
                    <a:pt x="0" y="643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4" y="140"/>
                  </a:lnTo>
                  <a:lnTo>
                    <a:pt x="7" y="123"/>
                  </a:lnTo>
                  <a:lnTo>
                    <a:pt x="13" y="108"/>
                  </a:lnTo>
                  <a:lnTo>
                    <a:pt x="20" y="91"/>
                  </a:lnTo>
                  <a:lnTo>
                    <a:pt x="30" y="78"/>
                  </a:lnTo>
                  <a:lnTo>
                    <a:pt x="39" y="63"/>
                  </a:lnTo>
                  <a:lnTo>
                    <a:pt x="52" y="52"/>
                  </a:lnTo>
                  <a:lnTo>
                    <a:pt x="63" y="41"/>
                  </a:lnTo>
                  <a:lnTo>
                    <a:pt x="76" y="30"/>
                  </a:lnTo>
                  <a:lnTo>
                    <a:pt x="91" y="22"/>
                  </a:lnTo>
                  <a:lnTo>
                    <a:pt x="106" y="15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2" y="2"/>
                  </a:lnTo>
                  <a:lnTo>
                    <a:pt x="211" y="4"/>
                  </a:lnTo>
                  <a:lnTo>
                    <a:pt x="228" y="9"/>
                  </a:lnTo>
                  <a:lnTo>
                    <a:pt x="242" y="15"/>
                  </a:lnTo>
                  <a:lnTo>
                    <a:pt x="257" y="22"/>
                  </a:lnTo>
                  <a:lnTo>
                    <a:pt x="272" y="30"/>
                  </a:lnTo>
                  <a:lnTo>
                    <a:pt x="285" y="41"/>
                  </a:lnTo>
                  <a:lnTo>
                    <a:pt x="298" y="52"/>
                  </a:lnTo>
                  <a:lnTo>
                    <a:pt x="310" y="63"/>
                  </a:lnTo>
                  <a:lnTo>
                    <a:pt x="319" y="78"/>
                  </a:lnTo>
                  <a:lnTo>
                    <a:pt x="328" y="91"/>
                  </a:lnTo>
                  <a:lnTo>
                    <a:pt x="336" y="108"/>
                  </a:lnTo>
                  <a:lnTo>
                    <a:pt x="341" y="123"/>
                  </a:lnTo>
                  <a:lnTo>
                    <a:pt x="347" y="140"/>
                  </a:lnTo>
                  <a:lnTo>
                    <a:pt x="349" y="157"/>
                  </a:lnTo>
                  <a:lnTo>
                    <a:pt x="351" y="175"/>
                  </a:lnTo>
                  <a:lnTo>
                    <a:pt x="351" y="643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58"/>
            <p:cNvGrpSpPr/>
            <p:nvPr/>
          </p:nvGrpSpPr>
          <p:grpSpPr>
            <a:xfrm>
              <a:off x="10142528" y="3763585"/>
              <a:ext cx="548770" cy="474713"/>
              <a:chOff x="6620815" y="3930208"/>
              <a:chExt cx="548770" cy="474713"/>
            </a:xfrm>
          </p:grpSpPr>
          <p:sp>
            <p:nvSpPr>
              <p:cNvPr id="30" name="Freeform: Shape 59"/>
              <p:cNvSpPr>
                <a:spLocks/>
              </p:cNvSpPr>
              <p:nvPr/>
            </p:nvSpPr>
            <p:spPr bwMode="auto">
              <a:xfrm>
                <a:off x="6620815" y="3930208"/>
                <a:ext cx="548770" cy="474713"/>
              </a:xfrm>
              <a:custGeom>
                <a:avLst/>
                <a:gdLst>
                  <a:gd name="T0" fmla="*/ 730 w 741"/>
                  <a:gd name="T1" fmla="*/ 232 h 641"/>
                  <a:gd name="T2" fmla="*/ 721 w 741"/>
                  <a:gd name="T3" fmla="*/ 205 h 641"/>
                  <a:gd name="T4" fmla="*/ 709 w 741"/>
                  <a:gd name="T5" fmla="*/ 180 h 641"/>
                  <a:gd name="T6" fmla="*/ 679 w 741"/>
                  <a:gd name="T7" fmla="*/ 134 h 641"/>
                  <a:gd name="T8" fmla="*/ 640 w 741"/>
                  <a:gd name="T9" fmla="*/ 94 h 641"/>
                  <a:gd name="T10" fmla="*/ 596 w 741"/>
                  <a:gd name="T11" fmla="*/ 63 h 641"/>
                  <a:gd name="T12" fmla="*/ 546 w 741"/>
                  <a:gd name="T13" fmla="*/ 37 h 641"/>
                  <a:gd name="T14" fmla="*/ 493 w 741"/>
                  <a:gd name="T15" fmla="*/ 19 h 641"/>
                  <a:gd name="T16" fmla="*/ 438 w 741"/>
                  <a:gd name="T17" fmla="*/ 6 h 641"/>
                  <a:gd name="T18" fmla="*/ 383 w 741"/>
                  <a:gd name="T19" fmla="*/ 0 h 641"/>
                  <a:gd name="T20" fmla="*/ 364 w 741"/>
                  <a:gd name="T21" fmla="*/ 0 h 641"/>
                  <a:gd name="T22" fmla="*/ 326 w 741"/>
                  <a:gd name="T23" fmla="*/ 1 h 641"/>
                  <a:gd name="T24" fmla="*/ 273 w 741"/>
                  <a:gd name="T25" fmla="*/ 9 h 641"/>
                  <a:gd name="T26" fmla="*/ 206 w 741"/>
                  <a:gd name="T27" fmla="*/ 27 h 641"/>
                  <a:gd name="T28" fmla="*/ 145 w 741"/>
                  <a:gd name="T29" fmla="*/ 56 h 641"/>
                  <a:gd name="T30" fmla="*/ 105 w 741"/>
                  <a:gd name="T31" fmla="*/ 84 h 641"/>
                  <a:gd name="T32" fmla="*/ 82 w 741"/>
                  <a:gd name="T33" fmla="*/ 104 h 641"/>
                  <a:gd name="T34" fmla="*/ 61 w 741"/>
                  <a:gd name="T35" fmla="*/ 127 h 641"/>
                  <a:gd name="T36" fmla="*/ 43 w 741"/>
                  <a:gd name="T37" fmla="*/ 151 h 641"/>
                  <a:gd name="T38" fmla="*/ 27 w 741"/>
                  <a:gd name="T39" fmla="*/ 178 h 641"/>
                  <a:gd name="T40" fmla="*/ 16 w 741"/>
                  <a:gd name="T41" fmla="*/ 205 h 641"/>
                  <a:gd name="T42" fmla="*/ 6 w 741"/>
                  <a:gd name="T43" fmla="*/ 233 h 641"/>
                  <a:gd name="T44" fmla="*/ 1 w 741"/>
                  <a:gd name="T45" fmla="*/ 263 h 641"/>
                  <a:gd name="T46" fmla="*/ 0 w 741"/>
                  <a:gd name="T47" fmla="*/ 278 h 641"/>
                  <a:gd name="T48" fmla="*/ 2 w 741"/>
                  <a:gd name="T49" fmla="*/ 333 h 641"/>
                  <a:gd name="T50" fmla="*/ 16 w 741"/>
                  <a:gd name="T51" fmla="*/ 381 h 641"/>
                  <a:gd name="T52" fmla="*/ 37 w 741"/>
                  <a:gd name="T53" fmla="*/ 425 h 641"/>
                  <a:gd name="T54" fmla="*/ 65 w 741"/>
                  <a:gd name="T55" fmla="*/ 463 h 641"/>
                  <a:gd name="T56" fmla="*/ 100 w 741"/>
                  <a:gd name="T57" fmla="*/ 495 h 641"/>
                  <a:gd name="T58" fmla="*/ 139 w 741"/>
                  <a:gd name="T59" fmla="*/ 523 h 641"/>
                  <a:gd name="T60" fmla="*/ 181 w 741"/>
                  <a:gd name="T61" fmla="*/ 545 h 641"/>
                  <a:gd name="T62" fmla="*/ 226 w 741"/>
                  <a:gd name="T63" fmla="*/ 564 h 641"/>
                  <a:gd name="T64" fmla="*/ 244 w 741"/>
                  <a:gd name="T65" fmla="*/ 570 h 641"/>
                  <a:gd name="T66" fmla="*/ 283 w 741"/>
                  <a:gd name="T67" fmla="*/ 577 h 641"/>
                  <a:gd name="T68" fmla="*/ 324 w 741"/>
                  <a:gd name="T69" fmla="*/ 582 h 641"/>
                  <a:gd name="T70" fmla="*/ 385 w 741"/>
                  <a:gd name="T71" fmla="*/ 584 h 641"/>
                  <a:gd name="T72" fmla="*/ 462 w 741"/>
                  <a:gd name="T73" fmla="*/ 576 h 641"/>
                  <a:gd name="T74" fmla="*/ 527 w 741"/>
                  <a:gd name="T75" fmla="*/ 563 h 641"/>
                  <a:gd name="T76" fmla="*/ 561 w 741"/>
                  <a:gd name="T77" fmla="*/ 587 h 641"/>
                  <a:gd name="T78" fmla="*/ 593 w 741"/>
                  <a:gd name="T79" fmla="*/ 608 h 641"/>
                  <a:gd name="T80" fmla="*/ 630 w 741"/>
                  <a:gd name="T81" fmla="*/ 626 h 641"/>
                  <a:gd name="T82" fmla="*/ 680 w 741"/>
                  <a:gd name="T83" fmla="*/ 641 h 641"/>
                  <a:gd name="T84" fmla="*/ 660 w 741"/>
                  <a:gd name="T85" fmla="*/ 591 h 641"/>
                  <a:gd name="T86" fmla="*/ 653 w 741"/>
                  <a:gd name="T87" fmla="*/ 561 h 641"/>
                  <a:gd name="T88" fmla="*/ 652 w 741"/>
                  <a:gd name="T89" fmla="*/ 544 h 641"/>
                  <a:gd name="T90" fmla="*/ 654 w 741"/>
                  <a:gd name="T91" fmla="*/ 526 h 641"/>
                  <a:gd name="T92" fmla="*/ 662 w 741"/>
                  <a:gd name="T93" fmla="*/ 508 h 641"/>
                  <a:gd name="T94" fmla="*/ 684 w 741"/>
                  <a:gd name="T95" fmla="*/ 474 h 641"/>
                  <a:gd name="T96" fmla="*/ 695 w 741"/>
                  <a:gd name="T97" fmla="*/ 458 h 641"/>
                  <a:gd name="T98" fmla="*/ 714 w 741"/>
                  <a:gd name="T99" fmla="*/ 427 h 641"/>
                  <a:gd name="T100" fmla="*/ 727 w 741"/>
                  <a:gd name="T101" fmla="*/ 396 h 641"/>
                  <a:gd name="T102" fmla="*/ 736 w 741"/>
                  <a:gd name="T103" fmla="*/ 366 h 641"/>
                  <a:gd name="T104" fmla="*/ 740 w 741"/>
                  <a:gd name="T105" fmla="*/ 337 h 641"/>
                  <a:gd name="T106" fmla="*/ 741 w 741"/>
                  <a:gd name="T107" fmla="*/ 307 h 641"/>
                  <a:gd name="T108" fmla="*/ 736 w 741"/>
                  <a:gd name="T109" fmla="*/ 262 h 641"/>
                  <a:gd name="T110" fmla="*/ 730 w 741"/>
                  <a:gd name="T111" fmla="*/ 23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1">
                    <a:moveTo>
                      <a:pt x="730" y="232"/>
                    </a:moveTo>
                    <a:lnTo>
                      <a:pt x="730" y="232"/>
                    </a:lnTo>
                    <a:lnTo>
                      <a:pt x="726" y="219"/>
                    </a:lnTo>
                    <a:lnTo>
                      <a:pt x="721" y="205"/>
                    </a:lnTo>
                    <a:lnTo>
                      <a:pt x="715" y="192"/>
                    </a:lnTo>
                    <a:lnTo>
                      <a:pt x="709" y="180"/>
                    </a:lnTo>
                    <a:lnTo>
                      <a:pt x="695" y="155"/>
                    </a:lnTo>
                    <a:lnTo>
                      <a:pt x="679" y="134"/>
                    </a:lnTo>
                    <a:lnTo>
                      <a:pt x="660" y="113"/>
                    </a:lnTo>
                    <a:lnTo>
                      <a:pt x="640" y="94"/>
                    </a:lnTo>
                    <a:lnTo>
                      <a:pt x="619" y="78"/>
                    </a:lnTo>
                    <a:lnTo>
                      <a:pt x="596" y="63"/>
                    </a:lnTo>
                    <a:lnTo>
                      <a:pt x="571" y="50"/>
                    </a:lnTo>
                    <a:lnTo>
                      <a:pt x="546" y="37"/>
                    </a:lnTo>
                    <a:lnTo>
                      <a:pt x="520" y="27"/>
                    </a:lnTo>
                    <a:lnTo>
                      <a:pt x="493" y="19"/>
                    </a:lnTo>
                    <a:lnTo>
                      <a:pt x="465" y="11"/>
                    </a:lnTo>
                    <a:lnTo>
                      <a:pt x="438" y="6"/>
                    </a:lnTo>
                    <a:lnTo>
                      <a:pt x="411" y="2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64" y="0"/>
                    </a:lnTo>
                    <a:lnTo>
                      <a:pt x="345" y="0"/>
                    </a:lnTo>
                    <a:lnTo>
                      <a:pt x="326" y="1"/>
                    </a:lnTo>
                    <a:lnTo>
                      <a:pt x="309" y="2"/>
                    </a:lnTo>
                    <a:lnTo>
                      <a:pt x="273" y="9"/>
                    </a:lnTo>
                    <a:lnTo>
                      <a:pt x="238" y="16"/>
                    </a:lnTo>
                    <a:lnTo>
                      <a:pt x="206" y="27"/>
                    </a:lnTo>
                    <a:lnTo>
                      <a:pt x="175" y="41"/>
                    </a:lnTo>
                    <a:lnTo>
                      <a:pt x="145" y="56"/>
                    </a:lnTo>
                    <a:lnTo>
                      <a:pt x="118" y="75"/>
                    </a:lnTo>
                    <a:lnTo>
                      <a:pt x="105" y="84"/>
                    </a:lnTo>
                    <a:lnTo>
                      <a:pt x="93" y="94"/>
                    </a:lnTo>
                    <a:lnTo>
                      <a:pt x="82" y="104"/>
                    </a:lnTo>
                    <a:lnTo>
                      <a:pt x="70" y="115"/>
                    </a:lnTo>
                    <a:lnTo>
                      <a:pt x="61" y="127"/>
                    </a:lnTo>
                    <a:lnTo>
                      <a:pt x="52" y="139"/>
                    </a:lnTo>
                    <a:lnTo>
                      <a:pt x="43" y="151"/>
                    </a:lnTo>
                    <a:lnTo>
                      <a:pt x="34" y="164"/>
                    </a:lnTo>
                    <a:lnTo>
                      <a:pt x="27" y="178"/>
                    </a:lnTo>
                    <a:lnTo>
                      <a:pt x="21" y="191"/>
                    </a:lnTo>
                    <a:lnTo>
                      <a:pt x="16" y="205"/>
                    </a:lnTo>
                    <a:lnTo>
                      <a:pt x="11" y="219"/>
                    </a:lnTo>
                    <a:lnTo>
                      <a:pt x="6" y="233"/>
                    </a:lnTo>
                    <a:lnTo>
                      <a:pt x="3" y="248"/>
                    </a:lnTo>
                    <a:lnTo>
                      <a:pt x="1" y="263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305"/>
                    </a:lnTo>
                    <a:lnTo>
                      <a:pt x="2" y="333"/>
                    </a:lnTo>
                    <a:lnTo>
                      <a:pt x="8" y="358"/>
                    </a:lnTo>
                    <a:lnTo>
                      <a:pt x="16" y="381"/>
                    </a:lnTo>
                    <a:lnTo>
                      <a:pt x="26" y="404"/>
                    </a:lnTo>
                    <a:lnTo>
                      <a:pt x="37" y="425"/>
                    </a:lnTo>
                    <a:lnTo>
                      <a:pt x="51" y="445"/>
                    </a:lnTo>
                    <a:lnTo>
                      <a:pt x="65" y="463"/>
                    </a:lnTo>
                    <a:lnTo>
                      <a:pt x="82" y="479"/>
                    </a:lnTo>
                    <a:lnTo>
                      <a:pt x="100" y="495"/>
                    </a:lnTo>
                    <a:lnTo>
                      <a:pt x="119" y="510"/>
                    </a:lnTo>
                    <a:lnTo>
                      <a:pt x="139" y="523"/>
                    </a:lnTo>
                    <a:lnTo>
                      <a:pt x="160" y="535"/>
                    </a:lnTo>
                    <a:lnTo>
                      <a:pt x="181" y="545"/>
                    </a:lnTo>
                    <a:lnTo>
                      <a:pt x="203" y="555"/>
                    </a:lnTo>
                    <a:lnTo>
                      <a:pt x="226" y="564"/>
                    </a:lnTo>
                    <a:lnTo>
                      <a:pt x="226" y="564"/>
                    </a:lnTo>
                    <a:lnTo>
                      <a:pt x="244" y="570"/>
                    </a:lnTo>
                    <a:lnTo>
                      <a:pt x="263" y="574"/>
                    </a:lnTo>
                    <a:lnTo>
                      <a:pt x="283" y="577"/>
                    </a:lnTo>
                    <a:lnTo>
                      <a:pt x="304" y="581"/>
                    </a:lnTo>
                    <a:lnTo>
                      <a:pt x="324" y="582"/>
                    </a:lnTo>
                    <a:lnTo>
                      <a:pt x="344" y="584"/>
                    </a:lnTo>
                    <a:lnTo>
                      <a:pt x="385" y="584"/>
                    </a:lnTo>
                    <a:lnTo>
                      <a:pt x="424" y="581"/>
                    </a:lnTo>
                    <a:lnTo>
                      <a:pt x="462" y="576"/>
                    </a:lnTo>
                    <a:lnTo>
                      <a:pt x="496" y="570"/>
                    </a:lnTo>
                    <a:lnTo>
                      <a:pt x="527" y="563"/>
                    </a:lnTo>
                    <a:lnTo>
                      <a:pt x="527" y="563"/>
                    </a:lnTo>
                    <a:lnTo>
                      <a:pt x="561" y="587"/>
                    </a:lnTo>
                    <a:lnTo>
                      <a:pt x="577" y="597"/>
                    </a:lnTo>
                    <a:lnTo>
                      <a:pt x="593" y="608"/>
                    </a:lnTo>
                    <a:lnTo>
                      <a:pt x="611" y="617"/>
                    </a:lnTo>
                    <a:lnTo>
                      <a:pt x="630" y="626"/>
                    </a:lnTo>
                    <a:lnTo>
                      <a:pt x="654" y="635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60" y="591"/>
                    </a:lnTo>
                    <a:lnTo>
                      <a:pt x="654" y="571"/>
                    </a:lnTo>
                    <a:lnTo>
                      <a:pt x="653" y="561"/>
                    </a:lnTo>
                    <a:lnTo>
                      <a:pt x="652" y="553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54" y="526"/>
                    </a:lnTo>
                    <a:lnTo>
                      <a:pt x="657" y="518"/>
                    </a:lnTo>
                    <a:lnTo>
                      <a:pt x="662" y="508"/>
                    </a:lnTo>
                    <a:lnTo>
                      <a:pt x="668" y="498"/>
                    </a:lnTo>
                    <a:lnTo>
                      <a:pt x="684" y="474"/>
                    </a:lnTo>
                    <a:lnTo>
                      <a:pt x="684" y="474"/>
                    </a:lnTo>
                    <a:lnTo>
                      <a:pt x="695" y="458"/>
                    </a:lnTo>
                    <a:lnTo>
                      <a:pt x="705" y="442"/>
                    </a:lnTo>
                    <a:lnTo>
                      <a:pt x="714" y="427"/>
                    </a:lnTo>
                    <a:lnTo>
                      <a:pt x="721" y="411"/>
                    </a:lnTo>
                    <a:lnTo>
                      <a:pt x="727" y="396"/>
                    </a:lnTo>
                    <a:lnTo>
                      <a:pt x="732" y="381"/>
                    </a:lnTo>
                    <a:lnTo>
                      <a:pt x="736" y="366"/>
                    </a:lnTo>
                    <a:lnTo>
                      <a:pt x="739" y="351"/>
                    </a:lnTo>
                    <a:lnTo>
                      <a:pt x="740" y="337"/>
                    </a:lnTo>
                    <a:lnTo>
                      <a:pt x="741" y="322"/>
                    </a:lnTo>
                    <a:lnTo>
                      <a:pt x="741" y="307"/>
                    </a:lnTo>
                    <a:lnTo>
                      <a:pt x="740" y="292"/>
                    </a:lnTo>
                    <a:lnTo>
                      <a:pt x="736" y="262"/>
                    </a:lnTo>
                    <a:lnTo>
                      <a:pt x="730" y="232"/>
                    </a:lnTo>
                    <a:lnTo>
                      <a:pt x="730" y="23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Group 60"/>
              <p:cNvGrpSpPr/>
              <p:nvPr/>
            </p:nvGrpSpPr>
            <p:grpSpPr>
              <a:xfrm>
                <a:off x="6789651" y="3985752"/>
                <a:ext cx="217730" cy="331040"/>
                <a:chOff x="7672388" y="5945188"/>
                <a:chExt cx="466725" cy="709613"/>
              </a:xfrm>
            </p:grpSpPr>
            <p:sp>
              <p:nvSpPr>
                <p:cNvPr id="32" name="Freeform: Shape 61"/>
                <p:cNvSpPr>
                  <a:spLocks/>
                </p:cNvSpPr>
                <p:nvPr/>
              </p:nvSpPr>
              <p:spPr bwMode="auto">
                <a:xfrm>
                  <a:off x="7827963" y="6513513"/>
                  <a:ext cx="139700" cy="141288"/>
                </a:xfrm>
                <a:custGeom>
                  <a:avLst/>
                  <a:gdLst>
                    <a:gd name="T0" fmla="*/ 76 w 88"/>
                    <a:gd name="T1" fmla="*/ 76 h 89"/>
                    <a:gd name="T2" fmla="*/ 76 w 88"/>
                    <a:gd name="T3" fmla="*/ 76 h 89"/>
                    <a:gd name="T4" fmla="*/ 70 w 88"/>
                    <a:gd name="T5" fmla="*/ 81 h 89"/>
                    <a:gd name="T6" fmla="*/ 62 w 88"/>
                    <a:gd name="T7" fmla="*/ 85 h 89"/>
                    <a:gd name="T8" fmla="*/ 54 w 88"/>
                    <a:gd name="T9" fmla="*/ 87 h 89"/>
                    <a:gd name="T10" fmla="*/ 45 w 88"/>
                    <a:gd name="T11" fmla="*/ 89 h 89"/>
                    <a:gd name="T12" fmla="*/ 45 w 88"/>
                    <a:gd name="T13" fmla="*/ 89 h 89"/>
                    <a:gd name="T14" fmla="*/ 36 w 88"/>
                    <a:gd name="T15" fmla="*/ 87 h 89"/>
                    <a:gd name="T16" fmla="*/ 29 w 88"/>
                    <a:gd name="T17" fmla="*/ 86 h 89"/>
                    <a:gd name="T18" fmla="*/ 21 w 88"/>
                    <a:gd name="T19" fmla="*/ 82 h 89"/>
                    <a:gd name="T20" fmla="*/ 14 w 88"/>
                    <a:gd name="T21" fmla="*/ 77 h 89"/>
                    <a:gd name="T22" fmla="*/ 14 w 88"/>
                    <a:gd name="T23" fmla="*/ 77 h 89"/>
                    <a:gd name="T24" fmla="*/ 8 w 88"/>
                    <a:gd name="T25" fmla="*/ 71 h 89"/>
                    <a:gd name="T26" fmla="*/ 4 w 88"/>
                    <a:gd name="T27" fmla="*/ 64 h 89"/>
                    <a:gd name="T28" fmla="*/ 2 w 88"/>
                    <a:gd name="T29" fmla="*/ 55 h 89"/>
                    <a:gd name="T30" fmla="*/ 0 w 88"/>
                    <a:gd name="T31" fmla="*/ 45 h 89"/>
                    <a:gd name="T32" fmla="*/ 0 w 88"/>
                    <a:gd name="T33" fmla="*/ 45 h 89"/>
                    <a:gd name="T34" fmla="*/ 0 w 88"/>
                    <a:gd name="T35" fmla="*/ 36 h 89"/>
                    <a:gd name="T36" fmla="*/ 3 w 88"/>
                    <a:gd name="T37" fmla="*/ 28 h 89"/>
                    <a:gd name="T38" fmla="*/ 6 w 88"/>
                    <a:gd name="T39" fmla="*/ 20 h 89"/>
                    <a:gd name="T40" fmla="*/ 13 w 88"/>
                    <a:gd name="T41" fmla="*/ 13 h 89"/>
                    <a:gd name="T42" fmla="*/ 13 w 88"/>
                    <a:gd name="T43" fmla="*/ 13 h 89"/>
                    <a:gd name="T44" fmla="*/ 19 w 88"/>
                    <a:gd name="T45" fmla="*/ 8 h 89"/>
                    <a:gd name="T46" fmla="*/ 28 w 88"/>
                    <a:gd name="T47" fmla="*/ 4 h 89"/>
                    <a:gd name="T48" fmla="*/ 35 w 88"/>
                    <a:gd name="T49" fmla="*/ 2 h 89"/>
                    <a:gd name="T50" fmla="*/ 44 w 88"/>
                    <a:gd name="T51" fmla="*/ 0 h 89"/>
                    <a:gd name="T52" fmla="*/ 44 w 88"/>
                    <a:gd name="T53" fmla="*/ 0 h 89"/>
                    <a:gd name="T54" fmla="*/ 54 w 88"/>
                    <a:gd name="T55" fmla="*/ 0 h 89"/>
                    <a:gd name="T56" fmla="*/ 61 w 88"/>
                    <a:gd name="T57" fmla="*/ 3 h 89"/>
                    <a:gd name="T58" fmla="*/ 69 w 88"/>
                    <a:gd name="T59" fmla="*/ 7 h 89"/>
                    <a:gd name="T60" fmla="*/ 76 w 88"/>
                    <a:gd name="T61" fmla="*/ 13 h 89"/>
                    <a:gd name="T62" fmla="*/ 76 w 88"/>
                    <a:gd name="T63" fmla="*/ 13 h 89"/>
                    <a:gd name="T64" fmla="*/ 81 w 88"/>
                    <a:gd name="T65" fmla="*/ 19 h 89"/>
                    <a:gd name="T66" fmla="*/ 86 w 88"/>
                    <a:gd name="T67" fmla="*/ 26 h 89"/>
                    <a:gd name="T68" fmla="*/ 88 w 88"/>
                    <a:gd name="T69" fmla="*/ 35 h 89"/>
                    <a:gd name="T70" fmla="*/ 88 w 88"/>
                    <a:gd name="T71" fmla="*/ 44 h 89"/>
                    <a:gd name="T72" fmla="*/ 88 w 88"/>
                    <a:gd name="T73" fmla="*/ 44 h 89"/>
                    <a:gd name="T74" fmla="*/ 88 w 88"/>
                    <a:gd name="T75" fmla="*/ 54 h 89"/>
                    <a:gd name="T76" fmla="*/ 86 w 88"/>
                    <a:gd name="T77" fmla="*/ 62 h 89"/>
                    <a:gd name="T78" fmla="*/ 82 w 88"/>
                    <a:gd name="T79" fmla="*/ 70 h 89"/>
                    <a:gd name="T80" fmla="*/ 76 w 88"/>
                    <a:gd name="T81" fmla="*/ 76 h 89"/>
                    <a:gd name="T82" fmla="*/ 76 w 88"/>
                    <a:gd name="T8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9">
                      <a:moveTo>
                        <a:pt x="76" y="76"/>
                      </a:moveTo>
                      <a:lnTo>
                        <a:pt x="76" y="76"/>
                      </a:lnTo>
                      <a:lnTo>
                        <a:pt x="70" y="81"/>
                      </a:lnTo>
                      <a:lnTo>
                        <a:pt x="62" y="85"/>
                      </a:lnTo>
                      <a:lnTo>
                        <a:pt x="54" y="87"/>
                      </a:lnTo>
                      <a:lnTo>
                        <a:pt x="45" y="89"/>
                      </a:lnTo>
                      <a:lnTo>
                        <a:pt x="45" y="89"/>
                      </a:lnTo>
                      <a:lnTo>
                        <a:pt x="36" y="87"/>
                      </a:lnTo>
                      <a:lnTo>
                        <a:pt x="29" y="86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1"/>
                      </a:lnTo>
                      <a:lnTo>
                        <a:pt x="4" y="64"/>
                      </a:lnTo>
                      <a:lnTo>
                        <a:pt x="2" y="5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8" y="4"/>
                      </a:lnTo>
                      <a:lnTo>
                        <a:pt x="3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3"/>
                      </a:lnTo>
                      <a:lnTo>
                        <a:pt x="69" y="7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81" y="19"/>
                      </a:lnTo>
                      <a:lnTo>
                        <a:pt x="86" y="26"/>
                      </a:lnTo>
                      <a:lnTo>
                        <a:pt x="88" y="35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54"/>
                      </a:lnTo>
                      <a:lnTo>
                        <a:pt x="86" y="62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62"/>
                <p:cNvSpPr>
                  <a:spLocks/>
                </p:cNvSpPr>
                <p:nvPr/>
              </p:nvSpPr>
              <p:spPr bwMode="auto">
                <a:xfrm>
                  <a:off x="7672388" y="5945188"/>
                  <a:ext cx="466725" cy="525463"/>
                </a:xfrm>
                <a:custGeom>
                  <a:avLst/>
                  <a:gdLst>
                    <a:gd name="T0" fmla="*/ 280 w 294"/>
                    <a:gd name="T1" fmla="*/ 168 h 331"/>
                    <a:gd name="T2" fmla="*/ 261 w 294"/>
                    <a:gd name="T3" fmla="*/ 192 h 331"/>
                    <a:gd name="T4" fmla="*/ 211 w 294"/>
                    <a:gd name="T5" fmla="*/ 239 h 331"/>
                    <a:gd name="T6" fmla="*/ 190 w 294"/>
                    <a:gd name="T7" fmla="*/ 263 h 331"/>
                    <a:gd name="T8" fmla="*/ 183 w 294"/>
                    <a:gd name="T9" fmla="*/ 280 h 331"/>
                    <a:gd name="T10" fmla="*/ 178 w 294"/>
                    <a:gd name="T11" fmla="*/ 300 h 331"/>
                    <a:gd name="T12" fmla="*/ 170 w 294"/>
                    <a:gd name="T13" fmla="*/ 319 h 331"/>
                    <a:gd name="T14" fmla="*/ 157 w 294"/>
                    <a:gd name="T15" fmla="*/ 330 h 331"/>
                    <a:gd name="T16" fmla="*/ 143 w 294"/>
                    <a:gd name="T17" fmla="*/ 331 h 331"/>
                    <a:gd name="T18" fmla="*/ 123 w 294"/>
                    <a:gd name="T19" fmla="*/ 326 h 331"/>
                    <a:gd name="T20" fmla="*/ 113 w 294"/>
                    <a:gd name="T21" fmla="*/ 316 h 331"/>
                    <a:gd name="T22" fmla="*/ 107 w 294"/>
                    <a:gd name="T23" fmla="*/ 293 h 331"/>
                    <a:gd name="T24" fmla="*/ 108 w 294"/>
                    <a:gd name="T25" fmla="*/ 269 h 331"/>
                    <a:gd name="T26" fmla="*/ 113 w 294"/>
                    <a:gd name="T27" fmla="*/ 249 h 331"/>
                    <a:gd name="T28" fmla="*/ 128 w 294"/>
                    <a:gd name="T29" fmla="*/ 224 h 331"/>
                    <a:gd name="T30" fmla="*/ 148 w 294"/>
                    <a:gd name="T31" fmla="*/ 202 h 331"/>
                    <a:gd name="T32" fmla="*/ 194 w 294"/>
                    <a:gd name="T33" fmla="*/ 158 h 331"/>
                    <a:gd name="T34" fmla="*/ 209 w 294"/>
                    <a:gd name="T35" fmla="*/ 140 h 331"/>
                    <a:gd name="T36" fmla="*/ 213 w 294"/>
                    <a:gd name="T37" fmla="*/ 129 h 331"/>
                    <a:gd name="T38" fmla="*/ 213 w 294"/>
                    <a:gd name="T39" fmla="*/ 105 h 331"/>
                    <a:gd name="T40" fmla="*/ 195 w 294"/>
                    <a:gd name="T41" fmla="*/ 78 h 331"/>
                    <a:gd name="T42" fmla="*/ 175 w 294"/>
                    <a:gd name="T43" fmla="*/ 65 h 331"/>
                    <a:gd name="T44" fmla="*/ 150 w 294"/>
                    <a:gd name="T45" fmla="*/ 62 h 331"/>
                    <a:gd name="T46" fmla="*/ 111 w 294"/>
                    <a:gd name="T47" fmla="*/ 72 h 331"/>
                    <a:gd name="T48" fmla="*/ 95 w 294"/>
                    <a:gd name="T49" fmla="*/ 88 h 331"/>
                    <a:gd name="T50" fmla="*/ 77 w 294"/>
                    <a:gd name="T51" fmla="*/ 127 h 331"/>
                    <a:gd name="T52" fmla="*/ 71 w 294"/>
                    <a:gd name="T53" fmla="*/ 142 h 331"/>
                    <a:gd name="T54" fmla="*/ 57 w 294"/>
                    <a:gd name="T55" fmla="*/ 156 h 331"/>
                    <a:gd name="T56" fmla="*/ 40 w 294"/>
                    <a:gd name="T57" fmla="*/ 161 h 331"/>
                    <a:gd name="T58" fmla="*/ 24 w 294"/>
                    <a:gd name="T59" fmla="*/ 158 h 331"/>
                    <a:gd name="T60" fmla="*/ 11 w 294"/>
                    <a:gd name="T61" fmla="*/ 150 h 331"/>
                    <a:gd name="T62" fmla="*/ 0 w 294"/>
                    <a:gd name="T63" fmla="*/ 131 h 331"/>
                    <a:gd name="T64" fmla="*/ 0 w 294"/>
                    <a:gd name="T65" fmla="*/ 111 h 331"/>
                    <a:gd name="T66" fmla="*/ 16 w 294"/>
                    <a:gd name="T67" fmla="*/ 68 h 331"/>
                    <a:gd name="T68" fmla="*/ 39 w 294"/>
                    <a:gd name="T69" fmla="*/ 42 h 331"/>
                    <a:gd name="T70" fmla="*/ 68 w 294"/>
                    <a:gd name="T71" fmla="*/ 19 h 331"/>
                    <a:gd name="T72" fmla="*/ 127 w 294"/>
                    <a:gd name="T73" fmla="*/ 1 h 331"/>
                    <a:gd name="T74" fmla="*/ 170 w 294"/>
                    <a:gd name="T75" fmla="*/ 1 h 331"/>
                    <a:gd name="T76" fmla="*/ 225 w 294"/>
                    <a:gd name="T77" fmla="*/ 14 h 331"/>
                    <a:gd name="T78" fmla="*/ 255 w 294"/>
                    <a:gd name="T79" fmla="*/ 33 h 331"/>
                    <a:gd name="T80" fmla="*/ 276 w 294"/>
                    <a:gd name="T81" fmla="*/ 57 h 331"/>
                    <a:gd name="T82" fmla="*/ 293 w 294"/>
                    <a:gd name="T83" fmla="*/ 100 h 331"/>
                    <a:gd name="T84" fmla="*/ 294 w 294"/>
                    <a:gd name="T85" fmla="*/ 127 h 331"/>
                    <a:gd name="T86" fmla="*/ 286 w 294"/>
                    <a:gd name="T87" fmla="*/ 16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4" h="331"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80" y="168"/>
                      </a:lnTo>
                      <a:lnTo>
                        <a:pt x="275" y="177"/>
                      </a:lnTo>
                      <a:lnTo>
                        <a:pt x="268" y="185"/>
                      </a:lnTo>
                      <a:lnTo>
                        <a:pt x="261" y="192"/>
                      </a:lnTo>
                      <a:lnTo>
                        <a:pt x="261" y="192"/>
                      </a:lnTo>
                      <a:lnTo>
                        <a:pt x="211" y="239"/>
                      </a:lnTo>
                      <a:lnTo>
                        <a:pt x="211" y="239"/>
                      </a:lnTo>
                      <a:lnTo>
                        <a:pt x="196" y="255"/>
                      </a:lnTo>
                      <a:lnTo>
                        <a:pt x="196" y="255"/>
                      </a:lnTo>
                      <a:lnTo>
                        <a:pt x="190" y="263"/>
                      </a:lnTo>
                      <a:lnTo>
                        <a:pt x="186" y="269"/>
                      </a:lnTo>
                      <a:lnTo>
                        <a:pt x="186" y="269"/>
                      </a:lnTo>
                      <a:lnTo>
                        <a:pt x="183" y="280"/>
                      </a:lnTo>
                      <a:lnTo>
                        <a:pt x="183" y="280"/>
                      </a:lnTo>
                      <a:lnTo>
                        <a:pt x="178" y="300"/>
                      </a:lnTo>
                      <a:lnTo>
                        <a:pt x="178" y="300"/>
                      </a:lnTo>
                      <a:lnTo>
                        <a:pt x="176" y="307"/>
                      </a:lnTo>
                      <a:lnTo>
                        <a:pt x="174" y="314"/>
                      </a:lnTo>
                      <a:lnTo>
                        <a:pt x="170" y="319"/>
                      </a:lnTo>
                      <a:lnTo>
                        <a:pt x="167" y="324"/>
                      </a:lnTo>
                      <a:lnTo>
                        <a:pt x="162" y="327"/>
                      </a:lnTo>
                      <a:lnTo>
                        <a:pt x="157" y="330"/>
                      </a:lnTo>
                      <a:lnTo>
                        <a:pt x="150" y="331"/>
                      </a:lnTo>
                      <a:lnTo>
                        <a:pt x="143" y="331"/>
                      </a:lnTo>
                      <a:lnTo>
                        <a:pt x="143" y="331"/>
                      </a:lnTo>
                      <a:lnTo>
                        <a:pt x="136" y="331"/>
                      </a:lnTo>
                      <a:lnTo>
                        <a:pt x="129" y="329"/>
                      </a:lnTo>
                      <a:lnTo>
                        <a:pt x="123" y="326"/>
                      </a:lnTo>
                      <a:lnTo>
                        <a:pt x="117" y="321"/>
                      </a:lnTo>
                      <a:lnTo>
                        <a:pt x="117" y="321"/>
                      </a:lnTo>
                      <a:lnTo>
                        <a:pt x="113" y="316"/>
                      </a:lnTo>
                      <a:lnTo>
                        <a:pt x="109" y="309"/>
                      </a:lnTo>
                      <a:lnTo>
                        <a:pt x="107" y="301"/>
                      </a:lnTo>
                      <a:lnTo>
                        <a:pt x="107" y="293"/>
                      </a:lnTo>
                      <a:lnTo>
                        <a:pt x="107" y="293"/>
                      </a:lnTo>
                      <a:lnTo>
                        <a:pt x="107" y="280"/>
                      </a:lnTo>
                      <a:lnTo>
                        <a:pt x="108" y="269"/>
                      </a:lnTo>
                      <a:lnTo>
                        <a:pt x="111" y="259"/>
                      </a:lnTo>
                      <a:lnTo>
                        <a:pt x="113" y="249"/>
                      </a:lnTo>
                      <a:lnTo>
                        <a:pt x="113" y="249"/>
                      </a:lnTo>
                      <a:lnTo>
                        <a:pt x="118" y="240"/>
                      </a:lnTo>
                      <a:lnTo>
                        <a:pt x="122" y="232"/>
                      </a:lnTo>
                      <a:lnTo>
                        <a:pt x="128" y="224"/>
                      </a:lnTo>
                      <a:lnTo>
                        <a:pt x="133" y="217"/>
                      </a:lnTo>
                      <a:lnTo>
                        <a:pt x="133" y="217"/>
                      </a:lnTo>
                      <a:lnTo>
                        <a:pt x="148" y="202"/>
                      </a:lnTo>
                      <a:lnTo>
                        <a:pt x="168" y="183"/>
                      </a:lnTo>
                      <a:lnTo>
                        <a:pt x="168" y="183"/>
                      </a:lnTo>
                      <a:lnTo>
                        <a:pt x="194" y="158"/>
                      </a:lnTo>
                      <a:lnTo>
                        <a:pt x="194" y="158"/>
                      </a:lnTo>
                      <a:lnTo>
                        <a:pt x="201" y="150"/>
                      </a:lnTo>
                      <a:lnTo>
                        <a:pt x="209" y="140"/>
                      </a:lnTo>
                      <a:lnTo>
                        <a:pt x="209" y="140"/>
                      </a:lnTo>
                      <a:lnTo>
                        <a:pt x="210" y="134"/>
                      </a:lnTo>
                      <a:lnTo>
                        <a:pt x="213" y="129"/>
                      </a:lnTo>
                      <a:lnTo>
                        <a:pt x="214" y="117"/>
                      </a:lnTo>
                      <a:lnTo>
                        <a:pt x="214" y="117"/>
                      </a:lnTo>
                      <a:lnTo>
                        <a:pt x="213" y="105"/>
                      </a:lnTo>
                      <a:lnTo>
                        <a:pt x="209" y="95"/>
                      </a:lnTo>
                      <a:lnTo>
                        <a:pt x="204" y="85"/>
                      </a:lnTo>
                      <a:lnTo>
                        <a:pt x="195" y="78"/>
                      </a:lnTo>
                      <a:lnTo>
                        <a:pt x="195" y="78"/>
                      </a:lnTo>
                      <a:lnTo>
                        <a:pt x="186" y="70"/>
                      </a:lnTo>
                      <a:lnTo>
                        <a:pt x="175" y="65"/>
                      </a:lnTo>
                      <a:lnTo>
                        <a:pt x="163" y="63"/>
                      </a:lnTo>
                      <a:lnTo>
                        <a:pt x="150" y="62"/>
                      </a:lnTo>
                      <a:lnTo>
                        <a:pt x="150" y="62"/>
                      </a:lnTo>
                      <a:lnTo>
                        <a:pt x="134" y="63"/>
                      </a:lnTo>
                      <a:lnTo>
                        <a:pt x="122" y="67"/>
                      </a:lnTo>
                      <a:lnTo>
                        <a:pt x="111" y="7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95" y="88"/>
                      </a:lnTo>
                      <a:lnTo>
                        <a:pt x="88" y="99"/>
                      </a:lnTo>
                      <a:lnTo>
                        <a:pt x="82" y="113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5" y="135"/>
                      </a:lnTo>
                      <a:lnTo>
                        <a:pt x="71" y="142"/>
                      </a:lnTo>
                      <a:lnTo>
                        <a:pt x="67" y="147"/>
                      </a:lnTo>
                      <a:lnTo>
                        <a:pt x="62" y="152"/>
                      </a:lnTo>
                      <a:lnTo>
                        <a:pt x="57" y="156"/>
                      </a:lnTo>
                      <a:lnTo>
                        <a:pt x="52" y="158"/>
                      </a:lnTo>
                      <a:lnTo>
                        <a:pt x="46" y="161"/>
                      </a:lnTo>
                      <a:lnTo>
                        <a:pt x="40" y="161"/>
                      </a:lnTo>
                      <a:lnTo>
                        <a:pt x="40" y="161"/>
                      </a:lnTo>
                      <a:lnTo>
                        <a:pt x="31" y="161"/>
                      </a:lnTo>
                      <a:lnTo>
                        <a:pt x="24" y="158"/>
                      </a:lnTo>
                      <a:lnTo>
                        <a:pt x="18" y="155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6" y="144"/>
                      </a:lnTo>
                      <a:lnTo>
                        <a:pt x="3" y="137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4" y="96"/>
                      </a:lnTo>
                      <a:lnTo>
                        <a:pt x="9" y="83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26" y="54"/>
                      </a:lnTo>
                      <a:lnTo>
                        <a:pt x="39" y="42"/>
                      </a:lnTo>
                      <a:lnTo>
                        <a:pt x="52" y="29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87" y="11"/>
                      </a:lnTo>
                      <a:lnTo>
                        <a:pt x="106" y="4"/>
                      </a:lnTo>
                      <a:lnTo>
                        <a:pt x="127" y="1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70" y="1"/>
                      </a:lnTo>
                      <a:lnTo>
                        <a:pt x="189" y="3"/>
                      </a:lnTo>
                      <a:lnTo>
                        <a:pt x="208" y="7"/>
                      </a:lnTo>
                      <a:lnTo>
                        <a:pt x="225" y="14"/>
                      </a:lnTo>
                      <a:lnTo>
                        <a:pt x="225" y="14"/>
                      </a:lnTo>
                      <a:lnTo>
                        <a:pt x="240" y="23"/>
                      </a:lnTo>
                      <a:lnTo>
                        <a:pt x="255" y="33"/>
                      </a:lnTo>
                      <a:lnTo>
                        <a:pt x="266" y="44"/>
                      </a:lnTo>
                      <a:lnTo>
                        <a:pt x="276" y="57"/>
                      </a:lnTo>
                      <a:lnTo>
                        <a:pt x="276" y="57"/>
                      </a:lnTo>
                      <a:lnTo>
                        <a:pt x="285" y="70"/>
                      </a:lnTo>
                      <a:lnTo>
                        <a:pt x="289" y="85"/>
                      </a:lnTo>
                      <a:lnTo>
                        <a:pt x="293" y="100"/>
                      </a:lnTo>
                      <a:lnTo>
                        <a:pt x="294" y="115"/>
                      </a:lnTo>
                      <a:lnTo>
                        <a:pt x="294" y="115"/>
                      </a:lnTo>
                      <a:lnTo>
                        <a:pt x="294" y="127"/>
                      </a:lnTo>
                      <a:lnTo>
                        <a:pt x="292" y="139"/>
                      </a:lnTo>
                      <a:lnTo>
                        <a:pt x="289" y="150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8" name="TextBox 63"/>
            <p:cNvSpPr txBox="1">
              <a:spLocks/>
            </p:cNvSpPr>
            <p:nvPr/>
          </p:nvSpPr>
          <p:spPr bwMode="auto">
            <a:xfrm>
              <a:off x="8964742" y="2416564"/>
              <a:ext cx="1077217" cy="1938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TW" altLang="en-US" sz="1200" b="1" dirty="0">
                  <a:solidFill>
                    <a:schemeClr val="bg1"/>
                  </a:solidFill>
                </a:rPr>
                <a:t>公文文書處理</a:t>
              </a:r>
            </a:p>
          </p:txBody>
        </p:sp>
        <p:grpSp>
          <p:nvGrpSpPr>
            <p:cNvPr id="19" name="Group 65"/>
            <p:cNvGrpSpPr/>
            <p:nvPr/>
          </p:nvGrpSpPr>
          <p:grpSpPr>
            <a:xfrm>
              <a:off x="6331502" y="5828822"/>
              <a:ext cx="5066645" cy="232259"/>
              <a:chOff x="-304902" y="5954171"/>
              <a:chExt cx="5573307" cy="232259"/>
            </a:xfrm>
          </p:grpSpPr>
          <p:cxnSp>
            <p:nvCxnSpPr>
              <p:cNvPr id="22" name="Straight Connector 66"/>
              <p:cNvCxnSpPr/>
              <p:nvPr/>
            </p:nvCxnSpPr>
            <p:spPr>
              <a:xfrm>
                <a:off x="1398649" y="5954171"/>
                <a:ext cx="3698284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7"/>
              <p:cNvCxnSpPr/>
              <p:nvPr/>
            </p:nvCxnSpPr>
            <p:spPr>
              <a:xfrm>
                <a:off x="5079898" y="6101763"/>
                <a:ext cx="188507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8"/>
              <p:cNvCxnSpPr/>
              <p:nvPr/>
            </p:nvCxnSpPr>
            <p:spPr>
              <a:xfrm>
                <a:off x="844124" y="5954171"/>
                <a:ext cx="219783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9"/>
              <p:cNvCxnSpPr/>
              <p:nvPr/>
            </p:nvCxnSpPr>
            <p:spPr>
              <a:xfrm>
                <a:off x="3335765" y="6101763"/>
                <a:ext cx="939902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70"/>
              <p:cNvCxnSpPr/>
              <p:nvPr/>
            </p:nvCxnSpPr>
            <p:spPr>
              <a:xfrm>
                <a:off x="50698" y="6101763"/>
                <a:ext cx="1532569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71"/>
              <p:cNvCxnSpPr/>
              <p:nvPr/>
            </p:nvCxnSpPr>
            <p:spPr>
              <a:xfrm>
                <a:off x="-304902" y="6101763"/>
                <a:ext cx="188507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2"/>
              <p:cNvCxnSpPr/>
              <p:nvPr/>
            </p:nvCxnSpPr>
            <p:spPr>
              <a:xfrm>
                <a:off x="712334" y="6186430"/>
                <a:ext cx="786451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3"/>
              <p:cNvCxnSpPr/>
              <p:nvPr/>
            </p:nvCxnSpPr>
            <p:spPr>
              <a:xfrm>
                <a:off x="4275754" y="6186430"/>
                <a:ext cx="15559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95"/>
            <p:cNvSpPr txBox="1">
              <a:spLocks/>
            </p:cNvSpPr>
            <p:nvPr/>
          </p:nvSpPr>
          <p:spPr bwMode="auto">
            <a:xfrm>
              <a:off x="6404116" y="3853164"/>
              <a:ext cx="2296836" cy="632290"/>
            </a:xfrm>
            <a:prstGeom prst="rect">
              <a:avLst/>
            </a:prstGeom>
          </p:spPr>
          <p:txBody>
            <a:bodyPr wrap="square" lIns="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B01-B16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96"/>
            <p:cNvSpPr txBox="1">
              <a:spLocks/>
            </p:cNvSpPr>
            <p:nvPr/>
          </p:nvSpPr>
          <p:spPr bwMode="auto">
            <a:xfrm>
              <a:off x="8872003" y="2812592"/>
              <a:ext cx="2296836" cy="632290"/>
            </a:xfrm>
            <a:prstGeom prst="rect">
              <a:avLst/>
            </a:prstGeom>
          </p:spPr>
          <p:txBody>
            <a:bodyPr wrap="square" lIns="144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C01-C11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1">
            <a:extLst>
              <a:ext uri="{FF2B5EF4-FFF2-40B4-BE49-F238E27FC236}">
                <a16:creationId xmlns:a16="http://schemas.microsoft.com/office/drawing/2014/main" id="{6DE90DE7-6976-44E5-8BB7-257F8C994D7C}"/>
              </a:ext>
            </a:extLst>
          </p:cNvPr>
          <p:cNvGrpSpPr/>
          <p:nvPr/>
        </p:nvGrpSpPr>
        <p:grpSpPr>
          <a:xfrm>
            <a:off x="5450569" y="3666400"/>
            <a:ext cx="3319904" cy="633755"/>
            <a:chOff x="5463099" y="1210626"/>
            <a:chExt cx="3319904" cy="633755"/>
          </a:xfrm>
        </p:grpSpPr>
        <p:sp>
          <p:nvSpPr>
            <p:cNvPr id="64" name="Arrow: Pentagon 76">
              <a:extLst>
                <a:ext uri="{FF2B5EF4-FFF2-40B4-BE49-F238E27FC236}">
                  <a16:creationId xmlns:a16="http://schemas.microsoft.com/office/drawing/2014/main" id="{5B5E6E05-D98D-40A2-9E21-3C6A8A3F123C}"/>
                </a:ext>
              </a:extLst>
            </p:cNvPr>
            <p:cNvSpPr/>
            <p:nvPr/>
          </p:nvSpPr>
          <p:spPr>
            <a:xfrm>
              <a:off x="5463099" y="1300172"/>
              <a:ext cx="671917" cy="454663"/>
            </a:xfrm>
            <a:prstGeom prst="homePlate">
              <a:avLst/>
            </a:prstGeom>
            <a:solidFill>
              <a:srgbClr val="7030A0"/>
            </a:solidFill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anchor="ctr"/>
            <a:lstStyle/>
            <a:p>
              <a:pPr algn="ctr"/>
              <a:endPara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Group 50">
              <a:extLst>
                <a:ext uri="{FF2B5EF4-FFF2-40B4-BE49-F238E27FC236}">
                  <a16:creationId xmlns:a16="http://schemas.microsoft.com/office/drawing/2014/main" id="{6E468F59-E43E-418E-82C4-5AB5F31C53F8}"/>
                </a:ext>
              </a:extLst>
            </p:cNvPr>
            <p:cNvGrpSpPr/>
            <p:nvPr/>
          </p:nvGrpSpPr>
          <p:grpSpPr>
            <a:xfrm>
              <a:off x="6135016" y="1210626"/>
              <a:ext cx="2647987" cy="633755"/>
              <a:chOff x="6832871" y="1856672"/>
              <a:chExt cx="4560847" cy="845007"/>
            </a:xfrm>
          </p:grpSpPr>
          <p:sp>
            <p:nvSpPr>
              <p:cNvPr id="62" name="TextBox 64">
                <a:extLst>
                  <a:ext uri="{FF2B5EF4-FFF2-40B4-BE49-F238E27FC236}">
                    <a16:creationId xmlns:a16="http://schemas.microsoft.com/office/drawing/2014/main" id="{4578A883-32CD-4C03-8F81-10A9877DCE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32871" y="1856672"/>
                <a:ext cx="4560846" cy="322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TW" altLang="en-US" sz="11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出納相關</a:t>
                </a:r>
              </a:p>
            </p:txBody>
          </p:sp>
          <p:sp>
            <p:nvSpPr>
              <p:cNvPr id="63" name="TextBox 88">
                <a:extLst>
                  <a:ext uri="{FF2B5EF4-FFF2-40B4-BE49-F238E27FC236}">
                    <a16:creationId xmlns:a16="http://schemas.microsoft.com/office/drawing/2014/main" id="{DEF002B4-0D73-43ED-BDD8-45F38DDA756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32872" y="2179571"/>
                <a:ext cx="4560846" cy="522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TW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各項代辦費、收款收據、薪資、公庫支票、公勞健保及公教退 、學生註冊與繳費單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组合 50">
            <a:extLst>
              <a:ext uri="{FF2B5EF4-FFF2-40B4-BE49-F238E27FC236}">
                <a16:creationId xmlns:a16="http://schemas.microsoft.com/office/drawing/2014/main" id="{C67253E2-4CC5-40EF-8E6A-E24549595517}"/>
              </a:ext>
            </a:extLst>
          </p:cNvPr>
          <p:cNvGrpSpPr/>
          <p:nvPr/>
        </p:nvGrpSpPr>
        <p:grpSpPr>
          <a:xfrm>
            <a:off x="5525114" y="3839541"/>
            <a:ext cx="341171" cy="298119"/>
            <a:chOff x="3989630" y="984316"/>
            <a:chExt cx="858956" cy="858956"/>
          </a:xfrm>
        </p:grpSpPr>
        <p:grpSp>
          <p:nvGrpSpPr>
            <p:cNvPr id="67" name="组合 51">
              <a:extLst>
                <a:ext uri="{FF2B5EF4-FFF2-40B4-BE49-F238E27FC236}">
                  <a16:creationId xmlns:a16="http://schemas.microsoft.com/office/drawing/2014/main" id="{3C8E94A6-8356-4653-B691-FF628B963D99}"/>
                </a:ext>
              </a:extLst>
            </p:cNvPr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55">
                <a:extLst>
                  <a:ext uri="{FF2B5EF4-FFF2-40B4-BE49-F238E27FC236}">
                    <a16:creationId xmlns:a16="http://schemas.microsoft.com/office/drawing/2014/main" id="{24228C4D-8FF6-4E6B-B423-6FC5BDE45775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椭圆 56">
                <a:extLst>
                  <a:ext uri="{FF2B5EF4-FFF2-40B4-BE49-F238E27FC236}">
                    <a16:creationId xmlns:a16="http://schemas.microsoft.com/office/drawing/2014/main" id="{611B5AEE-C7AD-47BA-A9D0-61F581F28F1D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54">
              <a:extLst>
                <a:ext uri="{FF2B5EF4-FFF2-40B4-BE49-F238E27FC236}">
                  <a16:creationId xmlns:a16="http://schemas.microsoft.com/office/drawing/2014/main" id="{E1A4E7B3-835F-4F75-AA87-683542BF71F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69" name="Freeform 846">
                <a:extLst>
                  <a:ext uri="{FF2B5EF4-FFF2-40B4-BE49-F238E27FC236}">
                    <a16:creationId xmlns:a16="http://schemas.microsoft.com/office/drawing/2014/main" id="{D434EDFB-0B19-407E-AACF-A8864B8AA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847">
                <a:extLst>
                  <a:ext uri="{FF2B5EF4-FFF2-40B4-BE49-F238E27FC236}">
                    <a16:creationId xmlns:a16="http://schemas.microsoft.com/office/drawing/2014/main" id="{C0F62BDB-A303-4BDB-A222-B02DF9347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5DFBA950-3558-4B1D-BB9B-B7EDB76C79FF}"/>
              </a:ext>
            </a:extLst>
          </p:cNvPr>
          <p:cNvGrpSpPr/>
          <p:nvPr/>
        </p:nvGrpSpPr>
        <p:grpSpPr>
          <a:xfrm>
            <a:off x="2976886" y="2515230"/>
            <a:ext cx="1602675" cy="959355"/>
            <a:chOff x="2976886" y="2515230"/>
            <a:chExt cx="1602675" cy="959355"/>
          </a:xfrm>
        </p:grpSpPr>
        <p:sp>
          <p:nvSpPr>
            <p:cNvPr id="73" name="Arrow: Pentagon 48">
              <a:extLst>
                <a:ext uri="{FF2B5EF4-FFF2-40B4-BE49-F238E27FC236}">
                  <a16:creationId xmlns:a16="http://schemas.microsoft.com/office/drawing/2014/main" id="{6D6A50BB-CAC5-450B-9700-15D3CED73696}"/>
                </a:ext>
              </a:extLst>
            </p:cNvPr>
            <p:cNvSpPr/>
            <p:nvPr/>
          </p:nvSpPr>
          <p:spPr>
            <a:xfrm>
              <a:off x="2976886" y="2515230"/>
              <a:ext cx="1602675" cy="454663"/>
            </a:xfrm>
            <a:prstGeom prst="homePlate">
              <a:avLst/>
            </a:prstGeom>
            <a:solidFill>
              <a:srgbClr val="7030A0"/>
            </a:solidFill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TextBox 49">
              <a:extLst>
                <a:ext uri="{FF2B5EF4-FFF2-40B4-BE49-F238E27FC236}">
                  <a16:creationId xmlns:a16="http://schemas.microsoft.com/office/drawing/2014/main" id="{D5718B3B-E694-43AB-9AA5-914CA62FE5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82852" y="2597339"/>
              <a:ext cx="363080" cy="353173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4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77" name="TextBox 63">
              <a:extLst>
                <a:ext uri="{FF2B5EF4-FFF2-40B4-BE49-F238E27FC236}">
                  <a16:creationId xmlns:a16="http://schemas.microsoft.com/office/drawing/2014/main" id="{92F76AA5-6257-45DE-AC0E-6668AF3D44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96476" y="2677465"/>
              <a:ext cx="807913" cy="145424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出納相關</a:t>
              </a:r>
            </a:p>
          </p:txBody>
        </p:sp>
        <p:sp>
          <p:nvSpPr>
            <p:cNvPr id="78" name="TextBox 42">
              <a:extLst>
                <a:ext uri="{FF2B5EF4-FFF2-40B4-BE49-F238E27FC236}">
                  <a16:creationId xmlns:a16="http://schemas.microsoft.com/office/drawing/2014/main" id="{668A5ADA-D382-4FE4-8C74-25DB508810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03396" y="3000368"/>
              <a:ext cx="771146" cy="474217"/>
            </a:xfrm>
            <a:prstGeom prst="rect">
              <a:avLst/>
            </a:prstGeom>
          </p:spPr>
          <p:txBody>
            <a:bodyPr wrap="square" lIns="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01-09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A75CF917-4E12-47C0-BE29-704C1FCFEF9B}"/>
              </a:ext>
            </a:extLst>
          </p:cNvPr>
          <p:cNvSpPr/>
          <p:nvPr/>
        </p:nvSpPr>
        <p:spPr>
          <a:xfrm>
            <a:off x="933028" y="461823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288A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國中小各處室作業流程</a:t>
            </a:r>
            <a:endParaRPr lang="zh-TW" altLang="en-US" dirty="0"/>
          </a:p>
        </p:txBody>
      </p:sp>
      <p:cxnSp>
        <p:nvCxnSpPr>
          <p:cNvPr id="81" name="直接连接符 23">
            <a:extLst>
              <a:ext uri="{FF2B5EF4-FFF2-40B4-BE49-F238E27FC236}">
                <a16:creationId xmlns:a16="http://schemas.microsoft.com/office/drawing/2014/main" id="{ADE3CBCF-4A99-438E-A031-5652C8DA884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24">
            <a:extLst>
              <a:ext uri="{FF2B5EF4-FFF2-40B4-BE49-F238E27FC236}">
                <a16:creationId xmlns:a16="http://schemas.microsoft.com/office/drawing/2014/main" id="{9A3B4599-0947-407B-B422-86652CAB1CB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25">
            <a:extLst>
              <a:ext uri="{FF2B5EF4-FFF2-40B4-BE49-F238E27FC236}">
                <a16:creationId xmlns:a16="http://schemas.microsoft.com/office/drawing/2014/main" id="{A4A2F34E-1043-4065-B956-07D403143EC1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4" name="TextBox 26">
            <a:extLst>
              <a:ext uri="{FF2B5EF4-FFF2-40B4-BE49-F238E27FC236}">
                <a16:creationId xmlns:a16="http://schemas.microsoft.com/office/drawing/2014/main" id="{552D596B-F3C0-4454-BE5D-1732862A2B70}"/>
              </a:ext>
            </a:extLst>
          </p:cNvPr>
          <p:cNvSpPr txBox="1"/>
          <p:nvPr/>
        </p:nvSpPr>
        <p:spPr>
          <a:xfrm>
            <a:off x="4260297" y="24749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  <a:hlinkClick r:id="rId4" action="ppaction://hlinkfile"/>
              </a:rPr>
              <a:t>總務處的職掌與分工</a:t>
            </a:r>
            <a:endParaRPr lang="zh-TW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85" name="直接连接符 27">
            <a:extLst>
              <a:ext uri="{FF2B5EF4-FFF2-40B4-BE49-F238E27FC236}">
                <a16:creationId xmlns:a16="http://schemas.microsoft.com/office/drawing/2014/main" id="{8B51ABA5-8399-4860-ACA1-06C507D61EA5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3" grpId="0"/>
          <p:bldP spid="8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3" grpId="0"/>
          <p:bldP spid="8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 flipH="1">
            <a:off x="5999291" y="3102460"/>
            <a:ext cx="459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4716407" y="4289220"/>
            <a:ext cx="968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2560349" y="3385117"/>
            <a:ext cx="459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2560350" y="2355941"/>
            <a:ext cx="459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3427378" y="1205122"/>
            <a:ext cx="781181" cy="197168"/>
            <a:chOff x="4470269" y="1661160"/>
            <a:chExt cx="1290451" cy="262890"/>
          </a:xfrm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4996739" y="1960656"/>
            <a:ext cx="902970" cy="788671"/>
            <a:chOff x="6842760" y="2637270"/>
            <a:chExt cx="1203960" cy="1051560"/>
          </a:xfrm>
          <a:solidFill>
            <a:schemeClr val="accent4">
              <a:lumMod val="50000"/>
            </a:schemeClr>
          </a:solidFill>
        </p:grpSpPr>
        <p:sp>
          <p:nvSpPr>
            <p:cNvPr id="78" name="六边形 77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5D3A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024263" y="2809107"/>
              <a:ext cx="820724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009058" y="1392013"/>
            <a:ext cx="902970" cy="788672"/>
            <a:chOff x="5525852" y="1879080"/>
            <a:chExt cx="1203960" cy="1051560"/>
          </a:xfrm>
        </p:grpSpPr>
        <p:sp>
          <p:nvSpPr>
            <p:cNvPr id="81" name="六边形 80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05B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686669" y="1989362"/>
              <a:ext cx="882327" cy="79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984865" y="2977483"/>
            <a:ext cx="902970" cy="788672"/>
            <a:chOff x="6842760" y="4008870"/>
            <a:chExt cx="1203960" cy="1051560"/>
          </a:xfrm>
          <a:solidFill>
            <a:srgbClr val="00B0F0"/>
          </a:solidFill>
        </p:grpSpPr>
        <p:sp>
          <p:nvSpPr>
            <p:cNvPr id="91" name="六边形 90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981635" y="4119152"/>
              <a:ext cx="926211" cy="79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019347" y="2989358"/>
            <a:ext cx="902970" cy="788672"/>
            <a:chOff x="4206240" y="4008870"/>
            <a:chExt cx="1203960" cy="1051560"/>
          </a:xfrm>
          <a:solidFill>
            <a:srgbClr val="92D050"/>
          </a:solidFill>
        </p:grpSpPr>
        <p:sp>
          <p:nvSpPr>
            <p:cNvPr id="95" name="六边形 9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4397857" y="4119152"/>
              <a:ext cx="820725" cy="7938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3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019347" y="1960656"/>
            <a:ext cx="902970" cy="788671"/>
            <a:chOff x="4206240" y="2637270"/>
            <a:chExt cx="1203960" cy="1051560"/>
          </a:xfrm>
        </p:grpSpPr>
        <p:sp>
          <p:nvSpPr>
            <p:cNvPr id="112" name="六边形 111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6BB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4387743" y="2809107"/>
              <a:ext cx="820724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3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009058" y="3507010"/>
            <a:ext cx="902970" cy="788671"/>
            <a:chOff x="5525852" y="4683240"/>
            <a:chExt cx="1203960" cy="1051560"/>
          </a:xfrm>
          <a:solidFill>
            <a:srgbClr val="F26E22"/>
          </a:solidFill>
        </p:grpSpPr>
        <p:sp>
          <p:nvSpPr>
            <p:cNvPr id="115" name="六边形 114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693281" y="4855077"/>
              <a:ext cx="820724" cy="738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1143465" y="1029998"/>
            <a:ext cx="2254449" cy="3000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洞悉校務發展各階段需求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963978" y="2204953"/>
            <a:ext cx="1539511" cy="3000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總務會計一家親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53225" y="3262919"/>
            <a:ext cx="2062090" cy="3000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資本門的編列與執行率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394183" y="1603275"/>
            <a:ext cx="1677368" cy="3000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隨時彙整需求資料</a:t>
            </a:r>
          </a:p>
        </p:txBody>
      </p:sp>
      <p:sp>
        <p:nvSpPr>
          <p:cNvPr id="129" name="矩形 128"/>
          <p:cNvSpPr/>
          <p:nvPr/>
        </p:nvSpPr>
        <p:spPr>
          <a:xfrm>
            <a:off x="6412812" y="3185222"/>
            <a:ext cx="1485008" cy="3000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掌握各處室經費</a:t>
            </a:r>
          </a:p>
        </p:txBody>
      </p:sp>
      <p:sp>
        <p:nvSpPr>
          <p:cNvPr id="131" name="矩形 130"/>
          <p:cNvSpPr/>
          <p:nvPr/>
        </p:nvSpPr>
        <p:spPr>
          <a:xfrm>
            <a:off x="5783680" y="4090855"/>
            <a:ext cx="2062089" cy="3000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確認各需求之輕重緩急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 flipH="1">
            <a:off x="5695622" y="1773921"/>
            <a:ext cx="663084" cy="197168"/>
            <a:chOff x="4255294" y="1661160"/>
            <a:chExt cx="1505426" cy="262890"/>
          </a:xfrm>
        </p:grpSpPr>
        <p:cxnSp>
          <p:nvCxnSpPr>
            <p:cNvPr id="134" name="直接连接符 133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组合 135"/>
          <p:cNvGrpSpPr/>
          <p:nvPr/>
        </p:nvGrpSpPr>
        <p:grpSpPr>
          <a:xfrm>
            <a:off x="3752902" y="2251577"/>
            <a:ext cx="1415291" cy="1194435"/>
            <a:chOff x="5927099" y="3207123"/>
            <a:chExt cx="1887055" cy="1592580"/>
          </a:xfrm>
          <a:solidFill>
            <a:srgbClr val="B4C7E7"/>
          </a:solidFill>
        </p:grpSpPr>
        <p:sp>
          <p:nvSpPr>
            <p:cNvPr id="137" name="六边形 136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6142271" y="3586326"/>
              <a:ext cx="1475424" cy="861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預算規劃與執行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9" name="TextBox 462"/>
          <p:cNvSpPr txBox="1"/>
          <p:nvPr/>
        </p:nvSpPr>
        <p:spPr>
          <a:xfrm>
            <a:off x="1939757" y="1271989"/>
            <a:ext cx="1523489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（中長程發展計畫）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2" name="TextBox 462"/>
          <p:cNvSpPr txBox="1"/>
          <p:nvPr/>
        </p:nvSpPr>
        <p:spPr>
          <a:xfrm>
            <a:off x="5794874" y="4376265"/>
            <a:ext cx="2276677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 由 下 而 上 、 各 處 室 排 序 </a:t>
            </a:r>
            <a:r>
              <a:rPr lang="en-US" altLang="zh-TW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)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3" name="TextBox 462"/>
          <p:cNvSpPr txBox="1"/>
          <p:nvPr/>
        </p:nvSpPr>
        <p:spPr>
          <a:xfrm>
            <a:off x="6423492" y="3471670"/>
            <a:ext cx="1523489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（估價單資料庫 ）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4" name="TextBox 462"/>
          <p:cNvSpPr txBox="1"/>
          <p:nvPr/>
        </p:nvSpPr>
        <p:spPr>
          <a:xfrm>
            <a:off x="6407497" y="1897508"/>
            <a:ext cx="1733169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（往來廠商資料庫 ）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45" name="直接连接符 23">
            <a:extLst>
              <a:ext uri="{FF2B5EF4-FFF2-40B4-BE49-F238E27FC236}">
                <a16:creationId xmlns:a16="http://schemas.microsoft.com/office/drawing/2014/main" id="{7A4E4E87-154E-42A5-B425-C44FEFC984AC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24">
            <a:extLst>
              <a:ext uri="{FF2B5EF4-FFF2-40B4-BE49-F238E27FC236}">
                <a16:creationId xmlns:a16="http://schemas.microsoft.com/office/drawing/2014/main" id="{40BE2AE9-2EB2-4C3A-8FBF-9E703887B4DB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7D2C3BA3-8F5B-4B4F-90B2-0172CC729BE3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26">
            <a:extLst>
              <a:ext uri="{FF2B5EF4-FFF2-40B4-BE49-F238E27FC236}">
                <a16:creationId xmlns:a16="http://schemas.microsoft.com/office/drawing/2014/main" id="{434054F2-7952-4842-8806-0DCB85649213}"/>
              </a:ext>
            </a:extLst>
          </p:cNvPr>
          <p:cNvSpPr txBox="1"/>
          <p:nvPr/>
        </p:nvSpPr>
        <p:spPr>
          <a:xfrm>
            <a:off x="4239065" y="244180"/>
            <a:ext cx="2520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預算規劃與執行</a:t>
            </a:r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(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全年度）</a:t>
            </a:r>
          </a:p>
        </p:txBody>
      </p:sp>
      <p:cxnSp>
        <p:nvCxnSpPr>
          <p:cNvPr id="49" name="直接连接符 27">
            <a:extLst>
              <a:ext uri="{FF2B5EF4-FFF2-40B4-BE49-F238E27FC236}">
                <a16:creationId xmlns:a16="http://schemas.microsoft.com/office/drawing/2014/main" id="{DA794B10-0554-4F19-9777-77D50019C715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88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7328297" y="1401165"/>
            <a:ext cx="57150" cy="5595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7242572" y="1401165"/>
            <a:ext cx="57150" cy="5595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40" name="文本框 39"/>
          <p:cNvSpPr txBox="1"/>
          <p:nvPr/>
        </p:nvSpPr>
        <p:spPr>
          <a:xfrm>
            <a:off x="3412094" y="1146641"/>
            <a:ext cx="433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編製最新校園平面配置圖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412094" y="1714553"/>
            <a:ext cx="4054288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行政會議→教師晨會→公告周知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)</a:t>
            </a:r>
          </a:p>
        </p:txBody>
      </p:sp>
      <p:sp>
        <p:nvSpPr>
          <p:cNvPr id="42" name="矩形 41"/>
          <p:cNvSpPr/>
          <p:nvPr/>
        </p:nvSpPr>
        <p:spPr>
          <a:xfrm>
            <a:off x="3483484" y="1625316"/>
            <a:ext cx="449850" cy="30375"/>
          </a:xfrm>
          <a:prstGeom prst="rect">
            <a:avLst/>
          </a:prstGeom>
          <a:solidFill>
            <a:srgbClr val="21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 sz="1350"/>
          </a:p>
        </p:txBody>
      </p:sp>
      <p:sp>
        <p:nvSpPr>
          <p:cNvPr id="43" name="矩形 42"/>
          <p:cNvSpPr/>
          <p:nvPr/>
        </p:nvSpPr>
        <p:spPr>
          <a:xfrm>
            <a:off x="3944622" y="1625316"/>
            <a:ext cx="911250" cy="3037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文本框 44"/>
          <p:cNvSpPr txBox="1"/>
          <p:nvPr/>
        </p:nvSpPr>
        <p:spPr>
          <a:xfrm>
            <a:off x="5160007" y="3238488"/>
            <a:ext cx="31617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離職教師財產歸還</a:t>
            </a:r>
          </a:p>
          <a:p>
            <a:r>
              <a:rPr lang="zh-TW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TW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42474" y="3669578"/>
            <a:ext cx="449850" cy="30375"/>
          </a:xfrm>
          <a:prstGeom prst="rect">
            <a:avLst/>
          </a:prstGeom>
          <a:solidFill>
            <a:srgbClr val="21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5703611" y="3669578"/>
            <a:ext cx="911250" cy="3037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 sz="1350"/>
          </a:p>
        </p:txBody>
      </p:sp>
      <p:sp>
        <p:nvSpPr>
          <p:cNvPr id="48" name="文本框 47"/>
          <p:cNvSpPr txBox="1"/>
          <p:nvPr/>
        </p:nvSpPr>
        <p:spPr>
          <a:xfrm>
            <a:off x="5160007" y="3782689"/>
            <a:ext cx="3871017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離職同仁、代理教師→離職單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)</a:t>
            </a:r>
          </a:p>
        </p:txBody>
      </p:sp>
      <p:cxnSp>
        <p:nvCxnSpPr>
          <p:cNvPr id="26" name="直接连接符 23">
            <a:extLst>
              <a:ext uri="{FF2B5EF4-FFF2-40B4-BE49-F238E27FC236}">
                <a16:creationId xmlns:a16="http://schemas.microsoft.com/office/drawing/2014/main" id="{08C00908-A696-4B9B-BEBC-9169F2ECE78D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4">
            <a:extLst>
              <a:ext uri="{FF2B5EF4-FFF2-40B4-BE49-F238E27FC236}">
                <a16:creationId xmlns:a16="http://schemas.microsoft.com/office/drawing/2014/main" id="{15FCE1F2-B414-481C-9CAE-0BBFCA69A915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9F483829-57FB-4292-9C9A-B29588A6B78D}"/>
              </a:ext>
            </a:extLst>
          </p:cNvPr>
          <p:cNvSpPr txBox="1"/>
          <p:nvPr/>
        </p:nvSpPr>
        <p:spPr>
          <a:xfrm>
            <a:off x="908957" y="20633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pc="300" dirty="0">
                <a:latin typeface="方正兰亭细黑_GBK" pitchFamily="2" charset="-122"/>
                <a:ea typeface="方正兰亭细黑_GBK" pitchFamily="2" charset="-122"/>
              </a:rPr>
              <a:t>揭開總務主任的神祕面紗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79CC5B25-B3F2-4D57-B5DD-A46FE0564DE6}"/>
              </a:ext>
            </a:extLst>
          </p:cNvPr>
          <p:cNvSpPr txBox="1"/>
          <p:nvPr/>
        </p:nvSpPr>
        <p:spPr>
          <a:xfrm>
            <a:off x="4338101" y="249225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(6</a:t>
            </a:r>
            <a:r>
              <a:rPr lang="zh-TW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月）</a:t>
            </a:r>
          </a:p>
        </p:txBody>
      </p:sp>
      <p:cxnSp>
        <p:nvCxnSpPr>
          <p:cNvPr id="30" name="直接连接符 27">
            <a:extLst>
              <a:ext uri="{FF2B5EF4-FFF2-40B4-BE49-F238E27FC236}">
                <a16:creationId xmlns:a16="http://schemas.microsoft.com/office/drawing/2014/main" id="{D0F10AB6-5544-406B-84E0-B36A136CC563}"/>
              </a:ext>
            </a:extLst>
          </p:cNvPr>
          <p:cNvCxnSpPr/>
          <p:nvPr/>
        </p:nvCxnSpPr>
        <p:spPr>
          <a:xfrm>
            <a:off x="4267632" y="291016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FCD98504-AF79-48EC-8CE1-C43C01C4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6" t="11360" r="19232" b="10422"/>
          <a:stretch/>
        </p:blipFill>
        <p:spPr>
          <a:xfrm>
            <a:off x="425665" y="731260"/>
            <a:ext cx="2837225" cy="199981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5DB570C-0138-4EC9-A1C6-DC0DB013E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80" t="20534" r="28287" b="6839"/>
          <a:stretch/>
        </p:blipFill>
        <p:spPr>
          <a:xfrm>
            <a:off x="2494731" y="2759774"/>
            <a:ext cx="2427355" cy="23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45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2427</Words>
  <Application>Microsoft Office PowerPoint</Application>
  <PresentationFormat>如螢幕大小 (16:9)</PresentationFormat>
  <Paragraphs>311</Paragraphs>
  <Slides>20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23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45" baseType="lpstr">
      <vt:lpstr>FontAwesome</vt:lpstr>
      <vt:lpstr>Gill Sans</vt:lpstr>
      <vt:lpstr>Kozuka Gothic Pro R</vt:lpstr>
      <vt:lpstr>Lato</vt:lpstr>
      <vt:lpstr>맑은 고딕</vt:lpstr>
      <vt:lpstr>Meiryo</vt:lpstr>
      <vt:lpstr>微软雅黑</vt:lpstr>
      <vt:lpstr>Noto Sans TC</vt:lpstr>
      <vt:lpstr>宋体</vt:lpstr>
      <vt:lpstr>Watford DB</vt:lpstr>
      <vt:lpstr>方正兰亭细黑_GBK</vt:lpstr>
      <vt:lpstr>方正兰亭粗黑_GBK</vt:lpstr>
      <vt:lpstr>方正超粗黑简体</vt:lpstr>
      <vt:lpstr>細明體</vt:lpstr>
      <vt:lpstr>造字工房劲黑（非商用）常规体</vt:lpstr>
      <vt:lpstr>造字工房俊雅锐宋体验版常规体</vt:lpstr>
      <vt:lpstr>Microsoft JhengHei</vt:lpstr>
      <vt:lpstr>新細明體</vt:lpstr>
      <vt:lpstr>標楷體</vt:lpstr>
      <vt:lpstr>Arial</vt:lpstr>
      <vt:lpstr>Calibri</vt:lpstr>
      <vt:lpstr>Calibri Light</vt:lpstr>
      <vt:lpstr>Impact</vt:lpstr>
      <vt:lpstr>清风素材 https://12sc.taobao.com/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dc:description/>
  <cp:lastModifiedBy>user</cp:lastModifiedBy>
  <cp:revision>112</cp:revision>
  <dcterms:created xsi:type="dcterms:W3CDTF">2015-01-23T04:02:45Z</dcterms:created>
  <dcterms:modified xsi:type="dcterms:W3CDTF">2021-11-10T04:21:29Z</dcterms:modified>
  <cp:category/>
  <cp:contentStatus>12sc.taobao.com</cp:contentStatus>
</cp:coreProperties>
</file>