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quickStyle1.xml" ContentType="application/vnd.openxmlformats-officedocument.drawingml.diagramStyl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947" r:id="rId2"/>
  </p:sldMasterIdLst>
  <p:notesMasterIdLst>
    <p:notesMasterId r:id="rId117"/>
  </p:notesMasterIdLst>
  <p:sldIdLst>
    <p:sldId id="387" r:id="rId3"/>
    <p:sldId id="258" r:id="rId4"/>
    <p:sldId id="270" r:id="rId5"/>
    <p:sldId id="268" r:id="rId6"/>
    <p:sldId id="269" r:id="rId7"/>
    <p:sldId id="271" r:id="rId8"/>
    <p:sldId id="256" r:id="rId9"/>
    <p:sldId id="262" r:id="rId10"/>
    <p:sldId id="264" r:id="rId11"/>
    <p:sldId id="265" r:id="rId12"/>
    <p:sldId id="266" r:id="rId13"/>
    <p:sldId id="267" r:id="rId14"/>
    <p:sldId id="263" r:id="rId15"/>
    <p:sldId id="272" r:id="rId16"/>
    <p:sldId id="259" r:id="rId17"/>
    <p:sldId id="260" r:id="rId18"/>
    <p:sldId id="261" r:id="rId19"/>
    <p:sldId id="308" r:id="rId20"/>
    <p:sldId id="273" r:id="rId21"/>
    <p:sldId id="274" r:id="rId22"/>
    <p:sldId id="275" r:id="rId23"/>
    <p:sldId id="283" r:id="rId24"/>
    <p:sldId id="285" r:id="rId25"/>
    <p:sldId id="286" r:id="rId26"/>
    <p:sldId id="287" r:id="rId27"/>
    <p:sldId id="288" r:id="rId28"/>
    <p:sldId id="289" r:id="rId29"/>
    <p:sldId id="290" r:id="rId30"/>
    <p:sldId id="291" r:id="rId31"/>
    <p:sldId id="329" r:id="rId32"/>
    <p:sldId id="276" r:id="rId33"/>
    <p:sldId id="330" r:id="rId34"/>
    <p:sldId id="282" r:id="rId35"/>
    <p:sldId id="277" r:id="rId36"/>
    <p:sldId id="331" r:id="rId37"/>
    <p:sldId id="284" r:id="rId38"/>
    <p:sldId id="332" r:id="rId39"/>
    <p:sldId id="333" r:id="rId40"/>
    <p:sldId id="334" r:id="rId41"/>
    <p:sldId id="335" r:id="rId42"/>
    <p:sldId id="303" r:id="rId43"/>
    <p:sldId id="3035" r:id="rId44"/>
    <p:sldId id="326" r:id="rId45"/>
    <p:sldId id="327" r:id="rId46"/>
    <p:sldId id="328" r:id="rId47"/>
    <p:sldId id="3034" r:id="rId48"/>
    <p:sldId id="3016" r:id="rId49"/>
    <p:sldId id="2995" r:id="rId50"/>
    <p:sldId id="3014" r:id="rId51"/>
    <p:sldId id="3015" r:id="rId52"/>
    <p:sldId id="311" r:id="rId53"/>
    <p:sldId id="312" r:id="rId54"/>
    <p:sldId id="3019" r:id="rId55"/>
    <p:sldId id="3020" r:id="rId56"/>
    <p:sldId id="3021" r:id="rId57"/>
    <p:sldId id="3022" r:id="rId58"/>
    <p:sldId id="313" r:id="rId59"/>
    <p:sldId id="3023" r:id="rId60"/>
    <p:sldId id="314" r:id="rId61"/>
    <p:sldId id="3024" r:id="rId62"/>
    <p:sldId id="294" r:id="rId63"/>
    <p:sldId id="295" r:id="rId64"/>
    <p:sldId id="296" r:id="rId65"/>
    <p:sldId id="297" r:id="rId66"/>
    <p:sldId id="298" r:id="rId67"/>
    <p:sldId id="315" r:id="rId68"/>
    <p:sldId id="316" r:id="rId69"/>
    <p:sldId id="3025" r:id="rId70"/>
    <p:sldId id="3026" r:id="rId71"/>
    <p:sldId id="3027" r:id="rId72"/>
    <p:sldId id="307" r:id="rId73"/>
    <p:sldId id="318" r:id="rId74"/>
    <p:sldId id="319" r:id="rId75"/>
    <p:sldId id="3028" r:id="rId76"/>
    <p:sldId id="304" r:id="rId77"/>
    <p:sldId id="3036" r:id="rId78"/>
    <p:sldId id="3037" r:id="rId79"/>
    <p:sldId id="3038" r:id="rId80"/>
    <p:sldId id="3039" r:id="rId81"/>
    <p:sldId id="280" r:id="rId82"/>
    <p:sldId id="3040" r:id="rId83"/>
    <p:sldId id="3041" r:id="rId84"/>
    <p:sldId id="322" r:id="rId85"/>
    <p:sldId id="3058" r:id="rId86"/>
    <p:sldId id="320" r:id="rId87"/>
    <p:sldId id="3043" r:id="rId88"/>
    <p:sldId id="3044" r:id="rId89"/>
    <p:sldId id="3045" r:id="rId90"/>
    <p:sldId id="292" r:id="rId91"/>
    <p:sldId id="293" r:id="rId92"/>
    <p:sldId id="3046" r:id="rId93"/>
    <p:sldId id="351" r:id="rId94"/>
    <p:sldId id="381" r:id="rId95"/>
    <p:sldId id="382" r:id="rId96"/>
    <p:sldId id="362" r:id="rId97"/>
    <p:sldId id="383" r:id="rId98"/>
    <p:sldId id="384" r:id="rId99"/>
    <p:sldId id="323" r:id="rId100"/>
    <p:sldId id="3031" r:id="rId101"/>
    <p:sldId id="324" r:id="rId102"/>
    <p:sldId id="3032" r:id="rId103"/>
    <p:sldId id="3053" r:id="rId104"/>
    <p:sldId id="3048" r:id="rId105"/>
    <p:sldId id="3049" r:id="rId106"/>
    <p:sldId id="3050" r:id="rId107"/>
    <p:sldId id="3051" r:id="rId108"/>
    <p:sldId id="3052" r:id="rId109"/>
    <p:sldId id="3055" r:id="rId110"/>
    <p:sldId id="3060" r:id="rId111"/>
    <p:sldId id="3061" r:id="rId112"/>
    <p:sldId id="3033" r:id="rId113"/>
    <p:sldId id="3047" r:id="rId114"/>
    <p:sldId id="3056" r:id="rId115"/>
    <p:sldId id="302" r:id="rId116"/>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預設章節" id="{AB5F2810-1E18-4254-9590-7132073941E1}">
          <p14:sldIdLst>
            <p14:sldId id="387"/>
            <p14:sldId id="258"/>
            <p14:sldId id="270"/>
            <p14:sldId id="268"/>
            <p14:sldId id="269"/>
            <p14:sldId id="271"/>
            <p14:sldId id="256"/>
            <p14:sldId id="262"/>
            <p14:sldId id="264"/>
            <p14:sldId id="265"/>
            <p14:sldId id="266"/>
            <p14:sldId id="267"/>
            <p14:sldId id="263"/>
            <p14:sldId id="272"/>
            <p14:sldId id="259"/>
            <p14:sldId id="260"/>
            <p14:sldId id="261"/>
            <p14:sldId id="308"/>
            <p14:sldId id="273"/>
            <p14:sldId id="274"/>
            <p14:sldId id="275"/>
            <p14:sldId id="283"/>
            <p14:sldId id="285"/>
            <p14:sldId id="286"/>
            <p14:sldId id="287"/>
            <p14:sldId id="288"/>
            <p14:sldId id="289"/>
            <p14:sldId id="290"/>
            <p14:sldId id="291"/>
            <p14:sldId id="329"/>
            <p14:sldId id="276"/>
            <p14:sldId id="330"/>
            <p14:sldId id="282"/>
            <p14:sldId id="277"/>
            <p14:sldId id="331"/>
            <p14:sldId id="284"/>
            <p14:sldId id="332"/>
            <p14:sldId id="333"/>
            <p14:sldId id="334"/>
            <p14:sldId id="335"/>
            <p14:sldId id="303"/>
            <p14:sldId id="3035"/>
            <p14:sldId id="326"/>
            <p14:sldId id="327"/>
            <p14:sldId id="328"/>
            <p14:sldId id="3034"/>
            <p14:sldId id="3016"/>
            <p14:sldId id="2995"/>
            <p14:sldId id="3014"/>
            <p14:sldId id="3015"/>
            <p14:sldId id="311"/>
            <p14:sldId id="312"/>
            <p14:sldId id="3019"/>
            <p14:sldId id="3020"/>
            <p14:sldId id="3021"/>
            <p14:sldId id="3022"/>
            <p14:sldId id="313"/>
            <p14:sldId id="3023"/>
            <p14:sldId id="314"/>
            <p14:sldId id="3024"/>
            <p14:sldId id="294"/>
            <p14:sldId id="295"/>
            <p14:sldId id="296"/>
            <p14:sldId id="297"/>
            <p14:sldId id="298"/>
            <p14:sldId id="315"/>
            <p14:sldId id="316"/>
            <p14:sldId id="3025"/>
            <p14:sldId id="3026"/>
            <p14:sldId id="3027"/>
            <p14:sldId id="307"/>
            <p14:sldId id="318"/>
            <p14:sldId id="319"/>
            <p14:sldId id="3028"/>
            <p14:sldId id="304"/>
            <p14:sldId id="3036"/>
            <p14:sldId id="3037"/>
            <p14:sldId id="3038"/>
            <p14:sldId id="3039"/>
            <p14:sldId id="280"/>
            <p14:sldId id="3040"/>
            <p14:sldId id="3041"/>
            <p14:sldId id="322"/>
            <p14:sldId id="3058"/>
            <p14:sldId id="320"/>
            <p14:sldId id="3043"/>
            <p14:sldId id="3044"/>
            <p14:sldId id="3045"/>
            <p14:sldId id="292"/>
            <p14:sldId id="293"/>
            <p14:sldId id="3046"/>
            <p14:sldId id="351"/>
            <p14:sldId id="381"/>
            <p14:sldId id="382"/>
            <p14:sldId id="362"/>
            <p14:sldId id="383"/>
            <p14:sldId id="384"/>
            <p14:sldId id="323"/>
            <p14:sldId id="3031"/>
            <p14:sldId id="3057"/>
            <p14:sldId id="324"/>
            <p14:sldId id="3032"/>
            <p14:sldId id="3053"/>
            <p14:sldId id="3048"/>
            <p14:sldId id="3049"/>
            <p14:sldId id="3050"/>
            <p14:sldId id="3051"/>
            <p14:sldId id="3052"/>
            <p14:sldId id="3055"/>
            <p14:sldId id="3060"/>
            <p14:sldId id="3061"/>
            <p14:sldId id="3033"/>
            <p14:sldId id="3047"/>
            <p14:sldId id="3056"/>
            <p14:sldId id="30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15" autoAdjust="0"/>
    <p:restoredTop sz="94660"/>
  </p:normalViewPr>
  <p:slideViewPr>
    <p:cSldViewPr>
      <p:cViewPr varScale="1">
        <p:scale>
          <a:sx n="65" d="100"/>
          <a:sy n="65" d="100"/>
        </p:scale>
        <p:origin x="-1324" y="-5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___2.xlsx"/></Relationships>
</file>

<file path=ppt/charts/chart1.xml><?xml version="1.0" encoding="utf-8"?>
<c:chartSpace xmlns:c="http://schemas.openxmlformats.org/drawingml/2006/chart" xmlns:a="http://schemas.openxmlformats.org/drawingml/2006/main" xmlns:r="http://schemas.openxmlformats.org/officeDocument/2006/relationships">
  <c:lang val="zh-TW"/>
  <c:style val="26"/>
  <c:chart>
    <c:autoTitleDeleted val="1"/>
    <c:plotArea>
      <c:layout>
        <c:manualLayout>
          <c:layoutTarget val="inner"/>
          <c:xMode val="edge"/>
          <c:yMode val="edge"/>
          <c:x val="7.0780969280248449E-2"/>
          <c:y val="3.5581098958301451E-2"/>
          <c:w val="0.923190861705667"/>
          <c:h val="0.80263906900471138"/>
        </c:manualLayout>
      </c:layout>
      <c:lineChart>
        <c:grouping val="standard"/>
        <c:ser>
          <c:idx val="0"/>
          <c:order val="0"/>
          <c:tx>
            <c:strRef>
              <c:f>工作表1!$B$10</c:f>
              <c:strCache>
                <c:ptCount val="1"/>
                <c:pt idx="0">
                  <c:v>107年</c:v>
                </c:pt>
              </c:strCache>
            </c:strRef>
          </c:tx>
          <c:dLbls>
            <c:dLbl>
              <c:idx val="0"/>
              <c:layout>
                <c:manualLayout>
                  <c:x val="-3.7558685446009397E-3"/>
                  <c:y val="-6.7598765492880722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DCF-48F1-BA6A-7479BC1063B7}"/>
                </c:ext>
              </c:extLst>
            </c:dLbl>
            <c:dLbl>
              <c:idx val="1"/>
              <c:layout>
                <c:manualLayout>
                  <c:x val="0"/>
                  <c:y val="-1.013941563434020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DCF-48F1-BA6A-7479BC1063B7}"/>
                </c:ext>
              </c:extLst>
            </c:dLbl>
            <c:dLbl>
              <c:idx val="2"/>
              <c:layout>
                <c:manualLayout>
                  <c:x val="0"/>
                  <c:y val="-2.36586364801271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DCF-48F1-BA6A-7479BC1063B7}"/>
                </c:ext>
              </c:extLst>
            </c:dLbl>
            <c:dLbl>
              <c:idx val="3"/>
              <c:layout>
                <c:manualLayout>
                  <c:x val="0"/>
                  <c:y val="-2.027883126868040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DCF-48F1-BA6A-7479BC1063B7}"/>
                </c:ext>
              </c:extLst>
            </c:dLbl>
            <c:dLbl>
              <c:idx val="4"/>
              <c:layout>
                <c:manualLayout>
                  <c:x val="0"/>
                  <c:y val="-2.36586364801271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DCF-48F1-BA6A-7479BC1063B7}"/>
                </c:ext>
              </c:extLst>
            </c:dLbl>
            <c:spPr>
              <a:noFill/>
              <a:ln>
                <a:noFill/>
              </a:ln>
              <a:effectLst/>
            </c:spPr>
            <c:txPr>
              <a:bodyPr/>
              <a:lstStyle/>
              <a:p>
                <a:pPr>
                  <a:defRPr sz="1400"/>
                </a:pPr>
                <a:endParaRPr lang="zh-TW"/>
              </a:p>
            </c:txPr>
            <c:showVal val="1"/>
            <c:extLst xmlns:c16r2="http://schemas.microsoft.com/office/drawing/2015/06/chart">
              <c:ext xmlns:c15="http://schemas.microsoft.com/office/drawing/2012/chart" uri="{CE6537A1-D6FC-4f65-9D91-7224C49458BB}">
                <c15:showLeaderLines val="0"/>
              </c:ext>
            </c:extLst>
          </c:dLbls>
          <c:cat>
            <c:strRef>
              <c:f>工作表1!$A$11:$A$15</c:f>
              <c:strCache>
                <c:ptCount val="5"/>
                <c:pt idx="0">
                  <c:v>財物有利標</c:v>
                </c:pt>
                <c:pt idx="1">
                  <c:v>財物最低標</c:v>
                </c:pt>
                <c:pt idx="2">
                  <c:v>工程最低標</c:v>
                </c:pt>
                <c:pt idx="3">
                  <c:v>工程有利標</c:v>
                </c:pt>
                <c:pt idx="4">
                  <c:v>統包有利標</c:v>
                </c:pt>
              </c:strCache>
            </c:strRef>
          </c:cat>
          <c:val>
            <c:numRef>
              <c:f>工作表1!$B$11:$B$15</c:f>
              <c:numCache>
                <c:formatCode>0.00%</c:formatCode>
                <c:ptCount val="5"/>
                <c:pt idx="0">
                  <c:v>0.4642857142857143</c:v>
                </c:pt>
                <c:pt idx="1">
                  <c:v>0</c:v>
                </c:pt>
                <c:pt idx="2">
                  <c:v>0.5</c:v>
                </c:pt>
                <c:pt idx="3">
                  <c:v>3.5714285714285712E-2</c:v>
                </c:pt>
                <c:pt idx="4">
                  <c:v>0</c:v>
                </c:pt>
              </c:numCache>
            </c:numRef>
          </c:val>
          <c:extLst xmlns:c16r2="http://schemas.microsoft.com/office/drawing/2015/06/chart">
            <c:ext xmlns:c16="http://schemas.microsoft.com/office/drawing/2014/chart" uri="{C3380CC4-5D6E-409C-BE32-E72D297353CC}">
              <c16:uniqueId val="{00000005-5DCF-48F1-BA6A-7479BC1063B7}"/>
            </c:ext>
          </c:extLst>
        </c:ser>
        <c:ser>
          <c:idx val="1"/>
          <c:order val="1"/>
          <c:tx>
            <c:strRef>
              <c:f>工作表1!$C$10</c:f>
              <c:strCache>
                <c:ptCount val="1"/>
                <c:pt idx="0">
                  <c:v>108年</c:v>
                </c:pt>
              </c:strCache>
            </c:strRef>
          </c:tx>
          <c:dLbls>
            <c:dLbl>
              <c:idx val="0"/>
              <c:layout>
                <c:manualLayout>
                  <c:x val="1.3145539906103289E-2"/>
                  <c:y val="3.379805211446734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DCF-48F1-BA6A-7479BC1063B7}"/>
                </c:ext>
              </c:extLst>
            </c:dLbl>
            <c:dLbl>
              <c:idx val="1"/>
              <c:layout>
                <c:manualLayout>
                  <c:x val="1.0722128736945301E-2"/>
                  <c:y val="-6.7596237633569516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DCF-48F1-BA6A-7479BC1063B7}"/>
                </c:ext>
              </c:extLst>
            </c:dLbl>
            <c:dLbl>
              <c:idx val="2"/>
              <c:layout>
                <c:manualLayout>
                  <c:x val="-2.55462858256594E-2"/>
                  <c:y val="2.365868317174932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5DCF-48F1-BA6A-7479BC1063B7}"/>
                </c:ext>
              </c:extLst>
            </c:dLbl>
            <c:dLbl>
              <c:idx val="4"/>
              <c:layout>
                <c:manualLayout>
                  <c:x val="0"/>
                  <c:y val="-1.689902605723367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5DCF-48F1-BA6A-7479BC1063B7}"/>
                </c:ext>
              </c:extLst>
            </c:dLbl>
            <c:spPr>
              <a:noFill/>
              <a:ln>
                <a:noFill/>
              </a:ln>
              <a:effectLst/>
            </c:spPr>
            <c:txPr>
              <a:bodyPr/>
              <a:lstStyle/>
              <a:p>
                <a:pPr>
                  <a:defRPr sz="2000"/>
                </a:pPr>
                <a:endParaRPr lang="zh-TW"/>
              </a:p>
            </c:txPr>
            <c:showVal val="1"/>
            <c:extLst xmlns:c16r2="http://schemas.microsoft.com/office/drawing/2015/06/chart">
              <c:ext xmlns:c15="http://schemas.microsoft.com/office/drawing/2012/chart" uri="{CE6537A1-D6FC-4f65-9D91-7224C49458BB}">
                <c15:showLeaderLines val="0"/>
              </c:ext>
            </c:extLst>
          </c:dLbls>
          <c:cat>
            <c:strRef>
              <c:f>工作表1!$A$11:$A$15</c:f>
              <c:strCache>
                <c:ptCount val="5"/>
                <c:pt idx="0">
                  <c:v>財物有利標</c:v>
                </c:pt>
                <c:pt idx="1">
                  <c:v>財物最低標</c:v>
                </c:pt>
                <c:pt idx="2">
                  <c:v>工程最低標</c:v>
                </c:pt>
                <c:pt idx="3">
                  <c:v>工程有利標</c:v>
                </c:pt>
                <c:pt idx="4">
                  <c:v>統包有利標</c:v>
                </c:pt>
              </c:strCache>
            </c:strRef>
          </c:cat>
          <c:val>
            <c:numRef>
              <c:f>工作表1!$C$11:$C$15</c:f>
              <c:numCache>
                <c:formatCode>0.00%</c:formatCode>
                <c:ptCount val="5"/>
                <c:pt idx="0">
                  <c:v>0.45238095238095244</c:v>
                </c:pt>
                <c:pt idx="1">
                  <c:v>4.7619047619047623E-2</c:v>
                </c:pt>
                <c:pt idx="2">
                  <c:v>0.21428571428571427</c:v>
                </c:pt>
                <c:pt idx="3">
                  <c:v>0.23809523809523814</c:v>
                </c:pt>
                <c:pt idx="4">
                  <c:v>4.7619047619047623E-2</c:v>
                </c:pt>
              </c:numCache>
            </c:numRef>
          </c:val>
          <c:extLst xmlns:c16r2="http://schemas.microsoft.com/office/drawing/2015/06/chart">
            <c:ext xmlns:c16="http://schemas.microsoft.com/office/drawing/2014/chart" uri="{C3380CC4-5D6E-409C-BE32-E72D297353CC}">
              <c16:uniqueId val="{0000000A-5DCF-48F1-BA6A-7479BC1063B7}"/>
            </c:ext>
          </c:extLst>
        </c:ser>
        <c:ser>
          <c:idx val="2"/>
          <c:order val="2"/>
          <c:tx>
            <c:strRef>
              <c:f>工作表1!$D$10</c:f>
              <c:strCache>
                <c:ptCount val="1"/>
                <c:pt idx="0">
                  <c:v>109年</c:v>
                </c:pt>
              </c:strCache>
            </c:strRef>
          </c:tx>
          <c:dLbls>
            <c:dLbl>
              <c:idx val="1"/>
              <c:layout>
                <c:manualLayout>
                  <c:x val="-0.13591558536792464"/>
                  <c:y val="-2.037926174200189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5DCF-48F1-BA6A-7479BC1063B7}"/>
                </c:ext>
              </c:extLst>
            </c:dLbl>
            <c:dLbl>
              <c:idx val="2"/>
              <c:layout>
                <c:manualLayout>
                  <c:x val="-6.9032779561717023E-2"/>
                  <c:y val="0.11270484671716531"/>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5DCF-48F1-BA6A-7479BC1063B7}"/>
                </c:ext>
              </c:extLst>
            </c:dLbl>
            <c:dLbl>
              <c:idx val="4"/>
              <c:layout>
                <c:manualLayout>
                  <c:x val="2.065727699530517E-2"/>
                  <c:y val="1.351922084578694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5DCF-48F1-BA6A-7479BC1063B7}"/>
                </c:ext>
              </c:extLst>
            </c:dLbl>
            <c:spPr>
              <a:noFill/>
              <a:ln>
                <a:noFill/>
              </a:ln>
              <a:effectLst/>
            </c:spPr>
            <c:txPr>
              <a:bodyPr/>
              <a:lstStyle/>
              <a:p>
                <a:pPr>
                  <a:defRPr sz="2400" b="1"/>
                </a:pPr>
                <a:endParaRPr lang="zh-TW"/>
              </a:p>
            </c:txPr>
            <c:showVal val="1"/>
            <c:extLst xmlns:c16r2="http://schemas.microsoft.com/office/drawing/2015/06/chart">
              <c:ext xmlns:c15="http://schemas.microsoft.com/office/drawing/2012/chart" uri="{CE6537A1-D6FC-4f65-9D91-7224C49458BB}">
                <c15:showLeaderLines val="0"/>
              </c:ext>
            </c:extLst>
          </c:dLbls>
          <c:cat>
            <c:strRef>
              <c:f>工作表1!$A$11:$A$15</c:f>
              <c:strCache>
                <c:ptCount val="5"/>
                <c:pt idx="0">
                  <c:v>財物有利標</c:v>
                </c:pt>
                <c:pt idx="1">
                  <c:v>財物最低標</c:v>
                </c:pt>
                <c:pt idx="2">
                  <c:v>工程最低標</c:v>
                </c:pt>
                <c:pt idx="3">
                  <c:v>工程有利標</c:v>
                </c:pt>
                <c:pt idx="4">
                  <c:v>統包有利標</c:v>
                </c:pt>
              </c:strCache>
            </c:strRef>
          </c:cat>
          <c:val>
            <c:numRef>
              <c:f>工作表1!$D$11:$D$15</c:f>
              <c:numCache>
                <c:formatCode>0.00%</c:formatCode>
                <c:ptCount val="5"/>
                <c:pt idx="0">
                  <c:v>0.88571428571428557</c:v>
                </c:pt>
                <c:pt idx="1">
                  <c:v>2.8571428571428574E-2</c:v>
                </c:pt>
                <c:pt idx="2">
                  <c:v>0.25714285714285717</c:v>
                </c:pt>
                <c:pt idx="3">
                  <c:v>0.2</c:v>
                </c:pt>
                <c:pt idx="4">
                  <c:v>0</c:v>
                </c:pt>
              </c:numCache>
            </c:numRef>
          </c:val>
          <c:extLst xmlns:c16r2="http://schemas.microsoft.com/office/drawing/2015/06/chart">
            <c:ext xmlns:c16="http://schemas.microsoft.com/office/drawing/2014/chart" uri="{C3380CC4-5D6E-409C-BE32-E72D297353CC}">
              <c16:uniqueId val="{0000000E-5DCF-48F1-BA6A-7479BC1063B7}"/>
            </c:ext>
          </c:extLst>
        </c:ser>
        <c:dLbls/>
        <c:hiLowLines/>
        <c:marker val="1"/>
        <c:axId val="163610624"/>
        <c:axId val="163612544"/>
      </c:lineChart>
      <c:catAx>
        <c:axId val="163610624"/>
        <c:scaling>
          <c:orientation val="minMax"/>
        </c:scaling>
        <c:axPos val="b"/>
        <c:title>
          <c:tx>
            <c:rich>
              <a:bodyPr/>
              <a:lstStyle/>
              <a:p>
                <a:pPr>
                  <a:defRPr sz="1400"/>
                </a:pPr>
                <a:r>
                  <a:rPr lang="zh-TW" sz="1400"/>
                  <a:t>招標方式</a:t>
                </a:r>
              </a:p>
            </c:rich>
          </c:tx>
          <c:layout>
            <c:manualLayout>
              <c:xMode val="edge"/>
              <c:yMode val="edge"/>
              <c:x val="0.90139987431148583"/>
              <c:y val="0.91209126645027072"/>
            </c:manualLayout>
          </c:layout>
        </c:title>
        <c:numFmt formatCode="General" sourceLinked="0"/>
        <c:majorTickMark val="none"/>
        <c:tickLblPos val="nextTo"/>
        <c:txPr>
          <a:bodyPr/>
          <a:lstStyle/>
          <a:p>
            <a:pPr>
              <a:defRPr sz="2000"/>
            </a:pPr>
            <a:endParaRPr lang="zh-TW"/>
          </a:p>
        </c:txPr>
        <c:crossAx val="163612544"/>
        <c:crosses val="autoZero"/>
        <c:auto val="1"/>
        <c:lblAlgn val="ctr"/>
        <c:lblOffset val="100"/>
      </c:catAx>
      <c:valAx>
        <c:axId val="163612544"/>
        <c:scaling>
          <c:orientation val="minMax"/>
        </c:scaling>
        <c:axPos val="l"/>
        <c:majorGridlines/>
        <c:title>
          <c:tx>
            <c:rich>
              <a:bodyPr rot="0" vert="horz"/>
              <a:lstStyle/>
              <a:p>
                <a:pPr>
                  <a:defRPr sz="1400"/>
                </a:pPr>
                <a:r>
                  <a:rPr lang="zh-TW" sz="1400"/>
                  <a:t>百分比</a:t>
                </a:r>
              </a:p>
            </c:rich>
          </c:tx>
          <c:layout>
            <c:manualLayout>
              <c:xMode val="edge"/>
              <c:yMode val="edge"/>
              <c:x val="8.1639302950078735E-2"/>
              <c:y val="1.7247079641753359E-3"/>
            </c:manualLayout>
          </c:layout>
        </c:title>
        <c:numFmt formatCode="0.0%" sourceLinked="0"/>
        <c:tickLblPos val="nextTo"/>
        <c:txPr>
          <a:bodyPr/>
          <a:lstStyle/>
          <a:p>
            <a:pPr>
              <a:defRPr sz="1600"/>
            </a:pPr>
            <a:endParaRPr lang="zh-TW"/>
          </a:p>
        </c:txPr>
        <c:crossAx val="163610624"/>
        <c:crosses val="autoZero"/>
        <c:crossBetween val="between"/>
      </c:valAx>
    </c:plotArea>
    <c:legend>
      <c:legendPos val="r"/>
      <c:legendEntry>
        <c:idx val="1"/>
        <c:txPr>
          <a:bodyPr/>
          <a:lstStyle/>
          <a:p>
            <a:pPr>
              <a:defRPr sz="2400"/>
            </a:pPr>
            <a:endParaRPr lang="zh-TW"/>
          </a:p>
        </c:txPr>
      </c:legendEntry>
      <c:legendEntry>
        <c:idx val="2"/>
        <c:txPr>
          <a:bodyPr/>
          <a:lstStyle/>
          <a:p>
            <a:pPr>
              <a:defRPr sz="3200"/>
            </a:pPr>
            <a:endParaRPr lang="zh-TW"/>
          </a:p>
        </c:txPr>
      </c:legendEntry>
      <c:layout>
        <c:manualLayout>
          <c:xMode val="edge"/>
          <c:yMode val="edge"/>
          <c:x val="0.51322065727699551"/>
          <c:y val="2.7265181379774805E-2"/>
          <c:w val="0.45485446009389685"/>
          <c:h val="9.8574813318987375E-2"/>
        </c:manualLayout>
      </c:layout>
      <c:txPr>
        <a:bodyPr/>
        <a:lstStyle/>
        <a:p>
          <a:pPr>
            <a:defRPr sz="2000"/>
          </a:pPr>
          <a:endParaRPr lang="zh-TW"/>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TW"/>
  <c:chart>
    <c:plotArea>
      <c:layout>
        <c:manualLayout>
          <c:layoutTarget val="inner"/>
          <c:xMode val="edge"/>
          <c:yMode val="edge"/>
          <c:x val="7.9677054618177853E-2"/>
          <c:y val="2.9656331944852399E-2"/>
          <c:w val="0.83054313866001062"/>
          <c:h val="0.86108031375509264"/>
        </c:manualLayout>
      </c:layout>
      <c:lineChart>
        <c:grouping val="standard"/>
        <c:ser>
          <c:idx val="0"/>
          <c:order val="0"/>
          <c:tx>
            <c:strRef>
              <c:f>工作表1!$B$19</c:f>
              <c:strCache>
                <c:ptCount val="1"/>
                <c:pt idx="0">
                  <c:v>財物有利標</c:v>
                </c:pt>
              </c:strCache>
            </c:strRef>
          </c:tx>
          <c:spPr>
            <a:ln w="79375"/>
          </c:spPr>
          <c:marker>
            <c:spPr>
              <a:solidFill>
                <a:schemeClr val="accent1"/>
              </a:solidFill>
            </c:spPr>
          </c:marker>
          <c:cat>
            <c:strRef>
              <c:f>工作表1!$A$20:$A$22</c:f>
              <c:strCache>
                <c:ptCount val="3"/>
                <c:pt idx="0">
                  <c:v>107年</c:v>
                </c:pt>
                <c:pt idx="1">
                  <c:v>108年</c:v>
                </c:pt>
                <c:pt idx="2">
                  <c:v>109年</c:v>
                </c:pt>
              </c:strCache>
            </c:strRef>
          </c:cat>
          <c:val>
            <c:numRef>
              <c:f>工作表1!$B$20:$B$22</c:f>
              <c:numCache>
                <c:formatCode>0.00%</c:formatCode>
                <c:ptCount val="3"/>
                <c:pt idx="0">
                  <c:v>0.4642857142857143</c:v>
                </c:pt>
                <c:pt idx="1">
                  <c:v>0.45238095238095244</c:v>
                </c:pt>
                <c:pt idx="2">
                  <c:v>0.54761904761904778</c:v>
                </c:pt>
              </c:numCache>
            </c:numRef>
          </c:val>
          <c:extLst xmlns:c16r2="http://schemas.microsoft.com/office/drawing/2015/06/chart">
            <c:ext xmlns:c16="http://schemas.microsoft.com/office/drawing/2014/chart" uri="{C3380CC4-5D6E-409C-BE32-E72D297353CC}">
              <c16:uniqueId val="{00000000-2EE8-4528-8BB9-49A35ADB92B0}"/>
            </c:ext>
          </c:extLst>
        </c:ser>
        <c:ser>
          <c:idx val="1"/>
          <c:order val="1"/>
          <c:tx>
            <c:strRef>
              <c:f>工作表1!$C$19</c:f>
              <c:strCache>
                <c:ptCount val="1"/>
                <c:pt idx="0">
                  <c:v>財物最低標</c:v>
                </c:pt>
              </c:strCache>
            </c:strRef>
          </c:tx>
          <c:spPr>
            <a:ln w="79375"/>
          </c:spPr>
          <c:cat>
            <c:strRef>
              <c:f>工作表1!$A$20:$A$22</c:f>
              <c:strCache>
                <c:ptCount val="3"/>
                <c:pt idx="0">
                  <c:v>107年</c:v>
                </c:pt>
                <c:pt idx="1">
                  <c:v>108年</c:v>
                </c:pt>
                <c:pt idx="2">
                  <c:v>109年</c:v>
                </c:pt>
              </c:strCache>
            </c:strRef>
          </c:cat>
          <c:val>
            <c:numRef>
              <c:f>工作表1!$C$20:$C$22</c:f>
              <c:numCache>
                <c:formatCode>0.00%</c:formatCode>
                <c:ptCount val="3"/>
                <c:pt idx="0">
                  <c:v>0</c:v>
                </c:pt>
                <c:pt idx="1">
                  <c:v>4.7619047619047623E-2</c:v>
                </c:pt>
                <c:pt idx="2">
                  <c:v>2.3809523809523812E-2</c:v>
                </c:pt>
              </c:numCache>
            </c:numRef>
          </c:val>
          <c:extLst xmlns:c16r2="http://schemas.microsoft.com/office/drawing/2015/06/chart">
            <c:ext xmlns:c16="http://schemas.microsoft.com/office/drawing/2014/chart" uri="{C3380CC4-5D6E-409C-BE32-E72D297353CC}">
              <c16:uniqueId val="{00000001-2EE8-4528-8BB9-49A35ADB92B0}"/>
            </c:ext>
          </c:extLst>
        </c:ser>
        <c:ser>
          <c:idx val="2"/>
          <c:order val="2"/>
          <c:tx>
            <c:strRef>
              <c:f>工作表1!$D$19</c:f>
              <c:strCache>
                <c:ptCount val="1"/>
                <c:pt idx="0">
                  <c:v>工程最低標</c:v>
                </c:pt>
              </c:strCache>
            </c:strRef>
          </c:tx>
          <c:spPr>
            <a:ln w="79375"/>
          </c:spPr>
          <c:cat>
            <c:strRef>
              <c:f>工作表1!$A$20:$A$22</c:f>
              <c:strCache>
                <c:ptCount val="3"/>
                <c:pt idx="0">
                  <c:v>107年</c:v>
                </c:pt>
                <c:pt idx="1">
                  <c:v>108年</c:v>
                </c:pt>
                <c:pt idx="2">
                  <c:v>109年</c:v>
                </c:pt>
              </c:strCache>
            </c:strRef>
          </c:cat>
          <c:val>
            <c:numRef>
              <c:f>工作表1!$D$20:$D$22</c:f>
              <c:numCache>
                <c:formatCode>0.00%</c:formatCode>
                <c:ptCount val="3"/>
                <c:pt idx="0">
                  <c:v>0.5</c:v>
                </c:pt>
                <c:pt idx="1">
                  <c:v>0.21428571428571427</c:v>
                </c:pt>
                <c:pt idx="2">
                  <c:v>0.1428571428571429</c:v>
                </c:pt>
              </c:numCache>
            </c:numRef>
          </c:val>
          <c:extLst xmlns:c16r2="http://schemas.microsoft.com/office/drawing/2015/06/chart">
            <c:ext xmlns:c16="http://schemas.microsoft.com/office/drawing/2014/chart" uri="{C3380CC4-5D6E-409C-BE32-E72D297353CC}">
              <c16:uniqueId val="{00000002-2EE8-4528-8BB9-49A35ADB92B0}"/>
            </c:ext>
          </c:extLst>
        </c:ser>
        <c:ser>
          <c:idx val="3"/>
          <c:order val="3"/>
          <c:tx>
            <c:strRef>
              <c:f>工作表1!$E$19</c:f>
              <c:strCache>
                <c:ptCount val="1"/>
                <c:pt idx="0">
                  <c:v>工程有利標</c:v>
                </c:pt>
              </c:strCache>
            </c:strRef>
          </c:tx>
          <c:spPr>
            <a:ln w="79375"/>
          </c:spPr>
          <c:cat>
            <c:strRef>
              <c:f>工作表1!$A$20:$A$22</c:f>
              <c:strCache>
                <c:ptCount val="3"/>
                <c:pt idx="0">
                  <c:v>107年</c:v>
                </c:pt>
                <c:pt idx="1">
                  <c:v>108年</c:v>
                </c:pt>
                <c:pt idx="2">
                  <c:v>109年</c:v>
                </c:pt>
              </c:strCache>
            </c:strRef>
          </c:cat>
          <c:val>
            <c:numRef>
              <c:f>工作表1!$E$20:$E$22</c:f>
              <c:numCache>
                <c:formatCode>0.00%</c:formatCode>
                <c:ptCount val="3"/>
                <c:pt idx="0">
                  <c:v>3.5714285714285712E-2</c:v>
                </c:pt>
                <c:pt idx="1">
                  <c:v>0.23809523809523814</c:v>
                </c:pt>
                <c:pt idx="2">
                  <c:v>0.11904761904761905</c:v>
                </c:pt>
              </c:numCache>
            </c:numRef>
          </c:val>
          <c:extLst xmlns:c16r2="http://schemas.microsoft.com/office/drawing/2015/06/chart">
            <c:ext xmlns:c16="http://schemas.microsoft.com/office/drawing/2014/chart" uri="{C3380CC4-5D6E-409C-BE32-E72D297353CC}">
              <c16:uniqueId val="{00000003-2EE8-4528-8BB9-49A35ADB92B0}"/>
            </c:ext>
          </c:extLst>
        </c:ser>
        <c:ser>
          <c:idx val="4"/>
          <c:order val="4"/>
          <c:tx>
            <c:strRef>
              <c:f>工作表1!$F$19</c:f>
              <c:strCache>
                <c:ptCount val="1"/>
                <c:pt idx="0">
                  <c:v>統包有利標</c:v>
                </c:pt>
              </c:strCache>
            </c:strRef>
          </c:tx>
          <c:spPr>
            <a:ln w="79375"/>
          </c:spPr>
          <c:cat>
            <c:strRef>
              <c:f>工作表1!$A$20:$A$22</c:f>
              <c:strCache>
                <c:ptCount val="3"/>
                <c:pt idx="0">
                  <c:v>107年</c:v>
                </c:pt>
                <c:pt idx="1">
                  <c:v>108年</c:v>
                </c:pt>
                <c:pt idx="2">
                  <c:v>109年</c:v>
                </c:pt>
              </c:strCache>
            </c:strRef>
          </c:cat>
          <c:val>
            <c:numRef>
              <c:f>工作表1!$F$20:$F$22</c:f>
              <c:numCache>
                <c:formatCode>0.00%</c:formatCode>
                <c:ptCount val="3"/>
                <c:pt idx="0">
                  <c:v>0</c:v>
                </c:pt>
                <c:pt idx="1">
                  <c:v>4.7619047619047623E-2</c:v>
                </c:pt>
                <c:pt idx="2">
                  <c:v>0</c:v>
                </c:pt>
              </c:numCache>
            </c:numRef>
          </c:val>
          <c:extLst xmlns:c16r2="http://schemas.microsoft.com/office/drawing/2015/06/chart">
            <c:ext xmlns:c16="http://schemas.microsoft.com/office/drawing/2014/chart" uri="{C3380CC4-5D6E-409C-BE32-E72D297353CC}">
              <c16:uniqueId val="{00000004-2EE8-4528-8BB9-49A35ADB92B0}"/>
            </c:ext>
          </c:extLst>
        </c:ser>
        <c:dLbls/>
        <c:marker val="1"/>
        <c:axId val="163915264"/>
        <c:axId val="163916800"/>
      </c:lineChart>
      <c:catAx>
        <c:axId val="163915264"/>
        <c:scaling>
          <c:orientation val="minMax"/>
        </c:scaling>
        <c:axPos val="b"/>
        <c:majorGridlines/>
        <c:numFmt formatCode="General" sourceLinked="0"/>
        <c:tickLblPos val="nextTo"/>
        <c:txPr>
          <a:bodyPr/>
          <a:lstStyle/>
          <a:p>
            <a:pPr>
              <a:defRPr sz="2400"/>
            </a:pPr>
            <a:endParaRPr lang="zh-TW"/>
          </a:p>
        </c:txPr>
        <c:crossAx val="163916800"/>
        <c:crosses val="autoZero"/>
        <c:auto val="1"/>
        <c:lblAlgn val="ctr"/>
        <c:lblOffset val="100"/>
      </c:catAx>
      <c:valAx>
        <c:axId val="163916800"/>
        <c:scaling>
          <c:orientation val="minMax"/>
        </c:scaling>
        <c:axPos val="l"/>
        <c:numFmt formatCode="0%" sourceLinked="0"/>
        <c:tickLblPos val="nextTo"/>
        <c:txPr>
          <a:bodyPr/>
          <a:lstStyle/>
          <a:p>
            <a:pPr>
              <a:defRPr sz="2000"/>
            </a:pPr>
            <a:endParaRPr lang="zh-TW"/>
          </a:p>
        </c:txPr>
        <c:crossAx val="163915264"/>
        <c:crosses val="autoZero"/>
        <c:crossBetween val="between"/>
      </c:valAx>
      <c:spPr>
        <a:noFill/>
        <a:ln w="25400">
          <a:noFill/>
        </a:ln>
      </c:spPr>
    </c:plotArea>
    <c:legend>
      <c:legendPos val="r"/>
      <c:layout>
        <c:manualLayout>
          <c:xMode val="edge"/>
          <c:yMode val="edge"/>
          <c:x val="0.76234567901234573"/>
          <c:y val="0"/>
          <c:w val="0.23765432098765432"/>
          <c:h val="0.50720182536795744"/>
        </c:manualLayout>
      </c:layout>
      <c:txPr>
        <a:bodyPr/>
        <a:lstStyle/>
        <a:p>
          <a:pPr>
            <a:defRPr sz="2400"/>
          </a:pPr>
          <a:endParaRPr lang="zh-TW"/>
        </a:p>
      </c:txPr>
    </c:legend>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5F37B3-2AF5-467B-B131-EF49BCC07E44}" type="doc">
      <dgm:prSet loTypeId="urn:microsoft.com/office/officeart/2005/8/layout/process1" loCatId="process" qsTypeId="urn:microsoft.com/office/officeart/2005/8/quickstyle/simple3" qsCatId="simple" csTypeId="urn:microsoft.com/office/officeart/2005/8/colors/colorful1#2" csCatId="colorful" phldr="1"/>
      <dgm:spPr/>
      <dgm:t>
        <a:bodyPr/>
        <a:lstStyle/>
        <a:p>
          <a:endParaRPr lang="zh-TW" altLang="en-US"/>
        </a:p>
      </dgm:t>
    </dgm:pt>
    <dgm:pt modelId="{208783C7-CCF4-4A76-BEB4-3F39C254A410}">
      <dgm:prSet phldrT="[文字]" custT="1"/>
      <dgm:spPr/>
      <dgm:t>
        <a:bodyPr/>
        <a:lstStyle/>
        <a:p>
          <a:pPr algn="ctr"/>
          <a:endParaRPr lang="en-US" altLang="en-US" sz="2000" dirty="0">
            <a:latin typeface="文鼎粗隸" pitchFamily="65" charset="-120"/>
            <a:ea typeface="文鼎粗隸" pitchFamily="65" charset="-120"/>
          </a:endParaRPr>
        </a:p>
        <a:p>
          <a:pPr algn="ctr"/>
          <a:r>
            <a:rPr lang="en-US" altLang="en-US" sz="2000" dirty="0">
              <a:latin typeface="文鼎粗隸" pitchFamily="65" charset="-120"/>
              <a:ea typeface="文鼎粗隸" pitchFamily="65" charset="-120"/>
            </a:rPr>
            <a:t>109.</a:t>
          </a:r>
          <a:r>
            <a:rPr lang="en-US" altLang="zh-TW" sz="2000" dirty="0">
              <a:latin typeface="文鼎粗隸" pitchFamily="65" charset="-120"/>
              <a:ea typeface="文鼎粗隸" pitchFamily="65" charset="-120"/>
            </a:rPr>
            <a:t>05.21</a:t>
          </a:r>
          <a:r>
            <a:rPr lang="zh-TW" altLang="en-US" sz="2400" dirty="0">
              <a:latin typeface="文鼎粗隸" pitchFamily="65" charset="-120"/>
              <a:ea typeface="文鼎粗隸" pitchFamily="65" charset="-120"/>
            </a:rPr>
            <a:t>第一次公開招標公告</a:t>
          </a:r>
          <a:endParaRPr lang="en-US" altLang="zh-TW" sz="2400" dirty="0">
            <a:latin typeface="文鼎粗隸" pitchFamily="65" charset="-120"/>
            <a:ea typeface="文鼎粗隸" pitchFamily="65" charset="-120"/>
          </a:endParaRPr>
        </a:p>
        <a:p>
          <a:pPr algn="ctr"/>
          <a:endParaRPr lang="zh-TW" altLang="en-US" sz="2400" dirty="0">
            <a:latin typeface="文鼎粗隸" pitchFamily="65" charset="-120"/>
            <a:ea typeface="文鼎粗隸" pitchFamily="65" charset="-120"/>
          </a:endParaRPr>
        </a:p>
      </dgm:t>
    </dgm:pt>
    <dgm:pt modelId="{34D29724-2F31-4C17-9723-175AC89CDE26}" type="parTrans" cxnId="{A0B4A645-F4A1-4042-B4FA-A08C5744BD74}">
      <dgm:prSet/>
      <dgm:spPr/>
      <dgm:t>
        <a:bodyPr/>
        <a:lstStyle/>
        <a:p>
          <a:endParaRPr lang="zh-TW" altLang="en-US" sz="2400">
            <a:latin typeface="文鼎粗隸" pitchFamily="65" charset="-120"/>
            <a:ea typeface="文鼎粗隸" pitchFamily="65" charset="-120"/>
          </a:endParaRPr>
        </a:p>
      </dgm:t>
    </dgm:pt>
    <dgm:pt modelId="{4D1F07D3-AC68-4C07-AC42-2A3C1BB4AC04}" type="sibTrans" cxnId="{A0B4A645-F4A1-4042-B4FA-A08C5744BD74}">
      <dgm:prSet custT="1"/>
      <dgm:spPr/>
      <dgm:t>
        <a:bodyPr/>
        <a:lstStyle/>
        <a:p>
          <a:endParaRPr lang="zh-TW" altLang="en-US" sz="2400">
            <a:latin typeface="文鼎粗隸" pitchFamily="65" charset="-120"/>
            <a:ea typeface="文鼎粗隸" pitchFamily="65" charset="-120"/>
          </a:endParaRPr>
        </a:p>
      </dgm:t>
    </dgm:pt>
    <dgm:pt modelId="{F1EAFFC4-28F6-457B-A674-7F38DD0EC5E2}">
      <dgm:prSet phldrT="[文字]" custT="1"/>
      <dgm:spPr/>
      <dgm:t>
        <a:bodyPr/>
        <a:lstStyle/>
        <a:p>
          <a:endParaRPr lang="en-US" altLang="zh-TW" sz="2400" dirty="0">
            <a:latin typeface="文鼎粗隸" pitchFamily="65" charset="-120"/>
            <a:ea typeface="文鼎粗隸" pitchFamily="65" charset="-120"/>
          </a:endParaRPr>
        </a:p>
        <a:p>
          <a:pPr marL="0" indent="0">
            <a:tabLst/>
          </a:pPr>
          <a:r>
            <a:rPr lang="zh-TW" altLang="en-US" sz="2400" dirty="0">
              <a:latin typeface="文鼎粗隸" pitchFamily="65" charset="-120"/>
              <a:ea typeface="文鼎粗隸" pitchFamily="65" charset="-120"/>
            </a:rPr>
            <a:t>聯絡    廠商    邀請    投標</a:t>
          </a:r>
          <a:endParaRPr lang="en-US" altLang="zh-TW" sz="2400" dirty="0">
            <a:solidFill>
              <a:schemeClr val="tx1"/>
            </a:solidFill>
            <a:latin typeface="文鼎粗隸" pitchFamily="65" charset="-120"/>
            <a:ea typeface="文鼎粗隸" pitchFamily="65" charset="-120"/>
          </a:endParaRPr>
        </a:p>
        <a:p>
          <a:endParaRPr lang="zh-TW" altLang="en-US" sz="2400" dirty="0">
            <a:latin typeface="文鼎粗隸" pitchFamily="65" charset="-120"/>
            <a:ea typeface="文鼎粗隸" pitchFamily="65" charset="-120"/>
          </a:endParaRPr>
        </a:p>
      </dgm:t>
    </dgm:pt>
    <dgm:pt modelId="{74572787-4E8F-4F0C-84F3-E556FC654A89}" type="parTrans" cxnId="{33D35907-6C6F-4505-AE0B-43B70CD24349}">
      <dgm:prSet/>
      <dgm:spPr/>
      <dgm:t>
        <a:bodyPr/>
        <a:lstStyle/>
        <a:p>
          <a:endParaRPr lang="zh-TW" altLang="en-US" sz="2400">
            <a:latin typeface="文鼎粗隸" pitchFamily="65" charset="-120"/>
            <a:ea typeface="文鼎粗隸" pitchFamily="65" charset="-120"/>
          </a:endParaRPr>
        </a:p>
      </dgm:t>
    </dgm:pt>
    <dgm:pt modelId="{D4F86C82-3EB3-406F-8D73-EEE70500939E}" type="sibTrans" cxnId="{33D35907-6C6F-4505-AE0B-43B70CD24349}">
      <dgm:prSet/>
      <dgm:spPr/>
      <dgm:t>
        <a:bodyPr/>
        <a:lstStyle/>
        <a:p>
          <a:endParaRPr lang="zh-TW" altLang="en-US" sz="2400">
            <a:latin typeface="文鼎粗隸" pitchFamily="65" charset="-120"/>
            <a:ea typeface="文鼎粗隸" pitchFamily="65" charset="-120"/>
          </a:endParaRPr>
        </a:p>
      </dgm:t>
    </dgm:pt>
    <dgm:pt modelId="{CB86D846-AAFD-4E32-B4AD-D6F90FA20AD7}">
      <dgm:prSet phldrT="[文字]" custT="1"/>
      <dgm:spPr/>
      <dgm:t>
        <a:bodyPr/>
        <a:lstStyle/>
        <a:p>
          <a:pPr algn="ctr"/>
          <a:endParaRPr lang="en-US" altLang="en-US" sz="2400" dirty="0">
            <a:latin typeface="文鼎粗隸" pitchFamily="65" charset="-120"/>
            <a:ea typeface="文鼎粗隸" pitchFamily="65" charset="-120"/>
          </a:endParaRPr>
        </a:p>
        <a:p>
          <a:pPr algn="ctr"/>
          <a:endParaRPr lang="en-US" altLang="en-US" sz="2400" dirty="0">
            <a:latin typeface="文鼎粗隸" pitchFamily="65" charset="-120"/>
            <a:ea typeface="文鼎粗隸" pitchFamily="65" charset="-120"/>
          </a:endParaRPr>
        </a:p>
        <a:p>
          <a:pPr marL="0" indent="0" algn="ctr"/>
          <a:endParaRPr lang="en-US" altLang="en-US" sz="2000" dirty="0">
            <a:latin typeface="文鼎粗隸" pitchFamily="65" charset="-120"/>
            <a:ea typeface="文鼎粗隸" pitchFamily="65" charset="-120"/>
          </a:endParaRPr>
        </a:p>
        <a:p>
          <a:pPr marL="0" indent="0" algn="ctr"/>
          <a:r>
            <a:rPr lang="en-US" altLang="en-US" sz="2000" dirty="0">
              <a:latin typeface="文鼎粗隸" pitchFamily="65" charset="-120"/>
              <a:ea typeface="文鼎粗隸" pitchFamily="65" charset="-120"/>
            </a:rPr>
            <a:t>109.02.25</a:t>
          </a:r>
          <a:r>
            <a:rPr lang="zh-TW" altLang="en-US" sz="2000" dirty="0">
              <a:latin typeface="文鼎粗隸" pitchFamily="65" charset="-120"/>
              <a:ea typeface="文鼎粗隸" pitchFamily="65" charset="-120"/>
            </a:rPr>
            <a:t>函報上級採用最有利標決標</a:t>
          </a:r>
          <a:endParaRPr lang="en-US" altLang="zh-TW" sz="2400" dirty="0">
            <a:latin typeface="文鼎粗隸" pitchFamily="65" charset="-120"/>
            <a:ea typeface="文鼎粗隸" pitchFamily="65" charset="-120"/>
          </a:endParaRPr>
        </a:p>
        <a:p>
          <a:pPr algn="ctr"/>
          <a:endParaRPr lang="en-US" altLang="zh-TW" sz="2400" dirty="0">
            <a:latin typeface="文鼎粗隸" pitchFamily="65" charset="-120"/>
            <a:ea typeface="文鼎粗隸" pitchFamily="65" charset="-120"/>
          </a:endParaRPr>
        </a:p>
        <a:p>
          <a:pPr algn="ctr"/>
          <a:endParaRPr lang="en-US" altLang="zh-TW" sz="2400" dirty="0">
            <a:latin typeface="文鼎粗隸" pitchFamily="65" charset="-120"/>
            <a:ea typeface="文鼎粗隸" pitchFamily="65" charset="-120"/>
          </a:endParaRPr>
        </a:p>
        <a:p>
          <a:pPr algn="ctr"/>
          <a:endParaRPr lang="zh-TW" altLang="en-US" sz="2400" dirty="0">
            <a:latin typeface="文鼎粗隸" pitchFamily="65" charset="-120"/>
            <a:ea typeface="文鼎粗隸" pitchFamily="65" charset="-120"/>
          </a:endParaRPr>
        </a:p>
      </dgm:t>
    </dgm:pt>
    <dgm:pt modelId="{28039AA3-2F65-4C4C-8232-FF252C41BBFD}" type="sibTrans" cxnId="{E2724548-22A3-400D-AE0E-B7CF9C46E36A}">
      <dgm:prSet custT="1"/>
      <dgm:spPr/>
      <dgm:t>
        <a:bodyPr/>
        <a:lstStyle/>
        <a:p>
          <a:endParaRPr lang="zh-TW" altLang="en-US" sz="2400">
            <a:latin typeface="文鼎粗隸" pitchFamily="65" charset="-120"/>
            <a:ea typeface="文鼎粗隸" pitchFamily="65" charset="-120"/>
          </a:endParaRPr>
        </a:p>
      </dgm:t>
    </dgm:pt>
    <dgm:pt modelId="{175084CA-78F6-4FCA-AFAC-966B67975224}" type="parTrans" cxnId="{E2724548-22A3-400D-AE0E-B7CF9C46E36A}">
      <dgm:prSet/>
      <dgm:spPr/>
      <dgm:t>
        <a:bodyPr/>
        <a:lstStyle/>
        <a:p>
          <a:endParaRPr lang="zh-TW" altLang="en-US" sz="2400">
            <a:latin typeface="文鼎粗隸" pitchFamily="65" charset="-120"/>
            <a:ea typeface="文鼎粗隸" pitchFamily="65" charset="-120"/>
          </a:endParaRPr>
        </a:p>
      </dgm:t>
    </dgm:pt>
    <dgm:pt modelId="{5DF91376-3FA3-4614-BA6F-C51CB8F0B941}">
      <dgm:prSet/>
      <dgm:spPr/>
      <dgm:t>
        <a:bodyPr/>
        <a:lstStyle/>
        <a:p>
          <a:r>
            <a:rPr lang="en-US" altLang="en-US" dirty="0">
              <a:latin typeface="文鼎粗隸" pitchFamily="65" charset="-120"/>
              <a:ea typeface="文鼎粗隸" pitchFamily="65" charset="-120"/>
            </a:rPr>
            <a:t>109.</a:t>
          </a:r>
          <a:r>
            <a:rPr lang="en-US" altLang="zh-TW" dirty="0">
              <a:latin typeface="文鼎粗隸" pitchFamily="65" charset="-120"/>
              <a:ea typeface="文鼎粗隸" pitchFamily="65" charset="-120"/>
            </a:rPr>
            <a:t>05</a:t>
          </a:r>
          <a:r>
            <a:rPr lang="en-US" altLang="en-US" dirty="0">
              <a:latin typeface="文鼎粗隸" pitchFamily="65" charset="-120"/>
              <a:ea typeface="文鼎粗隸" pitchFamily="65" charset="-120"/>
            </a:rPr>
            <a:t>.</a:t>
          </a:r>
          <a:r>
            <a:rPr lang="en-US" altLang="zh-TW" dirty="0">
              <a:latin typeface="文鼎粗隸" pitchFamily="65" charset="-120"/>
              <a:ea typeface="文鼎粗隸" pitchFamily="65" charset="-120"/>
            </a:rPr>
            <a:t>19</a:t>
          </a:r>
          <a:r>
            <a:rPr lang="zh-TW" altLang="en-US" dirty="0">
              <a:latin typeface="文鼎粗隸" pitchFamily="65" charset="-120"/>
              <a:ea typeface="文鼎粗隸" pitchFamily="65" charset="-120"/>
            </a:rPr>
            <a:t>回覆同意採用最有利標決標</a:t>
          </a:r>
        </a:p>
      </dgm:t>
    </dgm:pt>
    <dgm:pt modelId="{999FDC39-A99B-4039-A58E-C62FFD7B55CD}" type="parTrans" cxnId="{E6AED34A-E757-4843-B61F-9F1029C354E7}">
      <dgm:prSet/>
      <dgm:spPr/>
      <dgm:t>
        <a:bodyPr/>
        <a:lstStyle/>
        <a:p>
          <a:endParaRPr lang="zh-TW" altLang="en-US"/>
        </a:p>
      </dgm:t>
    </dgm:pt>
    <dgm:pt modelId="{B60A17EA-C3D0-4D4F-97DC-6C83BE43B23D}" type="sibTrans" cxnId="{E6AED34A-E757-4843-B61F-9F1029C354E7}">
      <dgm:prSet/>
      <dgm:spPr/>
      <dgm:t>
        <a:bodyPr/>
        <a:lstStyle/>
        <a:p>
          <a:endParaRPr lang="zh-TW" altLang="en-US"/>
        </a:p>
      </dgm:t>
    </dgm:pt>
    <dgm:pt modelId="{664A8776-C70D-4679-A86E-8E3279525752}">
      <dgm:prSet custT="1"/>
      <dgm:spPr/>
      <dgm:t>
        <a:bodyPr/>
        <a:lstStyle/>
        <a:p>
          <a:r>
            <a:rPr lang="en-US" altLang="en-US" sz="2400" dirty="0"/>
            <a:t>109.0</a:t>
          </a:r>
          <a:r>
            <a:rPr lang="en-US" altLang="zh-TW" sz="2400" dirty="0"/>
            <a:t>6</a:t>
          </a:r>
          <a:r>
            <a:rPr lang="en-US" altLang="en-US" sz="2400" dirty="0"/>
            <a:t>.</a:t>
          </a:r>
          <a:r>
            <a:rPr lang="en-US" altLang="zh-TW" sz="2400" dirty="0"/>
            <a:t>03</a:t>
          </a:r>
          <a:r>
            <a:rPr lang="zh-TW" altLang="en-US" sz="2400" dirty="0"/>
            <a:t>第二次</a:t>
          </a:r>
          <a:endParaRPr lang="en-US" altLang="zh-TW" sz="2400" dirty="0"/>
        </a:p>
        <a:p>
          <a:r>
            <a:rPr lang="zh-TW" altLang="en-US" sz="2400" dirty="0"/>
            <a:t>公開招</a:t>
          </a:r>
          <a:endParaRPr lang="en-US" altLang="zh-TW" sz="2400" dirty="0"/>
        </a:p>
        <a:p>
          <a:r>
            <a:rPr lang="zh-TW" altLang="en-US" sz="2400" dirty="0"/>
            <a:t>標公告</a:t>
          </a:r>
        </a:p>
      </dgm:t>
    </dgm:pt>
    <dgm:pt modelId="{77A167AC-C734-4911-8498-A07A6D46D40F}" type="parTrans" cxnId="{F4506B4B-157F-46F2-90B2-805280DD4738}">
      <dgm:prSet/>
      <dgm:spPr/>
      <dgm:t>
        <a:bodyPr/>
        <a:lstStyle/>
        <a:p>
          <a:endParaRPr lang="zh-TW" altLang="en-US"/>
        </a:p>
      </dgm:t>
    </dgm:pt>
    <dgm:pt modelId="{A1042422-2A39-4CA5-A348-A3BA4A049C29}" type="sibTrans" cxnId="{F4506B4B-157F-46F2-90B2-805280DD4738}">
      <dgm:prSet/>
      <dgm:spPr/>
      <dgm:t>
        <a:bodyPr/>
        <a:lstStyle/>
        <a:p>
          <a:endParaRPr lang="zh-TW" altLang="en-US"/>
        </a:p>
      </dgm:t>
    </dgm:pt>
    <dgm:pt modelId="{F0D17E01-CE9E-47A0-9F47-0C623B9BFC28}" type="pres">
      <dgm:prSet presAssocID="{EE5F37B3-2AF5-467B-B131-EF49BCC07E44}" presName="Name0" presStyleCnt="0">
        <dgm:presLayoutVars>
          <dgm:dir/>
          <dgm:resizeHandles val="exact"/>
        </dgm:presLayoutVars>
      </dgm:prSet>
      <dgm:spPr/>
      <dgm:t>
        <a:bodyPr/>
        <a:lstStyle/>
        <a:p>
          <a:endParaRPr lang="zh-TW" altLang="en-US"/>
        </a:p>
      </dgm:t>
    </dgm:pt>
    <dgm:pt modelId="{A45A34F6-EB26-49BC-BBC4-C3925DD856F9}" type="pres">
      <dgm:prSet presAssocID="{CB86D846-AAFD-4E32-B4AD-D6F90FA20AD7}" presName="node" presStyleLbl="node1" presStyleIdx="0" presStyleCnt="5" custScaleX="255950" custScaleY="414129" custLinFactNeighborX="-57595">
        <dgm:presLayoutVars>
          <dgm:bulletEnabled val="1"/>
        </dgm:presLayoutVars>
      </dgm:prSet>
      <dgm:spPr/>
      <dgm:t>
        <a:bodyPr/>
        <a:lstStyle/>
        <a:p>
          <a:endParaRPr lang="zh-TW" altLang="en-US"/>
        </a:p>
      </dgm:t>
    </dgm:pt>
    <dgm:pt modelId="{1CA31947-181B-4A49-AF7D-F9930D8FF93B}" type="pres">
      <dgm:prSet presAssocID="{28039AA3-2F65-4C4C-8232-FF252C41BBFD}" presName="sibTrans" presStyleLbl="sibTrans2D1" presStyleIdx="0" presStyleCnt="4" custScaleX="235694" custScaleY="329280" custLinFactNeighborX="77" custLinFactNeighborY="-32069"/>
      <dgm:spPr/>
      <dgm:t>
        <a:bodyPr/>
        <a:lstStyle/>
        <a:p>
          <a:endParaRPr lang="zh-TW" altLang="en-US"/>
        </a:p>
      </dgm:t>
    </dgm:pt>
    <dgm:pt modelId="{9A29AEA9-70BA-47B7-903C-4657153F64BD}" type="pres">
      <dgm:prSet presAssocID="{28039AA3-2F65-4C4C-8232-FF252C41BBFD}" presName="connectorText" presStyleLbl="sibTrans2D1" presStyleIdx="0" presStyleCnt="4"/>
      <dgm:spPr/>
      <dgm:t>
        <a:bodyPr/>
        <a:lstStyle/>
        <a:p>
          <a:endParaRPr lang="zh-TW" altLang="en-US"/>
        </a:p>
      </dgm:t>
    </dgm:pt>
    <dgm:pt modelId="{5F566FF9-EA03-4C60-97BD-D99E6C00E7F7}" type="pres">
      <dgm:prSet presAssocID="{5DF91376-3FA3-4614-BA6F-C51CB8F0B941}" presName="node" presStyleLbl="node1" presStyleIdx="1" presStyleCnt="5" custScaleX="250899" custScaleY="414129">
        <dgm:presLayoutVars>
          <dgm:bulletEnabled val="1"/>
        </dgm:presLayoutVars>
      </dgm:prSet>
      <dgm:spPr/>
      <dgm:t>
        <a:bodyPr/>
        <a:lstStyle/>
        <a:p>
          <a:endParaRPr lang="zh-TW" altLang="en-US"/>
        </a:p>
      </dgm:t>
    </dgm:pt>
    <dgm:pt modelId="{CD67F69B-C360-425E-AF24-3A24210F970D}" type="pres">
      <dgm:prSet presAssocID="{B60A17EA-C3D0-4D4F-97DC-6C83BE43B23D}" presName="sibTrans" presStyleLbl="sibTrans2D1" presStyleIdx="1" presStyleCnt="4" custScaleX="188610" custScaleY="310057"/>
      <dgm:spPr/>
      <dgm:t>
        <a:bodyPr/>
        <a:lstStyle/>
        <a:p>
          <a:endParaRPr lang="zh-TW" altLang="en-US"/>
        </a:p>
      </dgm:t>
    </dgm:pt>
    <dgm:pt modelId="{4FB10BEE-7EF4-42D4-B2BC-C6C62838BA85}" type="pres">
      <dgm:prSet presAssocID="{B60A17EA-C3D0-4D4F-97DC-6C83BE43B23D}" presName="connectorText" presStyleLbl="sibTrans2D1" presStyleIdx="1" presStyleCnt="4"/>
      <dgm:spPr/>
      <dgm:t>
        <a:bodyPr/>
        <a:lstStyle/>
        <a:p>
          <a:endParaRPr lang="zh-TW" altLang="en-US"/>
        </a:p>
      </dgm:t>
    </dgm:pt>
    <dgm:pt modelId="{1A35386C-82EE-4167-9A6F-D72E26CC4DB5}" type="pres">
      <dgm:prSet presAssocID="{208783C7-CCF4-4A76-BEB4-3F39C254A410}" presName="node" presStyleLbl="node1" presStyleIdx="2" presStyleCnt="5" custScaleX="238509" custScaleY="414129" custLinFactNeighborX="-7392" custLinFactNeighborY="11193">
        <dgm:presLayoutVars>
          <dgm:bulletEnabled val="1"/>
        </dgm:presLayoutVars>
      </dgm:prSet>
      <dgm:spPr/>
      <dgm:t>
        <a:bodyPr/>
        <a:lstStyle/>
        <a:p>
          <a:endParaRPr lang="zh-TW" altLang="en-US"/>
        </a:p>
      </dgm:t>
    </dgm:pt>
    <dgm:pt modelId="{68EBB223-05AA-4656-801A-8012DFA5963A}" type="pres">
      <dgm:prSet presAssocID="{4D1F07D3-AC68-4C07-AC42-2A3C1BB4AC04}" presName="sibTrans" presStyleLbl="sibTrans2D1" presStyleIdx="2" presStyleCnt="4" custScaleX="197933" custScaleY="323686" custLinFactNeighborX="-1701" custLinFactNeighborY="-2797"/>
      <dgm:spPr/>
      <dgm:t>
        <a:bodyPr/>
        <a:lstStyle/>
        <a:p>
          <a:endParaRPr lang="zh-TW" altLang="en-US"/>
        </a:p>
      </dgm:t>
    </dgm:pt>
    <dgm:pt modelId="{E3FD3D9D-C556-4698-B09E-08A966A0E275}" type="pres">
      <dgm:prSet presAssocID="{4D1F07D3-AC68-4C07-AC42-2A3C1BB4AC04}" presName="connectorText" presStyleLbl="sibTrans2D1" presStyleIdx="2" presStyleCnt="4"/>
      <dgm:spPr/>
      <dgm:t>
        <a:bodyPr/>
        <a:lstStyle/>
        <a:p>
          <a:endParaRPr lang="zh-TW" altLang="en-US"/>
        </a:p>
      </dgm:t>
    </dgm:pt>
    <dgm:pt modelId="{41CEF581-F066-4DE6-8BAE-F2DC686A91E9}" type="pres">
      <dgm:prSet presAssocID="{664A8776-C70D-4679-A86E-8E3279525752}" presName="node" presStyleLbl="node1" presStyleIdx="3" presStyleCnt="5" custScaleX="258017" custScaleY="414129">
        <dgm:presLayoutVars>
          <dgm:bulletEnabled val="1"/>
        </dgm:presLayoutVars>
      </dgm:prSet>
      <dgm:spPr/>
      <dgm:t>
        <a:bodyPr/>
        <a:lstStyle/>
        <a:p>
          <a:endParaRPr lang="zh-TW" altLang="en-US"/>
        </a:p>
      </dgm:t>
    </dgm:pt>
    <dgm:pt modelId="{F7715E23-A7DA-4846-974A-600FD6346CDF}" type="pres">
      <dgm:prSet presAssocID="{A1042422-2A39-4CA5-A348-A3BA4A049C29}" presName="sibTrans" presStyleLbl="sibTrans2D1" presStyleIdx="3" presStyleCnt="4" custFlipVert="1" custScaleX="336503" custScaleY="333909" custLinFactNeighborX="-42397" custLinFactNeighborY="-7742"/>
      <dgm:spPr/>
      <dgm:t>
        <a:bodyPr/>
        <a:lstStyle/>
        <a:p>
          <a:endParaRPr lang="zh-TW" altLang="en-US"/>
        </a:p>
      </dgm:t>
    </dgm:pt>
    <dgm:pt modelId="{189D49E5-56AD-4DAA-9E46-EFE0A3050296}" type="pres">
      <dgm:prSet presAssocID="{A1042422-2A39-4CA5-A348-A3BA4A049C29}" presName="connectorText" presStyleLbl="sibTrans2D1" presStyleIdx="3" presStyleCnt="4"/>
      <dgm:spPr/>
      <dgm:t>
        <a:bodyPr/>
        <a:lstStyle/>
        <a:p>
          <a:endParaRPr lang="zh-TW" altLang="en-US"/>
        </a:p>
      </dgm:t>
    </dgm:pt>
    <dgm:pt modelId="{CAE536A2-C00A-4906-82B4-B82C1C42AEA2}" type="pres">
      <dgm:prSet presAssocID="{F1EAFFC4-28F6-457B-A674-7F38DD0EC5E2}" presName="node" presStyleLbl="node1" presStyleIdx="4" presStyleCnt="5" custScaleX="217880" custScaleY="414129" custLinFactX="1746" custLinFactNeighborX="100000" custLinFactNeighborY="-11193">
        <dgm:presLayoutVars>
          <dgm:bulletEnabled val="1"/>
        </dgm:presLayoutVars>
      </dgm:prSet>
      <dgm:spPr/>
      <dgm:t>
        <a:bodyPr/>
        <a:lstStyle/>
        <a:p>
          <a:endParaRPr lang="zh-TW" altLang="en-US"/>
        </a:p>
      </dgm:t>
    </dgm:pt>
  </dgm:ptLst>
  <dgm:cxnLst>
    <dgm:cxn modelId="{BDD9A973-FBC7-40FD-AB56-2EE9155BF97F}" type="presOf" srcId="{28039AA3-2F65-4C4C-8232-FF252C41BBFD}" destId="{1CA31947-181B-4A49-AF7D-F9930D8FF93B}" srcOrd="0" destOrd="0" presId="urn:microsoft.com/office/officeart/2005/8/layout/process1"/>
    <dgm:cxn modelId="{295B8615-1FAC-4407-8F22-03DAB1C8CD3B}" type="presOf" srcId="{B60A17EA-C3D0-4D4F-97DC-6C83BE43B23D}" destId="{CD67F69B-C360-425E-AF24-3A24210F970D}" srcOrd="0" destOrd="0" presId="urn:microsoft.com/office/officeart/2005/8/layout/process1"/>
    <dgm:cxn modelId="{46964F99-C80B-4E71-89D5-3FD5A2B2944E}" type="presOf" srcId="{28039AA3-2F65-4C4C-8232-FF252C41BBFD}" destId="{9A29AEA9-70BA-47B7-903C-4657153F64BD}" srcOrd="1" destOrd="0" presId="urn:microsoft.com/office/officeart/2005/8/layout/process1"/>
    <dgm:cxn modelId="{27B39791-1397-4794-9A8C-EF56627E9AF5}" type="presOf" srcId="{F1EAFFC4-28F6-457B-A674-7F38DD0EC5E2}" destId="{CAE536A2-C00A-4906-82B4-B82C1C42AEA2}" srcOrd="0" destOrd="0" presId="urn:microsoft.com/office/officeart/2005/8/layout/process1"/>
    <dgm:cxn modelId="{2834BD44-805C-4C18-B6BC-3D0298CCF4A0}" type="presOf" srcId="{A1042422-2A39-4CA5-A348-A3BA4A049C29}" destId="{F7715E23-A7DA-4846-974A-600FD6346CDF}" srcOrd="0" destOrd="0" presId="urn:microsoft.com/office/officeart/2005/8/layout/process1"/>
    <dgm:cxn modelId="{F0F5DE23-1EAF-4AF6-9839-29922DBBD707}" type="presOf" srcId="{A1042422-2A39-4CA5-A348-A3BA4A049C29}" destId="{189D49E5-56AD-4DAA-9E46-EFE0A3050296}" srcOrd="1" destOrd="0" presId="urn:microsoft.com/office/officeart/2005/8/layout/process1"/>
    <dgm:cxn modelId="{F4506B4B-157F-46F2-90B2-805280DD4738}" srcId="{EE5F37B3-2AF5-467B-B131-EF49BCC07E44}" destId="{664A8776-C70D-4679-A86E-8E3279525752}" srcOrd="3" destOrd="0" parTransId="{77A167AC-C734-4911-8498-A07A6D46D40F}" sibTransId="{A1042422-2A39-4CA5-A348-A3BA4A049C29}"/>
    <dgm:cxn modelId="{4FCDAA7C-F1D7-4695-BF52-B678B9188E7B}" type="presOf" srcId="{5DF91376-3FA3-4614-BA6F-C51CB8F0B941}" destId="{5F566FF9-EA03-4C60-97BD-D99E6C00E7F7}" srcOrd="0" destOrd="0" presId="urn:microsoft.com/office/officeart/2005/8/layout/process1"/>
    <dgm:cxn modelId="{33D35907-6C6F-4505-AE0B-43B70CD24349}" srcId="{EE5F37B3-2AF5-467B-B131-EF49BCC07E44}" destId="{F1EAFFC4-28F6-457B-A674-7F38DD0EC5E2}" srcOrd="4" destOrd="0" parTransId="{74572787-4E8F-4F0C-84F3-E556FC654A89}" sibTransId="{D4F86C82-3EB3-406F-8D73-EEE70500939E}"/>
    <dgm:cxn modelId="{E6AED34A-E757-4843-B61F-9F1029C354E7}" srcId="{EE5F37B3-2AF5-467B-B131-EF49BCC07E44}" destId="{5DF91376-3FA3-4614-BA6F-C51CB8F0B941}" srcOrd="1" destOrd="0" parTransId="{999FDC39-A99B-4039-A58E-C62FFD7B55CD}" sibTransId="{B60A17EA-C3D0-4D4F-97DC-6C83BE43B23D}"/>
    <dgm:cxn modelId="{D75074FB-0CB4-4AEA-A79C-CA3777254A78}" type="presOf" srcId="{4D1F07D3-AC68-4C07-AC42-2A3C1BB4AC04}" destId="{E3FD3D9D-C556-4698-B09E-08A966A0E275}" srcOrd="1" destOrd="0" presId="urn:microsoft.com/office/officeart/2005/8/layout/process1"/>
    <dgm:cxn modelId="{6BE8A0C5-8027-4E60-82A4-EE499CC38395}" type="presOf" srcId="{CB86D846-AAFD-4E32-B4AD-D6F90FA20AD7}" destId="{A45A34F6-EB26-49BC-BBC4-C3925DD856F9}" srcOrd="0" destOrd="0" presId="urn:microsoft.com/office/officeart/2005/8/layout/process1"/>
    <dgm:cxn modelId="{38986C6C-30A8-4CE2-A3FD-20E79B51D656}" type="presOf" srcId="{664A8776-C70D-4679-A86E-8E3279525752}" destId="{41CEF581-F066-4DE6-8BAE-F2DC686A91E9}" srcOrd="0" destOrd="0" presId="urn:microsoft.com/office/officeart/2005/8/layout/process1"/>
    <dgm:cxn modelId="{A0B4A645-F4A1-4042-B4FA-A08C5744BD74}" srcId="{EE5F37B3-2AF5-467B-B131-EF49BCC07E44}" destId="{208783C7-CCF4-4A76-BEB4-3F39C254A410}" srcOrd="2" destOrd="0" parTransId="{34D29724-2F31-4C17-9723-175AC89CDE26}" sibTransId="{4D1F07D3-AC68-4C07-AC42-2A3C1BB4AC04}"/>
    <dgm:cxn modelId="{76452282-F34B-4E3E-8E4A-DBED55FAD924}" type="presOf" srcId="{4D1F07D3-AC68-4C07-AC42-2A3C1BB4AC04}" destId="{68EBB223-05AA-4656-801A-8012DFA5963A}" srcOrd="0" destOrd="0" presId="urn:microsoft.com/office/officeart/2005/8/layout/process1"/>
    <dgm:cxn modelId="{E2724548-22A3-400D-AE0E-B7CF9C46E36A}" srcId="{EE5F37B3-2AF5-467B-B131-EF49BCC07E44}" destId="{CB86D846-AAFD-4E32-B4AD-D6F90FA20AD7}" srcOrd="0" destOrd="0" parTransId="{175084CA-78F6-4FCA-AFAC-966B67975224}" sibTransId="{28039AA3-2F65-4C4C-8232-FF252C41BBFD}"/>
    <dgm:cxn modelId="{F9C9C189-48D1-43EC-948F-ADE1AF3FAAF5}" type="presOf" srcId="{208783C7-CCF4-4A76-BEB4-3F39C254A410}" destId="{1A35386C-82EE-4167-9A6F-D72E26CC4DB5}" srcOrd="0" destOrd="0" presId="urn:microsoft.com/office/officeart/2005/8/layout/process1"/>
    <dgm:cxn modelId="{7D3A0A08-8201-44AF-A67B-4DAC582B7DA6}" type="presOf" srcId="{EE5F37B3-2AF5-467B-B131-EF49BCC07E44}" destId="{F0D17E01-CE9E-47A0-9F47-0C623B9BFC28}" srcOrd="0" destOrd="0" presId="urn:microsoft.com/office/officeart/2005/8/layout/process1"/>
    <dgm:cxn modelId="{FF6D0D0E-9624-4F49-8C89-F2AE3A27FDC8}" type="presOf" srcId="{B60A17EA-C3D0-4D4F-97DC-6C83BE43B23D}" destId="{4FB10BEE-7EF4-42D4-B2BC-C6C62838BA85}" srcOrd="1" destOrd="0" presId="urn:microsoft.com/office/officeart/2005/8/layout/process1"/>
    <dgm:cxn modelId="{9DCDA7CD-9A52-45B0-833E-6C315CE70C0D}" type="presParOf" srcId="{F0D17E01-CE9E-47A0-9F47-0C623B9BFC28}" destId="{A45A34F6-EB26-49BC-BBC4-C3925DD856F9}" srcOrd="0" destOrd="0" presId="urn:microsoft.com/office/officeart/2005/8/layout/process1"/>
    <dgm:cxn modelId="{0A0C94E7-94BC-4C3F-9A16-320943DC6BAA}" type="presParOf" srcId="{F0D17E01-CE9E-47A0-9F47-0C623B9BFC28}" destId="{1CA31947-181B-4A49-AF7D-F9930D8FF93B}" srcOrd="1" destOrd="0" presId="urn:microsoft.com/office/officeart/2005/8/layout/process1"/>
    <dgm:cxn modelId="{196D9B84-875C-45BE-8D14-6300D3AD9462}" type="presParOf" srcId="{1CA31947-181B-4A49-AF7D-F9930D8FF93B}" destId="{9A29AEA9-70BA-47B7-903C-4657153F64BD}" srcOrd="0" destOrd="0" presId="urn:microsoft.com/office/officeart/2005/8/layout/process1"/>
    <dgm:cxn modelId="{468C9DD3-0EE7-4191-8386-7422B9D58566}" type="presParOf" srcId="{F0D17E01-CE9E-47A0-9F47-0C623B9BFC28}" destId="{5F566FF9-EA03-4C60-97BD-D99E6C00E7F7}" srcOrd="2" destOrd="0" presId="urn:microsoft.com/office/officeart/2005/8/layout/process1"/>
    <dgm:cxn modelId="{D98A6BA2-8C72-49B9-B14E-42DEE1B52780}" type="presParOf" srcId="{F0D17E01-CE9E-47A0-9F47-0C623B9BFC28}" destId="{CD67F69B-C360-425E-AF24-3A24210F970D}" srcOrd="3" destOrd="0" presId="urn:microsoft.com/office/officeart/2005/8/layout/process1"/>
    <dgm:cxn modelId="{91AD5119-4FFA-4EC7-A3B4-D83AC0139A36}" type="presParOf" srcId="{CD67F69B-C360-425E-AF24-3A24210F970D}" destId="{4FB10BEE-7EF4-42D4-B2BC-C6C62838BA85}" srcOrd="0" destOrd="0" presId="urn:microsoft.com/office/officeart/2005/8/layout/process1"/>
    <dgm:cxn modelId="{E264C5A0-9138-4893-B582-A6A4B3249442}" type="presParOf" srcId="{F0D17E01-CE9E-47A0-9F47-0C623B9BFC28}" destId="{1A35386C-82EE-4167-9A6F-D72E26CC4DB5}" srcOrd="4" destOrd="0" presId="urn:microsoft.com/office/officeart/2005/8/layout/process1"/>
    <dgm:cxn modelId="{F689A1E9-9DE9-4002-A754-4CFA6C9EACFA}" type="presParOf" srcId="{F0D17E01-CE9E-47A0-9F47-0C623B9BFC28}" destId="{68EBB223-05AA-4656-801A-8012DFA5963A}" srcOrd="5" destOrd="0" presId="urn:microsoft.com/office/officeart/2005/8/layout/process1"/>
    <dgm:cxn modelId="{E5A54B7E-86C7-410D-92BB-2339864B2885}" type="presParOf" srcId="{68EBB223-05AA-4656-801A-8012DFA5963A}" destId="{E3FD3D9D-C556-4698-B09E-08A966A0E275}" srcOrd="0" destOrd="0" presId="urn:microsoft.com/office/officeart/2005/8/layout/process1"/>
    <dgm:cxn modelId="{08912175-E0D7-4947-BD84-0114E962053E}" type="presParOf" srcId="{F0D17E01-CE9E-47A0-9F47-0C623B9BFC28}" destId="{41CEF581-F066-4DE6-8BAE-F2DC686A91E9}" srcOrd="6" destOrd="0" presId="urn:microsoft.com/office/officeart/2005/8/layout/process1"/>
    <dgm:cxn modelId="{3511A8BB-59B4-4A68-82E6-620D73ADD510}" type="presParOf" srcId="{F0D17E01-CE9E-47A0-9F47-0C623B9BFC28}" destId="{F7715E23-A7DA-4846-974A-600FD6346CDF}" srcOrd="7" destOrd="0" presId="urn:microsoft.com/office/officeart/2005/8/layout/process1"/>
    <dgm:cxn modelId="{824DF83A-17A8-43AE-8018-76F94C7F206B}" type="presParOf" srcId="{F7715E23-A7DA-4846-974A-600FD6346CDF}" destId="{189D49E5-56AD-4DAA-9E46-EFE0A3050296}" srcOrd="0" destOrd="0" presId="urn:microsoft.com/office/officeart/2005/8/layout/process1"/>
    <dgm:cxn modelId="{0A4EF45D-4EBF-4AFD-8CB0-8A2352A8D5DE}" type="presParOf" srcId="{F0D17E01-CE9E-47A0-9F47-0C623B9BFC28}" destId="{CAE536A2-C00A-4906-82B4-B82C1C42AEA2}" srcOrd="8"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45A34F6-EB26-49BC-BBC4-C3925DD856F9}">
      <dsp:nvSpPr>
        <dsp:cNvPr id="0" name=""/>
        <dsp:cNvSpPr/>
      </dsp:nvSpPr>
      <dsp:spPr>
        <a:xfrm>
          <a:off x="0" y="0"/>
          <a:ext cx="1652549" cy="2663824"/>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altLang="en-US" sz="2400" kern="1200" dirty="0">
            <a:latin typeface="文鼎粗隸" pitchFamily="65" charset="-120"/>
            <a:ea typeface="文鼎粗隸" pitchFamily="65" charset="-120"/>
          </a:endParaRPr>
        </a:p>
        <a:p>
          <a:pPr lvl="0" algn="ctr" defTabSz="1066800">
            <a:lnSpc>
              <a:spcPct val="90000"/>
            </a:lnSpc>
            <a:spcBef>
              <a:spcPct val="0"/>
            </a:spcBef>
            <a:spcAft>
              <a:spcPct val="35000"/>
            </a:spcAft>
          </a:pPr>
          <a:endParaRPr lang="en-US" altLang="en-US" sz="2400" kern="1200" dirty="0">
            <a:latin typeface="文鼎粗隸" pitchFamily="65" charset="-120"/>
            <a:ea typeface="文鼎粗隸" pitchFamily="65" charset="-120"/>
          </a:endParaRPr>
        </a:p>
        <a:p>
          <a:pPr marL="0" lvl="0" indent="0" algn="ctr" defTabSz="1066800">
            <a:lnSpc>
              <a:spcPct val="90000"/>
            </a:lnSpc>
            <a:spcBef>
              <a:spcPct val="0"/>
            </a:spcBef>
            <a:spcAft>
              <a:spcPct val="35000"/>
            </a:spcAft>
          </a:pPr>
          <a:endParaRPr lang="en-US" altLang="en-US" sz="2000" kern="1200" dirty="0">
            <a:latin typeface="文鼎粗隸" pitchFamily="65" charset="-120"/>
            <a:ea typeface="文鼎粗隸" pitchFamily="65" charset="-120"/>
          </a:endParaRPr>
        </a:p>
        <a:p>
          <a:pPr marL="0" lvl="0" indent="0" algn="ctr" defTabSz="1066800">
            <a:lnSpc>
              <a:spcPct val="90000"/>
            </a:lnSpc>
            <a:spcBef>
              <a:spcPct val="0"/>
            </a:spcBef>
            <a:spcAft>
              <a:spcPct val="35000"/>
            </a:spcAft>
          </a:pPr>
          <a:r>
            <a:rPr lang="en-US" altLang="en-US" sz="2000" kern="1200" dirty="0">
              <a:latin typeface="文鼎粗隸" pitchFamily="65" charset="-120"/>
              <a:ea typeface="文鼎粗隸" pitchFamily="65" charset="-120"/>
            </a:rPr>
            <a:t>109.02.25</a:t>
          </a:r>
          <a:r>
            <a:rPr lang="zh-TW" altLang="en-US" sz="2000" kern="1200" dirty="0">
              <a:latin typeface="文鼎粗隸" pitchFamily="65" charset="-120"/>
              <a:ea typeface="文鼎粗隸" pitchFamily="65" charset="-120"/>
            </a:rPr>
            <a:t>函報上級採用最有利標決標</a:t>
          </a:r>
          <a:endParaRPr lang="en-US" altLang="zh-TW" sz="2400" kern="1200" dirty="0">
            <a:latin typeface="文鼎粗隸" pitchFamily="65" charset="-120"/>
            <a:ea typeface="文鼎粗隸" pitchFamily="65" charset="-120"/>
          </a:endParaRPr>
        </a:p>
        <a:p>
          <a:pPr lvl="0" algn="ctr" defTabSz="1066800">
            <a:lnSpc>
              <a:spcPct val="90000"/>
            </a:lnSpc>
            <a:spcBef>
              <a:spcPct val="0"/>
            </a:spcBef>
            <a:spcAft>
              <a:spcPct val="35000"/>
            </a:spcAft>
          </a:pPr>
          <a:endParaRPr lang="en-US" altLang="zh-TW" sz="2400" kern="1200" dirty="0">
            <a:latin typeface="文鼎粗隸" pitchFamily="65" charset="-120"/>
            <a:ea typeface="文鼎粗隸" pitchFamily="65" charset="-120"/>
          </a:endParaRPr>
        </a:p>
        <a:p>
          <a:pPr lvl="0" algn="ctr" defTabSz="1066800">
            <a:lnSpc>
              <a:spcPct val="90000"/>
            </a:lnSpc>
            <a:spcBef>
              <a:spcPct val="0"/>
            </a:spcBef>
            <a:spcAft>
              <a:spcPct val="35000"/>
            </a:spcAft>
          </a:pPr>
          <a:endParaRPr lang="en-US" altLang="zh-TW" sz="2400" kern="1200" dirty="0">
            <a:latin typeface="文鼎粗隸" pitchFamily="65" charset="-120"/>
            <a:ea typeface="文鼎粗隸" pitchFamily="65" charset="-120"/>
          </a:endParaRPr>
        </a:p>
        <a:p>
          <a:pPr lvl="0" algn="ctr" defTabSz="1066800">
            <a:lnSpc>
              <a:spcPct val="90000"/>
            </a:lnSpc>
            <a:spcBef>
              <a:spcPct val="0"/>
            </a:spcBef>
            <a:spcAft>
              <a:spcPct val="35000"/>
            </a:spcAft>
          </a:pPr>
          <a:endParaRPr lang="zh-TW" altLang="en-US" sz="2400" kern="1200" dirty="0">
            <a:latin typeface="文鼎粗隸" pitchFamily="65" charset="-120"/>
            <a:ea typeface="文鼎粗隸" pitchFamily="65" charset="-120"/>
          </a:endParaRPr>
        </a:p>
      </dsp:txBody>
      <dsp:txXfrm>
        <a:off x="0" y="0"/>
        <a:ext cx="1652549" cy="2663824"/>
      </dsp:txXfrm>
    </dsp:sp>
    <dsp:sp modelId="{1CA31947-181B-4A49-AF7D-F9930D8FF93B}">
      <dsp:nvSpPr>
        <dsp:cNvPr id="0" name=""/>
        <dsp:cNvSpPr/>
      </dsp:nvSpPr>
      <dsp:spPr>
        <a:xfrm>
          <a:off x="1623807" y="1016938"/>
          <a:ext cx="328847" cy="52724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latin typeface="文鼎粗隸" pitchFamily="65" charset="-120"/>
            <a:ea typeface="文鼎粗隸" pitchFamily="65" charset="-120"/>
          </a:endParaRPr>
        </a:p>
      </dsp:txBody>
      <dsp:txXfrm>
        <a:off x="1623807" y="1016938"/>
        <a:ext cx="328847" cy="527249"/>
      </dsp:txXfrm>
    </dsp:sp>
    <dsp:sp modelId="{5F566FF9-EA03-4C60-97BD-D99E6C00E7F7}">
      <dsp:nvSpPr>
        <dsp:cNvPr id="0" name=""/>
        <dsp:cNvSpPr/>
      </dsp:nvSpPr>
      <dsp:spPr>
        <a:xfrm>
          <a:off x="1915801" y="0"/>
          <a:ext cx="1619938" cy="2663824"/>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en-US" sz="2200" kern="1200" dirty="0">
              <a:latin typeface="文鼎粗隸" pitchFamily="65" charset="-120"/>
              <a:ea typeface="文鼎粗隸" pitchFamily="65" charset="-120"/>
            </a:rPr>
            <a:t>109.</a:t>
          </a:r>
          <a:r>
            <a:rPr lang="en-US" altLang="zh-TW" sz="2200" kern="1200" dirty="0">
              <a:latin typeface="文鼎粗隸" pitchFamily="65" charset="-120"/>
              <a:ea typeface="文鼎粗隸" pitchFamily="65" charset="-120"/>
            </a:rPr>
            <a:t>05</a:t>
          </a:r>
          <a:r>
            <a:rPr lang="en-US" altLang="en-US" sz="2200" kern="1200" dirty="0">
              <a:latin typeface="文鼎粗隸" pitchFamily="65" charset="-120"/>
              <a:ea typeface="文鼎粗隸" pitchFamily="65" charset="-120"/>
            </a:rPr>
            <a:t>.</a:t>
          </a:r>
          <a:r>
            <a:rPr lang="en-US" altLang="zh-TW" sz="2200" kern="1200" dirty="0">
              <a:latin typeface="文鼎粗隸" pitchFamily="65" charset="-120"/>
              <a:ea typeface="文鼎粗隸" pitchFamily="65" charset="-120"/>
            </a:rPr>
            <a:t>19</a:t>
          </a:r>
          <a:r>
            <a:rPr lang="zh-TW" altLang="en-US" sz="2200" kern="1200" dirty="0">
              <a:latin typeface="文鼎粗隸" pitchFamily="65" charset="-120"/>
              <a:ea typeface="文鼎粗隸" pitchFamily="65" charset="-120"/>
            </a:rPr>
            <a:t>回覆同意採用最有利標決標</a:t>
          </a:r>
        </a:p>
      </dsp:txBody>
      <dsp:txXfrm>
        <a:off x="1915801" y="0"/>
        <a:ext cx="1619938" cy="2663824"/>
      </dsp:txXfrm>
    </dsp:sp>
    <dsp:sp modelId="{CD67F69B-C360-425E-AF24-3A24210F970D}">
      <dsp:nvSpPr>
        <dsp:cNvPr id="0" name=""/>
        <dsp:cNvSpPr/>
      </dsp:nvSpPr>
      <dsp:spPr>
        <a:xfrm>
          <a:off x="3539514" y="1083677"/>
          <a:ext cx="248525" cy="496469"/>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TW" altLang="en-US" sz="1700" kern="1200"/>
        </a:p>
      </dsp:txBody>
      <dsp:txXfrm>
        <a:off x="3539514" y="1083677"/>
        <a:ext cx="248525" cy="496469"/>
      </dsp:txXfrm>
    </dsp:sp>
    <dsp:sp modelId="{1A35386C-82EE-4167-9A6F-D72E26CC4DB5}">
      <dsp:nvSpPr>
        <dsp:cNvPr id="0" name=""/>
        <dsp:cNvSpPr/>
      </dsp:nvSpPr>
      <dsp:spPr>
        <a:xfrm>
          <a:off x="3784355" y="0"/>
          <a:ext cx="1539941" cy="2663824"/>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altLang="en-US" sz="2000" kern="1200" dirty="0">
            <a:latin typeface="文鼎粗隸" pitchFamily="65" charset="-120"/>
            <a:ea typeface="文鼎粗隸" pitchFamily="65" charset="-120"/>
          </a:endParaRPr>
        </a:p>
        <a:p>
          <a:pPr lvl="0" algn="ctr" defTabSz="889000">
            <a:lnSpc>
              <a:spcPct val="90000"/>
            </a:lnSpc>
            <a:spcBef>
              <a:spcPct val="0"/>
            </a:spcBef>
            <a:spcAft>
              <a:spcPct val="35000"/>
            </a:spcAft>
          </a:pPr>
          <a:r>
            <a:rPr lang="en-US" altLang="en-US" sz="2000" kern="1200" dirty="0">
              <a:latin typeface="文鼎粗隸" pitchFamily="65" charset="-120"/>
              <a:ea typeface="文鼎粗隸" pitchFamily="65" charset="-120"/>
            </a:rPr>
            <a:t>109.</a:t>
          </a:r>
          <a:r>
            <a:rPr lang="en-US" altLang="zh-TW" sz="2000" kern="1200" dirty="0">
              <a:latin typeface="文鼎粗隸" pitchFamily="65" charset="-120"/>
              <a:ea typeface="文鼎粗隸" pitchFamily="65" charset="-120"/>
            </a:rPr>
            <a:t>05.21</a:t>
          </a:r>
          <a:r>
            <a:rPr lang="zh-TW" altLang="en-US" sz="2400" kern="1200" dirty="0">
              <a:latin typeface="文鼎粗隸" pitchFamily="65" charset="-120"/>
              <a:ea typeface="文鼎粗隸" pitchFamily="65" charset="-120"/>
            </a:rPr>
            <a:t>第一次公開招標公告</a:t>
          </a:r>
          <a:endParaRPr lang="en-US" altLang="zh-TW" sz="2400" kern="1200" dirty="0">
            <a:latin typeface="文鼎粗隸" pitchFamily="65" charset="-120"/>
            <a:ea typeface="文鼎粗隸" pitchFamily="65" charset="-120"/>
          </a:endParaRPr>
        </a:p>
        <a:p>
          <a:pPr lvl="0" algn="ctr" defTabSz="889000">
            <a:lnSpc>
              <a:spcPct val="90000"/>
            </a:lnSpc>
            <a:spcBef>
              <a:spcPct val="0"/>
            </a:spcBef>
            <a:spcAft>
              <a:spcPct val="35000"/>
            </a:spcAft>
          </a:pPr>
          <a:endParaRPr lang="zh-TW" altLang="en-US" sz="2400" kern="1200" dirty="0">
            <a:latin typeface="文鼎粗隸" pitchFamily="65" charset="-120"/>
            <a:ea typeface="文鼎粗隸" pitchFamily="65" charset="-120"/>
          </a:endParaRPr>
        </a:p>
      </dsp:txBody>
      <dsp:txXfrm>
        <a:off x="3784355" y="0"/>
        <a:ext cx="1539941" cy="2663824"/>
      </dsp:txXfrm>
    </dsp:sp>
    <dsp:sp modelId="{68EBB223-05AA-4656-801A-8012DFA5963A}">
      <dsp:nvSpPr>
        <dsp:cNvPr id="0" name=""/>
        <dsp:cNvSpPr/>
      </dsp:nvSpPr>
      <dsp:spPr>
        <a:xfrm>
          <a:off x="5319330" y="1068287"/>
          <a:ext cx="281045" cy="518292"/>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latin typeface="文鼎粗隸" pitchFamily="65" charset="-120"/>
            <a:ea typeface="文鼎粗隸" pitchFamily="65" charset="-120"/>
          </a:endParaRPr>
        </a:p>
      </dsp:txBody>
      <dsp:txXfrm>
        <a:off x="5319330" y="1068287"/>
        <a:ext cx="281045" cy="518292"/>
      </dsp:txXfrm>
    </dsp:sp>
    <dsp:sp modelId="{41CEF581-F066-4DE6-8BAE-F2DC686A91E9}">
      <dsp:nvSpPr>
        <dsp:cNvPr id="0" name=""/>
        <dsp:cNvSpPr/>
      </dsp:nvSpPr>
      <dsp:spPr>
        <a:xfrm>
          <a:off x="5592203" y="0"/>
          <a:ext cx="1665895" cy="2663824"/>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en-US" sz="2400" kern="1200" dirty="0"/>
            <a:t>109.0</a:t>
          </a:r>
          <a:r>
            <a:rPr lang="en-US" altLang="zh-TW" sz="2400" kern="1200" dirty="0"/>
            <a:t>6</a:t>
          </a:r>
          <a:r>
            <a:rPr lang="en-US" altLang="en-US" sz="2400" kern="1200" dirty="0"/>
            <a:t>.</a:t>
          </a:r>
          <a:r>
            <a:rPr lang="en-US" altLang="zh-TW" sz="2400" kern="1200" dirty="0"/>
            <a:t>03</a:t>
          </a:r>
          <a:r>
            <a:rPr lang="zh-TW" altLang="en-US" sz="2400" kern="1200" dirty="0"/>
            <a:t>第二次</a:t>
          </a:r>
          <a:endParaRPr lang="en-US" altLang="zh-TW" sz="2400" kern="1200" dirty="0"/>
        </a:p>
        <a:p>
          <a:pPr lvl="0" algn="ctr" defTabSz="1066800">
            <a:lnSpc>
              <a:spcPct val="90000"/>
            </a:lnSpc>
            <a:spcBef>
              <a:spcPct val="0"/>
            </a:spcBef>
            <a:spcAft>
              <a:spcPct val="35000"/>
            </a:spcAft>
          </a:pPr>
          <a:r>
            <a:rPr lang="zh-TW" altLang="en-US" sz="2400" kern="1200" dirty="0"/>
            <a:t>公開招</a:t>
          </a:r>
          <a:endParaRPr lang="en-US" altLang="zh-TW" sz="2400" kern="1200" dirty="0"/>
        </a:p>
        <a:p>
          <a:pPr lvl="0" algn="ctr" defTabSz="1066800">
            <a:lnSpc>
              <a:spcPct val="90000"/>
            </a:lnSpc>
            <a:spcBef>
              <a:spcPct val="0"/>
            </a:spcBef>
            <a:spcAft>
              <a:spcPct val="35000"/>
            </a:spcAft>
          </a:pPr>
          <a:r>
            <a:rPr lang="zh-TW" altLang="en-US" sz="2400" kern="1200" dirty="0"/>
            <a:t>標公告</a:t>
          </a:r>
        </a:p>
      </dsp:txBody>
      <dsp:txXfrm>
        <a:off x="5592203" y="0"/>
        <a:ext cx="1665895" cy="2663824"/>
      </dsp:txXfrm>
    </dsp:sp>
    <dsp:sp modelId="{F7715E23-A7DA-4846-974A-600FD6346CDF}">
      <dsp:nvSpPr>
        <dsp:cNvPr id="0" name=""/>
        <dsp:cNvSpPr/>
      </dsp:nvSpPr>
      <dsp:spPr>
        <a:xfrm flipV="1">
          <a:off x="7099770" y="1052184"/>
          <a:ext cx="469499" cy="534661"/>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TW" altLang="en-US" sz="1700" kern="1200"/>
        </a:p>
      </dsp:txBody>
      <dsp:txXfrm flipV="1">
        <a:off x="7099770" y="1052184"/>
        <a:ext cx="469499" cy="534661"/>
      </dsp:txXfrm>
    </dsp:sp>
    <dsp:sp modelId="{CAE536A2-C00A-4906-82B4-B82C1C42AEA2}">
      <dsp:nvSpPr>
        <dsp:cNvPr id="0" name=""/>
        <dsp:cNvSpPr/>
      </dsp:nvSpPr>
      <dsp:spPr>
        <a:xfrm>
          <a:off x="7521350" y="0"/>
          <a:ext cx="1406749" cy="2663824"/>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altLang="zh-TW" sz="2400" kern="1200" dirty="0">
            <a:latin typeface="文鼎粗隸" pitchFamily="65" charset="-120"/>
            <a:ea typeface="文鼎粗隸" pitchFamily="65" charset="-120"/>
          </a:endParaRPr>
        </a:p>
        <a:p>
          <a:pPr marL="0" lvl="0" indent="0" algn="ctr" defTabSz="1066800">
            <a:lnSpc>
              <a:spcPct val="90000"/>
            </a:lnSpc>
            <a:spcBef>
              <a:spcPct val="0"/>
            </a:spcBef>
            <a:spcAft>
              <a:spcPct val="35000"/>
            </a:spcAft>
            <a:tabLst/>
          </a:pPr>
          <a:r>
            <a:rPr lang="zh-TW" altLang="en-US" sz="2400" kern="1200" dirty="0">
              <a:latin typeface="文鼎粗隸" pitchFamily="65" charset="-120"/>
              <a:ea typeface="文鼎粗隸" pitchFamily="65" charset="-120"/>
            </a:rPr>
            <a:t>聯絡    廠商    邀請    投標</a:t>
          </a:r>
          <a:endParaRPr lang="en-US" altLang="zh-TW" sz="2400" kern="1200" dirty="0">
            <a:solidFill>
              <a:schemeClr val="tx1"/>
            </a:solidFill>
            <a:latin typeface="文鼎粗隸" pitchFamily="65" charset="-120"/>
            <a:ea typeface="文鼎粗隸" pitchFamily="65" charset="-120"/>
          </a:endParaRPr>
        </a:p>
        <a:p>
          <a:pPr lvl="0" algn="ctr" defTabSz="1066800">
            <a:lnSpc>
              <a:spcPct val="90000"/>
            </a:lnSpc>
            <a:spcBef>
              <a:spcPct val="0"/>
            </a:spcBef>
            <a:spcAft>
              <a:spcPct val="35000"/>
            </a:spcAft>
          </a:pPr>
          <a:endParaRPr lang="zh-TW" altLang="en-US" sz="2400" kern="1200" dirty="0">
            <a:latin typeface="文鼎粗隸" pitchFamily="65" charset="-120"/>
            <a:ea typeface="文鼎粗隸" pitchFamily="65" charset="-120"/>
          </a:endParaRPr>
        </a:p>
      </dsp:txBody>
      <dsp:txXfrm>
        <a:off x="7521350" y="0"/>
        <a:ext cx="1406749" cy="26638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EFB7847-3466-4C36-957A-2E09134D3C21}" type="datetimeFigureOut">
              <a:rPr lang="zh-TW" altLang="en-US" smtClean="0"/>
              <a:pPr/>
              <a:t>2020/12/9</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3BE275C-FE78-4847-B945-B47012BDB707}" type="slidenum">
              <a:rPr lang="zh-TW" altLang="en-US" smtClean="0"/>
              <a:pPr/>
              <a:t>‹#›</a:t>
            </a:fld>
            <a:endParaRPr lang="zh-TW" altLang="en-US"/>
          </a:p>
        </p:txBody>
      </p:sp>
    </p:spTree>
    <p:extLst>
      <p:ext uri="{BB962C8B-B14F-4D97-AF65-F5344CB8AC3E}">
        <p14:creationId xmlns:p14="http://schemas.microsoft.com/office/powerpoint/2010/main" xmlns="" val="2434284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1780303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14</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15</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16</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17</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18</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19</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20</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41</a:t>
            </a:fld>
            <a:endParaRPr lang="zh-TW" altLang="en-US">
              <a:solidFill>
                <a:prstClr val="black"/>
              </a:solidFill>
            </a:endParaRPr>
          </a:p>
        </p:txBody>
      </p:sp>
    </p:spTree>
    <p:extLst>
      <p:ext uri="{BB962C8B-B14F-4D97-AF65-F5344CB8AC3E}">
        <p14:creationId xmlns:p14="http://schemas.microsoft.com/office/powerpoint/2010/main" xmlns="" val="2758985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42</a:t>
            </a:fld>
            <a:endParaRPr lang="zh-TW" altLang="en-US">
              <a:solidFill>
                <a:prstClr val="black"/>
              </a:solidFill>
            </a:endParaRPr>
          </a:p>
        </p:txBody>
      </p:sp>
    </p:spTree>
    <p:extLst>
      <p:ext uri="{BB962C8B-B14F-4D97-AF65-F5344CB8AC3E}">
        <p14:creationId xmlns:p14="http://schemas.microsoft.com/office/powerpoint/2010/main" xmlns="" val="2758985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E275C-FE78-4847-B945-B47012BDB707}"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71333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2</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E275C-FE78-4847-B945-B47012BDB707}"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3075978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E275C-FE78-4847-B945-B47012BDB707}"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676982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E275C-FE78-4847-B945-B47012BDB707}"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1253390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E275C-FE78-4847-B945-B47012BDB707}"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507996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1075307" rtl="0" eaLnBrk="1" fontAlgn="auto" latinLnBrk="0" hangingPunct="1">
              <a:lnSpc>
                <a:spcPct val="100000"/>
              </a:lnSpc>
              <a:spcBef>
                <a:spcPts val="0"/>
              </a:spcBef>
              <a:spcAft>
                <a:spcPts val="0"/>
              </a:spcAft>
              <a:buClrTx/>
              <a:buSzTx/>
              <a:buFontTx/>
              <a:buNone/>
              <a:tabLst/>
              <a:defRPr/>
            </a:pPr>
            <a:fld id="{A4652072-47CA-475E-B9D5-B26A57891638}"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75307" rtl="0" eaLnBrk="1" fontAlgn="auto" latinLnBrk="0" hangingPunct="1">
                <a:lnSpc>
                  <a:spcPct val="100000"/>
                </a:lnSpc>
                <a:spcBef>
                  <a:spcPts val="0"/>
                </a:spcBef>
                <a:spcAft>
                  <a:spcPts val="0"/>
                </a:spcAft>
                <a:buClrTx/>
                <a:buSzTx/>
                <a:buFontTx/>
                <a:buNone/>
                <a:tabLst/>
                <a:defRPr/>
              </a:pPr>
              <a:t>48</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419882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1075307" rtl="0" eaLnBrk="1" fontAlgn="auto" latinLnBrk="0" hangingPunct="1">
              <a:lnSpc>
                <a:spcPct val="100000"/>
              </a:lnSpc>
              <a:spcBef>
                <a:spcPts val="0"/>
              </a:spcBef>
              <a:spcAft>
                <a:spcPts val="0"/>
              </a:spcAft>
              <a:buClrTx/>
              <a:buSzTx/>
              <a:buFontTx/>
              <a:buNone/>
              <a:tabLst/>
              <a:defRPr/>
            </a:pPr>
            <a:fld id="{A4652072-47CA-475E-B9D5-B26A57891638}"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75307" rtl="0" eaLnBrk="1" fontAlgn="auto" latinLnBrk="0" hangingPunct="1">
                <a:lnSpc>
                  <a:spcPct val="100000"/>
                </a:lnSpc>
                <a:spcBef>
                  <a:spcPts val="0"/>
                </a:spcBef>
                <a:spcAft>
                  <a:spcPts val="0"/>
                </a:spcAft>
                <a:buClrTx/>
                <a:buSzTx/>
                <a:buFontTx/>
                <a:buNone/>
                <a:tabLst/>
                <a:defRPr/>
              </a:pPr>
              <a:t>49</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1533234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1075307" rtl="0" eaLnBrk="1" fontAlgn="auto" latinLnBrk="0" hangingPunct="1">
              <a:lnSpc>
                <a:spcPct val="100000"/>
              </a:lnSpc>
              <a:spcBef>
                <a:spcPts val="0"/>
              </a:spcBef>
              <a:spcAft>
                <a:spcPts val="0"/>
              </a:spcAft>
              <a:buClrTx/>
              <a:buSzTx/>
              <a:buFontTx/>
              <a:buNone/>
              <a:tabLst/>
              <a:defRPr/>
            </a:pPr>
            <a:fld id="{A4652072-47CA-475E-B9D5-B26A57891638}"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75307" rtl="0" eaLnBrk="1" fontAlgn="auto" latinLnBrk="0" hangingPunct="1">
                <a:lnSpc>
                  <a:spcPct val="100000"/>
                </a:lnSpc>
                <a:spcBef>
                  <a:spcPts val="0"/>
                </a:spcBef>
                <a:spcAft>
                  <a:spcPts val="0"/>
                </a:spcAft>
                <a:buClrTx/>
                <a:buSzTx/>
                <a:buFontTx/>
                <a:buNone/>
                <a:tabLst/>
                <a:defRPr/>
              </a:pPr>
              <a:t>50</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1756359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51</a:t>
            </a:fld>
            <a:endParaRPr lang="zh-TW" altLang="en-US">
              <a:solidFill>
                <a:prstClr val="black"/>
              </a:solidFill>
            </a:endParaRPr>
          </a:p>
        </p:txBody>
      </p:sp>
    </p:spTree>
    <p:extLst>
      <p:ext uri="{BB962C8B-B14F-4D97-AF65-F5344CB8AC3E}">
        <p14:creationId xmlns:p14="http://schemas.microsoft.com/office/powerpoint/2010/main" xmlns="" val="2758985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52</a:t>
            </a:fld>
            <a:endParaRPr lang="zh-TW" altLang="en-US">
              <a:solidFill>
                <a:prstClr val="black"/>
              </a:solidFill>
            </a:endParaRPr>
          </a:p>
        </p:txBody>
      </p:sp>
    </p:spTree>
    <p:extLst>
      <p:ext uri="{BB962C8B-B14F-4D97-AF65-F5344CB8AC3E}">
        <p14:creationId xmlns:p14="http://schemas.microsoft.com/office/powerpoint/2010/main" xmlns="" val="2758985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1075307" rtl="0" eaLnBrk="1" fontAlgn="auto" latinLnBrk="0" hangingPunct="1">
              <a:lnSpc>
                <a:spcPct val="100000"/>
              </a:lnSpc>
              <a:spcBef>
                <a:spcPts val="0"/>
              </a:spcBef>
              <a:spcAft>
                <a:spcPts val="0"/>
              </a:spcAft>
              <a:buClrTx/>
              <a:buSzTx/>
              <a:buFontTx/>
              <a:buNone/>
              <a:tabLst/>
              <a:defRPr/>
            </a:pPr>
            <a:fld id="{A4652072-47CA-475E-B9D5-B26A57891638}"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75307" rtl="0" eaLnBrk="1" fontAlgn="auto" latinLnBrk="0" hangingPunct="1">
                <a:lnSpc>
                  <a:spcPct val="100000"/>
                </a:lnSpc>
                <a:spcBef>
                  <a:spcPts val="0"/>
                </a:spcBef>
                <a:spcAft>
                  <a:spcPts val="0"/>
                </a:spcAft>
                <a:buClrTx/>
                <a:buSzTx/>
                <a:buFontTx/>
                <a:buNone/>
                <a:tabLst/>
                <a:defRPr/>
              </a:pPr>
              <a:t>53</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3181041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3</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1075307" rtl="0" eaLnBrk="1" fontAlgn="auto" latinLnBrk="0" hangingPunct="1">
              <a:lnSpc>
                <a:spcPct val="100000"/>
              </a:lnSpc>
              <a:spcBef>
                <a:spcPts val="0"/>
              </a:spcBef>
              <a:spcAft>
                <a:spcPts val="0"/>
              </a:spcAft>
              <a:buClrTx/>
              <a:buSzTx/>
              <a:buFontTx/>
              <a:buNone/>
              <a:tabLst/>
              <a:defRPr/>
            </a:pPr>
            <a:fld id="{A4652072-47CA-475E-B9D5-B26A57891638}"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75307" rtl="0" eaLnBrk="1" fontAlgn="auto" latinLnBrk="0" hangingPunct="1">
                <a:lnSpc>
                  <a:spcPct val="100000"/>
                </a:lnSpc>
                <a:spcBef>
                  <a:spcPts val="0"/>
                </a:spcBef>
                <a:spcAft>
                  <a:spcPts val="0"/>
                </a:spcAft>
                <a:buClrTx/>
                <a:buSzTx/>
                <a:buFontTx/>
                <a:buNone/>
                <a:tabLst/>
                <a:defRPr/>
              </a:pPr>
              <a:t>54</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3181041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1075307" rtl="0" eaLnBrk="1" fontAlgn="auto" latinLnBrk="0" hangingPunct="1">
              <a:lnSpc>
                <a:spcPct val="100000"/>
              </a:lnSpc>
              <a:spcBef>
                <a:spcPts val="0"/>
              </a:spcBef>
              <a:spcAft>
                <a:spcPts val="0"/>
              </a:spcAft>
              <a:buClrTx/>
              <a:buSzTx/>
              <a:buFontTx/>
              <a:buNone/>
              <a:tabLst/>
              <a:defRPr/>
            </a:pPr>
            <a:fld id="{A4652072-47CA-475E-B9D5-B26A57891638}"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75307" rtl="0" eaLnBrk="1" fontAlgn="auto" latinLnBrk="0" hangingPunct="1">
                <a:lnSpc>
                  <a:spcPct val="100000"/>
                </a:lnSpc>
                <a:spcBef>
                  <a:spcPts val="0"/>
                </a:spcBef>
                <a:spcAft>
                  <a:spcPts val="0"/>
                </a:spcAft>
                <a:buClrTx/>
                <a:buSzTx/>
                <a:buFontTx/>
                <a:buNone/>
                <a:tabLst/>
                <a:defRPr/>
              </a:pPr>
              <a:t>55</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3181041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1075307" rtl="0" eaLnBrk="1" fontAlgn="auto" latinLnBrk="0" hangingPunct="1">
              <a:lnSpc>
                <a:spcPct val="100000"/>
              </a:lnSpc>
              <a:spcBef>
                <a:spcPts val="0"/>
              </a:spcBef>
              <a:spcAft>
                <a:spcPts val="0"/>
              </a:spcAft>
              <a:buClrTx/>
              <a:buSzTx/>
              <a:buFontTx/>
              <a:buNone/>
              <a:tabLst/>
              <a:defRPr/>
            </a:pPr>
            <a:fld id="{A4652072-47CA-475E-B9D5-B26A57891638}"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75307" rtl="0" eaLnBrk="1" fontAlgn="auto" latinLnBrk="0" hangingPunct="1">
                <a:lnSpc>
                  <a:spcPct val="100000"/>
                </a:lnSpc>
                <a:spcBef>
                  <a:spcPts val="0"/>
                </a:spcBef>
                <a:spcAft>
                  <a:spcPts val="0"/>
                </a:spcAft>
                <a:buClrTx/>
                <a:buSzTx/>
                <a:buFontTx/>
                <a:buNone/>
                <a:tabLst/>
                <a:defRPr/>
              </a:pPr>
              <a:t>56</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419882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57</a:t>
            </a:fld>
            <a:endParaRPr lang="zh-TW" altLang="en-US">
              <a:solidFill>
                <a:prstClr val="black"/>
              </a:solidFill>
            </a:endParaRPr>
          </a:p>
        </p:txBody>
      </p:sp>
    </p:spTree>
    <p:extLst>
      <p:ext uri="{BB962C8B-B14F-4D97-AF65-F5344CB8AC3E}">
        <p14:creationId xmlns:p14="http://schemas.microsoft.com/office/powerpoint/2010/main" xmlns="" val="2758985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E275C-FE78-4847-B945-B47012BDB707}"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777344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59</a:t>
            </a:fld>
            <a:endParaRPr lang="zh-TW" altLang="en-US">
              <a:solidFill>
                <a:prstClr val="black"/>
              </a:solidFill>
            </a:endParaRPr>
          </a:p>
        </p:txBody>
      </p:sp>
    </p:spTree>
    <p:extLst>
      <p:ext uri="{BB962C8B-B14F-4D97-AF65-F5344CB8AC3E}">
        <p14:creationId xmlns:p14="http://schemas.microsoft.com/office/powerpoint/2010/main" xmlns="" val="2758985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B0AB1-07F5-4C31-98F3-B12B200515F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55168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B0AB1-07F5-4C31-98F3-B12B200515F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55168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B0AB1-07F5-4C31-98F3-B12B200515F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55168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B0AB1-07F5-4C31-98F3-B12B200515F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55168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4</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B0AB1-07F5-4C31-98F3-B12B200515F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55168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E275C-FE78-4847-B945-B47012BDB707}"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3611861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67</a:t>
            </a:fld>
            <a:endParaRPr lang="zh-TW" altLang="en-US">
              <a:solidFill>
                <a:prstClr val="black"/>
              </a:solidFill>
            </a:endParaRPr>
          </a:p>
        </p:txBody>
      </p:sp>
    </p:spTree>
    <p:extLst>
      <p:ext uri="{BB962C8B-B14F-4D97-AF65-F5344CB8AC3E}">
        <p14:creationId xmlns:p14="http://schemas.microsoft.com/office/powerpoint/2010/main" xmlns="" val="2758985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B0AB1-07F5-4C31-98F3-B12B200515F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10182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B0AB1-07F5-4C31-98F3-B12B200515F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0939253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B0AB1-07F5-4C31-98F3-B12B200515F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525113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B0AB1-07F5-4C31-98F3-B12B200515F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1100760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B0AB1-07F5-4C31-98F3-B12B200515F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668306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73</a:t>
            </a:fld>
            <a:endParaRPr lang="zh-TW" altLang="en-US">
              <a:solidFill>
                <a:prstClr val="black"/>
              </a:solidFill>
            </a:endParaRPr>
          </a:p>
        </p:txBody>
      </p:sp>
    </p:spTree>
    <p:extLst>
      <p:ext uri="{BB962C8B-B14F-4D97-AF65-F5344CB8AC3E}">
        <p14:creationId xmlns:p14="http://schemas.microsoft.com/office/powerpoint/2010/main" xmlns="" val="27589854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E275C-FE78-4847-B945-B47012BDB707}"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90242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5</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75</a:t>
            </a:fld>
            <a:endParaRPr lang="zh-TW" altLang="en-US">
              <a:solidFill>
                <a:prstClr val="black"/>
              </a:solidFill>
            </a:endParaRPr>
          </a:p>
        </p:txBody>
      </p:sp>
    </p:spTree>
    <p:extLst>
      <p:ext uri="{BB962C8B-B14F-4D97-AF65-F5344CB8AC3E}">
        <p14:creationId xmlns:p14="http://schemas.microsoft.com/office/powerpoint/2010/main" xmlns="" val="2758985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4982971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4982971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498297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269527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4982971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7578987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4982971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E275C-FE78-4847-B945-B47012BDB707}"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11396570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810986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6</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9472651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9472651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9472651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9472651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9472651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9472651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9472651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9472651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29472651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182205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7</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18220567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18220567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98</a:t>
            </a:fld>
            <a:endParaRPr lang="zh-TW" altLang="en-US">
              <a:solidFill>
                <a:prstClr val="black"/>
              </a:solidFill>
            </a:endParaRPr>
          </a:p>
        </p:txBody>
      </p:sp>
    </p:spTree>
    <p:extLst>
      <p:ext uri="{BB962C8B-B14F-4D97-AF65-F5344CB8AC3E}">
        <p14:creationId xmlns:p14="http://schemas.microsoft.com/office/powerpoint/2010/main" xmlns="" val="27589854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99</a:t>
            </a:fld>
            <a:endParaRPr lang="zh-TW" altLang="en-US">
              <a:solidFill>
                <a:prstClr val="black"/>
              </a:solidFill>
            </a:endParaRPr>
          </a:p>
        </p:txBody>
      </p:sp>
    </p:spTree>
    <p:extLst>
      <p:ext uri="{BB962C8B-B14F-4D97-AF65-F5344CB8AC3E}">
        <p14:creationId xmlns:p14="http://schemas.microsoft.com/office/powerpoint/2010/main" xmlns="" val="40589395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100</a:t>
            </a:fld>
            <a:endParaRPr lang="zh-TW" altLang="en-US">
              <a:solidFill>
                <a:prstClr val="black"/>
              </a:solidFill>
            </a:endParaRPr>
          </a:p>
        </p:txBody>
      </p:sp>
    </p:spTree>
    <p:extLst>
      <p:ext uri="{BB962C8B-B14F-4D97-AF65-F5344CB8AC3E}">
        <p14:creationId xmlns:p14="http://schemas.microsoft.com/office/powerpoint/2010/main" xmlns="" val="27589854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101</a:t>
            </a:fld>
            <a:endParaRPr lang="zh-TW" altLang="en-US">
              <a:solidFill>
                <a:prstClr val="black"/>
              </a:solidFill>
            </a:endParaRPr>
          </a:p>
        </p:txBody>
      </p:sp>
    </p:spTree>
    <p:extLst>
      <p:ext uri="{BB962C8B-B14F-4D97-AF65-F5344CB8AC3E}">
        <p14:creationId xmlns:p14="http://schemas.microsoft.com/office/powerpoint/2010/main" xmlns="" val="17106206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102</a:t>
            </a:fld>
            <a:endParaRPr lang="zh-TW" altLang="en-US"/>
          </a:p>
        </p:txBody>
      </p:sp>
    </p:spTree>
    <p:extLst>
      <p:ext uri="{BB962C8B-B14F-4D97-AF65-F5344CB8AC3E}">
        <p14:creationId xmlns:p14="http://schemas.microsoft.com/office/powerpoint/2010/main" xmlns="" val="36443688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33653221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33653221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1070955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8</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11830594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11830594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7AE1D-0BF4-4E23-AE5F-75A73D987C4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13328895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E275C-FE78-4847-B945-B47012BDB707}"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xmlns="" val="518878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112</a:t>
            </a:fld>
            <a:endParaRPr lang="zh-TW" altLang="en-US">
              <a:solidFill>
                <a:prstClr val="black"/>
              </a:solidFill>
            </a:endParaRPr>
          </a:p>
        </p:txBody>
      </p:sp>
    </p:spTree>
    <p:extLst>
      <p:ext uri="{BB962C8B-B14F-4D97-AF65-F5344CB8AC3E}">
        <p14:creationId xmlns:p14="http://schemas.microsoft.com/office/powerpoint/2010/main" xmlns="" val="26669744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a:solidFill>
                  <a:prstClr val="black"/>
                </a:solidFill>
              </a:rPr>
              <a:pPr/>
              <a:t>113</a:t>
            </a:fld>
            <a:endParaRPr lang="zh-TW" altLang="en-US">
              <a:solidFill>
                <a:prstClr val="black"/>
              </a:solidFill>
            </a:endParaRPr>
          </a:p>
        </p:txBody>
      </p:sp>
    </p:spTree>
    <p:extLst>
      <p:ext uri="{BB962C8B-B14F-4D97-AF65-F5344CB8AC3E}">
        <p14:creationId xmlns:p14="http://schemas.microsoft.com/office/powerpoint/2010/main" xmlns="" val="167376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E275C-FE78-4847-B945-B47012BDB707}" type="slidenum">
              <a:rPr lang="zh-TW" altLang="en-US" smtClean="0"/>
              <a:pPr/>
              <a:t>13</a:t>
            </a:fld>
            <a:endParaRPr lang="zh-TW" altLang="en-US"/>
          </a:p>
        </p:txBody>
      </p:sp>
    </p:spTree>
    <p:extLst>
      <p:ext uri="{BB962C8B-B14F-4D97-AF65-F5344CB8AC3E}">
        <p14:creationId xmlns:p14="http://schemas.microsoft.com/office/powerpoint/2010/main" xmlns="" val="2758985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内容页">
    <p:spTree>
      <p:nvGrpSpPr>
        <p:cNvPr id="1" name=""/>
        <p:cNvGrpSpPr/>
        <p:nvPr/>
      </p:nvGrpSpPr>
      <p:grpSpPr>
        <a:xfrm>
          <a:off x="0" y="0"/>
          <a:ext cx="0" cy="0"/>
          <a:chOff x="0" y="0"/>
          <a:chExt cx="0" cy="0"/>
        </a:xfrm>
      </p:grpSpPr>
      <p:pic>
        <p:nvPicPr>
          <p:cNvPr id="23" name="Picture 7" descr="14353005224447614"/>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6859191"/>
          </a:xfrm>
          <a:prstGeom prst="rect">
            <a:avLst/>
          </a:prstGeom>
          <a:solidFill>
            <a:schemeClr val="bg1"/>
          </a:solidFill>
        </p:spPr>
      </p:pic>
      <p:sp>
        <p:nvSpPr>
          <p:cNvPr id="24" name="Rectangle 8"/>
          <p:cNvSpPr>
            <a:spLocks noChangeArrowheads="1"/>
          </p:cNvSpPr>
          <p:nvPr userDrawn="1"/>
        </p:nvSpPr>
        <p:spPr bwMode="auto">
          <a:xfrm>
            <a:off x="0" y="-1"/>
            <a:ext cx="9144000" cy="6858001"/>
          </a:xfrm>
          <a:prstGeom prst="rect">
            <a:avLst/>
          </a:prstGeom>
          <a:solidFill>
            <a:schemeClr val="bg1">
              <a:alpha val="4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1286" b="1">
              <a:solidFill>
                <a:srgbClr val="000000"/>
              </a:solidFill>
            </a:endParaRPr>
          </a:p>
        </p:txBody>
      </p:sp>
    </p:spTree>
    <p:extLst>
      <p:ext uri="{BB962C8B-B14F-4D97-AF65-F5344CB8AC3E}">
        <p14:creationId xmlns:p14="http://schemas.microsoft.com/office/powerpoint/2010/main" xmlns="" val="999119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70051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目录页">
    <p:spTree>
      <p:nvGrpSpPr>
        <p:cNvPr id="1" name=""/>
        <p:cNvGrpSpPr/>
        <p:nvPr/>
      </p:nvGrpSpPr>
      <p:grpSpPr>
        <a:xfrm>
          <a:off x="0" y="0"/>
          <a:ext cx="0" cy="0"/>
          <a:chOff x="0" y="0"/>
          <a:chExt cx="0" cy="0"/>
        </a:xfrm>
      </p:grpSpPr>
      <p:sp>
        <p:nvSpPr>
          <p:cNvPr id="19" name="文本占位符 19"/>
          <p:cNvSpPr>
            <a:spLocks noGrp="1"/>
          </p:cNvSpPr>
          <p:nvPr>
            <p:ph type="body" sz="quarter" idx="10" hasCustomPrompt="1"/>
          </p:nvPr>
        </p:nvSpPr>
        <p:spPr>
          <a:xfrm>
            <a:off x="1140801" y="3546359"/>
            <a:ext cx="2353523" cy="732453"/>
          </a:xfrm>
          <a:prstGeom prst="rect">
            <a:avLst/>
          </a:prstGeom>
        </p:spPr>
        <p:txBody>
          <a:bodyPr lIns="107533" tIns="53767" rIns="107533" bIns="53767" anchor="t"/>
          <a:lstStyle>
            <a:lvl1pPr marL="0" indent="0" algn="l">
              <a:buNone/>
              <a:defRPr sz="4000" b="1" baseline="0">
                <a:solidFill>
                  <a:schemeClr val="tx1">
                    <a:lumMod val="75000"/>
                    <a:lumOff val="25000"/>
                  </a:schemeClr>
                </a:solidFill>
                <a:latin typeface="+mj-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0" name="文本占位符 19"/>
          <p:cNvSpPr>
            <a:spLocks noGrp="1"/>
          </p:cNvSpPr>
          <p:nvPr>
            <p:ph type="body" sz="quarter" idx="11" hasCustomPrompt="1"/>
          </p:nvPr>
        </p:nvSpPr>
        <p:spPr>
          <a:xfrm>
            <a:off x="5156541" y="2701840"/>
            <a:ext cx="2353523" cy="337452"/>
          </a:xfrm>
          <a:prstGeom prst="rect">
            <a:avLst/>
          </a:prstGeom>
        </p:spPr>
        <p:txBody>
          <a:bodyPr lIns="107533" tIns="53767" rIns="107533" bIns="53767" anchor="t"/>
          <a:lstStyle>
            <a:lvl1pPr marL="0" indent="0" algn="l">
              <a:lnSpc>
                <a:spcPct val="130000"/>
              </a:lnSpc>
              <a:buNone/>
              <a:defRPr sz="1500" b="0" baseline="0">
                <a:solidFill>
                  <a:schemeClr val="tx1">
                    <a:lumMod val="75000"/>
                    <a:lumOff val="25000"/>
                  </a:schemeClr>
                </a:solidFill>
                <a:latin typeface="+mj-lt"/>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21" name="文本占位符 19"/>
          <p:cNvSpPr>
            <a:spLocks noGrp="1"/>
          </p:cNvSpPr>
          <p:nvPr>
            <p:ph type="body" sz="quarter" idx="12" hasCustomPrompt="1"/>
          </p:nvPr>
        </p:nvSpPr>
        <p:spPr>
          <a:xfrm>
            <a:off x="5156541" y="3478175"/>
            <a:ext cx="2353523" cy="337452"/>
          </a:xfrm>
          <a:prstGeom prst="rect">
            <a:avLst/>
          </a:prstGeom>
        </p:spPr>
        <p:txBody>
          <a:bodyPr lIns="107533" tIns="53767" rIns="107533" bIns="53767" anchor="t"/>
          <a:lstStyle>
            <a:lvl1pPr marL="0" indent="0" algn="l">
              <a:lnSpc>
                <a:spcPct val="130000"/>
              </a:lnSpc>
              <a:buNone/>
              <a:defRPr sz="1500" b="0" baseline="0">
                <a:solidFill>
                  <a:schemeClr val="tx1">
                    <a:lumMod val="75000"/>
                    <a:lumOff val="25000"/>
                  </a:schemeClr>
                </a:solidFill>
                <a:latin typeface="+mj-lt"/>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3" name="文本占位符 19"/>
          <p:cNvSpPr>
            <a:spLocks noGrp="1"/>
          </p:cNvSpPr>
          <p:nvPr>
            <p:ph type="body" sz="quarter" idx="13" hasCustomPrompt="1"/>
          </p:nvPr>
        </p:nvSpPr>
        <p:spPr>
          <a:xfrm>
            <a:off x="5156541" y="4254510"/>
            <a:ext cx="2353523" cy="337452"/>
          </a:xfrm>
          <a:prstGeom prst="rect">
            <a:avLst/>
          </a:prstGeom>
        </p:spPr>
        <p:txBody>
          <a:bodyPr lIns="107533" tIns="53767" rIns="107533" bIns="53767" anchor="t"/>
          <a:lstStyle>
            <a:lvl1pPr marL="0" indent="0" algn="l">
              <a:lnSpc>
                <a:spcPct val="130000"/>
              </a:lnSpc>
              <a:buNone/>
              <a:defRPr sz="1500" b="0" baseline="0">
                <a:solidFill>
                  <a:schemeClr val="tx1">
                    <a:lumMod val="75000"/>
                    <a:lumOff val="25000"/>
                  </a:schemeClr>
                </a:solidFill>
                <a:latin typeface="+mj-lt"/>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4" name="文本占位符 19"/>
          <p:cNvSpPr>
            <a:spLocks noGrp="1"/>
          </p:cNvSpPr>
          <p:nvPr>
            <p:ph type="body" sz="quarter" idx="14" hasCustomPrompt="1"/>
          </p:nvPr>
        </p:nvSpPr>
        <p:spPr>
          <a:xfrm>
            <a:off x="5156541" y="5030845"/>
            <a:ext cx="2353523" cy="337452"/>
          </a:xfrm>
          <a:prstGeom prst="rect">
            <a:avLst/>
          </a:prstGeom>
        </p:spPr>
        <p:txBody>
          <a:bodyPr lIns="107533" tIns="53767" rIns="107533" bIns="53767" anchor="t"/>
          <a:lstStyle>
            <a:lvl1pPr marL="0" indent="0" algn="l">
              <a:lnSpc>
                <a:spcPct val="130000"/>
              </a:lnSpc>
              <a:buNone/>
              <a:defRPr sz="1500" b="0" baseline="0">
                <a:solidFill>
                  <a:schemeClr val="tx1">
                    <a:lumMod val="75000"/>
                    <a:lumOff val="25000"/>
                  </a:schemeClr>
                </a:solidFill>
                <a:latin typeface="+mj-lt"/>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xmlns="" val="318254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6393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73AAEBA8-6C78-40BC-92C2-4485A99D228D}" type="datetimeFigureOut">
              <a:rPr lang="zh-TW" altLang="en-US" smtClean="0"/>
              <a:pPr/>
              <a:t>2020/12/9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E051B5B-D27A-4781-ACA6-64B8D27B7CD7}" type="slidenum">
              <a:rPr lang="zh-TW" altLang="en-US" smtClean="0"/>
              <a:pPr/>
              <a:t>‹#›</a:t>
            </a:fld>
            <a:endParaRPr lang="zh-TW" altLang="en-US"/>
          </a:p>
        </p:txBody>
      </p:sp>
    </p:spTree>
    <p:extLst>
      <p:ext uri="{BB962C8B-B14F-4D97-AF65-F5344CB8AC3E}">
        <p14:creationId xmlns:p14="http://schemas.microsoft.com/office/powerpoint/2010/main" xmlns="" val="1053731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3AAEBA8-6C78-40BC-92C2-4485A99D228D}" type="datetimeFigureOut">
              <a:rPr lang="zh-TW" altLang="en-US" smtClean="0"/>
              <a:pPr/>
              <a:t>2020/12/9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E051B5B-D27A-4781-ACA6-64B8D27B7CD7}" type="slidenum">
              <a:rPr lang="zh-TW" altLang="en-US" smtClean="0"/>
              <a:pPr/>
              <a:t>‹#›</a:t>
            </a:fld>
            <a:endParaRPr lang="zh-TW" altLang="en-US"/>
          </a:p>
        </p:txBody>
      </p:sp>
    </p:spTree>
    <p:extLst>
      <p:ext uri="{BB962C8B-B14F-4D97-AF65-F5344CB8AC3E}">
        <p14:creationId xmlns:p14="http://schemas.microsoft.com/office/powerpoint/2010/main" xmlns="" val="562390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3AAEBA8-6C78-40BC-92C2-4485A99D228D}" type="datetimeFigureOut">
              <a:rPr lang="zh-TW" altLang="en-US" smtClean="0"/>
              <a:pPr/>
              <a:t>2020/12/9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E051B5B-D27A-4781-ACA6-64B8D27B7CD7}" type="slidenum">
              <a:rPr lang="zh-TW" altLang="en-US" smtClean="0"/>
              <a:pPr/>
              <a:t>‹#›</a:t>
            </a:fld>
            <a:endParaRPr lang="zh-TW" altLang="en-US"/>
          </a:p>
        </p:txBody>
      </p:sp>
    </p:spTree>
    <p:extLst>
      <p:ext uri="{BB962C8B-B14F-4D97-AF65-F5344CB8AC3E}">
        <p14:creationId xmlns:p14="http://schemas.microsoft.com/office/powerpoint/2010/main" xmlns="" val="365315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484784"/>
            <a:ext cx="8229600" cy="4641379"/>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73DA0BB7-265A-403C-9275-D587AB510EDC}" type="slidenum">
              <a:rPr lang="zh-TW" altLang="en-US" smtClean="0"/>
              <a:pPr/>
              <a:t>‹#›</a:t>
            </a:fld>
            <a:endParaRPr lang="zh-TW" altLang="en-US" dirty="0"/>
          </a:p>
        </p:txBody>
      </p:sp>
      <p:pic>
        <p:nvPicPr>
          <p:cNvPr id="7" name="图片 12"/>
          <p:cNvPicPr>
            <a:picLocks noChangeAspect="1"/>
          </p:cNvPicPr>
          <p:nvPr userDrawn="1"/>
        </p:nvPicPr>
        <p:blipFill>
          <a:blip r:embed="rId2" cstate="print">
            <a:duotone>
              <a:schemeClr val="accent6">
                <a:shade val="45000"/>
                <a:satMod val="135000"/>
              </a:schemeClr>
              <a:prstClr val="white"/>
            </a:duotone>
            <a:extLst>
              <a:ext uri="{BEBA8EAE-BF5A-486C-A8C5-ECC9F3942E4B}">
                <a14:imgProps xmlns:a14="http://schemas.microsoft.com/office/drawing/2010/main" xmlns="">
                  <a14:imgLayer r:embed="rId3">
                    <a14:imgEffect>
                      <a14:colorTemperature colorTemp="4700"/>
                    </a14:imgEffect>
                    <a14:imgEffect>
                      <a14:saturation sat="200000"/>
                    </a14:imgEffect>
                  </a14:imgLayer>
                </a14:imgProps>
              </a:ext>
              <a:ext uri="{28A0092B-C50C-407E-A947-70E740481C1C}">
                <a14:useLocalDpi xmlns:a14="http://schemas.microsoft.com/office/drawing/2010/main" xmlns="" val="0"/>
              </a:ext>
            </a:extLst>
          </a:blip>
          <a:stretch>
            <a:fillRect/>
          </a:stretch>
        </p:blipFill>
        <p:spPr>
          <a:xfrm>
            <a:off x="10344" y="0"/>
            <a:ext cx="1433062" cy="1268760"/>
          </a:xfrm>
          <a:prstGeom prst="rect">
            <a:avLst/>
          </a:prstGeom>
        </p:spPr>
      </p:pic>
      <p:sp>
        <p:nvSpPr>
          <p:cNvPr id="5" name="平行四邊形 4"/>
          <p:cNvSpPr/>
          <p:nvPr userDrawn="1"/>
        </p:nvSpPr>
        <p:spPr>
          <a:xfrm>
            <a:off x="1043608" y="116632"/>
            <a:ext cx="6120680" cy="648072"/>
          </a:xfrm>
          <a:prstGeom prst="parallelogram">
            <a:avLst>
              <a:gd name="adj" fmla="val 60274"/>
            </a:avLst>
          </a:prstGeom>
          <a:solidFill>
            <a:schemeClr val="accent6">
              <a:lumMod val="40000"/>
              <a:lumOff val="6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solidFill>
                <a:srgbClr val="2E6A6A"/>
              </a:solidFill>
            </a:endParaRPr>
          </a:p>
        </p:txBody>
      </p:sp>
      <p:sp>
        <p:nvSpPr>
          <p:cNvPr id="21" name="平行四邊形 20"/>
          <p:cNvSpPr/>
          <p:nvPr userDrawn="1"/>
        </p:nvSpPr>
        <p:spPr>
          <a:xfrm>
            <a:off x="7812360" y="116632"/>
            <a:ext cx="1008112" cy="648072"/>
          </a:xfrm>
          <a:prstGeom prst="parallelogram">
            <a:avLst>
              <a:gd name="adj" fmla="val 55538"/>
            </a:avLst>
          </a:prstGeom>
          <a:solidFill>
            <a:schemeClr val="accent6">
              <a:lumMod val="40000"/>
              <a:lumOff val="6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solidFill>
                <a:srgbClr val="2E6A6A"/>
              </a:solidFill>
            </a:endParaRPr>
          </a:p>
        </p:txBody>
      </p:sp>
      <p:sp>
        <p:nvSpPr>
          <p:cNvPr id="22" name="平行四邊形 21"/>
          <p:cNvSpPr/>
          <p:nvPr userDrawn="1"/>
        </p:nvSpPr>
        <p:spPr>
          <a:xfrm>
            <a:off x="8532440" y="116632"/>
            <a:ext cx="610394" cy="648072"/>
          </a:xfrm>
          <a:prstGeom prst="parallelogram">
            <a:avLst>
              <a:gd name="adj" fmla="val 53201"/>
            </a:avLst>
          </a:prstGeom>
          <a:solidFill>
            <a:schemeClr val="accent6">
              <a:lumMod val="50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solidFill>
                <a:srgbClr val="2E6A6A"/>
              </a:solidFill>
            </a:endParaRPr>
          </a:p>
        </p:txBody>
      </p:sp>
      <p:sp>
        <p:nvSpPr>
          <p:cNvPr id="23" name="平行四邊形 22"/>
          <p:cNvSpPr/>
          <p:nvPr userDrawn="1"/>
        </p:nvSpPr>
        <p:spPr>
          <a:xfrm>
            <a:off x="6828830" y="116632"/>
            <a:ext cx="1271562" cy="648072"/>
          </a:xfrm>
          <a:prstGeom prst="parallelogram">
            <a:avLst>
              <a:gd name="adj" fmla="val 61253"/>
            </a:avLst>
          </a:prstGeom>
          <a:solidFill>
            <a:schemeClr val="accent6">
              <a:lumMod val="60000"/>
              <a:lumOff val="40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solidFill>
                <a:srgbClr val="2E6A6A"/>
              </a:solidFill>
            </a:endParaRPr>
          </a:p>
        </p:txBody>
      </p:sp>
      <p:sp>
        <p:nvSpPr>
          <p:cNvPr id="10" name="標題 9"/>
          <p:cNvSpPr>
            <a:spLocks noGrp="1"/>
          </p:cNvSpPr>
          <p:nvPr>
            <p:ph type="title"/>
          </p:nvPr>
        </p:nvSpPr>
        <p:spPr>
          <a:xfrm>
            <a:off x="1547664" y="202157"/>
            <a:ext cx="6966098" cy="490539"/>
          </a:xfrm>
          <a:prstGeom prst="rect">
            <a:avLst/>
          </a:prstGeom>
        </p:spPr>
        <p:txBody>
          <a:bodyPr vert="horz" lIns="91440" tIns="45720" rIns="91440" bIns="45720" rtlCol="0" anchor="ctr">
            <a:normAutofit lnSpcReduction="10000"/>
          </a:bodyPr>
          <a:lstStyle>
            <a:lvl1pPr algn="l">
              <a:defRPr lang="zh-TW" altLang="en-US" sz="3200" b="0">
                <a:solidFill>
                  <a:schemeClr val="bg1"/>
                </a:solidFill>
              </a:defRPr>
            </a:lvl1pPr>
          </a:lstStyle>
          <a:p>
            <a:pPr marL="0" lvl="0" algn="l"/>
            <a:r>
              <a:rPr lang="zh-TW" altLang="en-US" dirty="0"/>
              <a:t>按一下以編輯母片標題樣式</a:t>
            </a:r>
          </a:p>
        </p:txBody>
      </p:sp>
    </p:spTree>
    <p:extLst>
      <p:ext uri="{BB962C8B-B14F-4D97-AF65-F5344CB8AC3E}">
        <p14:creationId xmlns:p14="http://schemas.microsoft.com/office/powerpoint/2010/main" xmlns="" val="865491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目錄">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6553200" y="6356350"/>
            <a:ext cx="2133600" cy="365125"/>
          </a:xfrm>
          <a:prstGeom prst="rect">
            <a:avLst/>
          </a:prstGeom>
        </p:spPr>
        <p:txBody>
          <a:bodyPr/>
          <a:lstStyle/>
          <a:p>
            <a:fld id="{73DA0BB7-265A-403C-9275-D587AB510EDC}" type="slidenum">
              <a:rPr lang="zh-TW" altLang="en-US" smtClean="0"/>
              <a:pPr/>
              <a:t>‹#›</a:t>
            </a:fld>
            <a:endParaRPr lang="zh-TW" altLang="en-US"/>
          </a:p>
        </p:txBody>
      </p:sp>
      <p:sp>
        <p:nvSpPr>
          <p:cNvPr id="28" name="文本框 23"/>
          <p:cNvSpPr txBox="1"/>
          <p:nvPr userDrawn="1"/>
        </p:nvSpPr>
        <p:spPr>
          <a:xfrm>
            <a:off x="6827665" y="1671191"/>
            <a:ext cx="1415772" cy="461665"/>
          </a:xfrm>
          <a:prstGeom prst="rect">
            <a:avLst/>
          </a:prstGeom>
          <a:noFill/>
        </p:spPr>
        <p:txBody>
          <a:bodyPr wrap="none" rtlCol="0">
            <a:spAutoFit/>
            <a:scene3d>
              <a:camera prst="orthographicFront"/>
              <a:lightRig rig="threePt" dir="t"/>
            </a:scene3d>
            <a:sp3d contourW="12700"/>
          </a:bodyPr>
          <a:lstStyle/>
          <a:p>
            <a:pPr lvl="0" algn="l">
              <a:defRPr/>
            </a:pPr>
            <a:r>
              <a:rPr lang="zh-TW" altLang="en-US" sz="2400" b="1" kern="1200" dirty="0">
                <a:solidFill>
                  <a:prstClr val="black"/>
                </a:solidFill>
                <a:latin typeface="華康新特明體" pitchFamily="49" charset="-120"/>
                <a:ea typeface="華康新特明體" pitchFamily="49" charset="-120"/>
                <a:cs typeface="+mn-cs"/>
              </a:rPr>
              <a:t>審查意見</a:t>
            </a:r>
          </a:p>
        </p:txBody>
      </p:sp>
      <p:pic>
        <p:nvPicPr>
          <p:cNvPr id="34" name="Picture 27"/>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5875" y="6478588"/>
            <a:ext cx="30241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type="none" w="sm" len="sm"/>
                <a:tailEnd type="none" w="sm" len="sm"/>
              </a14:hiddenLine>
            </a:ext>
          </a:extLst>
        </p:spPr>
      </p:pic>
      <p:sp>
        <p:nvSpPr>
          <p:cNvPr id="39" name="文本框 23"/>
          <p:cNvSpPr txBox="1"/>
          <p:nvPr userDrawn="1"/>
        </p:nvSpPr>
        <p:spPr>
          <a:xfrm>
            <a:off x="6827665" y="2564904"/>
            <a:ext cx="1415772" cy="461665"/>
          </a:xfrm>
          <a:prstGeom prst="rect">
            <a:avLst/>
          </a:prstGeom>
          <a:noFill/>
        </p:spPr>
        <p:txBody>
          <a:bodyPr wrap="none" rtlCol="0">
            <a:spAutoFit/>
            <a:scene3d>
              <a:camera prst="orthographicFront"/>
              <a:lightRig rig="threePt" dir="t"/>
            </a:scene3d>
            <a:sp3d contourW="12700"/>
          </a:bodyPr>
          <a:lstStyle/>
          <a:p>
            <a:r>
              <a:rPr lang="zh-TW" altLang="en-US" sz="2400" b="1" kern="1200" dirty="0">
                <a:solidFill>
                  <a:prstClr val="black"/>
                </a:solidFill>
                <a:latin typeface="華康新特明體" pitchFamily="49" charset="-120"/>
                <a:ea typeface="華康新特明體" pitchFamily="49" charset="-120"/>
                <a:cs typeface="+mn-cs"/>
              </a:rPr>
              <a:t>規劃構想</a:t>
            </a:r>
          </a:p>
        </p:txBody>
      </p:sp>
      <p:sp>
        <p:nvSpPr>
          <p:cNvPr id="40" name="文本框 23"/>
          <p:cNvSpPr txBox="1"/>
          <p:nvPr userDrawn="1"/>
        </p:nvSpPr>
        <p:spPr>
          <a:xfrm>
            <a:off x="6828636" y="3452629"/>
            <a:ext cx="1415772" cy="461665"/>
          </a:xfrm>
          <a:prstGeom prst="rect">
            <a:avLst/>
          </a:prstGeom>
          <a:noFill/>
        </p:spPr>
        <p:txBody>
          <a:bodyPr wrap="none" rtlCol="0">
            <a:spAutoFit/>
            <a:scene3d>
              <a:camera prst="orthographicFront"/>
              <a:lightRig rig="threePt" dir="t"/>
            </a:scene3d>
            <a:sp3d contourW="12700"/>
          </a:bodyPr>
          <a:lstStyle/>
          <a:p>
            <a:r>
              <a:rPr lang="zh-TW" altLang="en-US" sz="2400" b="1" kern="1200" dirty="0">
                <a:solidFill>
                  <a:prstClr val="black"/>
                </a:solidFill>
                <a:latin typeface="華康新特明體" pitchFamily="49" charset="-120"/>
                <a:ea typeface="華康新特明體" pitchFamily="49" charset="-120"/>
                <a:cs typeface="+mn-cs"/>
              </a:rPr>
              <a:t>工程經費</a:t>
            </a:r>
            <a:endParaRPr lang="en-US" altLang="zh-TW" sz="2400" b="1" kern="1200" dirty="0">
              <a:solidFill>
                <a:prstClr val="black"/>
              </a:solidFill>
              <a:latin typeface="華康新特明體" pitchFamily="49" charset="-120"/>
              <a:ea typeface="華康新特明體" pitchFamily="49" charset="-120"/>
              <a:cs typeface="+mn-cs"/>
            </a:endParaRPr>
          </a:p>
        </p:txBody>
      </p:sp>
      <p:pic>
        <p:nvPicPr>
          <p:cNvPr id="36" name="图片 11"/>
          <p:cNvPicPr>
            <a:picLocks noChangeAspect="1"/>
          </p:cNvPicPr>
          <p:nvPr userDrawn="1"/>
        </p:nvPicPr>
        <p:blipFill rotWithShape="1">
          <a:blip r:embed="rId3" cstate="print">
            <a:duotone>
              <a:prstClr val="black"/>
              <a:schemeClr val="accent1">
                <a:tint val="45000"/>
                <a:satMod val="400000"/>
              </a:schemeClr>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val="0"/>
              </a:ext>
            </a:extLst>
          </a:blip>
          <a:srcRect l="9296" t="278" r="313" b="1"/>
          <a:stretch/>
        </p:blipFill>
        <p:spPr>
          <a:xfrm rot="16200000" flipV="1">
            <a:off x="-1097059" y="1060548"/>
            <a:ext cx="6857999" cy="4736903"/>
          </a:xfrm>
          <a:prstGeom prst="rect">
            <a:avLst/>
          </a:prstGeom>
        </p:spPr>
      </p:pic>
      <p:pic>
        <p:nvPicPr>
          <p:cNvPr id="38" name="图片 54"/>
          <p:cNvPicPr>
            <a:picLocks noChangeAspect="1"/>
          </p:cNvPicPr>
          <p:nvPr userDrawn="1"/>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xmlns="" val="0"/>
              </a:ext>
            </a:extLst>
          </a:blip>
          <a:srcRect l="57672" t="278" r="313" b="1"/>
          <a:stretch/>
        </p:blipFill>
        <p:spPr>
          <a:xfrm rot="5400000" flipV="1">
            <a:off x="6226509" y="3980942"/>
            <a:ext cx="2618085" cy="3190799"/>
          </a:xfrm>
          <a:prstGeom prst="rect">
            <a:avLst/>
          </a:prstGeom>
        </p:spPr>
      </p:pic>
      <p:sp>
        <p:nvSpPr>
          <p:cNvPr id="43" name="文本框 28"/>
          <p:cNvSpPr txBox="1"/>
          <p:nvPr userDrawn="1"/>
        </p:nvSpPr>
        <p:spPr>
          <a:xfrm>
            <a:off x="1111092" y="2434544"/>
            <a:ext cx="2740827" cy="769441"/>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r" fontAlgn="auto">
              <a:lnSpc>
                <a:spcPct val="100000"/>
              </a:lnSpc>
              <a:spcBef>
                <a:spcPts val="0"/>
              </a:spcBef>
              <a:spcAft>
                <a:spcPts val="0"/>
              </a:spcAft>
              <a:buClrTx/>
              <a:buSzTx/>
              <a:buFontTx/>
              <a:buNone/>
              <a:tabLst/>
              <a:defRPr kumimoji="0" sz="8800" b="1" i="0" u="none" strike="noStrike" cap="none" spc="0" normalizeH="0" baseline="0">
                <a:ln>
                  <a:noFill/>
                </a:ln>
                <a:solidFill>
                  <a:srgbClr val="0070C0"/>
                </a:solidFill>
                <a:effectLst/>
                <a:uLnTx/>
                <a:uFillTx/>
                <a:latin typeface="Arial"/>
                <a:ea typeface="微软雅黑"/>
              </a:defRPr>
            </a:lvl1pPr>
          </a:lstStyle>
          <a:p>
            <a:pPr algn="ctr"/>
            <a:r>
              <a:rPr lang="zh-TW" altLang="en-US" sz="4400" dirty="0">
                <a:solidFill>
                  <a:schemeClr val="tx1"/>
                </a:solidFill>
                <a:latin typeface="華康新特明體" pitchFamily="49" charset="-120"/>
                <a:ea typeface="華康新特明體" pitchFamily="49" charset="-120"/>
              </a:rPr>
              <a:t>簡報內容</a:t>
            </a:r>
            <a:endParaRPr lang="zh-CN" altLang="en-US" sz="4400" dirty="0">
              <a:solidFill>
                <a:schemeClr val="tx1"/>
              </a:solidFill>
              <a:latin typeface="華康新特明體" pitchFamily="49" charset="-120"/>
              <a:ea typeface="華康新特明體" pitchFamily="49" charset="-120"/>
            </a:endParaRPr>
          </a:p>
        </p:txBody>
      </p:sp>
      <p:grpSp>
        <p:nvGrpSpPr>
          <p:cNvPr id="6" name="群組 5"/>
          <p:cNvGrpSpPr/>
          <p:nvPr userDrawn="1"/>
        </p:nvGrpSpPr>
        <p:grpSpPr>
          <a:xfrm>
            <a:off x="4662614" y="1621476"/>
            <a:ext cx="2069626" cy="499188"/>
            <a:chOff x="4662614" y="757380"/>
            <a:chExt cx="2069626" cy="499188"/>
          </a:xfrm>
        </p:grpSpPr>
        <p:sp>
          <p:nvSpPr>
            <p:cNvPr id="2" name="五邊形 1"/>
            <p:cNvSpPr/>
            <p:nvPr userDrawn="1"/>
          </p:nvSpPr>
          <p:spPr>
            <a:xfrm>
              <a:off x="4972712" y="757380"/>
              <a:ext cx="1759528" cy="499188"/>
            </a:xfrm>
            <a:prstGeom prst="homePlate">
              <a:avLst/>
            </a:prstGeom>
            <a:solidFill>
              <a:srgbClr val="A24A4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userDrawn="1"/>
          </p:nvSpPr>
          <p:spPr>
            <a:xfrm>
              <a:off x="4817662" y="757380"/>
              <a:ext cx="83041" cy="499188"/>
            </a:xfrm>
            <a:prstGeom prst="rect">
              <a:avLst/>
            </a:prstGeom>
            <a:solidFill>
              <a:srgbClr val="A24A4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TW" altLang="en-US"/>
            </a:p>
          </p:txBody>
        </p:sp>
        <p:sp>
          <p:nvSpPr>
            <p:cNvPr id="52" name="矩形 51"/>
            <p:cNvSpPr/>
            <p:nvPr userDrawn="1"/>
          </p:nvSpPr>
          <p:spPr>
            <a:xfrm>
              <a:off x="4662614" y="757380"/>
              <a:ext cx="83041" cy="499188"/>
            </a:xfrm>
            <a:prstGeom prst="rect">
              <a:avLst/>
            </a:prstGeom>
            <a:solidFill>
              <a:srgbClr val="A24A4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TW" altLang="en-US"/>
            </a:p>
          </p:txBody>
        </p:sp>
      </p:grpSp>
      <p:grpSp>
        <p:nvGrpSpPr>
          <p:cNvPr id="53" name="群組 52"/>
          <p:cNvGrpSpPr/>
          <p:nvPr userDrawn="1"/>
        </p:nvGrpSpPr>
        <p:grpSpPr>
          <a:xfrm>
            <a:off x="4655279" y="2564904"/>
            <a:ext cx="2069626" cy="499188"/>
            <a:chOff x="4662614" y="757380"/>
            <a:chExt cx="2069626" cy="499188"/>
          </a:xfrm>
          <a:solidFill>
            <a:schemeClr val="bg2">
              <a:lumMod val="75000"/>
            </a:schemeClr>
          </a:solidFill>
        </p:grpSpPr>
        <p:sp>
          <p:nvSpPr>
            <p:cNvPr id="54" name="五邊形 53"/>
            <p:cNvSpPr/>
            <p:nvPr userDrawn="1"/>
          </p:nvSpPr>
          <p:spPr>
            <a:xfrm>
              <a:off x="4972712" y="757380"/>
              <a:ext cx="1759528" cy="49918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p:cNvSpPr/>
            <p:nvPr userDrawn="1"/>
          </p:nvSpPr>
          <p:spPr>
            <a:xfrm>
              <a:off x="4817662" y="757380"/>
              <a:ext cx="83041" cy="4991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TW" altLang="en-US"/>
            </a:p>
          </p:txBody>
        </p:sp>
        <p:sp>
          <p:nvSpPr>
            <p:cNvPr id="56" name="矩形 55"/>
            <p:cNvSpPr/>
            <p:nvPr userDrawn="1"/>
          </p:nvSpPr>
          <p:spPr>
            <a:xfrm>
              <a:off x="4662614" y="757380"/>
              <a:ext cx="83041" cy="4991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TW" altLang="en-US"/>
            </a:p>
          </p:txBody>
        </p:sp>
      </p:grpSp>
      <p:grpSp>
        <p:nvGrpSpPr>
          <p:cNvPr id="57" name="群組 56"/>
          <p:cNvGrpSpPr/>
          <p:nvPr userDrawn="1"/>
        </p:nvGrpSpPr>
        <p:grpSpPr>
          <a:xfrm>
            <a:off x="4655279" y="3433868"/>
            <a:ext cx="2069626" cy="499188"/>
            <a:chOff x="4662614" y="757380"/>
            <a:chExt cx="2069626" cy="499188"/>
          </a:xfrm>
        </p:grpSpPr>
        <p:sp>
          <p:nvSpPr>
            <p:cNvPr id="58" name="五邊形 57"/>
            <p:cNvSpPr/>
            <p:nvPr userDrawn="1"/>
          </p:nvSpPr>
          <p:spPr>
            <a:xfrm>
              <a:off x="4972712" y="757380"/>
              <a:ext cx="1759528" cy="499188"/>
            </a:xfrm>
            <a:prstGeom prst="homePlate">
              <a:avLst/>
            </a:prstGeom>
            <a:solidFill>
              <a:srgbClr val="A24A4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userDrawn="1"/>
          </p:nvSpPr>
          <p:spPr>
            <a:xfrm>
              <a:off x="4817662" y="757380"/>
              <a:ext cx="83041" cy="499188"/>
            </a:xfrm>
            <a:prstGeom prst="rect">
              <a:avLst/>
            </a:prstGeom>
            <a:solidFill>
              <a:srgbClr val="A24A4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TW" altLang="en-US"/>
            </a:p>
          </p:txBody>
        </p:sp>
        <p:sp>
          <p:nvSpPr>
            <p:cNvPr id="60" name="矩形 59"/>
            <p:cNvSpPr/>
            <p:nvPr userDrawn="1"/>
          </p:nvSpPr>
          <p:spPr>
            <a:xfrm>
              <a:off x="4662614" y="757380"/>
              <a:ext cx="83041" cy="499188"/>
            </a:xfrm>
            <a:prstGeom prst="rect">
              <a:avLst/>
            </a:prstGeom>
            <a:solidFill>
              <a:srgbClr val="A24A4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TW" altLang="en-US"/>
            </a:p>
          </p:txBody>
        </p:sp>
      </p:grpSp>
    </p:spTree>
    <p:extLst>
      <p:ext uri="{BB962C8B-B14F-4D97-AF65-F5344CB8AC3E}">
        <p14:creationId xmlns:p14="http://schemas.microsoft.com/office/powerpoint/2010/main" xmlns="" val="219040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down)">
                                      <p:cBhvr>
                                        <p:cTn id="8" dur="500"/>
                                        <p:tgtEl>
                                          <p:spTgt spid="28"/>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p:tgtEl>
                                          <p:spTgt spid="39"/>
                                        </p:tgtEl>
                                        <p:attrNameLst>
                                          <p:attrName>ppt_y</p:attrName>
                                        </p:attrNameLst>
                                      </p:cBhvr>
                                      <p:tavLst>
                                        <p:tav tm="0">
                                          <p:val>
                                            <p:strVal val="#ppt_y-#ppt_h*1.125000"/>
                                          </p:val>
                                        </p:tav>
                                        <p:tav tm="100000">
                                          <p:val>
                                            <p:strVal val="#ppt_y"/>
                                          </p:val>
                                        </p:tav>
                                      </p:tavLst>
                                    </p:anim>
                                    <p:animEffect transition="in" filter="wipe(down)">
                                      <p:cBhvr>
                                        <p:cTn id="12" dur="500"/>
                                        <p:tgtEl>
                                          <p:spTgt spid="39"/>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p:tgtEl>
                                          <p:spTgt spid="40"/>
                                        </p:tgtEl>
                                        <p:attrNameLst>
                                          <p:attrName>ppt_y</p:attrName>
                                        </p:attrNameLst>
                                      </p:cBhvr>
                                      <p:tavLst>
                                        <p:tav tm="0">
                                          <p:val>
                                            <p:strVal val="#ppt_y-#ppt_h*1.125000"/>
                                          </p:val>
                                        </p:tav>
                                        <p:tav tm="100000">
                                          <p:val>
                                            <p:strVal val="#ppt_y"/>
                                          </p:val>
                                        </p:tav>
                                      </p:tavLst>
                                    </p:anim>
                                    <p:animEffect transition="in" filter="wipe(down)">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9" grpId="0"/>
      <p:bldP spid="40"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73DA0BB7-265A-403C-9275-D587AB510EDC}" type="slidenum">
              <a:rPr lang="zh-TW" altLang="en-US" smtClean="0"/>
              <a:pPr/>
              <a:t>‹#›</a:t>
            </a:fld>
            <a:endParaRPr lang="zh-TW" altLang="en-US"/>
          </a:p>
        </p:txBody>
      </p:sp>
      <p:pic>
        <p:nvPicPr>
          <p:cNvPr id="9" name="图片 12"/>
          <p:cNvPicPr>
            <a:picLocks noChangeAspect="1"/>
          </p:cNvPicPr>
          <p:nvPr userDrawn="1"/>
        </p:nvPicPr>
        <p:blipFill>
          <a:blip r:embed="rId2" cstate="print">
            <a:duotone>
              <a:prstClr val="black"/>
              <a:srgbClr val="00C7F6">
                <a:tint val="45000"/>
                <a:satMod val="400000"/>
              </a:srgbClr>
            </a:duotone>
            <a:extLst>
              <a:ext uri="{28A0092B-C50C-407E-A947-70E740481C1C}">
                <a14:useLocalDpi xmlns:a14="http://schemas.microsoft.com/office/drawing/2010/main" xmlns="" val="0"/>
              </a:ext>
            </a:extLst>
          </a:blip>
          <a:stretch>
            <a:fillRect/>
          </a:stretch>
        </p:blipFill>
        <p:spPr>
          <a:xfrm>
            <a:off x="0" y="-1"/>
            <a:ext cx="1432670" cy="1268413"/>
          </a:xfrm>
          <a:prstGeom prst="rect">
            <a:avLst/>
          </a:prstGeom>
        </p:spPr>
      </p:pic>
      <p:sp>
        <p:nvSpPr>
          <p:cNvPr id="10" name="平行四邊形 9"/>
          <p:cNvSpPr/>
          <p:nvPr userDrawn="1"/>
        </p:nvSpPr>
        <p:spPr>
          <a:xfrm>
            <a:off x="1187624" y="116632"/>
            <a:ext cx="5976664" cy="648072"/>
          </a:xfrm>
          <a:prstGeom prst="parallelogram">
            <a:avLst>
              <a:gd name="adj" fmla="val 60274"/>
            </a:avLst>
          </a:prstGeom>
          <a:solidFill>
            <a:srgbClr val="2E6A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p>
        </p:txBody>
      </p:sp>
      <p:sp>
        <p:nvSpPr>
          <p:cNvPr id="11" name="平行四邊形 10"/>
          <p:cNvSpPr/>
          <p:nvPr userDrawn="1"/>
        </p:nvSpPr>
        <p:spPr>
          <a:xfrm>
            <a:off x="7859786" y="116632"/>
            <a:ext cx="958949" cy="648072"/>
          </a:xfrm>
          <a:prstGeom prst="parallelogram">
            <a:avLst>
              <a:gd name="adj" fmla="val 52925"/>
            </a:avLst>
          </a:prstGeom>
          <a:solidFill>
            <a:srgbClr val="2E6A6A">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solidFill>
                <a:srgbClr val="2E6A6A"/>
              </a:solidFill>
            </a:endParaRPr>
          </a:p>
        </p:txBody>
      </p:sp>
      <p:sp>
        <p:nvSpPr>
          <p:cNvPr id="12" name="平行四邊形 11"/>
          <p:cNvSpPr/>
          <p:nvPr userDrawn="1"/>
        </p:nvSpPr>
        <p:spPr>
          <a:xfrm>
            <a:off x="8579867" y="116632"/>
            <a:ext cx="610394" cy="648072"/>
          </a:xfrm>
          <a:prstGeom prst="parallelogram">
            <a:avLst>
              <a:gd name="adj" fmla="val 53201"/>
            </a:avLst>
          </a:prstGeom>
          <a:solidFill>
            <a:srgbClr val="2E6A6A">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solidFill>
                <a:srgbClr val="2E6A6A"/>
              </a:solidFill>
            </a:endParaRPr>
          </a:p>
        </p:txBody>
      </p:sp>
      <p:sp>
        <p:nvSpPr>
          <p:cNvPr id="13" name="平行四邊形 12"/>
          <p:cNvSpPr/>
          <p:nvPr userDrawn="1"/>
        </p:nvSpPr>
        <p:spPr>
          <a:xfrm>
            <a:off x="6876256" y="116632"/>
            <a:ext cx="1271562" cy="648072"/>
          </a:xfrm>
          <a:prstGeom prst="parallelogram">
            <a:avLst>
              <a:gd name="adj" fmla="val 57334"/>
            </a:avLst>
          </a:prstGeom>
          <a:solidFill>
            <a:srgbClr val="2E6A6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p>
        </p:txBody>
      </p:sp>
      <p:sp>
        <p:nvSpPr>
          <p:cNvPr id="14" name="標題 9"/>
          <p:cNvSpPr>
            <a:spLocks noGrp="1"/>
          </p:cNvSpPr>
          <p:nvPr>
            <p:ph type="title"/>
          </p:nvPr>
        </p:nvSpPr>
        <p:spPr>
          <a:xfrm>
            <a:off x="1547664" y="202157"/>
            <a:ext cx="6966098" cy="490539"/>
          </a:xfrm>
          <a:prstGeom prst="rect">
            <a:avLst/>
          </a:prstGeom>
        </p:spPr>
        <p:txBody>
          <a:bodyPr vert="horz" lIns="91440" tIns="45720" rIns="91440" bIns="45720" rtlCol="0" anchor="ctr">
            <a:normAutofit lnSpcReduction="10000"/>
          </a:bodyPr>
          <a:lstStyle>
            <a:lvl1pPr algn="l">
              <a:defRPr lang="zh-TW" altLang="en-US" sz="3200" b="0">
                <a:solidFill>
                  <a:schemeClr val="bg1"/>
                </a:solidFill>
              </a:defRPr>
            </a:lvl1pPr>
          </a:lstStyle>
          <a:p>
            <a:pPr marL="0" lvl="0" algn="l"/>
            <a:r>
              <a:rPr lang="zh-TW" altLang="en-US" dirty="0"/>
              <a:t>按一下以編輯母片標題樣式</a:t>
            </a:r>
          </a:p>
        </p:txBody>
      </p:sp>
    </p:spTree>
    <p:extLst>
      <p:ext uri="{BB962C8B-B14F-4D97-AF65-F5344CB8AC3E}">
        <p14:creationId xmlns:p14="http://schemas.microsoft.com/office/powerpoint/2010/main" xmlns="" val="4243470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9" name="投影片編號版面配置區 8"/>
          <p:cNvSpPr>
            <a:spLocks noGrp="1"/>
          </p:cNvSpPr>
          <p:nvPr>
            <p:ph type="sldNum" sz="quarter" idx="12"/>
          </p:nvPr>
        </p:nvSpPr>
        <p:spPr>
          <a:xfrm>
            <a:off x="6553200" y="6356350"/>
            <a:ext cx="2133600" cy="365125"/>
          </a:xfrm>
          <a:prstGeom prst="rect">
            <a:avLst/>
          </a:prstGeom>
        </p:spPr>
        <p:txBody>
          <a:bodyPr/>
          <a:lstStyle/>
          <a:p>
            <a:fld id="{73DA0BB7-265A-403C-9275-D587AB510EDC}" type="slidenum">
              <a:rPr lang="zh-TW" altLang="en-US" smtClean="0"/>
              <a:pPr/>
              <a:t>‹#›</a:t>
            </a:fld>
            <a:endParaRPr lang="zh-TW" altLang="en-US"/>
          </a:p>
        </p:txBody>
      </p:sp>
      <p:pic>
        <p:nvPicPr>
          <p:cNvPr id="11" name="图片 12"/>
          <p:cNvPicPr>
            <a:picLocks noChangeAspect="1"/>
          </p:cNvPicPr>
          <p:nvPr userDrawn="1"/>
        </p:nvPicPr>
        <p:blipFill>
          <a:blip r:embed="rId2" cstate="print">
            <a:duotone>
              <a:prstClr val="black"/>
              <a:srgbClr val="00C7F6">
                <a:tint val="45000"/>
                <a:satMod val="400000"/>
              </a:srgbClr>
            </a:duotone>
            <a:extLst>
              <a:ext uri="{28A0092B-C50C-407E-A947-70E740481C1C}">
                <a14:useLocalDpi xmlns:a14="http://schemas.microsoft.com/office/drawing/2010/main" xmlns="" val="0"/>
              </a:ext>
            </a:extLst>
          </a:blip>
          <a:stretch>
            <a:fillRect/>
          </a:stretch>
        </p:blipFill>
        <p:spPr>
          <a:xfrm>
            <a:off x="0" y="-1"/>
            <a:ext cx="1432670" cy="1268413"/>
          </a:xfrm>
          <a:prstGeom prst="rect">
            <a:avLst/>
          </a:prstGeom>
        </p:spPr>
      </p:pic>
      <p:sp>
        <p:nvSpPr>
          <p:cNvPr id="12" name="平行四邊形 11"/>
          <p:cNvSpPr/>
          <p:nvPr userDrawn="1"/>
        </p:nvSpPr>
        <p:spPr>
          <a:xfrm>
            <a:off x="1187624" y="116632"/>
            <a:ext cx="5976664" cy="648072"/>
          </a:xfrm>
          <a:prstGeom prst="parallelogram">
            <a:avLst>
              <a:gd name="adj" fmla="val 60274"/>
            </a:avLst>
          </a:prstGeom>
          <a:solidFill>
            <a:srgbClr val="2E6A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p>
        </p:txBody>
      </p:sp>
      <p:sp>
        <p:nvSpPr>
          <p:cNvPr id="13" name="平行四邊形 12"/>
          <p:cNvSpPr/>
          <p:nvPr userDrawn="1"/>
        </p:nvSpPr>
        <p:spPr>
          <a:xfrm>
            <a:off x="7859786" y="116632"/>
            <a:ext cx="958949" cy="648072"/>
          </a:xfrm>
          <a:prstGeom prst="parallelogram">
            <a:avLst>
              <a:gd name="adj" fmla="val 52925"/>
            </a:avLst>
          </a:prstGeom>
          <a:solidFill>
            <a:srgbClr val="2E6A6A">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solidFill>
                <a:srgbClr val="2E6A6A"/>
              </a:solidFill>
            </a:endParaRPr>
          </a:p>
        </p:txBody>
      </p:sp>
      <p:sp>
        <p:nvSpPr>
          <p:cNvPr id="14" name="平行四邊形 13"/>
          <p:cNvSpPr/>
          <p:nvPr userDrawn="1"/>
        </p:nvSpPr>
        <p:spPr>
          <a:xfrm>
            <a:off x="8579867" y="116632"/>
            <a:ext cx="610394" cy="648072"/>
          </a:xfrm>
          <a:prstGeom prst="parallelogram">
            <a:avLst>
              <a:gd name="adj" fmla="val 53201"/>
            </a:avLst>
          </a:prstGeom>
          <a:solidFill>
            <a:srgbClr val="2E6A6A">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solidFill>
                <a:srgbClr val="2E6A6A"/>
              </a:solidFill>
            </a:endParaRPr>
          </a:p>
        </p:txBody>
      </p:sp>
      <p:sp>
        <p:nvSpPr>
          <p:cNvPr id="15" name="平行四邊形 14"/>
          <p:cNvSpPr/>
          <p:nvPr userDrawn="1"/>
        </p:nvSpPr>
        <p:spPr>
          <a:xfrm>
            <a:off x="6876256" y="116632"/>
            <a:ext cx="1271562" cy="648072"/>
          </a:xfrm>
          <a:prstGeom prst="parallelogram">
            <a:avLst>
              <a:gd name="adj" fmla="val 57334"/>
            </a:avLst>
          </a:prstGeom>
          <a:solidFill>
            <a:srgbClr val="2E6A6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p>
        </p:txBody>
      </p:sp>
      <p:sp>
        <p:nvSpPr>
          <p:cNvPr id="16" name="標題 9"/>
          <p:cNvSpPr>
            <a:spLocks noGrp="1"/>
          </p:cNvSpPr>
          <p:nvPr>
            <p:ph type="title"/>
          </p:nvPr>
        </p:nvSpPr>
        <p:spPr>
          <a:xfrm>
            <a:off x="1547664" y="202157"/>
            <a:ext cx="6966098" cy="490539"/>
          </a:xfrm>
          <a:prstGeom prst="rect">
            <a:avLst/>
          </a:prstGeom>
        </p:spPr>
        <p:txBody>
          <a:bodyPr vert="horz" lIns="91440" tIns="45720" rIns="91440" bIns="45720" rtlCol="0" anchor="ctr">
            <a:normAutofit lnSpcReduction="10000"/>
          </a:bodyPr>
          <a:lstStyle>
            <a:lvl1pPr algn="l">
              <a:defRPr lang="zh-TW" altLang="en-US" sz="3200" b="0">
                <a:solidFill>
                  <a:schemeClr val="bg1"/>
                </a:solidFill>
              </a:defRPr>
            </a:lvl1pPr>
          </a:lstStyle>
          <a:p>
            <a:pPr marL="0" lvl="0" algn="l"/>
            <a:r>
              <a:rPr lang="zh-TW" altLang="en-US" dirty="0"/>
              <a:t>按一下以編輯母片標題樣式</a:t>
            </a:r>
          </a:p>
        </p:txBody>
      </p:sp>
    </p:spTree>
    <p:extLst>
      <p:ext uri="{BB962C8B-B14F-4D97-AF65-F5344CB8AC3E}">
        <p14:creationId xmlns:p14="http://schemas.microsoft.com/office/powerpoint/2010/main" xmlns="" val="16065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目录页">
    <p:spTree>
      <p:nvGrpSpPr>
        <p:cNvPr id="1" name=""/>
        <p:cNvGrpSpPr/>
        <p:nvPr/>
      </p:nvGrpSpPr>
      <p:grpSpPr>
        <a:xfrm>
          <a:off x="0" y="0"/>
          <a:ext cx="0" cy="0"/>
          <a:chOff x="0" y="0"/>
          <a:chExt cx="0" cy="0"/>
        </a:xfrm>
      </p:grpSpPr>
      <p:pic>
        <p:nvPicPr>
          <p:cNvPr id="33" name="Picture 7" descr="14353005224447614"/>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6859191"/>
          </a:xfrm>
          <a:prstGeom prst="rect">
            <a:avLst/>
          </a:prstGeom>
          <a:solidFill>
            <a:schemeClr val="bg1"/>
          </a:solidFill>
        </p:spPr>
      </p:pic>
      <p:sp>
        <p:nvSpPr>
          <p:cNvPr id="19" name="文本占位符 19"/>
          <p:cNvSpPr>
            <a:spLocks noGrp="1"/>
          </p:cNvSpPr>
          <p:nvPr>
            <p:ph type="body" sz="quarter" idx="10" hasCustomPrompt="1"/>
          </p:nvPr>
        </p:nvSpPr>
        <p:spPr>
          <a:xfrm>
            <a:off x="1140801" y="3546359"/>
            <a:ext cx="2353523" cy="732453"/>
          </a:xfrm>
          <a:prstGeom prst="rect">
            <a:avLst/>
          </a:prstGeom>
        </p:spPr>
        <p:txBody>
          <a:bodyPr lIns="107533" tIns="53767" rIns="107533" bIns="53767" anchor="t"/>
          <a:lstStyle>
            <a:lvl1pPr marL="0" indent="0" algn="l">
              <a:buNone/>
              <a:defRPr sz="4000" b="1" baseline="0">
                <a:solidFill>
                  <a:schemeClr val="tx1">
                    <a:lumMod val="75000"/>
                    <a:lumOff val="25000"/>
                  </a:schemeClr>
                </a:solidFill>
                <a:latin typeface="+mj-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0" name="文本占位符 19"/>
          <p:cNvSpPr>
            <a:spLocks noGrp="1"/>
          </p:cNvSpPr>
          <p:nvPr>
            <p:ph type="body" sz="quarter" idx="11" hasCustomPrompt="1"/>
          </p:nvPr>
        </p:nvSpPr>
        <p:spPr>
          <a:xfrm>
            <a:off x="5156541" y="2701840"/>
            <a:ext cx="2353523" cy="337452"/>
          </a:xfrm>
          <a:prstGeom prst="rect">
            <a:avLst/>
          </a:prstGeom>
        </p:spPr>
        <p:txBody>
          <a:bodyPr lIns="107533" tIns="53767" rIns="107533" bIns="53767" anchor="t"/>
          <a:lstStyle>
            <a:lvl1pPr marL="0" indent="0" algn="l">
              <a:lnSpc>
                <a:spcPct val="130000"/>
              </a:lnSpc>
              <a:buNone/>
              <a:defRPr sz="1500" b="0" baseline="0">
                <a:solidFill>
                  <a:schemeClr val="tx1">
                    <a:lumMod val="75000"/>
                    <a:lumOff val="25000"/>
                  </a:schemeClr>
                </a:solidFill>
                <a:latin typeface="+mj-lt"/>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21" name="文本占位符 19"/>
          <p:cNvSpPr>
            <a:spLocks noGrp="1"/>
          </p:cNvSpPr>
          <p:nvPr>
            <p:ph type="body" sz="quarter" idx="12" hasCustomPrompt="1"/>
          </p:nvPr>
        </p:nvSpPr>
        <p:spPr>
          <a:xfrm>
            <a:off x="5156541" y="3742373"/>
            <a:ext cx="2353523" cy="337452"/>
          </a:xfrm>
          <a:prstGeom prst="rect">
            <a:avLst/>
          </a:prstGeom>
        </p:spPr>
        <p:txBody>
          <a:bodyPr lIns="107533" tIns="53767" rIns="107533" bIns="53767" anchor="t"/>
          <a:lstStyle>
            <a:lvl1pPr marL="0" indent="0" algn="l">
              <a:lnSpc>
                <a:spcPct val="130000"/>
              </a:lnSpc>
              <a:buNone/>
              <a:defRPr sz="1500" b="0" baseline="0">
                <a:solidFill>
                  <a:schemeClr val="tx1">
                    <a:lumMod val="75000"/>
                    <a:lumOff val="25000"/>
                  </a:schemeClr>
                </a:solidFill>
                <a:latin typeface="+mj-lt"/>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22" name="文本占位符 19"/>
          <p:cNvSpPr>
            <a:spLocks noGrp="1"/>
          </p:cNvSpPr>
          <p:nvPr>
            <p:ph type="body" sz="quarter" idx="13" hasCustomPrompt="1"/>
          </p:nvPr>
        </p:nvSpPr>
        <p:spPr>
          <a:xfrm>
            <a:off x="5156541" y="4782906"/>
            <a:ext cx="2353523" cy="337452"/>
          </a:xfrm>
          <a:prstGeom prst="rect">
            <a:avLst/>
          </a:prstGeom>
        </p:spPr>
        <p:txBody>
          <a:bodyPr lIns="107533" tIns="53767" rIns="107533" bIns="53767" anchor="t"/>
          <a:lstStyle>
            <a:lvl1pPr marL="0" indent="0" algn="l">
              <a:lnSpc>
                <a:spcPct val="130000"/>
              </a:lnSpc>
              <a:buNone/>
              <a:defRPr sz="1500" b="0" baseline="0">
                <a:solidFill>
                  <a:schemeClr val="tx1">
                    <a:lumMod val="75000"/>
                    <a:lumOff val="25000"/>
                  </a:schemeClr>
                </a:solidFill>
                <a:latin typeface="+mj-lt"/>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4" name="Rectangle 8"/>
          <p:cNvSpPr>
            <a:spLocks noChangeArrowheads="1"/>
          </p:cNvSpPr>
          <p:nvPr userDrawn="1"/>
        </p:nvSpPr>
        <p:spPr bwMode="auto">
          <a:xfrm>
            <a:off x="0" y="1190"/>
            <a:ext cx="9144000" cy="6858001"/>
          </a:xfrm>
          <a:prstGeom prst="rect">
            <a:avLst/>
          </a:prstGeom>
          <a:solidFill>
            <a:schemeClr val="bg1">
              <a:alpha val="4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1286" b="1">
              <a:solidFill>
                <a:srgbClr val="000000"/>
              </a:solidFill>
            </a:endParaRPr>
          </a:p>
        </p:txBody>
      </p:sp>
    </p:spTree>
    <p:extLst>
      <p:ext uri="{BB962C8B-B14F-4D97-AF65-F5344CB8AC3E}">
        <p14:creationId xmlns:p14="http://schemas.microsoft.com/office/powerpoint/2010/main" xmlns="" val="3955615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只有標題">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6553200" y="6356350"/>
            <a:ext cx="2133600" cy="365125"/>
          </a:xfrm>
          <a:prstGeom prst="rect">
            <a:avLst/>
          </a:prstGeom>
        </p:spPr>
        <p:txBody>
          <a:bodyPr/>
          <a:lstStyle/>
          <a:p>
            <a:fld id="{73DA0BB7-265A-403C-9275-D587AB510EDC}" type="slidenum">
              <a:rPr lang="zh-TW" altLang="en-US" smtClean="0"/>
              <a:pPr/>
              <a:t>‹#›</a:t>
            </a:fld>
            <a:endParaRPr lang="zh-TW" altLang="en-US"/>
          </a:p>
        </p:txBody>
      </p:sp>
      <p:pic>
        <p:nvPicPr>
          <p:cNvPr id="7" name="图片 12"/>
          <p:cNvPicPr>
            <a:picLocks noChangeAspect="1"/>
          </p:cNvPicPr>
          <p:nvPr userDrawn="1"/>
        </p:nvPicPr>
        <p:blipFill>
          <a:blip r:embed="rId2" cstate="print">
            <a:duotone>
              <a:prstClr val="black"/>
              <a:srgbClr val="00C7F6">
                <a:tint val="45000"/>
                <a:satMod val="400000"/>
              </a:srgbClr>
            </a:duotone>
            <a:extLst>
              <a:ext uri="{28A0092B-C50C-407E-A947-70E740481C1C}">
                <a14:useLocalDpi xmlns:a14="http://schemas.microsoft.com/office/drawing/2010/main" xmlns="" val="0"/>
              </a:ext>
            </a:extLst>
          </a:blip>
          <a:stretch>
            <a:fillRect/>
          </a:stretch>
        </p:blipFill>
        <p:spPr>
          <a:xfrm>
            <a:off x="0" y="-1"/>
            <a:ext cx="1432670" cy="1268413"/>
          </a:xfrm>
          <a:prstGeom prst="rect">
            <a:avLst/>
          </a:prstGeom>
        </p:spPr>
      </p:pic>
      <p:sp>
        <p:nvSpPr>
          <p:cNvPr id="13" name="平行四邊形 12"/>
          <p:cNvSpPr/>
          <p:nvPr userDrawn="1"/>
        </p:nvSpPr>
        <p:spPr>
          <a:xfrm>
            <a:off x="1187624" y="116632"/>
            <a:ext cx="5976664" cy="648072"/>
          </a:xfrm>
          <a:prstGeom prst="parallelogram">
            <a:avLst>
              <a:gd name="adj" fmla="val 60274"/>
            </a:avLst>
          </a:prstGeom>
          <a:solidFill>
            <a:srgbClr val="2E6A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p>
        </p:txBody>
      </p:sp>
      <p:sp>
        <p:nvSpPr>
          <p:cNvPr id="14" name="平行四邊形 13"/>
          <p:cNvSpPr/>
          <p:nvPr userDrawn="1"/>
        </p:nvSpPr>
        <p:spPr>
          <a:xfrm>
            <a:off x="7859786" y="116632"/>
            <a:ext cx="958949" cy="648072"/>
          </a:xfrm>
          <a:prstGeom prst="parallelogram">
            <a:avLst>
              <a:gd name="adj" fmla="val 52925"/>
            </a:avLst>
          </a:prstGeom>
          <a:solidFill>
            <a:srgbClr val="2E6A6A">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solidFill>
                <a:srgbClr val="2E6A6A"/>
              </a:solidFill>
            </a:endParaRPr>
          </a:p>
        </p:txBody>
      </p:sp>
      <p:sp>
        <p:nvSpPr>
          <p:cNvPr id="15" name="平行四邊形 14"/>
          <p:cNvSpPr/>
          <p:nvPr userDrawn="1"/>
        </p:nvSpPr>
        <p:spPr>
          <a:xfrm>
            <a:off x="8579867" y="116632"/>
            <a:ext cx="610394" cy="648072"/>
          </a:xfrm>
          <a:prstGeom prst="parallelogram">
            <a:avLst>
              <a:gd name="adj" fmla="val 53201"/>
            </a:avLst>
          </a:prstGeom>
          <a:solidFill>
            <a:srgbClr val="2E6A6A">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solidFill>
                <a:srgbClr val="2E6A6A"/>
              </a:solidFill>
            </a:endParaRPr>
          </a:p>
        </p:txBody>
      </p:sp>
      <p:sp>
        <p:nvSpPr>
          <p:cNvPr id="16" name="平行四邊形 15"/>
          <p:cNvSpPr/>
          <p:nvPr userDrawn="1"/>
        </p:nvSpPr>
        <p:spPr>
          <a:xfrm>
            <a:off x="6876256" y="116632"/>
            <a:ext cx="1271562" cy="648072"/>
          </a:xfrm>
          <a:prstGeom prst="parallelogram">
            <a:avLst>
              <a:gd name="adj" fmla="val 57334"/>
            </a:avLst>
          </a:prstGeom>
          <a:solidFill>
            <a:srgbClr val="2E6A6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zh-TW" altLang="en-US"/>
          </a:p>
        </p:txBody>
      </p:sp>
      <p:sp>
        <p:nvSpPr>
          <p:cNvPr id="17" name="標題 9"/>
          <p:cNvSpPr>
            <a:spLocks noGrp="1"/>
          </p:cNvSpPr>
          <p:nvPr>
            <p:ph type="title"/>
          </p:nvPr>
        </p:nvSpPr>
        <p:spPr>
          <a:xfrm>
            <a:off x="1547664" y="202157"/>
            <a:ext cx="6966098" cy="490539"/>
          </a:xfrm>
          <a:prstGeom prst="rect">
            <a:avLst/>
          </a:prstGeom>
        </p:spPr>
        <p:txBody>
          <a:bodyPr vert="horz" lIns="91440" tIns="45720" rIns="91440" bIns="45720" rtlCol="0" anchor="ctr">
            <a:normAutofit lnSpcReduction="10000"/>
          </a:bodyPr>
          <a:lstStyle>
            <a:lvl1pPr algn="l">
              <a:defRPr lang="zh-TW" altLang="en-US" sz="3200" b="0">
                <a:solidFill>
                  <a:schemeClr val="bg1"/>
                </a:solidFill>
              </a:defRPr>
            </a:lvl1pPr>
          </a:lstStyle>
          <a:p>
            <a:pPr marL="0" lvl="0" algn="l"/>
            <a:r>
              <a:rPr lang="zh-TW" altLang="en-US" dirty="0"/>
              <a:t>按一下以編輯母片標題樣式</a:t>
            </a:r>
          </a:p>
        </p:txBody>
      </p:sp>
    </p:spTree>
    <p:extLst>
      <p:ext uri="{BB962C8B-B14F-4D97-AF65-F5344CB8AC3E}">
        <p14:creationId xmlns:p14="http://schemas.microsoft.com/office/powerpoint/2010/main" xmlns="" val="3626127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8437DE3-521B-4EE0-8B08-431762014F68}"/>
              </a:ext>
            </a:extLst>
          </p:cNvPr>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p>
        </p:txBody>
      </p:sp>
      <p:sp>
        <p:nvSpPr>
          <p:cNvPr id="3" name="副標題 2">
            <a:extLst>
              <a:ext uri="{FF2B5EF4-FFF2-40B4-BE49-F238E27FC236}">
                <a16:creationId xmlns:a16="http://schemas.microsoft.com/office/drawing/2014/main" xmlns="" id="{7E4A0980-BFD3-4080-868B-B6EBCB31BF2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xmlns="" id="{9B903B7E-5322-46C8-8395-724249C64303}"/>
              </a:ext>
            </a:extLst>
          </p:cNvPr>
          <p:cNvSpPr>
            <a:spLocks noGrp="1"/>
          </p:cNvSpPr>
          <p:nvPr>
            <p:ph type="dt" sz="half" idx="10"/>
          </p:nvPr>
        </p:nvSpPr>
        <p:spPr/>
        <p:txBody>
          <a:bodyPr/>
          <a:lstStyle/>
          <a:p>
            <a:fld id="{73AAEBA8-6C78-40BC-92C2-4485A99D228D}" type="datetimeFigureOut">
              <a:rPr lang="zh-TW" altLang="en-US" smtClean="0"/>
              <a:pPr/>
              <a:t>2020/12/9</a:t>
            </a:fld>
            <a:endParaRPr lang="zh-TW" altLang="en-US"/>
          </a:p>
        </p:txBody>
      </p:sp>
      <p:sp>
        <p:nvSpPr>
          <p:cNvPr id="5" name="頁尾版面配置區 4">
            <a:extLst>
              <a:ext uri="{FF2B5EF4-FFF2-40B4-BE49-F238E27FC236}">
                <a16:creationId xmlns:a16="http://schemas.microsoft.com/office/drawing/2014/main" xmlns="" id="{19F98AE8-1543-46C3-A36E-CECF4A837A8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57508F52-968B-4C7E-855D-190492A04AB7}"/>
              </a:ext>
            </a:extLst>
          </p:cNvPr>
          <p:cNvSpPr>
            <a:spLocks noGrp="1"/>
          </p:cNvSpPr>
          <p:nvPr>
            <p:ph type="sldNum" sz="quarter" idx="12"/>
          </p:nvPr>
        </p:nvSpPr>
        <p:spPr/>
        <p:txBody>
          <a:bodyPr/>
          <a:lstStyle/>
          <a:p>
            <a:fld id="{1E051B5B-D27A-4781-ACA6-64B8D27B7CD7}" type="slidenum">
              <a:rPr lang="zh-TW" altLang="en-US" smtClean="0"/>
              <a:pPr/>
              <a:t>‹#›</a:t>
            </a:fld>
            <a:endParaRPr lang="zh-TW" altLang="en-US"/>
          </a:p>
        </p:txBody>
      </p:sp>
    </p:spTree>
    <p:extLst>
      <p:ext uri="{BB962C8B-B14F-4D97-AF65-F5344CB8AC3E}">
        <p14:creationId xmlns:p14="http://schemas.microsoft.com/office/powerpoint/2010/main" xmlns="" val="3155391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0E4D9C2-36FC-4532-92D1-50964BB7CBF3}"/>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33DC2E4A-3318-463A-91F5-E8231876A842}"/>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940B5EF6-9F10-421F-8D10-F6EEE0E3E593}"/>
              </a:ext>
            </a:extLst>
          </p:cNvPr>
          <p:cNvSpPr>
            <a:spLocks noGrp="1"/>
          </p:cNvSpPr>
          <p:nvPr>
            <p:ph type="dt" sz="half" idx="10"/>
          </p:nvPr>
        </p:nvSpPr>
        <p:spPr/>
        <p:txBody>
          <a:bodyPr/>
          <a:lstStyle/>
          <a:p>
            <a:fld id="{B61BEF0D-F0BB-DE4B-95CE-6DB70DBA9567}" type="datetimeFigureOut">
              <a:rPr lang="en-US" smtClean="0"/>
              <a:pPr/>
              <a:t>12/9/2020</a:t>
            </a:fld>
            <a:endParaRPr lang="en-US" dirty="0"/>
          </a:p>
        </p:txBody>
      </p:sp>
      <p:sp>
        <p:nvSpPr>
          <p:cNvPr id="5" name="頁尾版面配置區 4">
            <a:extLst>
              <a:ext uri="{FF2B5EF4-FFF2-40B4-BE49-F238E27FC236}">
                <a16:creationId xmlns:a16="http://schemas.microsoft.com/office/drawing/2014/main" xmlns="" id="{B99BEB8C-8C57-41EB-AEC0-B2F0E068AFB1}"/>
              </a:ext>
            </a:extLst>
          </p:cNvPr>
          <p:cNvSpPr>
            <a:spLocks noGrp="1"/>
          </p:cNvSpPr>
          <p:nvPr>
            <p:ph type="ftr" sz="quarter" idx="11"/>
          </p:nvPr>
        </p:nvSpPr>
        <p:spPr/>
        <p:txBody>
          <a:bodyPr/>
          <a:lstStyle/>
          <a:p>
            <a:endParaRPr lang="en-US" dirty="0"/>
          </a:p>
        </p:txBody>
      </p:sp>
      <p:sp>
        <p:nvSpPr>
          <p:cNvPr id="6" name="投影片編號版面配置區 5">
            <a:extLst>
              <a:ext uri="{FF2B5EF4-FFF2-40B4-BE49-F238E27FC236}">
                <a16:creationId xmlns:a16="http://schemas.microsoft.com/office/drawing/2014/main" xmlns="" id="{E99CB0F9-AB43-4494-8B73-65FADF6B255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46780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8F9B9A9-4366-4887-99CD-CA86ADBCB327}"/>
              </a:ext>
            </a:extLst>
          </p:cNvPr>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xmlns="" id="{F7117930-B86F-4C98-B2A1-5C6AE7761DD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xmlns="" id="{3E7B766C-430C-48B0-83D9-7D4DA6B09D9B}"/>
              </a:ext>
            </a:extLst>
          </p:cNvPr>
          <p:cNvSpPr>
            <a:spLocks noGrp="1"/>
          </p:cNvSpPr>
          <p:nvPr>
            <p:ph type="dt" sz="half" idx="10"/>
          </p:nvPr>
        </p:nvSpPr>
        <p:spPr/>
        <p:txBody>
          <a:bodyPr/>
          <a:lstStyle/>
          <a:p>
            <a:fld id="{B61BEF0D-F0BB-DE4B-95CE-6DB70DBA9567}" type="datetimeFigureOut">
              <a:rPr lang="en-US" smtClean="0"/>
              <a:pPr/>
              <a:t>12/9/2020</a:t>
            </a:fld>
            <a:endParaRPr lang="en-US" dirty="0"/>
          </a:p>
        </p:txBody>
      </p:sp>
      <p:sp>
        <p:nvSpPr>
          <p:cNvPr id="5" name="頁尾版面配置區 4">
            <a:extLst>
              <a:ext uri="{FF2B5EF4-FFF2-40B4-BE49-F238E27FC236}">
                <a16:creationId xmlns:a16="http://schemas.microsoft.com/office/drawing/2014/main" xmlns="" id="{68120682-58CE-4706-A1E5-529206C74D85}"/>
              </a:ext>
            </a:extLst>
          </p:cNvPr>
          <p:cNvSpPr>
            <a:spLocks noGrp="1"/>
          </p:cNvSpPr>
          <p:nvPr>
            <p:ph type="ftr" sz="quarter" idx="11"/>
          </p:nvPr>
        </p:nvSpPr>
        <p:spPr/>
        <p:txBody>
          <a:bodyPr/>
          <a:lstStyle/>
          <a:p>
            <a:endParaRPr lang="en-US" dirty="0"/>
          </a:p>
        </p:txBody>
      </p:sp>
      <p:sp>
        <p:nvSpPr>
          <p:cNvPr id="6" name="投影片編號版面配置區 5">
            <a:extLst>
              <a:ext uri="{FF2B5EF4-FFF2-40B4-BE49-F238E27FC236}">
                <a16:creationId xmlns:a16="http://schemas.microsoft.com/office/drawing/2014/main" xmlns="" id="{67B6BAD9-760E-45DE-8C8F-56C07D5F2A2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768805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001378B-4EA0-40BD-BEBF-6D791F8776E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943A034F-FDAA-42E8-AAB8-C8D82390DE26}"/>
              </a:ext>
            </a:extLst>
          </p:cNvPr>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xmlns="" id="{E350B1BA-6A39-4BED-A6AD-E1B880695D33}"/>
              </a:ext>
            </a:extLst>
          </p:cNvPr>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xmlns="" id="{1140D433-E8A7-493D-A57C-D197C275AD6A}"/>
              </a:ext>
            </a:extLst>
          </p:cNvPr>
          <p:cNvSpPr>
            <a:spLocks noGrp="1"/>
          </p:cNvSpPr>
          <p:nvPr>
            <p:ph type="dt" sz="half" idx="10"/>
          </p:nvPr>
        </p:nvSpPr>
        <p:spPr/>
        <p:txBody>
          <a:bodyPr/>
          <a:lstStyle/>
          <a:p>
            <a:fld id="{B61BEF0D-F0BB-DE4B-95CE-6DB70DBA9567}" type="datetimeFigureOut">
              <a:rPr lang="en-US" smtClean="0"/>
              <a:pPr/>
              <a:t>12/9/2020</a:t>
            </a:fld>
            <a:endParaRPr lang="en-US" dirty="0"/>
          </a:p>
        </p:txBody>
      </p:sp>
      <p:sp>
        <p:nvSpPr>
          <p:cNvPr id="6" name="頁尾版面配置區 5">
            <a:extLst>
              <a:ext uri="{FF2B5EF4-FFF2-40B4-BE49-F238E27FC236}">
                <a16:creationId xmlns:a16="http://schemas.microsoft.com/office/drawing/2014/main" xmlns="" id="{6795EC69-1479-41F1-8FB8-0CBF2396B2D9}"/>
              </a:ext>
            </a:extLst>
          </p:cNvPr>
          <p:cNvSpPr>
            <a:spLocks noGrp="1"/>
          </p:cNvSpPr>
          <p:nvPr>
            <p:ph type="ftr" sz="quarter" idx="11"/>
          </p:nvPr>
        </p:nvSpPr>
        <p:spPr/>
        <p:txBody>
          <a:bodyPr/>
          <a:lstStyle/>
          <a:p>
            <a:endParaRPr lang="en-US" dirty="0"/>
          </a:p>
        </p:txBody>
      </p:sp>
      <p:sp>
        <p:nvSpPr>
          <p:cNvPr id="7" name="投影片編號版面配置區 6">
            <a:extLst>
              <a:ext uri="{FF2B5EF4-FFF2-40B4-BE49-F238E27FC236}">
                <a16:creationId xmlns:a16="http://schemas.microsoft.com/office/drawing/2014/main" xmlns="" id="{7C1F334C-8D2D-4A7E-A29E-39A665929CF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45135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B9EEFF1-47B8-465E-B2FB-6E1DAE66568F}"/>
              </a:ext>
            </a:extLst>
          </p:cNvPr>
          <p:cNvSpPr>
            <a:spLocks noGrp="1"/>
          </p:cNvSpPr>
          <p:nvPr>
            <p:ph type="title"/>
          </p:nvPr>
        </p:nvSpPr>
        <p:spPr>
          <a:xfrm>
            <a:off x="629841" y="365126"/>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D684E24D-D740-4B94-9C4A-62EE8BF803F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xmlns="" id="{E089941E-0785-4DA0-A0EE-9527A5561685}"/>
              </a:ext>
            </a:extLst>
          </p:cNvPr>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xmlns="" id="{541DAC8D-876A-46BC-9674-C5012C7F790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xmlns="" id="{D9A22D61-AED3-42D4-859D-9238858433AA}"/>
              </a:ext>
            </a:extLst>
          </p:cNvPr>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xmlns="" id="{16393660-BB59-4566-A7B8-808729BF5375}"/>
              </a:ext>
            </a:extLst>
          </p:cNvPr>
          <p:cNvSpPr>
            <a:spLocks noGrp="1"/>
          </p:cNvSpPr>
          <p:nvPr>
            <p:ph type="dt" sz="half" idx="10"/>
          </p:nvPr>
        </p:nvSpPr>
        <p:spPr/>
        <p:txBody>
          <a:bodyPr/>
          <a:lstStyle/>
          <a:p>
            <a:fld id="{B61BEF0D-F0BB-DE4B-95CE-6DB70DBA9567}" type="datetimeFigureOut">
              <a:rPr lang="en-US" smtClean="0"/>
              <a:pPr/>
              <a:t>12/9/2020</a:t>
            </a:fld>
            <a:endParaRPr lang="en-US" dirty="0"/>
          </a:p>
        </p:txBody>
      </p:sp>
      <p:sp>
        <p:nvSpPr>
          <p:cNvPr id="8" name="頁尾版面配置區 7">
            <a:extLst>
              <a:ext uri="{FF2B5EF4-FFF2-40B4-BE49-F238E27FC236}">
                <a16:creationId xmlns:a16="http://schemas.microsoft.com/office/drawing/2014/main" xmlns="" id="{08C5CA26-0EC4-48FA-BE5D-CFFD62906DAF}"/>
              </a:ext>
            </a:extLst>
          </p:cNvPr>
          <p:cNvSpPr>
            <a:spLocks noGrp="1"/>
          </p:cNvSpPr>
          <p:nvPr>
            <p:ph type="ftr" sz="quarter" idx="11"/>
          </p:nvPr>
        </p:nvSpPr>
        <p:spPr/>
        <p:txBody>
          <a:bodyPr/>
          <a:lstStyle/>
          <a:p>
            <a:endParaRPr lang="en-US" dirty="0"/>
          </a:p>
        </p:txBody>
      </p:sp>
      <p:sp>
        <p:nvSpPr>
          <p:cNvPr id="9" name="投影片編號版面配置區 8">
            <a:extLst>
              <a:ext uri="{FF2B5EF4-FFF2-40B4-BE49-F238E27FC236}">
                <a16:creationId xmlns:a16="http://schemas.microsoft.com/office/drawing/2014/main" xmlns="" id="{18A58B35-8DB9-4A93-A4AA-69729A25B73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906229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03E6B07-96E2-408A-BD35-EF4C06D61D46}"/>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xmlns="" id="{7FFEA885-FC0E-4606-82A5-D17D7F731B67}"/>
              </a:ext>
            </a:extLst>
          </p:cNvPr>
          <p:cNvSpPr>
            <a:spLocks noGrp="1"/>
          </p:cNvSpPr>
          <p:nvPr>
            <p:ph type="dt" sz="half" idx="10"/>
          </p:nvPr>
        </p:nvSpPr>
        <p:spPr/>
        <p:txBody>
          <a:bodyPr/>
          <a:lstStyle/>
          <a:p>
            <a:fld id="{B61BEF0D-F0BB-DE4B-95CE-6DB70DBA9567}" type="datetimeFigureOut">
              <a:rPr lang="en-US" smtClean="0"/>
              <a:pPr/>
              <a:t>12/9/2020</a:t>
            </a:fld>
            <a:endParaRPr lang="en-US" dirty="0"/>
          </a:p>
        </p:txBody>
      </p:sp>
      <p:sp>
        <p:nvSpPr>
          <p:cNvPr id="4" name="頁尾版面配置區 3">
            <a:extLst>
              <a:ext uri="{FF2B5EF4-FFF2-40B4-BE49-F238E27FC236}">
                <a16:creationId xmlns:a16="http://schemas.microsoft.com/office/drawing/2014/main" xmlns="" id="{80511863-114C-4FF0-B2D4-AF3E92EB2D46}"/>
              </a:ext>
            </a:extLst>
          </p:cNvPr>
          <p:cNvSpPr>
            <a:spLocks noGrp="1"/>
          </p:cNvSpPr>
          <p:nvPr>
            <p:ph type="ftr" sz="quarter" idx="11"/>
          </p:nvPr>
        </p:nvSpPr>
        <p:spPr/>
        <p:txBody>
          <a:bodyPr/>
          <a:lstStyle/>
          <a:p>
            <a:endParaRPr lang="en-US" dirty="0"/>
          </a:p>
        </p:txBody>
      </p:sp>
      <p:sp>
        <p:nvSpPr>
          <p:cNvPr id="5" name="投影片編號版面配置區 4">
            <a:extLst>
              <a:ext uri="{FF2B5EF4-FFF2-40B4-BE49-F238E27FC236}">
                <a16:creationId xmlns:a16="http://schemas.microsoft.com/office/drawing/2014/main" xmlns="" id="{457371B3-E2B4-4EA2-A84F-56FAC6F3733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981438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xmlns="" id="{600BA9DB-E739-4D4C-AD05-CDA5E85C792B}"/>
              </a:ext>
            </a:extLst>
          </p:cNvPr>
          <p:cNvSpPr>
            <a:spLocks noGrp="1"/>
          </p:cNvSpPr>
          <p:nvPr>
            <p:ph type="dt" sz="half" idx="10"/>
          </p:nvPr>
        </p:nvSpPr>
        <p:spPr/>
        <p:txBody>
          <a:bodyPr/>
          <a:lstStyle/>
          <a:p>
            <a:fld id="{73AAEBA8-6C78-40BC-92C2-4485A99D228D}" type="datetimeFigureOut">
              <a:rPr lang="zh-TW" altLang="en-US" smtClean="0"/>
              <a:pPr/>
              <a:t>2020/12/9</a:t>
            </a:fld>
            <a:endParaRPr lang="zh-TW" altLang="en-US"/>
          </a:p>
        </p:txBody>
      </p:sp>
      <p:sp>
        <p:nvSpPr>
          <p:cNvPr id="3" name="頁尾版面配置區 2">
            <a:extLst>
              <a:ext uri="{FF2B5EF4-FFF2-40B4-BE49-F238E27FC236}">
                <a16:creationId xmlns:a16="http://schemas.microsoft.com/office/drawing/2014/main" xmlns="" id="{F8C4CA39-B410-40B2-85D8-ED9061E3A810}"/>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xmlns="" id="{FB8F2A84-2FF9-41F9-83C1-6F8507C29400}"/>
              </a:ext>
            </a:extLst>
          </p:cNvPr>
          <p:cNvSpPr>
            <a:spLocks noGrp="1"/>
          </p:cNvSpPr>
          <p:nvPr>
            <p:ph type="sldNum" sz="quarter" idx="12"/>
          </p:nvPr>
        </p:nvSpPr>
        <p:spPr/>
        <p:txBody>
          <a:bodyPr/>
          <a:lstStyle/>
          <a:p>
            <a:fld id="{1E051B5B-D27A-4781-ACA6-64B8D27B7CD7}" type="slidenum">
              <a:rPr lang="zh-TW" altLang="en-US" smtClean="0"/>
              <a:pPr/>
              <a:t>‹#›</a:t>
            </a:fld>
            <a:endParaRPr lang="zh-TW" altLang="en-US"/>
          </a:p>
        </p:txBody>
      </p:sp>
    </p:spTree>
    <p:extLst>
      <p:ext uri="{BB962C8B-B14F-4D97-AF65-F5344CB8AC3E}">
        <p14:creationId xmlns:p14="http://schemas.microsoft.com/office/powerpoint/2010/main" xmlns="" val="395160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1719CF9-C1CA-4D91-98C8-217D94B3EFB5}"/>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xmlns="" id="{7DCA22A1-E8B8-4A38-90A9-A8847424A28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xmlns="" id="{7B2812C2-02B9-45B0-A9FF-5491DAA819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xmlns="" id="{23AE396A-CFA8-48ED-8DF1-E87B11CEDE8E}"/>
              </a:ext>
            </a:extLst>
          </p:cNvPr>
          <p:cNvSpPr>
            <a:spLocks noGrp="1"/>
          </p:cNvSpPr>
          <p:nvPr>
            <p:ph type="dt" sz="half" idx="10"/>
          </p:nvPr>
        </p:nvSpPr>
        <p:spPr/>
        <p:txBody>
          <a:bodyPr/>
          <a:lstStyle/>
          <a:p>
            <a:fld id="{B61BEF0D-F0BB-DE4B-95CE-6DB70DBA9567}" type="datetimeFigureOut">
              <a:rPr lang="en-US" smtClean="0"/>
              <a:pPr/>
              <a:t>12/9/2020</a:t>
            </a:fld>
            <a:endParaRPr lang="en-US" dirty="0"/>
          </a:p>
        </p:txBody>
      </p:sp>
      <p:sp>
        <p:nvSpPr>
          <p:cNvPr id="6" name="頁尾版面配置區 5">
            <a:extLst>
              <a:ext uri="{FF2B5EF4-FFF2-40B4-BE49-F238E27FC236}">
                <a16:creationId xmlns:a16="http://schemas.microsoft.com/office/drawing/2014/main" xmlns="" id="{BF606444-4A45-411E-B3A7-4903D968A88A}"/>
              </a:ext>
            </a:extLst>
          </p:cNvPr>
          <p:cNvSpPr>
            <a:spLocks noGrp="1"/>
          </p:cNvSpPr>
          <p:nvPr>
            <p:ph type="ftr" sz="quarter" idx="11"/>
          </p:nvPr>
        </p:nvSpPr>
        <p:spPr/>
        <p:txBody>
          <a:bodyPr/>
          <a:lstStyle/>
          <a:p>
            <a:endParaRPr lang="en-US" dirty="0"/>
          </a:p>
        </p:txBody>
      </p:sp>
      <p:sp>
        <p:nvSpPr>
          <p:cNvPr id="7" name="投影片編號版面配置區 6">
            <a:extLst>
              <a:ext uri="{FF2B5EF4-FFF2-40B4-BE49-F238E27FC236}">
                <a16:creationId xmlns:a16="http://schemas.microsoft.com/office/drawing/2014/main" xmlns="" id="{2FBC9B84-4E30-46C6-BAA4-A02FAD5F165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253249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6D82DC4-9F33-4D8E-9392-D224C1A3BF33}"/>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xmlns="" id="{219A7574-EB46-4193-9BFA-E4AD1E91547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a:extLst>
              <a:ext uri="{FF2B5EF4-FFF2-40B4-BE49-F238E27FC236}">
                <a16:creationId xmlns:a16="http://schemas.microsoft.com/office/drawing/2014/main" xmlns="" id="{BF243FC5-6690-4A7F-B4A4-B1F7A8779C7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xmlns="" id="{C4AE3D36-AD1D-4505-A83A-2414BFBD3C06}"/>
              </a:ext>
            </a:extLst>
          </p:cNvPr>
          <p:cNvSpPr>
            <a:spLocks noGrp="1"/>
          </p:cNvSpPr>
          <p:nvPr>
            <p:ph type="dt" sz="half" idx="10"/>
          </p:nvPr>
        </p:nvSpPr>
        <p:spPr/>
        <p:txBody>
          <a:bodyPr/>
          <a:lstStyle/>
          <a:p>
            <a:fld id="{B61BEF0D-F0BB-DE4B-95CE-6DB70DBA9567}" type="datetimeFigureOut">
              <a:rPr lang="en-US" smtClean="0"/>
              <a:pPr/>
              <a:t>12/9/2020</a:t>
            </a:fld>
            <a:endParaRPr lang="en-US" dirty="0"/>
          </a:p>
        </p:txBody>
      </p:sp>
      <p:sp>
        <p:nvSpPr>
          <p:cNvPr id="6" name="頁尾版面配置區 5">
            <a:extLst>
              <a:ext uri="{FF2B5EF4-FFF2-40B4-BE49-F238E27FC236}">
                <a16:creationId xmlns:a16="http://schemas.microsoft.com/office/drawing/2014/main" xmlns="" id="{4A706D47-72E6-4781-A27A-EA060E6809E9}"/>
              </a:ext>
            </a:extLst>
          </p:cNvPr>
          <p:cNvSpPr>
            <a:spLocks noGrp="1"/>
          </p:cNvSpPr>
          <p:nvPr>
            <p:ph type="ftr" sz="quarter" idx="11"/>
          </p:nvPr>
        </p:nvSpPr>
        <p:spPr/>
        <p:txBody>
          <a:bodyPr/>
          <a:lstStyle/>
          <a:p>
            <a:endParaRPr lang="en-US" dirty="0"/>
          </a:p>
        </p:txBody>
      </p:sp>
      <p:sp>
        <p:nvSpPr>
          <p:cNvPr id="7" name="投影片編號版面配置區 6">
            <a:extLst>
              <a:ext uri="{FF2B5EF4-FFF2-40B4-BE49-F238E27FC236}">
                <a16:creationId xmlns:a16="http://schemas.microsoft.com/office/drawing/2014/main" xmlns="" id="{B64BC913-2704-4254-9EB5-5ACF09AF9F9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199291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封面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92030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62311E1-4F01-47CE-9634-CE1FFCF584D9}"/>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CAA15D76-3F51-4C52-B053-8AB00ACABE7F}"/>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DD6B8E99-EBA1-4762-9F9A-68708DAABF3A}"/>
              </a:ext>
            </a:extLst>
          </p:cNvPr>
          <p:cNvSpPr>
            <a:spLocks noGrp="1"/>
          </p:cNvSpPr>
          <p:nvPr>
            <p:ph type="dt" sz="half" idx="10"/>
          </p:nvPr>
        </p:nvSpPr>
        <p:spPr/>
        <p:txBody>
          <a:bodyPr/>
          <a:lstStyle/>
          <a:p>
            <a:fld id="{B61BEF0D-F0BB-DE4B-95CE-6DB70DBA9567}" type="datetimeFigureOut">
              <a:rPr lang="en-US" smtClean="0"/>
              <a:pPr/>
              <a:t>12/9/2020</a:t>
            </a:fld>
            <a:endParaRPr lang="en-US" dirty="0"/>
          </a:p>
        </p:txBody>
      </p:sp>
      <p:sp>
        <p:nvSpPr>
          <p:cNvPr id="5" name="頁尾版面配置區 4">
            <a:extLst>
              <a:ext uri="{FF2B5EF4-FFF2-40B4-BE49-F238E27FC236}">
                <a16:creationId xmlns:a16="http://schemas.microsoft.com/office/drawing/2014/main" xmlns="" id="{812F68C3-FAE5-429A-A241-9FE04C16848C}"/>
              </a:ext>
            </a:extLst>
          </p:cNvPr>
          <p:cNvSpPr>
            <a:spLocks noGrp="1"/>
          </p:cNvSpPr>
          <p:nvPr>
            <p:ph type="ftr" sz="quarter" idx="11"/>
          </p:nvPr>
        </p:nvSpPr>
        <p:spPr/>
        <p:txBody>
          <a:bodyPr/>
          <a:lstStyle/>
          <a:p>
            <a:endParaRPr lang="en-US" dirty="0"/>
          </a:p>
        </p:txBody>
      </p:sp>
      <p:sp>
        <p:nvSpPr>
          <p:cNvPr id="6" name="投影片編號版面配置區 5">
            <a:extLst>
              <a:ext uri="{FF2B5EF4-FFF2-40B4-BE49-F238E27FC236}">
                <a16:creationId xmlns:a16="http://schemas.microsoft.com/office/drawing/2014/main" xmlns="" id="{E7AD264B-7B49-4B7B-A2F5-EFBC8B9019D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940673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xmlns="" id="{A04F4C01-D692-455A-8675-3C181B06BA66}"/>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139A9038-BD6D-4E92-A8DC-B15A5028D732}"/>
              </a:ext>
            </a:extLst>
          </p:cNvPr>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4AC92308-BE17-4DA3-87B7-20595BEF7A6C}"/>
              </a:ext>
            </a:extLst>
          </p:cNvPr>
          <p:cNvSpPr>
            <a:spLocks noGrp="1"/>
          </p:cNvSpPr>
          <p:nvPr>
            <p:ph type="dt" sz="half" idx="10"/>
          </p:nvPr>
        </p:nvSpPr>
        <p:spPr/>
        <p:txBody>
          <a:bodyPr/>
          <a:lstStyle/>
          <a:p>
            <a:fld id="{B61BEF0D-F0BB-DE4B-95CE-6DB70DBA9567}" type="datetimeFigureOut">
              <a:rPr lang="en-US" smtClean="0"/>
              <a:pPr/>
              <a:t>12/9/2020</a:t>
            </a:fld>
            <a:endParaRPr lang="en-US" dirty="0"/>
          </a:p>
        </p:txBody>
      </p:sp>
      <p:sp>
        <p:nvSpPr>
          <p:cNvPr id="5" name="頁尾版面配置區 4">
            <a:extLst>
              <a:ext uri="{FF2B5EF4-FFF2-40B4-BE49-F238E27FC236}">
                <a16:creationId xmlns:a16="http://schemas.microsoft.com/office/drawing/2014/main" xmlns="" id="{DA79CBFD-3177-4AED-A06A-CC2F2379FE3C}"/>
              </a:ext>
            </a:extLst>
          </p:cNvPr>
          <p:cNvSpPr>
            <a:spLocks noGrp="1"/>
          </p:cNvSpPr>
          <p:nvPr>
            <p:ph type="ftr" sz="quarter" idx="11"/>
          </p:nvPr>
        </p:nvSpPr>
        <p:spPr/>
        <p:txBody>
          <a:bodyPr/>
          <a:lstStyle/>
          <a:p>
            <a:endParaRPr lang="en-US" dirty="0"/>
          </a:p>
        </p:txBody>
      </p:sp>
      <p:sp>
        <p:nvSpPr>
          <p:cNvPr id="6" name="投影片編號版面配置區 5">
            <a:extLst>
              <a:ext uri="{FF2B5EF4-FFF2-40B4-BE49-F238E27FC236}">
                <a16:creationId xmlns:a16="http://schemas.microsoft.com/office/drawing/2014/main" xmlns="" id="{95389688-5AA7-48EE-AF9E-F5201CC58EE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219372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67906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43130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副标题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4829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24187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94083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6892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4148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7" descr="14353005224447614"/>
          <p:cNvPicPr>
            <a:picLocks noChangeAspect="1" noChangeArrowheads="1"/>
          </p:cNvPicPr>
          <p:nvPr userDrawn="1"/>
        </p:nvPicPr>
        <p:blipFill>
          <a:blip r:embed="rId22" cstate="print">
            <a:extLst>
              <a:ext uri="{28A0092B-C50C-407E-A947-70E740481C1C}">
                <a14:useLocalDpi xmlns:a14="http://schemas.microsoft.com/office/drawing/2010/main" xmlns="" val="0"/>
              </a:ext>
            </a:extLst>
          </a:blip>
          <a:srcRect/>
          <a:stretch>
            <a:fillRect/>
          </a:stretch>
        </p:blipFill>
        <p:spPr bwMode="auto">
          <a:xfrm>
            <a:off x="0" y="-1"/>
            <a:ext cx="9144000" cy="6859191"/>
          </a:xfrm>
          <a:prstGeom prst="rect">
            <a:avLst/>
          </a:prstGeom>
          <a:solidFill>
            <a:schemeClr val="bg1"/>
          </a:solidFill>
        </p:spPr>
      </p:pic>
      <p:sp>
        <p:nvSpPr>
          <p:cNvPr id="3" name="Rectangle 8"/>
          <p:cNvSpPr>
            <a:spLocks noChangeArrowheads="1"/>
          </p:cNvSpPr>
          <p:nvPr userDrawn="1"/>
        </p:nvSpPr>
        <p:spPr bwMode="auto">
          <a:xfrm>
            <a:off x="0" y="-1"/>
            <a:ext cx="9144000" cy="6858001"/>
          </a:xfrm>
          <a:prstGeom prst="rect">
            <a:avLst/>
          </a:prstGeom>
          <a:solidFill>
            <a:schemeClr val="bg1">
              <a:alpha val="4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1286" b="1">
              <a:solidFill>
                <a:srgbClr val="000000"/>
              </a:solidFill>
            </a:endParaRPr>
          </a:p>
        </p:txBody>
      </p:sp>
    </p:spTree>
    <p:extLst>
      <p:ext uri="{BB962C8B-B14F-4D97-AF65-F5344CB8AC3E}">
        <p14:creationId xmlns:p14="http://schemas.microsoft.com/office/powerpoint/2010/main" xmlns="" val="63679877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40" r:id="rId13"/>
    <p:sldLayoutId id="2147483741" r:id="rId14"/>
    <p:sldLayoutId id="2147483742" r:id="rId15"/>
    <p:sldLayoutId id="2147483739" r:id="rId16"/>
    <p:sldLayoutId id="2147483719" r:id="rId17"/>
    <p:sldLayoutId id="2147483722" r:id="rId18"/>
    <p:sldLayoutId id="2147483723" r:id="rId19"/>
    <p:sldLayoutId id="2147483724" r:id="rId20"/>
  </p:sldLayoutIdLst>
  <p:txStyles>
    <p:titleStyle>
      <a:lvl1pPr algn="l" defTabSz="768111" rtl="0" eaLnBrk="1" latinLnBrk="0" hangingPunct="1">
        <a:lnSpc>
          <a:spcPct val="90000"/>
        </a:lnSpc>
        <a:spcBef>
          <a:spcPct val="0"/>
        </a:spcBef>
        <a:buNone/>
        <a:defRPr sz="3714" kern="1200">
          <a:solidFill>
            <a:schemeClr val="tx1"/>
          </a:solidFill>
          <a:latin typeface="+mj-lt"/>
          <a:ea typeface="+mj-ea"/>
          <a:cs typeface="+mj-cs"/>
        </a:defRPr>
      </a:lvl1pPr>
    </p:titleStyle>
    <p:bodyStyle>
      <a:lvl1pPr marL="192028" indent="-192028" algn="l" defTabSz="768111" rtl="0" eaLnBrk="1" latinLnBrk="0" hangingPunct="1">
        <a:lnSpc>
          <a:spcPct val="90000"/>
        </a:lnSpc>
        <a:spcBef>
          <a:spcPts val="840"/>
        </a:spcBef>
        <a:buFont typeface="Arial" panose="020B0604020202020204" pitchFamily="34" charset="0"/>
        <a:buChar char="•"/>
        <a:defRPr sz="2357" kern="1200">
          <a:solidFill>
            <a:schemeClr val="tx1"/>
          </a:solidFill>
          <a:latin typeface="+mn-lt"/>
          <a:ea typeface="+mn-ea"/>
          <a:cs typeface="+mn-cs"/>
        </a:defRPr>
      </a:lvl1pPr>
      <a:lvl2pPr marL="576084" indent="-192028" algn="l" defTabSz="768111" rtl="0" eaLnBrk="1" latinLnBrk="0" hangingPunct="1">
        <a:lnSpc>
          <a:spcPct val="90000"/>
        </a:lnSpc>
        <a:spcBef>
          <a:spcPts val="420"/>
        </a:spcBef>
        <a:buFont typeface="Arial" panose="020B0604020202020204" pitchFamily="34" charset="0"/>
        <a:buChar char="•"/>
        <a:defRPr sz="2000" kern="1200">
          <a:solidFill>
            <a:schemeClr val="tx1"/>
          </a:solidFill>
          <a:latin typeface="+mn-lt"/>
          <a:ea typeface="+mn-ea"/>
          <a:cs typeface="+mn-cs"/>
        </a:defRPr>
      </a:lvl2pPr>
      <a:lvl3pPr marL="960139" indent="-192028" algn="l" defTabSz="768111" rtl="0" eaLnBrk="1" latinLnBrk="0" hangingPunct="1">
        <a:lnSpc>
          <a:spcPct val="90000"/>
        </a:lnSpc>
        <a:spcBef>
          <a:spcPts val="420"/>
        </a:spcBef>
        <a:buFont typeface="Arial" panose="020B0604020202020204" pitchFamily="34" charset="0"/>
        <a:buChar char="•"/>
        <a:defRPr sz="1714" kern="1200">
          <a:solidFill>
            <a:schemeClr val="tx1"/>
          </a:solidFill>
          <a:latin typeface="+mn-lt"/>
          <a:ea typeface="+mn-ea"/>
          <a:cs typeface="+mn-cs"/>
        </a:defRPr>
      </a:lvl3pPr>
      <a:lvl4pPr marL="1344195" indent="-192028" algn="l" defTabSz="768111"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4pPr>
      <a:lvl5pPr marL="1728250" indent="-192028" algn="l" defTabSz="768111"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5pPr>
      <a:lvl6pPr marL="2112307" indent="-192028" algn="l" defTabSz="768111"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6pPr>
      <a:lvl7pPr marL="2496362" indent="-192028" algn="l" defTabSz="768111"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7pPr>
      <a:lvl8pPr marL="2880418" indent="-192028" algn="l" defTabSz="768111"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8pPr>
      <a:lvl9pPr marL="3264473" indent="-192028" algn="l" defTabSz="768111"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8111" rtl="0" eaLnBrk="1" latinLnBrk="0" hangingPunct="1">
        <a:defRPr sz="1500" kern="1200">
          <a:solidFill>
            <a:schemeClr val="tx1"/>
          </a:solidFill>
          <a:latin typeface="+mn-lt"/>
          <a:ea typeface="+mn-ea"/>
          <a:cs typeface="+mn-cs"/>
        </a:defRPr>
      </a:lvl1pPr>
      <a:lvl2pPr marL="384056" algn="l" defTabSz="768111" rtl="0" eaLnBrk="1" latinLnBrk="0" hangingPunct="1">
        <a:defRPr sz="1500" kern="1200">
          <a:solidFill>
            <a:schemeClr val="tx1"/>
          </a:solidFill>
          <a:latin typeface="+mn-lt"/>
          <a:ea typeface="+mn-ea"/>
          <a:cs typeface="+mn-cs"/>
        </a:defRPr>
      </a:lvl2pPr>
      <a:lvl3pPr marL="768111" algn="l" defTabSz="768111" rtl="0" eaLnBrk="1" latinLnBrk="0" hangingPunct="1">
        <a:defRPr sz="1500" kern="1200">
          <a:solidFill>
            <a:schemeClr val="tx1"/>
          </a:solidFill>
          <a:latin typeface="+mn-lt"/>
          <a:ea typeface="+mn-ea"/>
          <a:cs typeface="+mn-cs"/>
        </a:defRPr>
      </a:lvl3pPr>
      <a:lvl4pPr marL="1152167" algn="l" defTabSz="768111" rtl="0" eaLnBrk="1" latinLnBrk="0" hangingPunct="1">
        <a:defRPr sz="1500" kern="1200">
          <a:solidFill>
            <a:schemeClr val="tx1"/>
          </a:solidFill>
          <a:latin typeface="+mn-lt"/>
          <a:ea typeface="+mn-ea"/>
          <a:cs typeface="+mn-cs"/>
        </a:defRPr>
      </a:lvl4pPr>
      <a:lvl5pPr marL="1536223" algn="l" defTabSz="768111" rtl="0" eaLnBrk="1" latinLnBrk="0" hangingPunct="1">
        <a:defRPr sz="1500" kern="1200">
          <a:solidFill>
            <a:schemeClr val="tx1"/>
          </a:solidFill>
          <a:latin typeface="+mn-lt"/>
          <a:ea typeface="+mn-ea"/>
          <a:cs typeface="+mn-cs"/>
        </a:defRPr>
      </a:lvl5pPr>
      <a:lvl6pPr marL="1920278" algn="l" defTabSz="768111" rtl="0" eaLnBrk="1" latinLnBrk="0" hangingPunct="1">
        <a:defRPr sz="1500" kern="1200">
          <a:solidFill>
            <a:schemeClr val="tx1"/>
          </a:solidFill>
          <a:latin typeface="+mn-lt"/>
          <a:ea typeface="+mn-ea"/>
          <a:cs typeface="+mn-cs"/>
        </a:defRPr>
      </a:lvl6pPr>
      <a:lvl7pPr marL="2304334" algn="l" defTabSz="768111" rtl="0" eaLnBrk="1" latinLnBrk="0" hangingPunct="1">
        <a:defRPr sz="1500" kern="1200">
          <a:solidFill>
            <a:schemeClr val="tx1"/>
          </a:solidFill>
          <a:latin typeface="+mn-lt"/>
          <a:ea typeface="+mn-ea"/>
          <a:cs typeface="+mn-cs"/>
        </a:defRPr>
      </a:lvl7pPr>
      <a:lvl8pPr marL="2688389" algn="l" defTabSz="768111" rtl="0" eaLnBrk="1" latinLnBrk="0" hangingPunct="1">
        <a:defRPr sz="1500" kern="1200">
          <a:solidFill>
            <a:schemeClr val="tx1"/>
          </a:solidFill>
          <a:latin typeface="+mn-lt"/>
          <a:ea typeface="+mn-ea"/>
          <a:cs typeface="+mn-cs"/>
        </a:defRPr>
      </a:lvl8pPr>
      <a:lvl9pPr marL="3072446" algn="l" defTabSz="768111"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xmlns="" id="{D981ACF9-8178-4DC5-A0ED-AE13B110656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7223AEFD-27D8-461E-98F1-D135D8F185E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245E2948-7F7D-46D7-83C7-AB0E664878D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AB3F2B8-5FAB-46B3-A93E-089F26C26087}" type="datetimeFigureOut">
              <a:rPr lang="zh-TW" altLang="en-US" smtClean="0"/>
              <a:pPr/>
              <a:t>2020/12/9</a:t>
            </a:fld>
            <a:endParaRPr lang="zh-TW" altLang="en-US"/>
          </a:p>
        </p:txBody>
      </p:sp>
      <p:sp>
        <p:nvSpPr>
          <p:cNvPr id="5" name="頁尾版面配置區 4">
            <a:extLst>
              <a:ext uri="{FF2B5EF4-FFF2-40B4-BE49-F238E27FC236}">
                <a16:creationId xmlns:a16="http://schemas.microsoft.com/office/drawing/2014/main" xmlns="" id="{25449A8B-7F4B-4000-8281-59558BD81BE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xmlns="" id="{193CB91F-2DE4-477C-8D6A-77DAB8489B2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2ADCA7-079B-4821-9189-348C9B335C4E}" type="slidenum">
              <a:rPr lang="zh-TW" altLang="en-US" smtClean="0"/>
              <a:pPr/>
              <a:t>‹#›</a:t>
            </a:fld>
            <a:endParaRPr lang="zh-TW" altLang="en-US"/>
          </a:p>
        </p:txBody>
      </p:sp>
      <p:pic>
        <p:nvPicPr>
          <p:cNvPr id="7" name="Picture 7" descr="14353005224447614">
            <a:extLst>
              <a:ext uri="{FF2B5EF4-FFF2-40B4-BE49-F238E27FC236}">
                <a16:creationId xmlns:a16="http://schemas.microsoft.com/office/drawing/2014/main" xmlns="" id="{616C8686-56F9-4F85-B1CE-B38C1D565116}"/>
              </a:ext>
            </a:extLst>
          </p:cNvPr>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0" y="-1"/>
            <a:ext cx="9144000" cy="6859191"/>
          </a:xfrm>
          <a:prstGeom prst="rect">
            <a:avLst/>
          </a:prstGeom>
          <a:solidFill>
            <a:schemeClr val="bg1"/>
          </a:solidFill>
        </p:spPr>
      </p:pic>
      <p:sp>
        <p:nvSpPr>
          <p:cNvPr id="8" name="Rectangle 8">
            <a:extLst>
              <a:ext uri="{FF2B5EF4-FFF2-40B4-BE49-F238E27FC236}">
                <a16:creationId xmlns:a16="http://schemas.microsoft.com/office/drawing/2014/main" xmlns="" id="{95AFD0D5-2269-48D7-AEB8-E0F577EB5737}"/>
              </a:ext>
            </a:extLst>
          </p:cNvPr>
          <p:cNvSpPr>
            <a:spLocks noChangeArrowheads="1"/>
          </p:cNvSpPr>
          <p:nvPr userDrawn="1"/>
        </p:nvSpPr>
        <p:spPr bwMode="auto">
          <a:xfrm>
            <a:off x="0" y="-1"/>
            <a:ext cx="9144000" cy="6858001"/>
          </a:xfrm>
          <a:prstGeom prst="rect">
            <a:avLst/>
          </a:prstGeom>
          <a:solidFill>
            <a:schemeClr val="bg1">
              <a:alpha val="4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1286" b="1">
              <a:solidFill>
                <a:srgbClr val="000000"/>
              </a:solidFill>
            </a:endParaRPr>
          </a:p>
        </p:txBody>
      </p:sp>
    </p:spTree>
    <p:extLst>
      <p:ext uri="{BB962C8B-B14F-4D97-AF65-F5344CB8AC3E}">
        <p14:creationId xmlns:p14="http://schemas.microsoft.com/office/powerpoint/2010/main" xmlns="" val="3016232285"/>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8" Type="http://schemas.openxmlformats.org/officeDocument/2006/relationships/hyperlink" Target="&#26045;&#24037;&#21069;&#20013;&#24460;/1.&#38464;&#34746;&#21312;/(&#19971;)&#28961;&#32299;&#22320;&#22666;.docx" TargetMode="External"/><Relationship Id="rId3" Type="http://schemas.openxmlformats.org/officeDocument/2006/relationships/hyperlink" Target="&#26045;&#24037;&#21069;&#20013;&#24460;/1.&#38464;&#34746;&#21312;/(&#19968;)&#24425;&#34425;&#28316;&#28369;&#26799;.docx" TargetMode="External"/><Relationship Id="rId7" Type="http://schemas.openxmlformats.org/officeDocument/2006/relationships/hyperlink" Target="&#26045;&#24037;&#21069;&#20013;&#24460;/1.&#38464;&#34746;&#21312;/(&#22235;)&#22823;&#22303;&#19992;.docx" TargetMode="External"/><Relationship Id="rId2" Type="http://schemas.openxmlformats.org/officeDocument/2006/relationships/notesSlide" Target="../notesSlides/notesSlide74.xml"/><Relationship Id="rId1" Type="http://schemas.openxmlformats.org/officeDocument/2006/relationships/slideLayout" Target="../slideLayouts/slideLayout21.xml"/><Relationship Id="rId6" Type="http://schemas.openxmlformats.org/officeDocument/2006/relationships/hyperlink" Target="&#26045;&#24037;&#21069;&#20013;&#24460;/1.&#38464;&#34746;&#21312;/(&#20116;)&#38464;&#34746;&#26059;&#36681;&#24231;.docx" TargetMode="External"/><Relationship Id="rId5" Type="http://schemas.openxmlformats.org/officeDocument/2006/relationships/hyperlink" Target="&#26045;&#24037;&#21069;&#20013;&#24460;/1.&#38464;&#34746;&#21312;/(&#19977;)&#22810;&#21151;&#33021;&#38464;&#34746;&#36938;&#20855;.docx" TargetMode="External"/><Relationship Id="rId4" Type="http://schemas.openxmlformats.org/officeDocument/2006/relationships/hyperlink" Target="&#26045;&#24037;&#21069;&#20013;&#24460;/1.&#38464;&#34746;&#21312;/(&#20108;)&#25856;&#29228;&#29254;.docx"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26045;&#24037;&#21069;&#20013;&#24460;/2.&#38822;&#38854;&#21312;/&#26045;&#24037;&#27511;&#31243;.docx" TargetMode="External"/><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7.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3" Type="http://schemas.openxmlformats.org/officeDocument/2006/relationships/hyperlink" Target="https://ppfcc.pixnet.net/blog" TargetMode="External"/><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7.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7.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7.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7.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7.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7.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7.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7.xml"/><Relationship Id="rId6" Type="http://schemas.openxmlformats.org/officeDocument/2006/relationships/image" Target="../media/image49.tiff"/><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image" Target="../media/image53.jpeg"/><Relationship Id="rId1" Type="http://schemas.openxmlformats.org/officeDocument/2006/relationships/slideLayout" Target="../slideLayouts/slideLayout27.xml"/><Relationship Id="rId6" Type="http://schemas.openxmlformats.org/officeDocument/2006/relationships/image" Target="../media/image46.jpeg"/><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3.jpeg"/><Relationship Id="rId1" Type="http://schemas.openxmlformats.org/officeDocument/2006/relationships/slideLayout" Target="../slideLayouts/slideLayout27.xml"/><Relationship Id="rId6" Type="http://schemas.openxmlformats.org/officeDocument/2006/relationships/image" Target="../media/image60.jpeg"/><Relationship Id="rId5" Type="http://schemas.openxmlformats.org/officeDocument/2006/relationships/image" Target="../media/image24.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3.jpeg"/><Relationship Id="rId1" Type="http://schemas.openxmlformats.org/officeDocument/2006/relationships/slideLayout" Target="../slideLayouts/slideLayout2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53.jpeg"/><Relationship Id="rId1" Type="http://schemas.openxmlformats.org/officeDocument/2006/relationships/slideLayout" Target="../slideLayouts/slideLayout27.xml"/><Relationship Id="rId6" Type="http://schemas.openxmlformats.org/officeDocument/2006/relationships/image" Target="../media/image69.jpeg"/><Relationship Id="rId5" Type="http://schemas.openxmlformats.org/officeDocument/2006/relationships/image" Target="../media/image68.tiff"/><Relationship Id="rId4" Type="http://schemas.openxmlformats.org/officeDocument/2006/relationships/image" Target="../media/image67.tiff"/></Relationships>
</file>

<file path=ppt/slides/_rels/slide38.xml.rels><?xml version="1.0" encoding="UTF-8" standalone="yes"?>
<Relationships xmlns="http://schemas.openxmlformats.org/package/2006/relationships"><Relationship Id="rId3" Type="http://schemas.openxmlformats.org/officeDocument/2006/relationships/image" Target="../media/image72.tiff"/><Relationship Id="rId7" Type="http://schemas.openxmlformats.org/officeDocument/2006/relationships/image" Target="../media/image76.jpeg"/><Relationship Id="rId2" Type="http://schemas.openxmlformats.org/officeDocument/2006/relationships/image" Target="../media/image53.jpeg"/><Relationship Id="rId1" Type="http://schemas.openxmlformats.org/officeDocument/2006/relationships/slideLayout" Target="../slideLayouts/slideLayout2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3.jpeg"/><Relationship Id="rId1" Type="http://schemas.openxmlformats.org/officeDocument/2006/relationships/slideLayout" Target="../slideLayouts/slideLayout27.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7" Type="http://schemas.openxmlformats.org/officeDocument/2006/relationships/slide" Target="slide74.xml"/><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slide" Target="slide67.xml"/><Relationship Id="rId5" Type="http://schemas.openxmlformats.org/officeDocument/2006/relationships/slide" Target="slide59.xml"/><Relationship Id="rId4" Type="http://schemas.openxmlformats.org/officeDocument/2006/relationships/slide" Target="slide5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hyperlink" Target="&#22522;&#26412;&#35373;&#35336;&#22996;&#21729;&#23529;&#26597;&#24847;&#35211;/&#31532;&#19968;&#27425;&#22522;&#26412;&#35373;&#35336;&#22996;&#21729;&#23529;&#26597;&#24847;&#35211;.docx" TargetMode="External"/><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hyperlink" Target="&#22522;&#26412;&#35373;&#35336;&#22996;&#21729;&#23529;&#26597;&#24847;&#35211;/&#31532;&#20108;&#27425;&#22522;&#26412;&#35373;&#35336;&#22996;&#21729;&#23529;&#26597;&#24847;&#35211;.docx" TargetMode="External"/><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hyperlink" Target="&#22522;&#26412;&#35373;&#35336;&#22996;&#21729;&#23529;&#26597;&#24847;&#35211;/108.12.24&#25552;&#20132;&#25552;&#20132;3&#20214;&#33609;&#31295;&#22294;.docx" TargetMode="External"/><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hyperlink" Target="&#22522;&#26412;&#35373;&#35336;&#22996;&#21729;&#23529;&#26597;&#24847;&#35211;/109.1.31&#32362;&#35069;&#21021;&#31295;.docx" TargetMode="External"/><Relationship Id="rId4" Type="http://schemas.openxmlformats.org/officeDocument/2006/relationships/hyperlink" Target="&#22522;&#26412;&#35373;&#35336;&#22996;&#21729;&#23529;&#26597;&#24847;&#35211;/109.01.20&#25552;&#20132;&#26041;&#26696;&#22235;&#33609;&#31295;&#22294;.docx"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hyperlink" Target="1090213DS2.mp4" TargetMode="External"/><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hyperlink" Target="&#22522;&#26412;&#35373;&#35336;&#22996;&#21729;&#23529;&#26597;&#24847;&#35211;/&#31532;&#19977;&#27425;&#22522;&#26412;&#35373;&#35336;&#22996;&#21729;&#23529;&#26597;&#24847;&#35211;.docx"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hyperlink" Target="&#22522;&#26412;&#35373;&#35336;&#22996;&#21729;&#23529;&#26597;&#24847;&#35211;/&#31532;&#19968;&#27425;&#32048;&#37096;&#35373;&#35336;&#22996;&#21729;&#23529;&#26597;&#24847;&#35211;.docx" TargetMode="External"/><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hyperlink" Target="20200406&#22823;&#28330;&#22283;&#23567;&#21205;&#30059;-720.mp4" TargetMode="External"/><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hyperlink" Target="https://schoolproject.tw/EngineeringPlan/Default.aspx" TargetMode="Externa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9.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hyperlink" Target="03-&#25237;&#27161;&#38920;&#30693;&#35036;&#20805;&#35215;&#23450;&#20462;&#27491;109.05.22.doc" TargetMode="External"/><Relationship Id="rId2" Type="http://schemas.openxmlformats.org/officeDocument/2006/relationships/notesSlide" Target="../notesSlides/notesSlide66.xml"/><Relationship Id="rId1" Type="http://schemas.openxmlformats.org/officeDocument/2006/relationships/slideLayout" Target="../slideLayouts/slideLayout22.xml"/><Relationship Id="rId4" Type="http://schemas.openxmlformats.org/officeDocument/2006/relationships/hyperlink" Target="108.09.27&#26377;&#38364;&#35036;&#21161;&#36020;&#26657;&#12300;&#20818;&#31461;&#29305;&#33394;&#36938;&#25138;&#22580;&#35336;&#30059;&#12301;&#32147;&#36027;&#19968;&#26696;.PDF"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11560" y="260648"/>
            <a:ext cx="7918648" cy="4320480"/>
          </a:xfrm>
        </p:spPr>
        <p:txBody>
          <a:bodyPr>
            <a:normAutofit/>
          </a:bodyPr>
          <a:lstStyle/>
          <a:p>
            <a:r>
              <a:rPr lang="zh-TW" altLang="en-US" sz="4800" dirty="0">
                <a:latin typeface="文鼎粗隸" pitchFamily="65" charset="-120"/>
                <a:ea typeface="文鼎粗隸" pitchFamily="65" charset="-120"/>
              </a:rPr>
              <a:t>校園遊戲場之申請、規劃、</a:t>
            </a:r>
            <a:r>
              <a:rPr lang="en-US" altLang="zh-TW" sz="4800" dirty="0">
                <a:latin typeface="文鼎粗隸" pitchFamily="65" charset="-120"/>
                <a:ea typeface="文鼎粗隸" pitchFamily="65" charset="-120"/>
              </a:rPr>
              <a:t/>
            </a:r>
            <a:br>
              <a:rPr lang="en-US" altLang="zh-TW" sz="4800" dirty="0">
                <a:latin typeface="文鼎粗隸" pitchFamily="65" charset="-120"/>
                <a:ea typeface="文鼎粗隸" pitchFamily="65" charset="-120"/>
              </a:rPr>
            </a:br>
            <a:r>
              <a:rPr lang="zh-TW" altLang="en-US" sz="4800" dirty="0">
                <a:latin typeface="文鼎粗隸" pitchFamily="65" charset="-120"/>
                <a:ea typeface="文鼎粗隸" pitchFamily="65" charset="-120"/>
              </a:rPr>
              <a:t>招標採購</a:t>
            </a:r>
            <a:r>
              <a:rPr lang="en-US" altLang="zh-TW" sz="4800" dirty="0">
                <a:latin typeface="文鼎粗隸" pitchFamily="65" charset="-120"/>
                <a:ea typeface="文鼎粗隸" pitchFamily="65" charset="-120"/>
              </a:rPr>
              <a:t>-</a:t>
            </a:r>
            <a:r>
              <a:rPr lang="zh-TW" altLang="en-US" sz="4800" dirty="0">
                <a:latin typeface="文鼎粗隸" pitchFamily="65" charset="-120"/>
                <a:ea typeface="文鼎粗隸" pitchFamily="65" charset="-120"/>
              </a:rPr>
              <a:t>工程最有利標</a:t>
            </a:r>
            <a:r>
              <a:rPr lang="en-US" altLang="zh-TW" sz="4800" dirty="0">
                <a:latin typeface="文鼎粗隸" pitchFamily="65" charset="-120"/>
                <a:ea typeface="文鼎粗隸" pitchFamily="65" charset="-120"/>
              </a:rPr>
              <a:t/>
            </a:r>
            <a:br>
              <a:rPr lang="en-US" altLang="zh-TW" sz="4800" dirty="0">
                <a:latin typeface="文鼎粗隸" pitchFamily="65" charset="-120"/>
                <a:ea typeface="文鼎粗隸" pitchFamily="65" charset="-120"/>
              </a:rPr>
            </a:br>
            <a:r>
              <a:rPr lang="zh-TW" altLang="en-US" sz="4800" dirty="0">
                <a:latin typeface="文鼎粗隸" pitchFamily="65" charset="-120"/>
                <a:ea typeface="文鼎粗隸" pitchFamily="65" charset="-120"/>
              </a:rPr>
              <a:t>注意事項與經驗分享</a:t>
            </a:r>
            <a:r>
              <a:rPr lang="en-US" altLang="zh-TW" sz="4800" dirty="0">
                <a:latin typeface="文鼎粗隸" pitchFamily="65" charset="-120"/>
                <a:ea typeface="文鼎粗隸" pitchFamily="65" charset="-120"/>
              </a:rPr>
              <a:t/>
            </a:r>
            <a:br>
              <a:rPr lang="en-US" altLang="zh-TW" sz="4800" dirty="0">
                <a:latin typeface="文鼎粗隸" pitchFamily="65" charset="-120"/>
                <a:ea typeface="文鼎粗隸" pitchFamily="65" charset="-120"/>
              </a:rPr>
            </a:br>
            <a:r>
              <a:rPr lang="zh-TW" altLang="en-US" sz="4800" dirty="0">
                <a:solidFill>
                  <a:srgbClr val="FF0000"/>
                </a:solidFill>
                <a:latin typeface="文鼎粗隸" pitchFamily="65" charset="-120"/>
                <a:ea typeface="文鼎粗隸" pitchFamily="65" charset="-120"/>
              </a:rPr>
              <a:t>場次</a:t>
            </a:r>
            <a:r>
              <a:rPr lang="en-US" altLang="zh-TW" sz="4800" dirty="0">
                <a:solidFill>
                  <a:srgbClr val="FF0000"/>
                </a:solidFill>
                <a:latin typeface="文鼎粗隸" pitchFamily="65" charset="-120"/>
                <a:ea typeface="文鼎粗隸" pitchFamily="65" charset="-120"/>
              </a:rPr>
              <a:t>:</a:t>
            </a:r>
            <a:r>
              <a:rPr lang="zh-TW" altLang="en-US" sz="4800" dirty="0">
                <a:solidFill>
                  <a:srgbClr val="FF0000"/>
                </a:solidFill>
                <a:latin typeface="文鼎粗隸" pitchFamily="65" charset="-120"/>
                <a:ea typeface="文鼎粗隸" pitchFamily="65" charset="-120"/>
              </a:rPr>
              <a:t>大業國小</a:t>
            </a:r>
            <a:r>
              <a:rPr lang="en-US" altLang="zh-TW" sz="4800" dirty="0">
                <a:solidFill>
                  <a:srgbClr val="FF0000"/>
                </a:solidFill>
                <a:latin typeface="文鼎粗隸" pitchFamily="65" charset="-120"/>
                <a:ea typeface="文鼎粗隸" pitchFamily="65" charset="-120"/>
              </a:rPr>
              <a:t/>
            </a:r>
            <a:br>
              <a:rPr lang="en-US" altLang="zh-TW" sz="4800" dirty="0">
                <a:solidFill>
                  <a:srgbClr val="FF0000"/>
                </a:solidFill>
                <a:latin typeface="文鼎粗隸" pitchFamily="65" charset="-120"/>
                <a:ea typeface="文鼎粗隸" pitchFamily="65" charset="-120"/>
              </a:rPr>
            </a:br>
            <a:r>
              <a:rPr lang="en-US" altLang="zh-TW" sz="4800" dirty="0" smtClean="0">
                <a:solidFill>
                  <a:srgbClr val="FF0000"/>
                </a:solidFill>
                <a:latin typeface="文鼎粗隸" pitchFamily="65" charset="-120"/>
                <a:ea typeface="文鼎粗隸" pitchFamily="65" charset="-120"/>
              </a:rPr>
              <a:t>109.12.09</a:t>
            </a:r>
            <a:endParaRPr lang="zh-TW" altLang="en-US" sz="4800" dirty="0">
              <a:solidFill>
                <a:srgbClr val="FF0000"/>
              </a:solidFill>
              <a:latin typeface="文鼎粗隸" pitchFamily="65" charset="-120"/>
              <a:ea typeface="文鼎粗隸" pitchFamily="65" charset="-120"/>
            </a:endParaRPr>
          </a:p>
        </p:txBody>
      </p:sp>
      <p:sp>
        <p:nvSpPr>
          <p:cNvPr id="3" name="副標題 2"/>
          <p:cNvSpPr>
            <a:spLocks noGrp="1"/>
          </p:cNvSpPr>
          <p:nvPr>
            <p:ph type="subTitle" idx="1"/>
          </p:nvPr>
        </p:nvSpPr>
        <p:spPr>
          <a:xfrm>
            <a:off x="473696" y="4581128"/>
            <a:ext cx="8640960" cy="1800200"/>
          </a:xfrm>
        </p:spPr>
        <p:txBody>
          <a:bodyPr>
            <a:noAutofit/>
          </a:bodyPr>
          <a:lstStyle/>
          <a:p>
            <a:pPr algn="l">
              <a:spcBef>
                <a:spcPts val="0"/>
              </a:spcBef>
            </a:pPr>
            <a:r>
              <a:rPr lang="zh-TW" altLang="en-US" sz="3600" dirty="0" smtClean="0">
                <a:solidFill>
                  <a:srgbClr val="00B050"/>
                </a:solidFill>
                <a:latin typeface="文鼎粗隸" pitchFamily="65" charset="-120"/>
                <a:ea typeface="文鼎粗隸" pitchFamily="65" charset="-120"/>
              </a:rPr>
              <a:t>      主講</a:t>
            </a:r>
            <a:r>
              <a:rPr lang="zh-TW" altLang="en-US" sz="3600" dirty="0">
                <a:solidFill>
                  <a:srgbClr val="00B050"/>
                </a:solidFill>
                <a:latin typeface="文鼎粗隸" pitchFamily="65" charset="-120"/>
                <a:ea typeface="文鼎粗隸" pitchFamily="65" charset="-120"/>
              </a:rPr>
              <a:t>人</a:t>
            </a:r>
            <a:r>
              <a:rPr lang="en-US" altLang="zh-TW" sz="3600" dirty="0">
                <a:solidFill>
                  <a:srgbClr val="00B050"/>
                </a:solidFill>
                <a:latin typeface="文鼎粗隸" pitchFamily="65" charset="-120"/>
                <a:ea typeface="文鼎粗隸" pitchFamily="65" charset="-120"/>
              </a:rPr>
              <a:t>:</a:t>
            </a:r>
            <a:r>
              <a:rPr lang="zh-TW" altLang="en-US" sz="3600" dirty="0">
                <a:solidFill>
                  <a:srgbClr val="00B050"/>
                </a:solidFill>
                <a:latin typeface="文鼎粗隸" pitchFamily="65" charset="-120"/>
                <a:ea typeface="文鼎粗隸" pitchFamily="65" charset="-120"/>
              </a:rPr>
              <a:t>大溪</a:t>
            </a:r>
            <a:r>
              <a:rPr lang="zh-TW" altLang="en-US" sz="3600" dirty="0" smtClean="0">
                <a:solidFill>
                  <a:srgbClr val="00B050"/>
                </a:solidFill>
                <a:latin typeface="文鼎粗隸" pitchFamily="65" charset="-120"/>
                <a:ea typeface="文鼎粗隸" pitchFamily="65" charset="-120"/>
              </a:rPr>
              <a:t>國小蕭富陽</a:t>
            </a:r>
            <a:r>
              <a:rPr lang="zh-TW" altLang="en-US" sz="3600" dirty="0" smtClean="0">
                <a:solidFill>
                  <a:srgbClr val="00B050"/>
                </a:solidFill>
                <a:latin typeface="文鼎粗隸" pitchFamily="65" charset="-120"/>
                <a:ea typeface="文鼎粗隸" pitchFamily="65" charset="-120"/>
              </a:rPr>
              <a:t>校長</a:t>
            </a:r>
            <a:endParaRPr lang="en-US" altLang="zh-TW" sz="3600" dirty="0" smtClean="0">
              <a:solidFill>
                <a:srgbClr val="00B050"/>
              </a:solidFill>
              <a:latin typeface="文鼎粗隸" pitchFamily="65" charset="-120"/>
              <a:ea typeface="文鼎粗隸" pitchFamily="65" charset="-120"/>
            </a:endParaRPr>
          </a:p>
          <a:p>
            <a:pPr algn="l">
              <a:spcBef>
                <a:spcPts val="0"/>
              </a:spcBef>
            </a:pPr>
            <a:r>
              <a:rPr lang="zh-TW" altLang="en-US" sz="3600" dirty="0" smtClean="0">
                <a:solidFill>
                  <a:srgbClr val="00B050"/>
                </a:solidFill>
                <a:latin typeface="文鼎粗隸" pitchFamily="65" charset="-120"/>
                <a:ea typeface="文鼎粗隸" pitchFamily="65" charset="-120"/>
              </a:rPr>
              <a:t>      助</a:t>
            </a:r>
            <a:r>
              <a:rPr lang="zh-TW" altLang="en-US" sz="3600" dirty="0">
                <a:solidFill>
                  <a:srgbClr val="00B050"/>
                </a:solidFill>
                <a:latin typeface="文鼎粗隸" pitchFamily="65" charset="-120"/>
                <a:ea typeface="文鼎粗隸" pitchFamily="65" charset="-120"/>
              </a:rPr>
              <a:t>講人</a:t>
            </a:r>
            <a:r>
              <a:rPr lang="en-US" altLang="zh-TW" sz="3600" dirty="0" smtClean="0">
                <a:solidFill>
                  <a:srgbClr val="00B050"/>
                </a:solidFill>
                <a:latin typeface="文鼎粗隸" pitchFamily="65" charset="-120"/>
                <a:ea typeface="文鼎粗隸" pitchFamily="65" charset="-120"/>
              </a:rPr>
              <a:t>:</a:t>
            </a:r>
            <a:r>
              <a:rPr lang="zh-TW" altLang="en-US" sz="3600" dirty="0" smtClean="0">
                <a:solidFill>
                  <a:srgbClr val="00B050"/>
                </a:solidFill>
                <a:latin typeface="文鼎粗隸" pitchFamily="65" charset="-120"/>
                <a:ea typeface="文鼎粗隸" pitchFamily="65" charset="-120"/>
              </a:rPr>
              <a:t>大溪國小林繼禧</a:t>
            </a:r>
            <a:r>
              <a:rPr lang="zh-TW" altLang="en-US" sz="3600" dirty="0" smtClean="0">
                <a:solidFill>
                  <a:srgbClr val="00B050"/>
                </a:solidFill>
                <a:latin typeface="文鼎粗隸" pitchFamily="65" charset="-120"/>
                <a:ea typeface="文鼎粗隸" pitchFamily="65" charset="-120"/>
              </a:rPr>
              <a:t>主任</a:t>
            </a:r>
            <a:endParaRPr lang="en-US" altLang="zh-TW" sz="3600" dirty="0" smtClean="0">
              <a:solidFill>
                <a:srgbClr val="00B050"/>
              </a:solidFill>
              <a:latin typeface="文鼎粗隸" pitchFamily="65" charset="-120"/>
              <a:ea typeface="文鼎粗隸" pitchFamily="65" charset="-120"/>
            </a:endParaRPr>
          </a:p>
          <a:p>
            <a:pPr algn="l">
              <a:spcBef>
                <a:spcPts val="0"/>
              </a:spcBef>
            </a:pPr>
            <a:endParaRPr lang="en-US" altLang="zh-TW" sz="3600" dirty="0">
              <a:solidFill>
                <a:srgbClr val="00B050"/>
              </a:solidFill>
              <a:latin typeface="文鼎粗隸" pitchFamily="65" charset="-120"/>
              <a:ea typeface="文鼎粗隸" pitchFamily="65" charset="-120"/>
            </a:endParaRPr>
          </a:p>
        </p:txBody>
      </p:sp>
    </p:spTree>
    <p:extLst>
      <p:ext uri="{BB962C8B-B14F-4D97-AF65-F5344CB8AC3E}">
        <p14:creationId xmlns:p14="http://schemas.microsoft.com/office/powerpoint/2010/main" xmlns="" val="2556592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文字方塊 1"/>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dirty="0">
                <a:solidFill>
                  <a:srgbClr val="000000"/>
                </a:solidFill>
                <a:latin typeface="微軟正黑體" pitchFamily="34" charset="-120"/>
                <a:ea typeface="微軟正黑體" pitchFamily="34" charset="-120"/>
                <a:sym typeface="Helvetica"/>
              </a:rPr>
              <a:t> </a:t>
            </a:r>
            <a:r>
              <a:rPr sz="2000" b="1" kern="0" dirty="0" err="1">
                <a:solidFill>
                  <a:srgbClr val="000000"/>
                </a:solidFill>
                <a:latin typeface="微軟正黑體" pitchFamily="34" charset="-120"/>
                <a:ea typeface="微軟正黑體" pitchFamily="34" charset="-120"/>
                <a:sym typeface="Helvetica"/>
              </a:rPr>
              <a:t>規劃構想</a:t>
            </a:r>
            <a:endParaRPr sz="2000" b="1" kern="0" dirty="0">
              <a:solidFill>
                <a:srgbClr val="000000"/>
              </a:solidFill>
              <a:latin typeface="微軟正黑體" pitchFamily="34" charset="-120"/>
              <a:ea typeface="微軟正黑體" pitchFamily="34" charset="-120"/>
              <a:sym typeface="Helvetica"/>
            </a:endParaRPr>
          </a:p>
        </p:txBody>
      </p:sp>
      <p:sp>
        <p:nvSpPr>
          <p:cNvPr id="213" name="矩形 2"/>
          <p:cNvSpPr txBox="1"/>
          <p:nvPr/>
        </p:nvSpPr>
        <p:spPr>
          <a:xfrm>
            <a:off x="611559" y="1012254"/>
            <a:ext cx="5112570" cy="544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p>
            <a:pPr hangingPunct="0">
              <a:lnSpc>
                <a:spcPts val="1600"/>
              </a:lnSpc>
              <a:spcBef>
                <a:spcPts val="600"/>
              </a:spcBef>
              <a:defRPr sz="1700" b="1">
                <a:solidFill>
                  <a:srgbClr val="215968"/>
                </a:solidFill>
                <a:latin typeface="+mn-lt"/>
                <a:ea typeface="+mn-ea"/>
                <a:cs typeface="+mn-cs"/>
                <a:sym typeface="Helvetica"/>
              </a:defRPr>
            </a:pPr>
            <a:r>
              <a:rPr lang="en-US" sz="1700" b="1" kern="0" dirty="0">
                <a:solidFill>
                  <a:srgbClr val="F79646"/>
                </a:solidFill>
                <a:latin typeface="微軟正黑體" pitchFamily="34" charset="-120"/>
                <a:ea typeface="微軟正黑體" pitchFamily="34" charset="-120"/>
                <a:sym typeface="Helvetica"/>
              </a:rPr>
              <a:t>01.  </a:t>
            </a:r>
            <a:r>
              <a:rPr sz="1700" b="1" kern="0" dirty="0" err="1">
                <a:solidFill>
                  <a:srgbClr val="F79646"/>
                </a:solidFill>
                <a:latin typeface="微軟正黑體" pitchFamily="34" charset="-120"/>
                <a:ea typeface="微軟正黑體" pitchFamily="34" charset="-120"/>
                <a:sym typeface="Helvetica"/>
              </a:rPr>
              <a:t>以學生參與實施計畫的成果做為遊戲場規劃基礎</a:t>
            </a:r>
            <a:endParaRPr sz="1700" b="1" kern="0" dirty="0">
              <a:solidFill>
                <a:srgbClr val="F79646"/>
              </a:solidFill>
              <a:latin typeface="微軟正黑體" pitchFamily="34" charset="-120"/>
              <a:ea typeface="微軟正黑體" pitchFamily="34" charset="-120"/>
              <a:sym typeface="Helvetica"/>
            </a:endParaRPr>
          </a:p>
          <a:p>
            <a:pPr hangingPunct="0">
              <a:lnSpc>
                <a:spcPts val="1600"/>
              </a:lnSpc>
              <a:spcBef>
                <a:spcPts val="600"/>
              </a:spcBef>
              <a:defRPr sz="1700" b="1">
                <a:solidFill>
                  <a:srgbClr val="215968"/>
                </a:solidFill>
                <a:latin typeface="+mn-lt"/>
                <a:ea typeface="+mn-ea"/>
                <a:cs typeface="+mn-cs"/>
                <a:sym typeface="Helvetica"/>
              </a:defRPr>
            </a:pPr>
            <a:r>
              <a:rPr sz="1700" b="1" kern="0" dirty="0" err="1">
                <a:solidFill>
                  <a:srgbClr val="215968"/>
                </a:solidFill>
                <a:latin typeface="微軟正黑體" pitchFamily="34" charset="-120"/>
                <a:ea typeface="微軟正黑體" pitchFamily="34" charset="-120"/>
                <a:sym typeface="Helvetica"/>
              </a:rPr>
              <a:t>活動A：創作繪畫競賽</a:t>
            </a:r>
            <a:endParaRPr sz="1700" b="1" kern="0" dirty="0">
              <a:solidFill>
                <a:srgbClr val="215968"/>
              </a:solidFill>
              <a:latin typeface="微軟正黑體" pitchFamily="34" charset="-120"/>
              <a:ea typeface="微軟正黑體" pitchFamily="34" charset="-120"/>
              <a:sym typeface="Helvetica"/>
            </a:endParaRPr>
          </a:p>
        </p:txBody>
      </p:sp>
      <p:pic>
        <p:nvPicPr>
          <p:cNvPr id="214" name="Picture 4" descr="Picture 4"/>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a:xfrm>
            <a:off x="653563" y="1744739"/>
            <a:ext cx="2857487" cy="2088234"/>
          </a:xfrm>
          <a:prstGeom prst="rect">
            <a:avLst/>
          </a:prstGeom>
          <a:ln w="12700">
            <a:miter lim="400000"/>
          </a:ln>
        </p:spPr>
      </p:pic>
      <p:pic>
        <p:nvPicPr>
          <p:cNvPr id="215" name="Picture 2" descr="Picture 2"/>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629402" y="4149080"/>
            <a:ext cx="2862478" cy="2144811"/>
          </a:xfrm>
          <a:prstGeom prst="rect">
            <a:avLst/>
          </a:prstGeom>
          <a:ln w="12700">
            <a:miter lim="400000"/>
          </a:ln>
        </p:spPr>
      </p:pic>
      <p:sp>
        <p:nvSpPr>
          <p:cNvPr id="216" name="文字方塊 4"/>
          <p:cNvSpPr txBox="1"/>
          <p:nvPr/>
        </p:nvSpPr>
        <p:spPr>
          <a:xfrm>
            <a:off x="3864818" y="1787022"/>
            <a:ext cx="2016945"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nSpc>
                <a:spcPts val="2000"/>
              </a:lnSpc>
              <a:spcBef>
                <a:spcPts val="600"/>
              </a:spcBef>
              <a:defRPr sz="1200" b="1">
                <a:latin typeface="微軟正黑體"/>
                <a:ea typeface="微軟正黑體"/>
                <a:cs typeface="微軟正黑體"/>
                <a:sym typeface="微軟正黑體"/>
              </a:defRPr>
            </a:lvl1pPr>
          </a:lstStyle>
          <a:p>
            <a:pPr hangingPunct="0"/>
            <a:r>
              <a:rPr kern="0">
                <a:solidFill>
                  <a:srgbClr val="000000"/>
                </a:solidFill>
              </a:rPr>
              <a:t>第一名</a:t>
            </a:r>
          </a:p>
        </p:txBody>
      </p:sp>
      <p:sp>
        <p:nvSpPr>
          <p:cNvPr id="217" name="文字方塊 4"/>
          <p:cNvSpPr txBox="1"/>
          <p:nvPr/>
        </p:nvSpPr>
        <p:spPr>
          <a:xfrm>
            <a:off x="3837142" y="2114800"/>
            <a:ext cx="5009053" cy="1162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p>
            <a:pPr marL="0" lvl="2" indent="254000" hangingPunct="0">
              <a:lnSpc>
                <a:spcPts val="2000"/>
              </a:lnSpc>
              <a:spcBef>
                <a:spcPts val="600"/>
              </a:spcBef>
              <a:defRPr sz="1000">
                <a:latin typeface="微軟正黑體"/>
                <a:ea typeface="微軟正黑體"/>
                <a:cs typeface="微軟正黑體"/>
                <a:sym typeface="微軟正黑體"/>
              </a:defRPr>
            </a:pPr>
            <a:r>
              <a:rPr sz="1000" kern="0">
                <a:solidFill>
                  <a:srgbClr val="000000"/>
                </a:solidFill>
                <a:latin typeface="微軟正黑體"/>
                <a:ea typeface="微軟正黑體"/>
                <a:cs typeface="微軟正黑體"/>
                <a:sym typeface="微軟正黑體"/>
              </a:rPr>
              <a:t>此作品是以具象的蜘蛛造型作為概念，但同時也表達學生需要的遊樂場設計是能</a:t>
            </a:r>
            <a:r>
              <a:rPr sz="1000" kern="0">
                <a:solidFill>
                  <a:srgbClr val="C0504D"/>
                </a:solidFill>
                <a:latin typeface="微軟正黑體"/>
                <a:ea typeface="微軟正黑體"/>
                <a:cs typeface="微軟正黑體"/>
                <a:sym typeface="微軟正黑體"/>
              </a:rPr>
              <a:t>多人同時樂</a:t>
            </a:r>
            <a:r>
              <a:rPr sz="1000" kern="0">
                <a:solidFill>
                  <a:srgbClr val="000000"/>
                </a:solidFill>
                <a:latin typeface="微軟正黑體"/>
                <a:ea typeface="微軟正黑體"/>
                <a:cs typeface="微軟正黑體"/>
                <a:sym typeface="微軟正黑體"/>
              </a:rPr>
              <a:t>，例如：以蜘蛛的多腳作為滑梯，顯示目前</a:t>
            </a:r>
            <a:r>
              <a:rPr sz="1000" kern="0">
                <a:solidFill>
                  <a:srgbClr val="C0504D"/>
                </a:solidFill>
                <a:latin typeface="微軟正黑體"/>
                <a:ea typeface="微軟正黑體"/>
                <a:cs typeface="微軟正黑體"/>
                <a:sym typeface="微軟正黑體"/>
              </a:rPr>
              <a:t>滑梯使用率高</a:t>
            </a:r>
            <a:r>
              <a:rPr sz="1000" kern="0">
                <a:solidFill>
                  <a:srgbClr val="000000"/>
                </a:solidFill>
                <a:latin typeface="微軟正黑體"/>
                <a:ea typeface="微軟正黑體"/>
                <a:cs typeface="微軟正黑體"/>
                <a:sym typeface="微軟正黑體"/>
              </a:rPr>
              <a:t>但數量不足，所以使用時可能需要</a:t>
            </a:r>
            <a:r>
              <a:rPr sz="1000" kern="0">
                <a:solidFill>
                  <a:srgbClr val="C0504D"/>
                </a:solidFill>
                <a:latin typeface="微軟正黑體"/>
                <a:ea typeface="微軟正黑體"/>
                <a:cs typeface="微軟正黑體"/>
                <a:sym typeface="微軟正黑體"/>
              </a:rPr>
              <a:t>等待時間較長</a:t>
            </a:r>
            <a:r>
              <a:rPr sz="1000" kern="0">
                <a:solidFill>
                  <a:srgbClr val="000000"/>
                </a:solidFill>
                <a:latin typeface="微軟正黑體"/>
                <a:ea typeface="微軟正黑體"/>
                <a:cs typeface="微軟正黑體"/>
                <a:sym typeface="微軟正黑體"/>
              </a:rPr>
              <a:t>。</a:t>
            </a:r>
          </a:p>
        </p:txBody>
      </p:sp>
      <p:sp>
        <p:nvSpPr>
          <p:cNvPr id="218" name="文字方塊 4"/>
          <p:cNvSpPr txBox="1"/>
          <p:nvPr/>
        </p:nvSpPr>
        <p:spPr>
          <a:xfrm>
            <a:off x="3948953" y="4573270"/>
            <a:ext cx="4785431" cy="845816"/>
          </a:xfrm>
          <a:prstGeom prst="rect">
            <a:avLst/>
          </a:prstGeom>
          <a:solidFill>
            <a:schemeClr val="accent6">
              <a:lumOff val="1892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p>
            <a:pPr marL="0" lvl="2" indent="254000" hangingPunct="0">
              <a:lnSpc>
                <a:spcPts val="2000"/>
              </a:lnSpc>
              <a:spcBef>
                <a:spcPts val="600"/>
              </a:spcBef>
              <a:defRPr sz="1000">
                <a:latin typeface="微軟正黑體"/>
                <a:ea typeface="微軟正黑體"/>
                <a:cs typeface="微軟正黑體"/>
                <a:sym typeface="微軟正黑體"/>
              </a:defRPr>
            </a:pPr>
            <a:r>
              <a:rPr sz="1000" kern="0">
                <a:solidFill>
                  <a:srgbClr val="000000"/>
                </a:solidFill>
                <a:latin typeface="微軟正黑體"/>
                <a:ea typeface="微軟正黑體"/>
                <a:cs typeface="微軟正黑體"/>
                <a:sym typeface="微軟正黑體"/>
              </a:rPr>
              <a:t>此作品是以</a:t>
            </a:r>
            <a:r>
              <a:rPr sz="1000" kern="0">
                <a:solidFill>
                  <a:srgbClr val="C0504D"/>
                </a:solidFill>
                <a:latin typeface="微軟正黑體"/>
                <a:ea typeface="微軟正黑體"/>
                <a:cs typeface="微軟正黑體"/>
                <a:sym typeface="微軟正黑體"/>
              </a:rPr>
              <a:t>整體性的遊樂器材</a:t>
            </a:r>
            <a:r>
              <a:rPr sz="1000" kern="0">
                <a:solidFill>
                  <a:srgbClr val="000000"/>
                </a:solidFill>
                <a:latin typeface="微軟正黑體"/>
                <a:ea typeface="微軟正黑體"/>
                <a:cs typeface="微軟正黑體"/>
                <a:sym typeface="微軟正黑體"/>
              </a:rPr>
              <a:t>，具有</a:t>
            </a:r>
            <a:r>
              <a:rPr sz="1000" kern="0">
                <a:solidFill>
                  <a:srgbClr val="C0504D"/>
                </a:solidFill>
                <a:latin typeface="微軟正黑體"/>
                <a:ea typeface="微軟正黑體"/>
                <a:cs typeface="微軟正黑體"/>
                <a:sym typeface="微軟正黑體"/>
              </a:rPr>
              <a:t>多種遊樂設施</a:t>
            </a:r>
            <a:r>
              <a:rPr sz="1000" kern="0">
                <a:solidFill>
                  <a:srgbClr val="000000"/>
                </a:solidFill>
                <a:latin typeface="微軟正黑體"/>
                <a:ea typeface="微軟正黑體"/>
                <a:cs typeface="微軟正黑體"/>
                <a:sym typeface="微軟正黑體"/>
              </a:rPr>
              <a:t>匯集而成的，形成多種的遊戲動線，還有與第一名作品的相同處為使用</a:t>
            </a:r>
            <a:r>
              <a:rPr sz="1000" kern="0">
                <a:solidFill>
                  <a:srgbClr val="C0504D"/>
                </a:solidFill>
                <a:latin typeface="微軟正黑體"/>
                <a:ea typeface="微軟正黑體"/>
                <a:cs typeface="微軟正黑體"/>
                <a:sym typeface="微軟正黑體"/>
              </a:rPr>
              <a:t>豐富的色彩</a:t>
            </a:r>
            <a:r>
              <a:rPr sz="1000" kern="0">
                <a:solidFill>
                  <a:srgbClr val="000000"/>
                </a:solidFill>
                <a:latin typeface="微軟正黑體"/>
                <a:ea typeface="微軟正黑體"/>
                <a:cs typeface="微軟正黑體"/>
                <a:sym typeface="微軟正黑體"/>
              </a:rPr>
              <a:t>搭配，也可將其融入於設計的元素當中。</a:t>
            </a:r>
          </a:p>
        </p:txBody>
      </p:sp>
      <p:sp>
        <p:nvSpPr>
          <p:cNvPr id="219" name="再者，在作品正中間有一個包覆型空間，類似較隱蔽空間也是許多孩子現在想擁有的秘密基地，而此造型延伸至陀螺的造型概念，一方面陀螺的量體空間具有包覆性，且也符合當地木藝童玩文化。"/>
          <p:cNvSpPr txBox="1"/>
          <p:nvPr/>
        </p:nvSpPr>
        <p:spPr>
          <a:xfrm>
            <a:off x="3932227" y="2962557"/>
            <a:ext cx="4818883" cy="845821"/>
          </a:xfrm>
          <a:prstGeom prst="rect">
            <a:avLst/>
          </a:prstGeom>
          <a:solidFill>
            <a:schemeClr val="accent6">
              <a:lumOff val="1892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indent="254000" hangingPunct="0">
              <a:lnSpc>
                <a:spcPts val="2000"/>
              </a:lnSpc>
              <a:spcBef>
                <a:spcPts val="600"/>
              </a:spcBef>
              <a:defRPr sz="1000">
                <a:latin typeface="微軟正黑體"/>
                <a:ea typeface="微軟正黑體"/>
                <a:cs typeface="微軟正黑體"/>
                <a:sym typeface="微軟正黑體"/>
              </a:defRPr>
            </a:pPr>
            <a:r>
              <a:rPr sz="1000" kern="0" dirty="0">
                <a:solidFill>
                  <a:srgbClr val="000000"/>
                </a:solidFill>
                <a:latin typeface="微軟正黑體"/>
                <a:ea typeface="微軟正黑體"/>
                <a:cs typeface="微軟正黑體"/>
                <a:sym typeface="微軟正黑體"/>
              </a:rPr>
              <a:t>再者，在作品正中間有一個</a:t>
            </a:r>
            <a:r>
              <a:rPr sz="1000" kern="0" dirty="0">
                <a:solidFill>
                  <a:srgbClr val="C0504D"/>
                </a:solidFill>
                <a:latin typeface="微軟正黑體"/>
                <a:ea typeface="微軟正黑體"/>
                <a:cs typeface="微軟正黑體"/>
                <a:sym typeface="微軟正黑體"/>
              </a:rPr>
              <a:t>包覆型空間</a:t>
            </a:r>
            <a:r>
              <a:rPr sz="1000" kern="0" dirty="0">
                <a:solidFill>
                  <a:srgbClr val="000000"/>
                </a:solidFill>
                <a:latin typeface="微軟正黑體"/>
                <a:ea typeface="微軟正黑體"/>
                <a:cs typeface="微軟正黑體"/>
                <a:sym typeface="微軟正黑體"/>
              </a:rPr>
              <a:t>，類似較隱蔽空間也是許多孩子現在想擁有的秘密基地，而此造型延伸至</a:t>
            </a:r>
            <a:r>
              <a:rPr sz="1000" kern="0" dirty="0">
                <a:solidFill>
                  <a:srgbClr val="C0504D"/>
                </a:solidFill>
                <a:latin typeface="微軟正黑體"/>
                <a:ea typeface="微軟正黑體"/>
                <a:cs typeface="微軟正黑體"/>
                <a:sym typeface="微軟正黑體"/>
              </a:rPr>
              <a:t>陀螺</a:t>
            </a:r>
            <a:r>
              <a:rPr sz="1000" kern="0" dirty="0">
                <a:solidFill>
                  <a:srgbClr val="000000"/>
                </a:solidFill>
                <a:latin typeface="微軟正黑體"/>
                <a:ea typeface="微軟正黑體"/>
                <a:cs typeface="微軟正黑體"/>
                <a:sym typeface="微軟正黑體"/>
              </a:rPr>
              <a:t>的造型概念，一方面陀螺的量體空間具有包覆性，且也符合</a:t>
            </a:r>
            <a:r>
              <a:rPr sz="1000" kern="0" dirty="0">
                <a:solidFill>
                  <a:srgbClr val="C0504D"/>
                </a:solidFill>
                <a:latin typeface="微軟正黑體"/>
                <a:ea typeface="微軟正黑體"/>
                <a:cs typeface="微軟正黑體"/>
                <a:sym typeface="微軟正黑體"/>
              </a:rPr>
              <a:t>當地木藝童玩文化</a:t>
            </a:r>
            <a:r>
              <a:rPr sz="1000" kern="0" dirty="0">
                <a:solidFill>
                  <a:srgbClr val="000000"/>
                </a:solidFill>
                <a:latin typeface="微軟正黑體"/>
                <a:ea typeface="微軟正黑體"/>
                <a:cs typeface="微軟正黑體"/>
                <a:sym typeface="微軟正黑體"/>
              </a:rPr>
              <a:t>。</a:t>
            </a:r>
          </a:p>
        </p:txBody>
      </p:sp>
      <p:sp>
        <p:nvSpPr>
          <p:cNvPr id="220" name="文字方塊 4"/>
          <p:cNvSpPr txBox="1"/>
          <p:nvPr/>
        </p:nvSpPr>
        <p:spPr>
          <a:xfrm>
            <a:off x="3864818" y="4112501"/>
            <a:ext cx="2016945"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nSpc>
                <a:spcPts val="2000"/>
              </a:lnSpc>
              <a:spcBef>
                <a:spcPts val="600"/>
              </a:spcBef>
              <a:defRPr sz="1200" b="1">
                <a:latin typeface="微軟正黑體"/>
                <a:ea typeface="微軟正黑體"/>
                <a:cs typeface="微軟正黑體"/>
                <a:sym typeface="微軟正黑體"/>
              </a:defRPr>
            </a:lvl1pPr>
          </a:lstStyle>
          <a:p>
            <a:pPr hangingPunct="0"/>
            <a:r>
              <a:rPr kern="0">
                <a:solidFill>
                  <a:srgbClr val="000000"/>
                </a:solidFill>
              </a:rPr>
              <a:t>第二名</a:t>
            </a:r>
          </a:p>
        </p:txBody>
      </p:sp>
    </p:spTree>
    <p:extLst>
      <p:ext uri="{BB962C8B-B14F-4D97-AF65-F5344CB8AC3E}">
        <p14:creationId xmlns:p14="http://schemas.microsoft.com/office/powerpoint/2010/main" xmlns="" val="7301568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476672"/>
            <a:ext cx="7772400" cy="792087"/>
          </a:xfrm>
        </p:spPr>
        <p:txBody>
          <a:bodyPr>
            <a:normAutofit/>
          </a:bodyPr>
          <a:lstStyle/>
          <a:p>
            <a:r>
              <a:rPr lang="zh-TW" altLang="en-US" dirty="0">
                <a:latin typeface="新細明體"/>
              </a:rPr>
              <a:t>六、履約階段</a:t>
            </a:r>
            <a:r>
              <a:rPr lang="en-US" altLang="zh-TW" dirty="0">
                <a:latin typeface="新細明體"/>
              </a:rPr>
              <a:t>(</a:t>
            </a:r>
            <a:r>
              <a:rPr lang="zh-TW" altLang="en-US" dirty="0">
                <a:latin typeface="新細明體"/>
              </a:rPr>
              <a:t>三</a:t>
            </a:r>
            <a:r>
              <a:rPr lang="en-US" altLang="zh-TW" dirty="0">
                <a:latin typeface="新細明體"/>
              </a:rPr>
              <a:t>)</a:t>
            </a:r>
            <a:endParaRPr lang="zh-TW" altLang="en-US" dirty="0"/>
          </a:p>
        </p:txBody>
      </p:sp>
      <p:sp>
        <p:nvSpPr>
          <p:cNvPr id="3" name="副標題 2"/>
          <p:cNvSpPr>
            <a:spLocks noGrp="1"/>
          </p:cNvSpPr>
          <p:nvPr>
            <p:ph type="subTitle" idx="1"/>
          </p:nvPr>
        </p:nvSpPr>
        <p:spPr>
          <a:xfrm>
            <a:off x="611560" y="1340768"/>
            <a:ext cx="7984976" cy="5256584"/>
          </a:xfrm>
        </p:spPr>
        <p:txBody>
          <a:bodyPr>
            <a:normAutofit/>
          </a:bodyPr>
          <a:lstStyle/>
          <a:p>
            <a:pPr algn="l"/>
            <a:r>
              <a:rPr lang="en-US" altLang="zh-TW" sz="3600" dirty="0">
                <a:solidFill>
                  <a:schemeClr val="tx1"/>
                </a:solidFill>
              </a:rPr>
              <a:t>5.</a:t>
            </a:r>
            <a:r>
              <a:rPr lang="zh-TW" altLang="en-US" sz="3600" dirty="0">
                <a:solidFill>
                  <a:schemeClr val="tx1"/>
                </a:solidFill>
              </a:rPr>
              <a:t>施工情形：</a:t>
            </a:r>
          </a:p>
          <a:p>
            <a:pPr algn="l"/>
            <a:r>
              <a:rPr lang="zh-TW" altLang="en-US" sz="3600" dirty="0">
                <a:solidFill>
                  <a:srgbClr val="0000FF"/>
                </a:solidFill>
                <a:latin typeface="新細明體"/>
                <a:ea typeface="新細明體"/>
              </a:rPr>
              <a:t>   </a:t>
            </a:r>
            <a:r>
              <a:rPr lang="en-US" altLang="zh-TW" sz="3600" dirty="0">
                <a:solidFill>
                  <a:schemeClr val="tx1"/>
                </a:solidFill>
                <a:latin typeface="新細明體"/>
              </a:rPr>
              <a:t>(1)</a:t>
            </a:r>
            <a:r>
              <a:rPr lang="zh-TW" altLang="en-US" sz="3600" dirty="0">
                <a:solidFill>
                  <a:srgbClr val="0000FF"/>
                </a:solidFill>
                <a:latin typeface="新細明體"/>
                <a:ea typeface="新細明體"/>
              </a:rPr>
              <a:t>陀螺區</a:t>
            </a:r>
            <a:r>
              <a:rPr lang="zh-TW" altLang="en-US" sz="3600" dirty="0">
                <a:solidFill>
                  <a:schemeClr val="tx1"/>
                </a:solidFill>
              </a:rPr>
              <a:t>施工情形</a:t>
            </a:r>
            <a:r>
              <a:rPr lang="zh-TW" altLang="en-US" sz="3600" dirty="0">
                <a:solidFill>
                  <a:schemeClr val="tx1"/>
                </a:solidFill>
                <a:latin typeface="新細明體"/>
              </a:rPr>
              <a:t>：</a:t>
            </a:r>
            <a:endParaRPr lang="en-US" altLang="zh-TW" sz="3600" dirty="0">
              <a:solidFill>
                <a:schemeClr val="tx1"/>
              </a:solidFill>
              <a:latin typeface="新細明體"/>
            </a:endParaRPr>
          </a:p>
          <a:p>
            <a:pPr algn="l"/>
            <a:r>
              <a:rPr lang="zh-TW" altLang="en-US" sz="3600" dirty="0">
                <a:solidFill>
                  <a:schemeClr val="tx1"/>
                </a:solidFill>
                <a:latin typeface="新細明體"/>
              </a:rPr>
              <a:t>       </a:t>
            </a:r>
            <a:r>
              <a:rPr lang="en-US" altLang="zh-TW" sz="3600" dirty="0">
                <a:solidFill>
                  <a:schemeClr val="tx1"/>
                </a:solidFill>
                <a:latin typeface="新細明體"/>
              </a:rPr>
              <a:t>A.</a:t>
            </a:r>
            <a:r>
              <a:rPr lang="zh-TW" altLang="en-US" sz="3600" dirty="0">
                <a:solidFill>
                  <a:schemeClr val="tx1"/>
                </a:solidFill>
                <a:latin typeface="新細明體"/>
                <a:hlinkClick r:id="rId3" action="ppaction://hlinkfile"/>
              </a:rPr>
              <a:t>彩虹溜滑梯</a:t>
            </a:r>
            <a:endParaRPr lang="en-US" altLang="zh-TW" sz="3600" dirty="0">
              <a:solidFill>
                <a:schemeClr val="tx1"/>
              </a:solidFill>
              <a:latin typeface="新細明體"/>
            </a:endParaRPr>
          </a:p>
          <a:p>
            <a:pPr algn="l"/>
            <a:r>
              <a:rPr lang="zh-TW" altLang="en-US" sz="3600" dirty="0">
                <a:solidFill>
                  <a:schemeClr val="tx1"/>
                </a:solidFill>
                <a:latin typeface="新細明體"/>
              </a:rPr>
              <a:t>       </a:t>
            </a:r>
            <a:r>
              <a:rPr lang="en-US" altLang="zh-TW" sz="3600" dirty="0">
                <a:solidFill>
                  <a:schemeClr val="tx1"/>
                </a:solidFill>
                <a:latin typeface="新細明體"/>
              </a:rPr>
              <a:t>B.</a:t>
            </a:r>
            <a:r>
              <a:rPr lang="zh-TW" altLang="en-US" sz="3600" dirty="0">
                <a:solidFill>
                  <a:schemeClr val="tx1"/>
                </a:solidFill>
                <a:latin typeface="新細明體"/>
                <a:hlinkClick r:id="rId4" action="ppaction://hlinkfile"/>
              </a:rPr>
              <a:t>攀爬牆  </a:t>
            </a:r>
            <a:endParaRPr lang="en-US" altLang="zh-TW" sz="3600" dirty="0">
              <a:solidFill>
                <a:schemeClr val="tx1"/>
              </a:solidFill>
              <a:latin typeface="新細明體"/>
            </a:endParaRPr>
          </a:p>
          <a:p>
            <a:pPr algn="l"/>
            <a:r>
              <a:rPr lang="zh-TW" altLang="en-US" sz="3600" dirty="0">
                <a:solidFill>
                  <a:schemeClr val="tx1"/>
                </a:solidFill>
                <a:latin typeface="新細明體"/>
              </a:rPr>
              <a:t>       </a:t>
            </a:r>
            <a:r>
              <a:rPr lang="en-US" altLang="zh-TW" sz="3600" dirty="0">
                <a:solidFill>
                  <a:schemeClr val="tx1"/>
                </a:solidFill>
                <a:latin typeface="新細明體"/>
              </a:rPr>
              <a:t>C.</a:t>
            </a:r>
            <a:r>
              <a:rPr lang="zh-TW" altLang="en-US" sz="3600" dirty="0">
                <a:solidFill>
                  <a:schemeClr val="tx1"/>
                </a:solidFill>
                <a:latin typeface="新細明體"/>
                <a:hlinkClick r:id="rId5" action="ppaction://hlinkfile"/>
              </a:rPr>
              <a:t>多功能陀螺遊具</a:t>
            </a:r>
            <a:r>
              <a:rPr lang="en-US" altLang="zh-TW" sz="3600" dirty="0">
                <a:solidFill>
                  <a:schemeClr val="tx1"/>
                </a:solidFill>
                <a:latin typeface="新細明體"/>
              </a:rPr>
              <a:t/>
            </a:r>
            <a:br>
              <a:rPr lang="en-US" altLang="zh-TW" sz="3600" dirty="0">
                <a:solidFill>
                  <a:schemeClr val="tx1"/>
                </a:solidFill>
                <a:latin typeface="新細明體"/>
              </a:rPr>
            </a:br>
            <a:r>
              <a:rPr lang="zh-TW" altLang="en-US" sz="3600" dirty="0">
                <a:solidFill>
                  <a:schemeClr val="tx1"/>
                </a:solidFill>
                <a:latin typeface="新細明體"/>
              </a:rPr>
              <a:t>       </a:t>
            </a:r>
            <a:r>
              <a:rPr lang="en-US" altLang="zh-TW" sz="3600" dirty="0">
                <a:solidFill>
                  <a:schemeClr val="tx1"/>
                </a:solidFill>
                <a:latin typeface="新細明體"/>
              </a:rPr>
              <a:t>D.</a:t>
            </a:r>
            <a:r>
              <a:rPr lang="zh-TW" altLang="en-US" sz="3600" dirty="0">
                <a:solidFill>
                  <a:schemeClr val="tx1"/>
                </a:solidFill>
                <a:latin typeface="新細明體"/>
                <a:hlinkClick r:id="rId6" action="ppaction://hlinkfile"/>
              </a:rPr>
              <a:t>陀螺旋轉座</a:t>
            </a:r>
            <a:endParaRPr lang="en-US" altLang="zh-TW" sz="3600" dirty="0">
              <a:solidFill>
                <a:schemeClr val="tx1"/>
              </a:solidFill>
              <a:latin typeface="新細明體"/>
            </a:endParaRPr>
          </a:p>
          <a:p>
            <a:pPr algn="l"/>
            <a:r>
              <a:rPr lang="zh-TW" altLang="en-US" sz="3600" dirty="0">
                <a:solidFill>
                  <a:schemeClr val="tx1"/>
                </a:solidFill>
                <a:latin typeface="新細明體"/>
              </a:rPr>
              <a:t>       </a:t>
            </a:r>
            <a:r>
              <a:rPr lang="en-US" altLang="zh-TW" sz="3600" dirty="0">
                <a:solidFill>
                  <a:schemeClr val="tx1"/>
                </a:solidFill>
                <a:latin typeface="新細明體"/>
              </a:rPr>
              <a:t>E.</a:t>
            </a:r>
            <a:r>
              <a:rPr lang="zh-TW" altLang="en-US" sz="3600" dirty="0">
                <a:solidFill>
                  <a:schemeClr val="tx1"/>
                </a:solidFill>
                <a:latin typeface="新細明體"/>
                <a:hlinkClick r:id="rId7" action="ppaction://hlinkfile"/>
              </a:rPr>
              <a:t>大土丘</a:t>
            </a:r>
            <a:endParaRPr lang="en-US" altLang="zh-TW" sz="3600" dirty="0">
              <a:solidFill>
                <a:schemeClr val="tx1"/>
              </a:solidFill>
              <a:latin typeface="新細明體"/>
            </a:endParaRPr>
          </a:p>
          <a:p>
            <a:pPr algn="l"/>
            <a:r>
              <a:rPr lang="zh-TW" altLang="en-US" sz="3600" dirty="0">
                <a:solidFill>
                  <a:schemeClr val="tx1"/>
                </a:solidFill>
                <a:latin typeface="新細明體"/>
              </a:rPr>
              <a:t>       </a:t>
            </a:r>
            <a:r>
              <a:rPr lang="en-US" altLang="zh-TW" sz="3600" dirty="0">
                <a:solidFill>
                  <a:schemeClr val="tx1"/>
                </a:solidFill>
                <a:latin typeface="新細明體"/>
              </a:rPr>
              <a:t>F.</a:t>
            </a:r>
            <a:r>
              <a:rPr lang="zh-TW" altLang="en-US" sz="3600" dirty="0">
                <a:solidFill>
                  <a:schemeClr val="tx1"/>
                </a:solidFill>
                <a:latin typeface="新細明體"/>
                <a:hlinkClick r:id="rId7" action="ppaction://hlinkfile"/>
              </a:rPr>
              <a:t>小土丘</a:t>
            </a:r>
            <a:endParaRPr lang="en-US" altLang="zh-TW" sz="3600" dirty="0">
              <a:solidFill>
                <a:schemeClr val="tx1"/>
              </a:solidFill>
              <a:latin typeface="新細明體"/>
            </a:endParaRPr>
          </a:p>
          <a:p>
            <a:pPr algn="l"/>
            <a:r>
              <a:rPr lang="zh-TW" altLang="en-US" sz="3600" dirty="0">
                <a:solidFill>
                  <a:schemeClr val="tx1"/>
                </a:solidFill>
                <a:latin typeface="新細明體"/>
              </a:rPr>
              <a:t>       </a:t>
            </a:r>
            <a:r>
              <a:rPr lang="en-US" altLang="zh-TW" sz="3600" dirty="0">
                <a:solidFill>
                  <a:schemeClr val="tx1"/>
                </a:solidFill>
                <a:latin typeface="新細明體"/>
              </a:rPr>
              <a:t>G.</a:t>
            </a:r>
            <a:r>
              <a:rPr lang="zh-TW" altLang="en-US" sz="3600" dirty="0">
                <a:solidFill>
                  <a:schemeClr val="tx1"/>
                </a:solidFill>
                <a:latin typeface="新細明體"/>
                <a:hlinkClick r:id="rId8" action="ppaction://hlinkfile"/>
              </a:rPr>
              <a:t>地景式無縫地墊</a:t>
            </a:r>
            <a:endParaRPr lang="en-US" altLang="zh-TW" sz="3600" dirty="0">
              <a:solidFill>
                <a:schemeClr val="tx1"/>
              </a:solidFill>
              <a:latin typeface="新細明體"/>
            </a:endParaRPr>
          </a:p>
          <a:p>
            <a:pPr algn="l"/>
            <a:endParaRPr lang="en-US" altLang="zh-TW" dirty="0">
              <a:solidFill>
                <a:schemeClr val="tx1"/>
              </a:solidFill>
            </a:endParaRPr>
          </a:p>
        </p:txBody>
      </p:sp>
    </p:spTree>
    <p:extLst>
      <p:ext uri="{BB962C8B-B14F-4D97-AF65-F5344CB8AC3E}">
        <p14:creationId xmlns:p14="http://schemas.microsoft.com/office/powerpoint/2010/main" xmlns="" val="12111640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476672"/>
            <a:ext cx="7772400" cy="792087"/>
          </a:xfrm>
        </p:spPr>
        <p:txBody>
          <a:bodyPr>
            <a:normAutofit/>
          </a:bodyPr>
          <a:lstStyle/>
          <a:p>
            <a:r>
              <a:rPr lang="zh-TW" altLang="en-US" dirty="0">
                <a:latin typeface="新細明體"/>
              </a:rPr>
              <a:t>六、履約階段</a:t>
            </a:r>
            <a:r>
              <a:rPr lang="en-US" altLang="zh-TW" dirty="0">
                <a:latin typeface="新細明體"/>
              </a:rPr>
              <a:t>(</a:t>
            </a:r>
            <a:r>
              <a:rPr lang="zh-TW" altLang="en-US" dirty="0">
                <a:latin typeface="新細明體"/>
              </a:rPr>
              <a:t>四</a:t>
            </a:r>
            <a:r>
              <a:rPr lang="en-US" altLang="zh-TW" dirty="0">
                <a:latin typeface="新細明體"/>
              </a:rPr>
              <a:t>)</a:t>
            </a:r>
            <a:endParaRPr lang="zh-TW" altLang="en-US" dirty="0"/>
          </a:p>
        </p:txBody>
      </p:sp>
      <p:sp>
        <p:nvSpPr>
          <p:cNvPr id="3" name="副標題 2"/>
          <p:cNvSpPr>
            <a:spLocks noGrp="1"/>
          </p:cNvSpPr>
          <p:nvPr>
            <p:ph type="subTitle" idx="1"/>
          </p:nvPr>
        </p:nvSpPr>
        <p:spPr>
          <a:xfrm>
            <a:off x="543000" y="1268759"/>
            <a:ext cx="7984976" cy="4752528"/>
          </a:xfrm>
        </p:spPr>
        <p:txBody>
          <a:bodyPr>
            <a:normAutofit/>
          </a:bodyPr>
          <a:lstStyle/>
          <a:p>
            <a:pPr algn="l"/>
            <a:r>
              <a:rPr lang="zh-TW" altLang="en-US" dirty="0">
                <a:solidFill>
                  <a:schemeClr val="tx1"/>
                </a:solidFill>
              </a:rPr>
              <a:t>   </a:t>
            </a:r>
            <a:endParaRPr lang="en-US" altLang="zh-TW" dirty="0">
              <a:solidFill>
                <a:schemeClr val="tx1"/>
              </a:solidFill>
            </a:endParaRPr>
          </a:p>
          <a:p>
            <a:pPr algn="l"/>
            <a:r>
              <a:rPr lang="en-US" altLang="zh-TW" sz="3600" dirty="0">
                <a:solidFill>
                  <a:schemeClr val="tx1"/>
                </a:solidFill>
              </a:rPr>
              <a:t>(2)</a:t>
            </a:r>
            <a:r>
              <a:rPr lang="zh-TW" altLang="en-US" sz="3600" dirty="0">
                <a:solidFill>
                  <a:srgbClr val="0000FF"/>
                </a:solidFill>
                <a:latin typeface="新細明體"/>
                <a:ea typeface="新細明體"/>
                <a:hlinkClick r:id="rId3" action="ppaction://hlinkfile"/>
              </a:rPr>
              <a:t>鞦韆區</a:t>
            </a:r>
            <a:r>
              <a:rPr lang="zh-TW" altLang="en-US" sz="3600" dirty="0">
                <a:solidFill>
                  <a:schemeClr val="tx1"/>
                </a:solidFill>
              </a:rPr>
              <a:t>施工情形</a:t>
            </a:r>
            <a:r>
              <a:rPr lang="zh-TW" altLang="en-US" sz="3600" dirty="0">
                <a:solidFill>
                  <a:schemeClr val="tx1"/>
                </a:solidFill>
                <a:latin typeface="新細明體"/>
              </a:rPr>
              <a:t>：</a:t>
            </a:r>
            <a:endParaRPr lang="en-US" altLang="zh-TW" sz="3600" dirty="0">
              <a:solidFill>
                <a:schemeClr val="tx1"/>
              </a:solidFill>
              <a:latin typeface="新細明體"/>
            </a:endParaRPr>
          </a:p>
          <a:p>
            <a:pPr algn="l"/>
            <a:r>
              <a:rPr lang="zh-TW" altLang="en-US" dirty="0">
                <a:solidFill>
                  <a:schemeClr val="tx1"/>
                </a:solidFill>
                <a:latin typeface="新細明體"/>
              </a:rPr>
              <a:t>   </a:t>
            </a:r>
            <a:endParaRPr lang="en-US" altLang="zh-TW" dirty="0">
              <a:solidFill>
                <a:schemeClr val="tx1"/>
              </a:solidFill>
            </a:endParaRPr>
          </a:p>
        </p:txBody>
      </p:sp>
    </p:spTree>
    <p:extLst>
      <p:ext uri="{BB962C8B-B14F-4D97-AF65-F5344CB8AC3E}">
        <p14:creationId xmlns:p14="http://schemas.microsoft.com/office/powerpoint/2010/main" xmlns="" val="7403589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2780928"/>
            <a:ext cx="7772400" cy="792087"/>
          </a:xfrm>
        </p:spPr>
        <p:txBody>
          <a:bodyPr>
            <a:normAutofit/>
          </a:bodyPr>
          <a:lstStyle/>
          <a:p>
            <a:r>
              <a:rPr lang="zh-TW" altLang="en-US" dirty="0">
                <a:latin typeface="新細明體"/>
                <a:ea typeface="新細明體"/>
              </a:rPr>
              <a:t>八、遊戲場檢驗</a:t>
            </a:r>
            <a:r>
              <a:rPr lang="zh-TW" altLang="en-US" dirty="0"/>
              <a:t>階段</a:t>
            </a:r>
          </a:p>
        </p:txBody>
      </p:sp>
    </p:spTree>
    <p:extLst>
      <p:ext uri="{BB962C8B-B14F-4D97-AF65-F5344CB8AC3E}">
        <p14:creationId xmlns:p14="http://schemas.microsoft.com/office/powerpoint/2010/main" xmlns="" val="418586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520" y="17580"/>
            <a:ext cx="9145016" cy="963148"/>
          </a:xfrm>
        </p:spPr>
        <p:txBody>
          <a:bodyPr>
            <a:noAutofit/>
          </a:bodyPr>
          <a:lstStyle/>
          <a:p>
            <a:r>
              <a:rPr lang="zh-TW" altLang="en-US" dirty="0">
                <a:latin typeface="文鼎粗隸" pitchFamily="65" charset="-120"/>
                <a:ea typeface="文鼎粗隸" pitchFamily="65" charset="-120"/>
              </a:rPr>
              <a:t>兒童遊戲場合格保證書符合之標準</a:t>
            </a:r>
          </a:p>
        </p:txBody>
      </p:sp>
      <p:sp>
        <p:nvSpPr>
          <p:cNvPr id="3" name="內容版面配置區 2"/>
          <p:cNvSpPr>
            <a:spLocks noGrp="1"/>
          </p:cNvSpPr>
          <p:nvPr>
            <p:ph idx="1"/>
          </p:nvPr>
        </p:nvSpPr>
        <p:spPr>
          <a:xfrm>
            <a:off x="179512" y="980728"/>
            <a:ext cx="8676456" cy="5400600"/>
          </a:xfrm>
        </p:spPr>
        <p:txBody>
          <a:bodyPr>
            <a:normAutofit/>
          </a:bodyPr>
          <a:lstStyle/>
          <a:p>
            <a:pPr marL="0" indent="0">
              <a:buNone/>
            </a:pPr>
            <a:r>
              <a:rPr lang="zh-TW" altLang="en-US" dirty="0">
                <a:latin typeface="文鼎粗隸" pitchFamily="65" charset="-120"/>
                <a:ea typeface="文鼎粗隸" pitchFamily="65" charset="-120"/>
              </a:rPr>
              <a:t>◎兒童遊戲場合格保證書符合之標準為</a:t>
            </a:r>
            <a:r>
              <a:rPr lang="en-US" altLang="zh-TW" dirty="0">
                <a:latin typeface="文鼎粗隸" pitchFamily="65" charset="-120"/>
                <a:ea typeface="文鼎粗隸" pitchFamily="65" charset="-120"/>
              </a:rPr>
              <a:t>~</a:t>
            </a:r>
          </a:p>
          <a:p>
            <a:pPr marL="0" indent="0">
              <a:buNone/>
            </a:pPr>
            <a:endParaRPr lang="en-US" altLang="zh-TW" sz="1200" b="1" dirty="0">
              <a:latin typeface="文鼎粗隸" pitchFamily="65" charset="-120"/>
              <a:ea typeface="文鼎粗隸" pitchFamily="65" charset="-120"/>
            </a:endParaRPr>
          </a:p>
          <a:p>
            <a:pPr marL="0" indent="0">
              <a:buNone/>
            </a:pPr>
            <a:r>
              <a:rPr lang="en-US" altLang="zh-TW" b="1" dirty="0">
                <a:latin typeface="文鼎粗隸" pitchFamily="65" charset="-120"/>
                <a:ea typeface="文鼎粗隸" pitchFamily="65" charset="-120"/>
              </a:rPr>
              <a:t>CNS:</a:t>
            </a:r>
            <a:r>
              <a:rPr lang="zh-TW" altLang="en-US" b="1" dirty="0">
                <a:latin typeface="文鼎粗隸" pitchFamily="65" charset="-120"/>
                <a:ea typeface="文鼎粗隸" pitchFamily="65" charset="-120"/>
              </a:rPr>
              <a:t>中華民國國家標準</a:t>
            </a:r>
            <a:r>
              <a:rPr lang="en-US" altLang="zh-TW" b="1" dirty="0">
                <a:latin typeface="文鼎粗隸" pitchFamily="65" charset="-120"/>
                <a:ea typeface="文鼎粗隸" pitchFamily="65" charset="-120"/>
              </a:rPr>
              <a:t>(Chinese National Standards)</a:t>
            </a:r>
          </a:p>
          <a:p>
            <a:pPr marL="1885950" indent="-1885950">
              <a:buNone/>
            </a:pPr>
            <a:r>
              <a:rPr lang="en-US" altLang="zh-TW" dirty="0">
                <a:solidFill>
                  <a:srgbClr val="FF0000"/>
                </a:solidFill>
                <a:latin typeface="文鼎粗隸" pitchFamily="65" charset="-120"/>
                <a:ea typeface="文鼎粗隸" pitchFamily="65" charset="-120"/>
              </a:rPr>
              <a:t>CNS 12642</a:t>
            </a:r>
            <a:r>
              <a:rPr lang="zh-TW" altLang="en-US" dirty="0">
                <a:solidFill>
                  <a:srgbClr val="FF0000"/>
                </a:solidFill>
                <a:latin typeface="文鼎粗隸" pitchFamily="65" charset="-120"/>
                <a:ea typeface="文鼎粗隸" pitchFamily="65" charset="-120"/>
              </a:rPr>
              <a:t>「公共兒童遊戲場設備」</a:t>
            </a:r>
            <a:endParaRPr lang="en-US" altLang="zh-TW" dirty="0">
              <a:solidFill>
                <a:srgbClr val="FF0000"/>
              </a:solidFill>
              <a:latin typeface="文鼎粗隸" pitchFamily="65" charset="-120"/>
              <a:ea typeface="文鼎粗隸" pitchFamily="65" charset="-120"/>
            </a:endParaRPr>
          </a:p>
          <a:p>
            <a:pPr marL="1885950" indent="-1885950">
              <a:buNone/>
            </a:pPr>
            <a:r>
              <a:rPr lang="en-US" altLang="zh-TW" dirty="0">
                <a:latin typeface="文鼎粗隸" pitchFamily="65" charset="-120"/>
                <a:ea typeface="文鼎粗隸" pitchFamily="65" charset="-120"/>
              </a:rPr>
              <a:t>CNS 15912</a:t>
            </a:r>
            <a:r>
              <a:rPr lang="zh-TW" altLang="en-US" dirty="0">
                <a:latin typeface="文鼎粗隸" pitchFamily="65" charset="-120"/>
                <a:ea typeface="文鼎粗隸" pitchFamily="65" charset="-120"/>
              </a:rPr>
              <a:t>「遊戲場用攀爬網及安全網</a:t>
            </a:r>
            <a:r>
              <a:rPr lang="en-US" altLang="zh-TW" dirty="0">
                <a:latin typeface="文鼎粗隸" pitchFamily="65" charset="-120"/>
                <a:ea typeface="文鼎粗隸" pitchFamily="65" charset="-120"/>
              </a:rPr>
              <a:t>/</a:t>
            </a:r>
            <a:r>
              <a:rPr lang="zh-TW" altLang="en-US" dirty="0">
                <a:latin typeface="文鼎粗隸" pitchFamily="65" charset="-120"/>
                <a:ea typeface="文鼎粗隸" pitchFamily="65" charset="-120"/>
              </a:rPr>
              <a:t>格網之設計、製造、安裝及測試」</a:t>
            </a:r>
            <a:endParaRPr lang="en-US" altLang="zh-TW" dirty="0">
              <a:latin typeface="文鼎粗隸" pitchFamily="65" charset="-120"/>
              <a:ea typeface="文鼎粗隸" pitchFamily="65" charset="-120"/>
            </a:endParaRPr>
          </a:p>
          <a:p>
            <a:pPr marL="1885950" indent="-1885950">
              <a:buNone/>
            </a:pPr>
            <a:r>
              <a:rPr lang="en-US" altLang="zh-TW" dirty="0">
                <a:solidFill>
                  <a:srgbClr val="FF0000"/>
                </a:solidFill>
                <a:latin typeface="文鼎粗隸" pitchFamily="65" charset="-120"/>
                <a:ea typeface="文鼎粗隸" pitchFamily="65" charset="-120"/>
              </a:rPr>
              <a:t>CNS 15913</a:t>
            </a:r>
            <a:r>
              <a:rPr lang="zh-TW" altLang="en-US" dirty="0">
                <a:solidFill>
                  <a:srgbClr val="FF0000"/>
                </a:solidFill>
                <a:latin typeface="文鼎粗隸" pitchFamily="65" charset="-120"/>
                <a:ea typeface="文鼎粗隸" pitchFamily="65" charset="-120"/>
              </a:rPr>
              <a:t>「軟質封閉式遊戲設備」</a:t>
            </a:r>
            <a:endParaRPr lang="en-US" altLang="zh-TW" dirty="0">
              <a:solidFill>
                <a:srgbClr val="FF0000"/>
              </a:solidFill>
              <a:latin typeface="文鼎粗隸" pitchFamily="65" charset="-120"/>
              <a:ea typeface="文鼎粗隸" pitchFamily="65" charset="-120"/>
            </a:endParaRPr>
          </a:p>
          <a:p>
            <a:pPr marL="1885950" indent="-1885950">
              <a:buNone/>
            </a:pPr>
            <a:r>
              <a:rPr lang="en-US" altLang="zh-TW" dirty="0">
                <a:solidFill>
                  <a:srgbClr val="FF0000"/>
                </a:solidFill>
                <a:latin typeface="文鼎粗隸" pitchFamily="65" charset="-120"/>
                <a:ea typeface="文鼎粗隸" pitchFamily="65" charset="-120"/>
              </a:rPr>
              <a:t>CNS 12643</a:t>
            </a:r>
            <a:r>
              <a:rPr lang="zh-TW" altLang="en-US" dirty="0">
                <a:solidFill>
                  <a:srgbClr val="FF0000"/>
                </a:solidFill>
                <a:latin typeface="文鼎粗隸" pitchFamily="65" charset="-120"/>
                <a:ea typeface="文鼎粗隸" pitchFamily="65" charset="-120"/>
              </a:rPr>
              <a:t>「遊戲場鋪面材料衝擊吸收性能試驗法」規</a:t>
            </a:r>
            <a:endParaRPr lang="en-US" altLang="zh-TW" dirty="0">
              <a:solidFill>
                <a:srgbClr val="FF0000"/>
              </a:solidFill>
              <a:latin typeface="文鼎粗隸" pitchFamily="65" charset="-120"/>
              <a:ea typeface="文鼎粗隸" pitchFamily="65" charset="-120"/>
            </a:endParaRPr>
          </a:p>
          <a:p>
            <a:pPr marL="1885950" indent="-1885950">
              <a:buNone/>
            </a:pPr>
            <a:r>
              <a:rPr lang="zh-TW" altLang="en-US" dirty="0">
                <a:solidFill>
                  <a:srgbClr val="FF0000"/>
                </a:solidFill>
                <a:latin typeface="文鼎粗隸" pitchFamily="65" charset="-120"/>
                <a:ea typeface="文鼎粗隸" pitchFamily="65" charset="-120"/>
              </a:rPr>
              <a:t>                         定</a:t>
            </a:r>
            <a:endParaRPr lang="en-US" altLang="zh-TW" dirty="0">
              <a:solidFill>
                <a:srgbClr val="FF0000"/>
              </a:solidFill>
              <a:latin typeface="文鼎粗隸" pitchFamily="65" charset="-120"/>
              <a:ea typeface="文鼎粗隸" pitchFamily="65" charset="-120"/>
            </a:endParaRPr>
          </a:p>
          <a:p>
            <a:pPr marL="1885950" indent="-1885950">
              <a:buNone/>
            </a:pPr>
            <a:endParaRPr lang="en-US" altLang="zh-TW" sz="1200" b="1" dirty="0">
              <a:latin typeface="文鼎粗隸" pitchFamily="65" charset="-120"/>
              <a:ea typeface="文鼎粗隸" pitchFamily="65" charset="-120"/>
            </a:endParaRPr>
          </a:p>
          <a:p>
            <a:pPr marL="1885950" indent="-1885950">
              <a:buNone/>
            </a:pPr>
            <a:r>
              <a:rPr lang="zh-TW" altLang="en-US" dirty="0">
                <a:latin typeface="文鼎粗隸" pitchFamily="65" charset="-120"/>
                <a:ea typeface="文鼎粗隸" pitchFamily="65" charset="-120"/>
              </a:rPr>
              <a:t>或美國 </a:t>
            </a:r>
            <a:r>
              <a:rPr lang="en-US" altLang="zh-TW" dirty="0">
                <a:latin typeface="文鼎粗隸" pitchFamily="65" charset="-120"/>
                <a:ea typeface="文鼎粗隸" pitchFamily="65" charset="-120"/>
              </a:rPr>
              <a:t>ASTM </a:t>
            </a:r>
            <a:r>
              <a:rPr lang="en-US" altLang="zh-TW" dirty="0" err="1">
                <a:latin typeface="文鼎粗隸" pitchFamily="65" charset="-120"/>
                <a:ea typeface="文鼎粗隸" pitchFamily="65" charset="-120"/>
              </a:rPr>
              <a:t>F1487</a:t>
            </a:r>
            <a:r>
              <a:rPr lang="zh-TW" altLang="en-US" dirty="0">
                <a:latin typeface="文鼎粗隸" pitchFamily="65" charset="-120"/>
                <a:ea typeface="文鼎粗隸" pitchFamily="65" charset="-120"/>
              </a:rPr>
              <a:t>、</a:t>
            </a:r>
            <a:r>
              <a:rPr lang="en-US" altLang="zh-TW" dirty="0" err="1">
                <a:latin typeface="文鼎粗隸" pitchFamily="65" charset="-120"/>
                <a:ea typeface="文鼎粗隸" pitchFamily="65" charset="-120"/>
              </a:rPr>
              <a:t>F1292</a:t>
            </a:r>
            <a:r>
              <a:rPr lang="zh-TW" altLang="en-US" dirty="0">
                <a:latin typeface="文鼎粗隸" pitchFamily="65" charset="-120"/>
                <a:ea typeface="文鼎粗隸" pitchFamily="65" charset="-120"/>
              </a:rPr>
              <a:t>、</a:t>
            </a:r>
            <a:r>
              <a:rPr lang="en-US" altLang="zh-TW" dirty="0" err="1">
                <a:latin typeface="文鼎粗隸" pitchFamily="65" charset="-120"/>
                <a:ea typeface="文鼎粗隸" pitchFamily="65" charset="-120"/>
              </a:rPr>
              <a:t>F1918</a:t>
            </a:r>
            <a:endParaRPr lang="en-US" altLang="zh-TW" dirty="0">
              <a:latin typeface="文鼎粗隸" pitchFamily="65" charset="-120"/>
              <a:ea typeface="文鼎粗隸" pitchFamily="65" charset="-120"/>
            </a:endParaRPr>
          </a:p>
          <a:p>
            <a:pPr marL="1885950" indent="-1885950">
              <a:buNone/>
            </a:pPr>
            <a:endParaRPr lang="en-US" altLang="zh-TW" sz="1200" b="1" dirty="0">
              <a:latin typeface="文鼎粗隸" pitchFamily="65" charset="-120"/>
              <a:ea typeface="文鼎粗隸" pitchFamily="65" charset="-120"/>
            </a:endParaRPr>
          </a:p>
          <a:p>
            <a:pPr marL="1885950" indent="-1885950">
              <a:buNone/>
            </a:pPr>
            <a:r>
              <a:rPr lang="zh-TW" altLang="en-US" dirty="0">
                <a:latin typeface="文鼎粗隸" pitchFamily="65" charset="-120"/>
                <a:ea typeface="文鼎粗隸" pitchFamily="65" charset="-120"/>
              </a:rPr>
              <a:t>歐盟 </a:t>
            </a:r>
            <a:r>
              <a:rPr lang="en-US" altLang="zh-TW" dirty="0" err="1">
                <a:latin typeface="文鼎粗隸" pitchFamily="65" charset="-120"/>
                <a:ea typeface="文鼎粗隸" pitchFamily="65" charset="-120"/>
              </a:rPr>
              <a:t>EN1176</a:t>
            </a:r>
            <a:r>
              <a:rPr lang="en-US" altLang="zh-TW" dirty="0">
                <a:latin typeface="文鼎粗隸" pitchFamily="65" charset="-120"/>
                <a:ea typeface="文鼎粗隸" pitchFamily="65" charset="-120"/>
              </a:rPr>
              <a:t> </a:t>
            </a:r>
            <a:r>
              <a:rPr lang="zh-TW" altLang="en-US" dirty="0">
                <a:latin typeface="文鼎粗隸" pitchFamily="65" charset="-120"/>
                <a:ea typeface="文鼎粗隸" pitchFamily="65" charset="-120"/>
              </a:rPr>
              <a:t>系列、</a:t>
            </a:r>
            <a:r>
              <a:rPr lang="en-US" altLang="zh-TW" dirty="0" err="1">
                <a:latin typeface="文鼎粗隸" pitchFamily="65" charset="-120"/>
                <a:ea typeface="文鼎粗隸" pitchFamily="65" charset="-120"/>
              </a:rPr>
              <a:t>EN1177</a:t>
            </a:r>
            <a:r>
              <a:rPr lang="en-US" altLang="zh-TW" dirty="0">
                <a:latin typeface="文鼎粗隸" pitchFamily="65" charset="-120"/>
                <a:ea typeface="文鼎粗隸" pitchFamily="65" charset="-120"/>
              </a:rPr>
              <a:t> </a:t>
            </a:r>
            <a:r>
              <a:rPr lang="zh-TW" altLang="en-US" dirty="0">
                <a:latin typeface="文鼎粗隸" pitchFamily="65" charset="-120"/>
                <a:ea typeface="文鼎粗隸" pitchFamily="65" charset="-120"/>
              </a:rPr>
              <a:t>等國際相關標準。</a:t>
            </a:r>
            <a:endParaRPr lang="en-US" altLang="zh-TW" dirty="0">
              <a:latin typeface="文鼎粗隸" pitchFamily="65" charset="-120"/>
              <a:ea typeface="文鼎粗隸" pitchFamily="65" charset="-120"/>
            </a:endParaRPr>
          </a:p>
          <a:p>
            <a:pPr marL="1885950" indent="-1885950">
              <a:buNone/>
            </a:pPr>
            <a:r>
              <a:rPr lang="zh-TW" altLang="en-US" b="1" dirty="0">
                <a:latin typeface="文鼎粗隸" pitchFamily="65" charset="-120"/>
                <a:ea typeface="文鼎粗隸" pitchFamily="65" charset="-120"/>
              </a:rPr>
              <a:t>◎參考</a:t>
            </a:r>
            <a:r>
              <a:rPr lang="en-US" altLang="zh-TW" b="1" dirty="0">
                <a:latin typeface="文鼎粗隸" pitchFamily="65" charset="-120"/>
                <a:ea typeface="文鼎粗隸" pitchFamily="65" charset="-120"/>
              </a:rPr>
              <a:t>:</a:t>
            </a:r>
            <a:r>
              <a:rPr lang="zh-TW" altLang="en-US" b="1" dirty="0">
                <a:latin typeface="文鼎粗隸" pitchFamily="65" charset="-120"/>
                <a:ea typeface="文鼎粗隸" pitchFamily="65" charset="-120"/>
              </a:rPr>
              <a:t>兒童遊戲場設施安全管理規範</a:t>
            </a:r>
          </a:p>
        </p:txBody>
      </p:sp>
    </p:spTree>
    <p:extLst>
      <p:ext uri="{BB962C8B-B14F-4D97-AF65-F5344CB8AC3E}">
        <p14:creationId xmlns:p14="http://schemas.microsoft.com/office/powerpoint/2010/main" xmlns="" val="8925614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940" y="-99392"/>
            <a:ext cx="9144000" cy="1143000"/>
          </a:xfrm>
        </p:spPr>
        <p:txBody>
          <a:bodyPr>
            <a:noAutofit/>
          </a:bodyPr>
          <a:lstStyle/>
          <a:p>
            <a:r>
              <a:rPr lang="zh-TW" altLang="en-US" sz="3500" dirty="0">
                <a:latin typeface="文鼎粗隸" pitchFamily="65" charset="-120"/>
                <a:ea typeface="文鼎粗隸" pitchFamily="65" charset="-120"/>
              </a:rPr>
              <a:t>國內兒童遊戲場設施安全檢驗之認證服務機構</a:t>
            </a:r>
          </a:p>
        </p:txBody>
      </p:sp>
      <p:sp>
        <p:nvSpPr>
          <p:cNvPr id="3" name="內容版面配置區 2"/>
          <p:cNvSpPr>
            <a:spLocks noGrp="1"/>
          </p:cNvSpPr>
          <p:nvPr>
            <p:ph idx="1"/>
          </p:nvPr>
        </p:nvSpPr>
        <p:spPr>
          <a:xfrm>
            <a:off x="395536" y="764704"/>
            <a:ext cx="8280920" cy="5544616"/>
          </a:xfrm>
        </p:spPr>
        <p:txBody>
          <a:bodyPr>
            <a:noAutofit/>
          </a:bodyPr>
          <a:lstStyle/>
          <a:p>
            <a:pPr marL="0" indent="0">
              <a:buNone/>
            </a:pPr>
            <a:r>
              <a:rPr lang="zh-TW" altLang="en-US" sz="3600" dirty="0">
                <a:latin typeface="標楷體"/>
                <a:ea typeface="標楷體"/>
              </a:rPr>
              <a:t>對於兒童遊戲場設施安全檢驗相關規定，規範要求兒童遊戲場設施設置者，在該設施開放使用前，應檢具由取得我國簽署國際實驗室認證聯盟</a:t>
            </a:r>
            <a:r>
              <a:rPr lang="en-US" altLang="zh-TW" sz="3600" dirty="0">
                <a:latin typeface="標楷體"/>
                <a:ea typeface="標楷體"/>
              </a:rPr>
              <a:t>(</a:t>
            </a:r>
            <a:r>
              <a:rPr lang="en-US" altLang="zh-TW" sz="3600" dirty="0" err="1">
                <a:latin typeface="標楷體"/>
                <a:ea typeface="標楷體"/>
              </a:rPr>
              <a:t>ILAC</a:t>
            </a:r>
            <a:r>
              <a:rPr lang="en-US" altLang="zh-TW" sz="3600" dirty="0">
                <a:latin typeface="標楷體"/>
                <a:ea typeface="標楷體"/>
              </a:rPr>
              <a:t>)</a:t>
            </a:r>
            <a:r>
              <a:rPr lang="zh-TW" altLang="en-US" sz="3600" dirty="0">
                <a:latin typeface="標楷體"/>
                <a:ea typeface="標楷體"/>
              </a:rPr>
              <a:t>相互承認協議</a:t>
            </a:r>
            <a:r>
              <a:rPr lang="en-US" altLang="zh-TW" sz="3600" dirty="0">
                <a:latin typeface="標楷體"/>
                <a:ea typeface="標楷體"/>
              </a:rPr>
              <a:t>(</a:t>
            </a:r>
            <a:r>
              <a:rPr lang="en-US" altLang="zh-TW" sz="3600" dirty="0" err="1">
                <a:latin typeface="標楷體"/>
                <a:ea typeface="標楷體"/>
              </a:rPr>
              <a:t>MRA</a:t>
            </a:r>
            <a:r>
              <a:rPr lang="en-US" altLang="zh-TW" sz="3600" dirty="0">
                <a:latin typeface="標楷體"/>
                <a:ea typeface="標楷體"/>
              </a:rPr>
              <a:t>)</a:t>
            </a:r>
            <a:r>
              <a:rPr lang="zh-TW" altLang="en-US" sz="3600" dirty="0">
                <a:latin typeface="標楷體"/>
                <a:ea typeface="標楷體"/>
              </a:rPr>
              <a:t>，由</a:t>
            </a:r>
            <a:r>
              <a:rPr lang="zh-TW" altLang="en-US" sz="3600" b="1" u="sng" dirty="0">
                <a:latin typeface="標楷體"/>
                <a:ea typeface="標楷體"/>
              </a:rPr>
              <a:t>財團法人全國認證基金會</a:t>
            </a:r>
            <a:r>
              <a:rPr lang="zh-TW" altLang="en-US" sz="3600" dirty="0">
                <a:latin typeface="標楷體"/>
                <a:ea typeface="標楷體"/>
              </a:rPr>
              <a:t>核發</a:t>
            </a:r>
            <a:r>
              <a:rPr lang="en-US" altLang="zh-TW" sz="3600" dirty="0" err="1">
                <a:solidFill>
                  <a:srgbClr val="FF0000"/>
                </a:solidFill>
                <a:latin typeface="標楷體"/>
                <a:ea typeface="標楷體"/>
              </a:rPr>
              <a:t>CNS17020</a:t>
            </a:r>
            <a:r>
              <a:rPr lang="zh-TW" altLang="en-US" sz="3600" dirty="0">
                <a:solidFill>
                  <a:srgbClr val="FF0000"/>
                </a:solidFill>
                <a:latin typeface="標楷體"/>
                <a:ea typeface="標楷體"/>
              </a:rPr>
              <a:t>或</a:t>
            </a:r>
            <a:r>
              <a:rPr lang="en-US" altLang="zh-TW" sz="3600" dirty="0">
                <a:solidFill>
                  <a:srgbClr val="FF0000"/>
                </a:solidFill>
                <a:latin typeface="標楷體"/>
                <a:ea typeface="標楷體"/>
              </a:rPr>
              <a:t>ISO/</a:t>
            </a:r>
            <a:r>
              <a:rPr lang="en-US" altLang="zh-TW" sz="3600" dirty="0" err="1">
                <a:solidFill>
                  <a:srgbClr val="FF0000"/>
                </a:solidFill>
                <a:latin typeface="標楷體"/>
                <a:ea typeface="標楷體"/>
              </a:rPr>
              <a:t>IEC</a:t>
            </a:r>
            <a:r>
              <a:rPr lang="en-US" altLang="zh-TW" sz="3600" dirty="0">
                <a:solidFill>
                  <a:srgbClr val="FF0000"/>
                </a:solidFill>
                <a:latin typeface="標楷體"/>
                <a:ea typeface="標楷體"/>
              </a:rPr>
              <a:t> 17020</a:t>
            </a:r>
            <a:r>
              <a:rPr lang="zh-TW" altLang="en-US" sz="3600" dirty="0">
                <a:solidFill>
                  <a:srgbClr val="FF0000"/>
                </a:solidFill>
                <a:latin typeface="標楷體"/>
                <a:ea typeface="標楷體"/>
              </a:rPr>
              <a:t>認證證書之檢驗機構</a:t>
            </a:r>
            <a:r>
              <a:rPr lang="zh-TW" altLang="en-US" sz="3600" dirty="0">
                <a:latin typeface="標楷體"/>
                <a:ea typeface="標楷體"/>
              </a:rPr>
              <a:t>所開立具有認證標誌之合格檢驗報告。</a:t>
            </a:r>
            <a:endParaRPr lang="en-US" altLang="zh-TW" sz="3600" dirty="0">
              <a:latin typeface="標楷體"/>
              <a:ea typeface="標楷體"/>
            </a:endParaRPr>
          </a:p>
          <a:p>
            <a:pPr marL="0" indent="0">
              <a:buNone/>
            </a:pPr>
            <a:r>
              <a:rPr lang="en-US" altLang="zh-TW" dirty="0" err="1">
                <a:latin typeface="標楷體"/>
                <a:ea typeface="標楷體"/>
              </a:rPr>
              <a:t>TAF</a:t>
            </a:r>
            <a:r>
              <a:rPr lang="en-US" altLang="zh-TW" dirty="0">
                <a:latin typeface="標楷體"/>
                <a:ea typeface="標楷體"/>
              </a:rPr>
              <a:t>:</a:t>
            </a:r>
            <a:r>
              <a:rPr lang="zh-TW" altLang="en-US" dirty="0">
                <a:latin typeface="標楷體"/>
                <a:ea typeface="標楷體"/>
              </a:rPr>
              <a:t>財團法人全國認證基金會</a:t>
            </a:r>
            <a:r>
              <a:rPr lang="en-US" altLang="zh-TW" dirty="0">
                <a:latin typeface="標楷體"/>
                <a:ea typeface="標楷體"/>
              </a:rPr>
              <a:t> </a:t>
            </a:r>
          </a:p>
          <a:p>
            <a:pPr marL="0" indent="0">
              <a:buNone/>
            </a:pPr>
            <a:r>
              <a:rPr lang="en-US" altLang="zh-TW" dirty="0">
                <a:latin typeface="標楷體"/>
                <a:ea typeface="標楷體"/>
              </a:rPr>
              <a:t>(Taiwan Accreditation </a:t>
            </a:r>
            <a:r>
              <a:rPr lang="en-US" altLang="zh-TW" dirty="0" err="1">
                <a:latin typeface="標楷體"/>
                <a:ea typeface="標楷體"/>
              </a:rPr>
              <a:t>Foundation,TAF</a:t>
            </a:r>
            <a:r>
              <a:rPr lang="en-US" altLang="zh-TW" dirty="0">
                <a:latin typeface="標楷體"/>
                <a:ea typeface="標楷體"/>
              </a:rPr>
              <a:t>)</a:t>
            </a:r>
            <a:r>
              <a:rPr lang="zh-TW" altLang="en-US" dirty="0">
                <a:latin typeface="標楷體"/>
                <a:ea typeface="標楷體"/>
              </a:rPr>
              <a:t>。</a:t>
            </a:r>
            <a:endParaRPr lang="zh-TW" altLang="en-US" b="1" dirty="0"/>
          </a:p>
        </p:txBody>
      </p:sp>
    </p:spTree>
    <p:extLst>
      <p:ext uri="{BB962C8B-B14F-4D97-AF65-F5344CB8AC3E}">
        <p14:creationId xmlns:p14="http://schemas.microsoft.com/office/powerpoint/2010/main" xmlns="" val="8234554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16632"/>
            <a:ext cx="8435280" cy="1143000"/>
          </a:xfrm>
        </p:spPr>
        <p:txBody>
          <a:bodyPr>
            <a:noAutofit/>
          </a:bodyPr>
          <a:lstStyle/>
          <a:p>
            <a:r>
              <a:rPr lang="zh-TW" altLang="en-US" sz="4800" dirty="0">
                <a:latin typeface="文鼎粗隸" pitchFamily="65" charset="-120"/>
                <a:ea typeface="文鼎粗隸" pitchFamily="65" charset="-120"/>
              </a:rPr>
              <a:t>取得兒童遊戲場設施安全相關檢驗認證之檢驗機構如下</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xmlns="" val="3206239266"/>
              </p:ext>
            </p:extLst>
          </p:nvPr>
        </p:nvGraphicFramePr>
        <p:xfrm>
          <a:off x="0" y="1484313"/>
          <a:ext cx="8786316" cy="4839170"/>
        </p:xfrm>
        <a:graphic>
          <a:graphicData uri="http://schemas.openxmlformats.org/drawingml/2006/table">
            <a:tbl>
              <a:tblPr firstRow="1" bandRow="1">
                <a:tableStyleId>{F5AB1C69-6EDB-4FF4-983F-18BD219EF322}</a:tableStyleId>
              </a:tblPr>
              <a:tblGrid>
                <a:gridCol w="1081460">
                  <a:extLst>
                    <a:ext uri="{9D8B030D-6E8A-4147-A177-3AD203B41FA5}">
                      <a16:colId xmlns:a16="http://schemas.microsoft.com/office/drawing/2014/main" xmlns="" val="20000"/>
                    </a:ext>
                  </a:extLst>
                </a:gridCol>
                <a:gridCol w="1296144">
                  <a:extLst>
                    <a:ext uri="{9D8B030D-6E8A-4147-A177-3AD203B41FA5}">
                      <a16:colId xmlns:a16="http://schemas.microsoft.com/office/drawing/2014/main" xmlns="" val="20001"/>
                    </a:ext>
                  </a:extLst>
                </a:gridCol>
                <a:gridCol w="1798860">
                  <a:extLst>
                    <a:ext uri="{9D8B030D-6E8A-4147-A177-3AD203B41FA5}">
                      <a16:colId xmlns:a16="http://schemas.microsoft.com/office/drawing/2014/main" xmlns="" val="20002"/>
                    </a:ext>
                  </a:extLst>
                </a:gridCol>
                <a:gridCol w="2952328">
                  <a:extLst>
                    <a:ext uri="{9D8B030D-6E8A-4147-A177-3AD203B41FA5}">
                      <a16:colId xmlns:a16="http://schemas.microsoft.com/office/drawing/2014/main" xmlns="" val="20003"/>
                    </a:ext>
                  </a:extLst>
                </a:gridCol>
                <a:gridCol w="1657524">
                  <a:extLst>
                    <a:ext uri="{9D8B030D-6E8A-4147-A177-3AD203B41FA5}">
                      <a16:colId xmlns:a16="http://schemas.microsoft.com/office/drawing/2014/main" xmlns="" val="20004"/>
                    </a:ext>
                  </a:extLst>
                </a:gridCol>
              </a:tblGrid>
              <a:tr h="1180728">
                <a:tc>
                  <a:txBody>
                    <a:bodyPr/>
                    <a:lstStyle/>
                    <a:p>
                      <a:r>
                        <a:rPr lang="zh-TW" altLang="en-US" sz="2400" dirty="0">
                          <a:latin typeface="文鼎粗隸" pitchFamily="65" charset="-120"/>
                          <a:ea typeface="文鼎粗隸" pitchFamily="65" charset="-120"/>
                        </a:rPr>
                        <a:t>認證編號</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檢驗機構名稱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產品</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a:latin typeface="文鼎粗隸" pitchFamily="65" charset="-120"/>
                          <a:ea typeface="文鼎粗隸" pitchFamily="65" charset="-120"/>
                        </a:rPr>
                        <a:t>/</a:t>
                      </a:r>
                      <a:r>
                        <a:rPr lang="zh-TW" altLang="en-US" sz="2400" dirty="0">
                          <a:latin typeface="文鼎粗隸" pitchFamily="65" charset="-120"/>
                          <a:ea typeface="文鼎粗隸" pitchFamily="65" charset="-120"/>
                        </a:rPr>
                        <a:t>項目名稱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檢驗方法</a:t>
                      </a:r>
                      <a:r>
                        <a:rPr lang="en-US" altLang="zh-TW" sz="2400" dirty="0">
                          <a:latin typeface="文鼎粗隸" pitchFamily="65" charset="-120"/>
                          <a:ea typeface="文鼎粗隸" pitchFamily="65" charset="-120"/>
                        </a:rPr>
                        <a:t>/</a:t>
                      </a:r>
                      <a:r>
                        <a:rPr lang="zh-TW" altLang="en-US" sz="2400" dirty="0">
                          <a:latin typeface="文鼎粗隸" pitchFamily="65" charset="-120"/>
                          <a:ea typeface="文鼎粗隸" pitchFamily="65" charset="-120"/>
                        </a:rPr>
                        <a:t>程序</a:t>
                      </a:r>
                    </a:p>
                    <a:p>
                      <a:endParaRPr lang="zh-TW" altLang="en-US" sz="2400" dirty="0">
                        <a:latin typeface="文鼎粗隸" pitchFamily="65" charset="-120"/>
                        <a:ea typeface="文鼎粗隸"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檢驗型式及範圍</a:t>
                      </a:r>
                    </a:p>
                    <a:p>
                      <a:endParaRPr lang="zh-TW" altLang="en-US" sz="2400" dirty="0">
                        <a:latin typeface="文鼎粗隸" pitchFamily="65" charset="-120"/>
                        <a:ea typeface="文鼎粗隸" pitchFamily="65" charset="-120"/>
                      </a:endParaRPr>
                    </a:p>
                  </a:txBody>
                  <a:tcPr/>
                </a:tc>
                <a:extLst>
                  <a:ext uri="{0D108BD9-81ED-4DB2-BD59-A6C34878D82A}">
                    <a16:rowId xmlns:a16="http://schemas.microsoft.com/office/drawing/2014/main" xmlns="" val="10000"/>
                  </a:ext>
                </a:extLst>
              </a:tr>
              <a:tr h="907250">
                <a:tc rowSpan="3">
                  <a:txBody>
                    <a:bodyPr/>
                    <a:lstStyle/>
                    <a:p>
                      <a:r>
                        <a:rPr lang="en-US" altLang="zh-TW" sz="2400" b="0" i="0" kern="1200">
                          <a:solidFill>
                            <a:schemeClr val="dk1"/>
                          </a:solidFill>
                          <a:effectLst/>
                          <a:latin typeface="文鼎粗隸" pitchFamily="65" charset="-120"/>
                          <a:ea typeface="文鼎粗隸" pitchFamily="65" charset="-120"/>
                          <a:cs typeface="+mn-cs"/>
                        </a:rPr>
                        <a:t>I0003</a:t>
                      </a:r>
                      <a:endParaRPr lang="zh-TW" altLang="en-US" sz="2400" dirty="0">
                        <a:latin typeface="文鼎粗隸" pitchFamily="65" charset="-120"/>
                        <a:ea typeface="文鼎粗隸" pitchFamily="65" charset="-120"/>
                      </a:endParaRPr>
                    </a:p>
                  </a:txBody>
                  <a:tcPr/>
                </a:tc>
                <a:tc rowSpan="3">
                  <a:txBody>
                    <a:bodyPr/>
                    <a:lstStyle/>
                    <a:p>
                      <a:pPr algn="l"/>
                      <a:r>
                        <a:rPr lang="zh-TW" altLang="en-US" sz="2400" b="0" i="0" kern="1200" dirty="0">
                          <a:solidFill>
                            <a:schemeClr val="tx2">
                              <a:lumMod val="60000"/>
                              <a:lumOff val="40000"/>
                            </a:schemeClr>
                          </a:solidFill>
                          <a:effectLst/>
                          <a:latin typeface="文鼎粗隸" pitchFamily="65" charset="-120"/>
                          <a:ea typeface="文鼎粗隸" pitchFamily="65" charset="-120"/>
                          <a:cs typeface="+mn-cs"/>
                        </a:rPr>
                        <a:t>台灣檢驗科技股份有限公司</a:t>
                      </a:r>
                      <a:endParaRPr lang="zh-TW" altLang="en-US" sz="2400" dirty="0">
                        <a:solidFill>
                          <a:schemeClr val="tx2">
                            <a:lumMod val="60000"/>
                            <a:lumOff val="40000"/>
                          </a:schemeClr>
                        </a:solidFill>
                        <a:latin typeface="文鼎粗隸" pitchFamily="65" charset="-120"/>
                        <a:ea typeface="文鼎粗隸" pitchFamily="65" charset="-120"/>
                      </a:endParaRPr>
                    </a:p>
                  </a:txBody>
                  <a:tcPr/>
                </a:tc>
                <a:tc>
                  <a:txBody>
                    <a:bodyPr/>
                    <a:lstStyle/>
                    <a:p>
                      <a:r>
                        <a:rPr lang="zh-TW" altLang="en-US" sz="2400">
                          <a:latin typeface="文鼎粗隸" pitchFamily="65" charset="-120"/>
                          <a:ea typeface="文鼎粗隸" pitchFamily="65" charset="-120"/>
                        </a:rPr>
                        <a:t>公共兒童遊戲場設備</a:t>
                      </a:r>
                      <a:endParaRPr lang="zh-TW" altLang="en-US" sz="2400" dirty="0">
                        <a:latin typeface="文鼎粗隸" pitchFamily="65" charset="-120"/>
                        <a:ea typeface="文鼎粗隸" pitchFamily="65" charset="-120"/>
                      </a:endParaRPr>
                    </a:p>
                  </a:txBody>
                  <a:tcPr/>
                </a:tc>
                <a:tc>
                  <a:txBody>
                    <a:bodyPr/>
                    <a:lstStyle/>
                    <a:p>
                      <a:r>
                        <a:rPr lang="en-US" altLang="zh-TW" sz="2400" dirty="0">
                          <a:latin typeface="文鼎粗隸" pitchFamily="65" charset="-120"/>
                          <a:ea typeface="文鼎粗隸" pitchFamily="65" charset="-120"/>
                        </a:rPr>
                        <a:t>CNS 12642</a:t>
                      </a:r>
                    </a:p>
                    <a:p>
                      <a:r>
                        <a:rPr lang="en-US" altLang="zh-TW" sz="2400" dirty="0">
                          <a:latin typeface="文鼎粗隸" pitchFamily="65" charset="-120"/>
                          <a:ea typeface="文鼎粗隸" pitchFamily="65" charset="-120"/>
                        </a:rPr>
                        <a:t>ASTM </a:t>
                      </a:r>
                      <a:r>
                        <a:rPr lang="en-US" altLang="zh-TW" sz="2400" dirty="0" err="1">
                          <a:latin typeface="文鼎粗隸" pitchFamily="65" charset="-120"/>
                          <a:ea typeface="文鼎粗隸" pitchFamily="65" charset="-120"/>
                        </a:rPr>
                        <a:t>F1487</a:t>
                      </a:r>
                      <a:endParaRPr lang="en-US" altLang="zh-TW" sz="2400" dirty="0">
                        <a:latin typeface="文鼎粗隸" pitchFamily="65" charset="-120"/>
                        <a:ea typeface="文鼎粗隸" pitchFamily="65" charset="-120"/>
                      </a:endParaRPr>
                    </a:p>
                    <a:p>
                      <a:r>
                        <a:rPr lang="zh-TW" altLang="en-US" sz="2400" dirty="0">
                          <a:latin typeface="文鼎粗隸" pitchFamily="65" charset="-120"/>
                          <a:ea typeface="文鼎粗隸" pitchFamily="65" charset="-120"/>
                        </a:rPr>
                        <a:t>衛生福利部兒童遊戲</a:t>
                      </a:r>
                    </a:p>
                    <a:p>
                      <a:r>
                        <a:rPr lang="zh-TW" altLang="en-US" sz="2400" dirty="0">
                          <a:latin typeface="文鼎粗隸" pitchFamily="65" charset="-120"/>
                          <a:ea typeface="文鼎粗隸" pitchFamily="65" charset="-120"/>
                        </a:rPr>
                        <a:t>場設施安全管理規範</a:t>
                      </a:r>
                    </a:p>
                  </a:txBody>
                  <a:tcPr/>
                </a:tc>
                <a:tc>
                  <a:txBody>
                    <a:bodyPr/>
                    <a:lstStyle/>
                    <a:p>
                      <a:r>
                        <a:rPr lang="zh-TW" altLang="en-US" sz="2400" dirty="0">
                          <a:latin typeface="文鼎粗隸" pitchFamily="65" charset="-120"/>
                          <a:ea typeface="文鼎粗隸" pitchFamily="65" charset="-120"/>
                        </a:rPr>
                        <a:t>實地檢驗</a:t>
                      </a:r>
                    </a:p>
                  </a:txBody>
                  <a:tcPr/>
                </a:tc>
                <a:extLst>
                  <a:ext uri="{0D108BD9-81ED-4DB2-BD59-A6C34878D82A}">
                    <a16:rowId xmlns:a16="http://schemas.microsoft.com/office/drawing/2014/main" xmlns="" val="10001"/>
                  </a:ext>
                </a:extLst>
              </a:tr>
              <a:tr h="907250">
                <a:tc vMerge="1">
                  <a:txBody>
                    <a:bodyPr/>
                    <a:lstStyle/>
                    <a:p>
                      <a:endParaRPr lang="zh-TW" altLang="en-US" dirty="0"/>
                    </a:p>
                  </a:txBody>
                  <a:tcPr/>
                </a:tc>
                <a:tc vMerge="1">
                  <a:txBody>
                    <a:bodyPr/>
                    <a:lstStyle/>
                    <a:p>
                      <a:endParaRPr lang="zh-TW" altLang="en-US" dirty="0"/>
                    </a:p>
                  </a:txBody>
                  <a:tcPr/>
                </a:tc>
                <a:tc>
                  <a:txBody>
                    <a:bodyPr/>
                    <a:lstStyle/>
                    <a:p>
                      <a:r>
                        <a:rPr lang="zh-TW" altLang="en-US" sz="2400" dirty="0">
                          <a:latin typeface="文鼎粗隸" pitchFamily="65" charset="-120"/>
                          <a:ea typeface="文鼎粗隸" pitchFamily="65" charset="-120"/>
                        </a:rPr>
                        <a:t>遊戲場鋪面材料</a:t>
                      </a:r>
                    </a:p>
                  </a:txBody>
                  <a:tcPr/>
                </a:tc>
                <a:tc>
                  <a:txBody>
                    <a:bodyPr/>
                    <a:lstStyle/>
                    <a:p>
                      <a:r>
                        <a:rPr lang="en-US" altLang="zh-TW" sz="2400" dirty="0">
                          <a:latin typeface="文鼎粗隸" pitchFamily="65" charset="-120"/>
                          <a:ea typeface="文鼎粗隸" pitchFamily="65" charset="-120"/>
                        </a:rPr>
                        <a:t>CNS 12643</a:t>
                      </a:r>
                    </a:p>
                    <a:p>
                      <a:r>
                        <a:rPr lang="en-US" altLang="zh-TW" sz="2400" dirty="0">
                          <a:latin typeface="文鼎粗隸" pitchFamily="65" charset="-120"/>
                          <a:ea typeface="文鼎粗隸" pitchFamily="65" charset="-120"/>
                        </a:rPr>
                        <a:t>ASTM </a:t>
                      </a:r>
                      <a:r>
                        <a:rPr lang="en-US" altLang="zh-TW" sz="2400" dirty="0" err="1">
                          <a:latin typeface="文鼎粗隸" pitchFamily="65" charset="-120"/>
                          <a:ea typeface="文鼎粗隸" pitchFamily="65" charset="-120"/>
                        </a:rPr>
                        <a:t>F1292</a:t>
                      </a:r>
                      <a:endParaRPr lang="zh-TW" altLang="en-US" sz="2400" dirty="0">
                        <a:latin typeface="文鼎粗隸" pitchFamily="65" charset="-120"/>
                        <a:ea typeface="文鼎粗隸" pitchFamily="65" charset="-120"/>
                      </a:endParaRPr>
                    </a:p>
                  </a:txBody>
                  <a:tcPr/>
                </a:tc>
                <a:tc>
                  <a:txBody>
                    <a:bodyPr/>
                    <a:lstStyle/>
                    <a:p>
                      <a:r>
                        <a:rPr lang="zh-TW" altLang="en-US" sz="2400" dirty="0">
                          <a:latin typeface="文鼎粗隸" pitchFamily="65" charset="-120"/>
                          <a:ea typeface="文鼎粗隸" pitchFamily="65" charset="-120"/>
                        </a:rPr>
                        <a:t>性能檢驗</a:t>
                      </a:r>
                    </a:p>
                  </a:txBody>
                  <a:tcPr/>
                </a:tc>
                <a:extLst>
                  <a:ext uri="{0D108BD9-81ED-4DB2-BD59-A6C34878D82A}">
                    <a16:rowId xmlns:a16="http://schemas.microsoft.com/office/drawing/2014/main" xmlns="" val="10002"/>
                  </a:ext>
                </a:extLst>
              </a:tr>
              <a:tr h="907250">
                <a:tc vMerge="1">
                  <a:txBody>
                    <a:bodyPr/>
                    <a:lstStyle/>
                    <a:p>
                      <a:endParaRPr lang="zh-TW" altLang="en-US" dirty="0"/>
                    </a:p>
                  </a:txBody>
                  <a:tcPr/>
                </a:tc>
                <a:tc vMerge="1">
                  <a:txBody>
                    <a:bodyPr/>
                    <a:lstStyle/>
                    <a:p>
                      <a:endParaRPr lang="zh-TW" altLang="en-US" dirty="0"/>
                    </a:p>
                  </a:txBody>
                  <a:tcPr/>
                </a:tc>
                <a:tc>
                  <a:txBody>
                    <a:bodyPr/>
                    <a:lstStyle/>
                    <a:p>
                      <a:r>
                        <a:rPr lang="zh-TW" altLang="en-US" sz="2400" dirty="0">
                          <a:solidFill>
                            <a:srgbClr val="FF0000"/>
                          </a:solidFill>
                          <a:latin typeface="文鼎粗隸" pitchFamily="65" charset="-120"/>
                          <a:ea typeface="文鼎粗隸" pitchFamily="65" charset="-120"/>
                        </a:rPr>
                        <a:t>軟質封閉式遊戲設備</a:t>
                      </a:r>
                    </a:p>
                  </a:txBody>
                  <a:tcPr/>
                </a:tc>
                <a:tc>
                  <a:txBody>
                    <a:bodyPr/>
                    <a:lstStyle/>
                    <a:p>
                      <a:r>
                        <a:rPr lang="en-US" altLang="zh-TW" sz="2400" dirty="0">
                          <a:solidFill>
                            <a:srgbClr val="FF0000"/>
                          </a:solidFill>
                          <a:latin typeface="文鼎粗隸" pitchFamily="65" charset="-120"/>
                          <a:ea typeface="文鼎粗隸" pitchFamily="65" charset="-120"/>
                        </a:rPr>
                        <a:t>CNS 15913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solidFill>
                            <a:srgbClr val="FF0000"/>
                          </a:solidFill>
                          <a:latin typeface="文鼎粗隸" pitchFamily="65" charset="-120"/>
                          <a:ea typeface="文鼎粗隸" pitchFamily="65" charset="-120"/>
                        </a:rPr>
                        <a:t>ASTM F1918</a:t>
                      </a:r>
                    </a:p>
                    <a:p>
                      <a:endParaRPr lang="zh-TW" altLang="en-US" sz="2400" dirty="0">
                        <a:solidFill>
                          <a:srgbClr val="FF0000"/>
                        </a:solidFill>
                        <a:latin typeface="文鼎粗隸" pitchFamily="65" charset="-120"/>
                        <a:ea typeface="文鼎粗隸"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solidFill>
                            <a:srgbClr val="FF0000"/>
                          </a:solidFill>
                          <a:latin typeface="文鼎粗隸" pitchFamily="65" charset="-120"/>
                          <a:ea typeface="文鼎粗隸" pitchFamily="65" charset="-120"/>
                        </a:rPr>
                        <a:t>實地檢驗</a:t>
                      </a:r>
                      <a:r>
                        <a:rPr lang="en-US" altLang="zh-TW" sz="2400" dirty="0">
                          <a:solidFill>
                            <a:srgbClr val="FF0000"/>
                          </a:solidFill>
                          <a:latin typeface="文鼎粗隸" pitchFamily="65" charset="-120"/>
                          <a:ea typeface="文鼎粗隸" pitchFamily="65" charset="-120"/>
                        </a:rPr>
                        <a:t>(109/9/10</a:t>
                      </a:r>
                      <a:r>
                        <a:rPr lang="zh-TW" altLang="en-US" sz="2400" dirty="0">
                          <a:solidFill>
                            <a:srgbClr val="FF0000"/>
                          </a:solidFill>
                          <a:latin typeface="文鼎粗隸" pitchFamily="65" charset="-120"/>
                          <a:ea typeface="文鼎粗隸" pitchFamily="65" charset="-120"/>
                        </a:rPr>
                        <a:t>停權</a:t>
                      </a:r>
                      <a:r>
                        <a:rPr lang="en-US" altLang="zh-TW" sz="2400" dirty="0">
                          <a:solidFill>
                            <a:srgbClr val="FF0000"/>
                          </a:solidFill>
                          <a:latin typeface="文鼎粗隸" pitchFamily="65" charset="-120"/>
                          <a:ea typeface="文鼎粗隸" pitchFamily="65" charset="-120"/>
                        </a:rPr>
                        <a:t>)</a:t>
                      </a:r>
                      <a:endParaRPr lang="zh-TW" altLang="en-US" sz="2400" dirty="0">
                        <a:solidFill>
                          <a:srgbClr val="FF0000"/>
                        </a:solidFill>
                        <a:latin typeface="文鼎粗隸" pitchFamily="65" charset="-120"/>
                        <a:ea typeface="文鼎粗隸" pitchFamily="65" charset="-120"/>
                      </a:endParaRP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9576196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88640"/>
            <a:ext cx="8229600" cy="1143000"/>
          </a:xfrm>
        </p:spPr>
        <p:txBody>
          <a:bodyPr>
            <a:noAutofit/>
          </a:bodyPr>
          <a:lstStyle/>
          <a:p>
            <a:r>
              <a:rPr lang="zh-TW" altLang="en-US" sz="4800" dirty="0">
                <a:solidFill>
                  <a:prstClr val="black"/>
                </a:solidFill>
                <a:latin typeface="文鼎粗隸" pitchFamily="65" charset="-120"/>
                <a:ea typeface="文鼎粗隸" pitchFamily="65" charset="-120"/>
              </a:rPr>
              <a:t>取得兒童遊戲場設施安全相關檢驗認證之檢驗機構如下</a:t>
            </a:r>
            <a:endParaRPr lang="zh-TW" altLang="en-US" sz="4800" dirty="0"/>
          </a:p>
        </p:txBody>
      </p:sp>
      <p:graphicFrame>
        <p:nvGraphicFramePr>
          <p:cNvPr id="4" name="內容版面配置區 3"/>
          <p:cNvGraphicFramePr>
            <a:graphicFrameLocks noGrp="1"/>
          </p:cNvGraphicFramePr>
          <p:nvPr>
            <p:ph idx="1"/>
          </p:nvPr>
        </p:nvGraphicFramePr>
        <p:xfrm>
          <a:off x="914400" y="1412875"/>
          <a:ext cx="8229600" cy="4846320"/>
        </p:xfrm>
        <a:graphic>
          <a:graphicData uri="http://schemas.openxmlformats.org/drawingml/2006/table">
            <a:tbl>
              <a:tblPr firstRow="1" bandRow="1">
                <a:tableStyleId>{F5AB1C69-6EDB-4FF4-983F-18BD219EF322}</a:tableStyleId>
              </a:tblPr>
              <a:tblGrid>
                <a:gridCol w="1090464">
                  <a:extLst>
                    <a:ext uri="{9D8B030D-6E8A-4147-A177-3AD203B41FA5}">
                      <a16:colId xmlns:a16="http://schemas.microsoft.com/office/drawing/2014/main" xmlns="" val="20000"/>
                    </a:ext>
                  </a:extLst>
                </a:gridCol>
                <a:gridCol w="1429816">
                  <a:extLst>
                    <a:ext uri="{9D8B030D-6E8A-4147-A177-3AD203B41FA5}">
                      <a16:colId xmlns:a16="http://schemas.microsoft.com/office/drawing/2014/main" xmlns="" val="20001"/>
                    </a:ext>
                  </a:extLst>
                </a:gridCol>
                <a:gridCol w="1800200">
                  <a:extLst>
                    <a:ext uri="{9D8B030D-6E8A-4147-A177-3AD203B41FA5}">
                      <a16:colId xmlns:a16="http://schemas.microsoft.com/office/drawing/2014/main" xmlns="" val="20002"/>
                    </a:ext>
                  </a:extLst>
                </a:gridCol>
                <a:gridCol w="2263200">
                  <a:extLst>
                    <a:ext uri="{9D8B030D-6E8A-4147-A177-3AD203B41FA5}">
                      <a16:colId xmlns:a16="http://schemas.microsoft.com/office/drawing/2014/main" xmlns="" val="20003"/>
                    </a:ext>
                  </a:extLst>
                </a:gridCol>
                <a:gridCol w="1645920">
                  <a:extLst>
                    <a:ext uri="{9D8B030D-6E8A-4147-A177-3AD203B41FA5}">
                      <a16:colId xmlns:a16="http://schemas.microsoft.com/office/drawing/2014/main" xmlns="" val="20004"/>
                    </a:ext>
                  </a:extLst>
                </a:gridCol>
              </a:tblGrid>
              <a:tr h="370840">
                <a:tc>
                  <a:txBody>
                    <a:bodyPr/>
                    <a:lstStyle/>
                    <a:p>
                      <a:r>
                        <a:rPr lang="zh-TW" altLang="en-US" sz="2400" dirty="0">
                          <a:latin typeface="文鼎粗隸" pitchFamily="65" charset="-120"/>
                          <a:ea typeface="文鼎粗隸" pitchFamily="65" charset="-120"/>
                        </a:rPr>
                        <a:t>認證編號</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檢驗機構名稱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產品</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a:latin typeface="文鼎粗隸" pitchFamily="65" charset="-120"/>
                          <a:ea typeface="文鼎粗隸" pitchFamily="65" charset="-120"/>
                        </a:rPr>
                        <a:t>/</a:t>
                      </a:r>
                      <a:r>
                        <a:rPr lang="zh-TW" altLang="en-US" sz="2400" dirty="0">
                          <a:latin typeface="文鼎粗隸" pitchFamily="65" charset="-120"/>
                          <a:ea typeface="文鼎粗隸" pitchFamily="65" charset="-120"/>
                        </a:rPr>
                        <a:t>項目名稱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檢驗方法</a:t>
                      </a:r>
                      <a:r>
                        <a:rPr lang="en-US" altLang="zh-TW" sz="2400" dirty="0">
                          <a:latin typeface="文鼎粗隸" pitchFamily="65" charset="-120"/>
                          <a:ea typeface="文鼎粗隸" pitchFamily="65" charset="-120"/>
                        </a:rPr>
                        <a:t>/</a:t>
                      </a:r>
                      <a:r>
                        <a:rPr lang="zh-TW" altLang="en-US" sz="2400" dirty="0">
                          <a:latin typeface="文鼎粗隸" pitchFamily="65" charset="-120"/>
                          <a:ea typeface="文鼎粗隸" pitchFamily="65" charset="-120"/>
                        </a:rPr>
                        <a:t>程序</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檢驗型式及範圍</a:t>
                      </a:r>
                    </a:p>
                  </a:txBody>
                  <a:tcPr/>
                </a:tc>
                <a:extLst>
                  <a:ext uri="{0D108BD9-81ED-4DB2-BD59-A6C34878D82A}">
                    <a16:rowId xmlns:a16="http://schemas.microsoft.com/office/drawing/2014/main" xmlns="" val="10000"/>
                  </a:ext>
                </a:extLst>
              </a:tr>
              <a:tr h="370840">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err="1">
                          <a:ln>
                            <a:noFill/>
                          </a:ln>
                          <a:solidFill>
                            <a:prstClr val="black"/>
                          </a:solidFill>
                          <a:effectLst/>
                          <a:uLnTx/>
                          <a:uFillTx/>
                          <a:latin typeface="文鼎粗隸" pitchFamily="65" charset="-120"/>
                          <a:ea typeface="文鼎粗隸" pitchFamily="65" charset="-120"/>
                          <a:cs typeface="+mn-cs"/>
                        </a:rPr>
                        <a:t>I0004</a:t>
                      </a: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台灣德國萊因技術監護顧問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股份有限公司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公共兒童</a:t>
                      </a: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遊戲場設備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CNS 12642</a:t>
                      </a: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實地檢驗</a:t>
                      </a:r>
                    </a:p>
                  </a:txBody>
                  <a:tcPr/>
                </a:tc>
                <a:extLst>
                  <a:ext uri="{0D108BD9-81ED-4DB2-BD59-A6C34878D82A}">
                    <a16:rowId xmlns:a16="http://schemas.microsoft.com/office/drawing/2014/main" xmlns="" val="10001"/>
                  </a:ext>
                </a:extLst>
              </a:tr>
              <a:tr h="370840">
                <a:tc vMerge="1">
                  <a:txBody>
                    <a:bodyPr/>
                    <a:lstStyle/>
                    <a:p>
                      <a:endParaRPr lang="zh-TW" alt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遊戲場鋪面材料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CNS 12643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不含第</a:t>
                      </a: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13</a:t>
                      </a: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節</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性能檢驗、實地檢驗</a:t>
                      </a:r>
                    </a:p>
                  </a:txBody>
                  <a:tcPr/>
                </a:tc>
                <a:extLst>
                  <a:ext uri="{0D108BD9-81ED-4DB2-BD59-A6C34878D82A}">
                    <a16:rowId xmlns:a16="http://schemas.microsoft.com/office/drawing/2014/main" xmlns="" val="10002"/>
                  </a:ext>
                </a:extLst>
              </a:tr>
              <a:tr h="370840">
                <a:tc vMerge="1">
                  <a:txBody>
                    <a:bodyPr/>
                    <a:lstStyle/>
                    <a:p>
                      <a:endParaRPr lang="zh-TW" alt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軟質封閉式遊戲設備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ASTM </a:t>
                      </a:r>
                      <a:r>
                        <a:rPr kumimoji="0" lang="en-US" altLang="zh-TW" sz="2400" b="0" i="0" u="none" strike="noStrike" kern="1200" cap="none" spc="0" normalizeH="0" baseline="0" dirty="0" err="1">
                          <a:ln>
                            <a:noFill/>
                          </a:ln>
                          <a:solidFill>
                            <a:prstClr val="black"/>
                          </a:solidFill>
                          <a:effectLst/>
                          <a:uLnTx/>
                          <a:uFillTx/>
                          <a:latin typeface="文鼎粗隸" pitchFamily="65" charset="-120"/>
                          <a:ea typeface="文鼎粗隸" pitchFamily="65" charset="-120"/>
                          <a:cs typeface="+mn-cs"/>
                        </a:rPr>
                        <a:t>F1918</a:t>
                      </a: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CNS 15913</a:t>
                      </a: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粗隸" pitchFamily="65" charset="-120"/>
                          <a:ea typeface="文鼎粗隸" pitchFamily="65" charset="-120"/>
                          <a:cs typeface="+mn-cs"/>
                        </a:rPr>
                        <a:t>實地檢驗</a:t>
                      </a:r>
                    </a:p>
                  </a:txBody>
                  <a:tcPr/>
                </a:tc>
                <a:extLst>
                  <a:ext uri="{0D108BD9-81ED-4DB2-BD59-A6C34878D82A}">
                    <a16:rowId xmlns:a16="http://schemas.microsoft.com/office/drawing/2014/main" xmlns="" val="10003"/>
                  </a:ext>
                </a:extLst>
              </a:tr>
              <a:tr h="370840">
                <a:tc vMerge="1">
                  <a:txBody>
                    <a:bodyPr/>
                    <a:lstStyle/>
                    <a:p>
                      <a:endParaRPr lang="zh-TW" alt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遊戲場用</a:t>
                      </a: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攀爬網及</a:t>
                      </a: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安全網</a:t>
                      </a: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格網</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CNS 15912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不含第</a:t>
                      </a: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7.5 </a:t>
                      </a: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節</a:t>
                      </a: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ASTM </a:t>
                      </a:r>
                      <a:r>
                        <a:rPr kumimoji="0" lang="en-US" altLang="zh-TW" sz="2400" b="0" i="0" u="none" strike="noStrike" kern="1200" cap="none" spc="0" normalizeH="0" baseline="0" dirty="0" err="1">
                          <a:ln>
                            <a:noFill/>
                          </a:ln>
                          <a:solidFill>
                            <a:prstClr val="black"/>
                          </a:solidFill>
                          <a:effectLst/>
                          <a:uLnTx/>
                          <a:uFillTx/>
                          <a:latin typeface="文鼎粗隸" pitchFamily="65" charset="-120"/>
                          <a:ea typeface="文鼎粗隸" pitchFamily="65" charset="-120"/>
                          <a:cs typeface="+mn-cs"/>
                        </a:rPr>
                        <a:t>F2375</a:t>
                      </a: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不含第</a:t>
                      </a: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7.5 </a:t>
                      </a: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節</a:t>
                      </a: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性能檢驗、實地檢驗</a:t>
                      </a: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16560326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dirty="0">
                <a:solidFill>
                  <a:prstClr val="black"/>
                </a:solidFill>
                <a:latin typeface="文鼎粗隸" pitchFamily="65" charset="-120"/>
                <a:ea typeface="文鼎粗隸" pitchFamily="65" charset="-120"/>
              </a:rPr>
              <a:t>取得兒童遊戲場設施安全相關檢驗認證之檢驗機構如下</a:t>
            </a:r>
            <a:endParaRPr lang="zh-TW" altLang="en-US" dirty="0"/>
          </a:p>
        </p:txBody>
      </p:sp>
      <p:graphicFrame>
        <p:nvGraphicFramePr>
          <p:cNvPr id="4" name="內容版面配置區 3"/>
          <p:cNvGraphicFramePr>
            <a:graphicFrameLocks noGrp="1"/>
          </p:cNvGraphicFramePr>
          <p:nvPr>
            <p:ph idx="1"/>
          </p:nvPr>
        </p:nvGraphicFramePr>
        <p:xfrm>
          <a:off x="914400" y="1341438"/>
          <a:ext cx="8229600" cy="4907280"/>
        </p:xfrm>
        <a:graphic>
          <a:graphicData uri="http://schemas.openxmlformats.org/drawingml/2006/table">
            <a:tbl>
              <a:tblPr firstRow="1" bandRow="1">
                <a:tableStyleId>{F5AB1C69-6EDB-4FF4-983F-18BD219EF322}</a:tableStyleId>
              </a:tblPr>
              <a:tblGrid>
                <a:gridCol w="946448">
                  <a:extLst>
                    <a:ext uri="{9D8B030D-6E8A-4147-A177-3AD203B41FA5}">
                      <a16:colId xmlns:a16="http://schemas.microsoft.com/office/drawing/2014/main" xmlns="" val="20000"/>
                    </a:ext>
                  </a:extLst>
                </a:gridCol>
                <a:gridCol w="2160240">
                  <a:extLst>
                    <a:ext uri="{9D8B030D-6E8A-4147-A177-3AD203B41FA5}">
                      <a16:colId xmlns:a16="http://schemas.microsoft.com/office/drawing/2014/main" xmlns="" val="20001"/>
                    </a:ext>
                  </a:extLst>
                </a:gridCol>
                <a:gridCol w="1728192">
                  <a:extLst>
                    <a:ext uri="{9D8B030D-6E8A-4147-A177-3AD203B41FA5}">
                      <a16:colId xmlns:a16="http://schemas.microsoft.com/office/drawing/2014/main" xmlns="" val="20002"/>
                    </a:ext>
                  </a:extLst>
                </a:gridCol>
                <a:gridCol w="1789856">
                  <a:extLst>
                    <a:ext uri="{9D8B030D-6E8A-4147-A177-3AD203B41FA5}">
                      <a16:colId xmlns:a16="http://schemas.microsoft.com/office/drawing/2014/main" xmlns="" val="20003"/>
                    </a:ext>
                  </a:extLst>
                </a:gridCol>
                <a:gridCol w="1604864">
                  <a:extLst>
                    <a:ext uri="{9D8B030D-6E8A-4147-A177-3AD203B41FA5}">
                      <a16:colId xmlns:a16="http://schemas.microsoft.com/office/drawing/2014/main" xmlns="" val="20004"/>
                    </a:ext>
                  </a:extLst>
                </a:gridCol>
              </a:tblGrid>
              <a:tr h="720080">
                <a:tc>
                  <a:txBody>
                    <a:bodyPr/>
                    <a:lstStyle/>
                    <a:p>
                      <a:r>
                        <a:rPr lang="zh-TW" altLang="en-US" sz="2400" dirty="0">
                          <a:latin typeface="文鼎粗隸" pitchFamily="65" charset="-120"/>
                          <a:ea typeface="文鼎粗隸" pitchFamily="65" charset="-120"/>
                        </a:rPr>
                        <a:t>認證編號</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檢驗機構名稱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產品</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a:latin typeface="文鼎粗隸" pitchFamily="65" charset="-120"/>
                          <a:ea typeface="文鼎粗隸" pitchFamily="65" charset="-120"/>
                        </a:rPr>
                        <a:t>/</a:t>
                      </a:r>
                      <a:r>
                        <a:rPr lang="zh-TW" altLang="en-US" sz="2400" dirty="0">
                          <a:latin typeface="文鼎粗隸" pitchFamily="65" charset="-120"/>
                          <a:ea typeface="文鼎粗隸" pitchFamily="65" charset="-120"/>
                        </a:rPr>
                        <a:t>項目名稱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檢驗方法</a:t>
                      </a:r>
                      <a:r>
                        <a:rPr lang="en-US" altLang="zh-TW" sz="2400" dirty="0">
                          <a:latin typeface="文鼎粗隸" pitchFamily="65" charset="-120"/>
                          <a:ea typeface="文鼎粗隸" pitchFamily="65" charset="-120"/>
                        </a:rPr>
                        <a:t>/</a:t>
                      </a:r>
                      <a:r>
                        <a:rPr lang="zh-TW" altLang="en-US" sz="2400" dirty="0">
                          <a:latin typeface="文鼎粗隸" pitchFamily="65" charset="-120"/>
                          <a:ea typeface="文鼎粗隸" pitchFamily="65" charset="-120"/>
                        </a:rPr>
                        <a:t>程序</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檢驗型式及範圍</a:t>
                      </a:r>
                    </a:p>
                  </a:txBody>
                  <a:tcPr/>
                </a:tc>
                <a:extLst>
                  <a:ext uri="{0D108BD9-81ED-4DB2-BD59-A6C34878D82A}">
                    <a16:rowId xmlns:a16="http://schemas.microsoft.com/office/drawing/2014/main" xmlns="" val="10000"/>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err="1">
                          <a:ln>
                            <a:noFill/>
                          </a:ln>
                          <a:solidFill>
                            <a:srgbClr val="FF0000"/>
                          </a:solidFill>
                          <a:effectLst/>
                          <a:uLnTx/>
                          <a:uFillTx/>
                          <a:latin typeface="文鼎粗隸" pitchFamily="65" charset="-120"/>
                          <a:ea typeface="文鼎粗隸" pitchFamily="65" charset="-120"/>
                          <a:cs typeface="+mn-cs"/>
                        </a:rPr>
                        <a:t>I0004</a:t>
                      </a: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及</a:t>
                      </a: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err="1">
                          <a:ln>
                            <a:noFill/>
                          </a:ln>
                          <a:solidFill>
                            <a:prstClr val="black"/>
                          </a:solidFill>
                          <a:effectLst/>
                          <a:uLnTx/>
                          <a:uFillTx/>
                          <a:latin typeface="文鼎粗隸" pitchFamily="65" charset="-120"/>
                          <a:ea typeface="文鼎粗隸" pitchFamily="65" charset="-120"/>
                          <a:cs typeface="+mn-cs"/>
                        </a:rPr>
                        <a:t>I0050</a:t>
                      </a: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dirty="0">
                          <a:ln>
                            <a:noFill/>
                          </a:ln>
                          <a:solidFill>
                            <a:srgbClr val="FF0000"/>
                          </a:solidFill>
                          <a:effectLst/>
                          <a:uLnTx/>
                          <a:uFillTx/>
                          <a:latin typeface="文鼎粗隸" pitchFamily="65" charset="-120"/>
                          <a:ea typeface="文鼎粗隸" pitchFamily="65" charset="-120"/>
                          <a:cs typeface="+mn-cs"/>
                        </a:rPr>
                        <a:t>財團法人台灣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dirty="0">
                          <a:ln>
                            <a:noFill/>
                          </a:ln>
                          <a:solidFill>
                            <a:srgbClr val="FF0000"/>
                          </a:solidFill>
                          <a:effectLst/>
                          <a:uLnTx/>
                          <a:uFillTx/>
                          <a:latin typeface="文鼎粗隸" pitchFamily="65" charset="-120"/>
                          <a:ea typeface="文鼎粗隸" pitchFamily="65" charset="-120"/>
                          <a:cs typeface="+mn-cs"/>
                        </a:rPr>
                        <a:t>玩具暨兒童用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dirty="0">
                          <a:ln>
                            <a:noFill/>
                          </a:ln>
                          <a:solidFill>
                            <a:srgbClr val="FF0000"/>
                          </a:solidFill>
                          <a:effectLst/>
                          <a:uLnTx/>
                          <a:uFillTx/>
                          <a:latin typeface="文鼎粗隸" pitchFamily="65" charset="-120"/>
                          <a:ea typeface="文鼎粗隸" pitchFamily="65" charset="-120"/>
                          <a:cs typeface="+mn-cs"/>
                        </a:rPr>
                        <a:t>品研發中心</a:t>
                      </a:r>
                      <a:r>
                        <a:rPr kumimoji="0" lang="en-US" altLang="zh-TW" sz="22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X </a:t>
                      </a:r>
                      <a:r>
                        <a:rPr kumimoji="0" lang="en-US" altLang="zh-TW" sz="2200" b="0" i="0" u="none" strike="noStrike" kern="1200" cap="none" spc="0" normalizeH="0" baseline="0" dirty="0">
                          <a:ln>
                            <a:noFill/>
                          </a:ln>
                          <a:solidFill>
                            <a:srgbClr val="FF0000"/>
                          </a:solidFill>
                          <a:effectLst/>
                          <a:uLnTx/>
                          <a:uFillTx/>
                          <a:latin typeface="文鼎粗隸" pitchFamily="65" charset="-120"/>
                          <a:ea typeface="文鼎粗隸" pitchFamily="65" charset="-120"/>
                          <a:cs typeface="+mn-cs"/>
                        </a:rPr>
                        <a:t>(</a:t>
                      </a:r>
                      <a:r>
                        <a:rPr kumimoji="0" lang="zh-TW" altLang="en-US" sz="2200" b="0" i="0" u="none" strike="noStrike" kern="1200" cap="none" spc="0" normalizeH="0" baseline="0" dirty="0">
                          <a:ln>
                            <a:noFill/>
                          </a:ln>
                          <a:solidFill>
                            <a:srgbClr val="FF0000"/>
                          </a:solidFill>
                          <a:effectLst/>
                          <a:uLnTx/>
                          <a:uFillTx/>
                          <a:latin typeface="文鼎粗隸" pitchFamily="65" charset="-120"/>
                          <a:ea typeface="文鼎粗隸" pitchFamily="65" charset="-120"/>
                          <a:cs typeface="+mn-cs"/>
                        </a:rPr>
                        <a:t>已停權</a:t>
                      </a:r>
                      <a:r>
                        <a:rPr kumimoji="0" lang="en-US" altLang="zh-TW" sz="2200" b="0" i="0" u="none" strike="noStrike" kern="1200" cap="none" spc="0" normalizeH="0" baseline="0" dirty="0">
                          <a:ln>
                            <a:noFill/>
                          </a:ln>
                          <a:solidFill>
                            <a:srgbClr val="FF0000"/>
                          </a:solidFill>
                          <a:effectLst/>
                          <a:uLnTx/>
                          <a:uFillTx/>
                          <a:latin typeface="文鼎粗隸" pitchFamily="65" charset="-120"/>
                          <a:ea typeface="文鼎粗隸" pitchFamily="65" charset="-120"/>
                          <a:cs typeface="+mn-cs"/>
                        </a:rPr>
                        <a:t>)</a:t>
                      </a:r>
                      <a:endParaRPr kumimoji="0" lang="en-US" altLang="zh-TW" sz="22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美商通用檢驗科技股份有限公司台灣分公司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公共兒童</a:t>
                      </a: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遊戲場設備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CNS 12642</a:t>
                      </a:r>
                      <a:r>
                        <a:rPr kumimoji="0" lang="zh-TW" altLang="en-US"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衛生福利部兒童遊戲場設施安全管理規範</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實地檢驗</a:t>
                      </a:r>
                    </a:p>
                  </a:txBody>
                  <a:tcPr/>
                </a:tc>
                <a:extLst>
                  <a:ext uri="{0D108BD9-81ED-4DB2-BD59-A6C34878D82A}">
                    <a16:rowId xmlns:a16="http://schemas.microsoft.com/office/drawing/2014/main" xmlns="" val="10001"/>
                  </a:ext>
                </a:extLst>
              </a:tr>
              <a:tr h="1045800">
                <a:tc vMerge="1">
                  <a:txBody>
                    <a:bodyPr/>
                    <a:lstStyle/>
                    <a:p>
                      <a:endParaRPr lang="zh-TW" alt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遊戲場鋪面材料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CNS 12643</a:t>
                      </a: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性能檢驗、實地檢驗</a:t>
                      </a:r>
                    </a:p>
                  </a:txBody>
                  <a:tcPr/>
                </a:tc>
                <a:extLst>
                  <a:ext uri="{0D108BD9-81ED-4DB2-BD59-A6C34878D82A}">
                    <a16:rowId xmlns:a16="http://schemas.microsoft.com/office/drawing/2014/main" xmlns="" val="10002"/>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err="1">
                          <a:ln>
                            <a:noFill/>
                          </a:ln>
                          <a:solidFill>
                            <a:prstClr val="black"/>
                          </a:solidFill>
                          <a:effectLst/>
                          <a:uLnTx/>
                          <a:uFillTx/>
                          <a:latin typeface="文鼎粗隸" pitchFamily="65" charset="-120"/>
                          <a:ea typeface="文鼎粗隸" pitchFamily="65" charset="-120"/>
                          <a:cs typeface="+mn-cs"/>
                        </a:rPr>
                        <a:t>I0043</a:t>
                      </a: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奇泰檢驗科技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股份有限公司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公共兒童</a:t>
                      </a: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遊戲場設備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CNS 12642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實地檢驗</a:t>
                      </a:r>
                    </a:p>
                  </a:txBody>
                  <a:tcPr/>
                </a:tc>
                <a:extLst>
                  <a:ext uri="{0D108BD9-81ED-4DB2-BD59-A6C34878D82A}">
                    <a16:rowId xmlns:a16="http://schemas.microsoft.com/office/drawing/2014/main" xmlns="" val="10003"/>
                  </a:ext>
                </a:extLst>
              </a:tr>
              <a:tr h="370840">
                <a:tc vMerge="1">
                  <a:txBody>
                    <a:bodyPr/>
                    <a:lstStyle/>
                    <a:p>
                      <a:endParaRPr lang="zh-TW" alt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遊戲場鋪面材料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CNS 12643</a:t>
                      </a: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性能檢驗、實地檢驗</a:t>
                      </a: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40551597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dirty="0">
                <a:solidFill>
                  <a:prstClr val="black"/>
                </a:solidFill>
                <a:latin typeface="文鼎粗隸" pitchFamily="65" charset="-120"/>
                <a:ea typeface="文鼎粗隸" pitchFamily="65" charset="-120"/>
              </a:rPr>
              <a:t>取得兒童遊戲場設施安全相關檢驗認證之檢驗機構如下</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xmlns="" val="2004901139"/>
              </p:ext>
            </p:extLst>
          </p:nvPr>
        </p:nvGraphicFramePr>
        <p:xfrm>
          <a:off x="985838" y="1341438"/>
          <a:ext cx="8157592" cy="4785360"/>
        </p:xfrm>
        <a:graphic>
          <a:graphicData uri="http://schemas.openxmlformats.org/drawingml/2006/table">
            <a:tbl>
              <a:tblPr firstRow="1" bandRow="1">
                <a:tableStyleId>{F5AB1C69-6EDB-4FF4-983F-18BD219EF322}</a:tableStyleId>
              </a:tblPr>
              <a:tblGrid>
                <a:gridCol w="874440">
                  <a:extLst>
                    <a:ext uri="{9D8B030D-6E8A-4147-A177-3AD203B41FA5}">
                      <a16:colId xmlns:a16="http://schemas.microsoft.com/office/drawing/2014/main" xmlns="" val="20000"/>
                    </a:ext>
                  </a:extLst>
                </a:gridCol>
                <a:gridCol w="2160240">
                  <a:extLst>
                    <a:ext uri="{9D8B030D-6E8A-4147-A177-3AD203B41FA5}">
                      <a16:colId xmlns:a16="http://schemas.microsoft.com/office/drawing/2014/main" xmlns="" val="20001"/>
                    </a:ext>
                  </a:extLst>
                </a:gridCol>
                <a:gridCol w="1717848">
                  <a:extLst>
                    <a:ext uri="{9D8B030D-6E8A-4147-A177-3AD203B41FA5}">
                      <a16:colId xmlns:a16="http://schemas.microsoft.com/office/drawing/2014/main" xmlns="" val="20002"/>
                    </a:ext>
                  </a:extLst>
                </a:gridCol>
                <a:gridCol w="1800200">
                  <a:extLst>
                    <a:ext uri="{9D8B030D-6E8A-4147-A177-3AD203B41FA5}">
                      <a16:colId xmlns:a16="http://schemas.microsoft.com/office/drawing/2014/main" xmlns="" val="20003"/>
                    </a:ext>
                  </a:extLst>
                </a:gridCol>
                <a:gridCol w="1604864">
                  <a:extLst>
                    <a:ext uri="{9D8B030D-6E8A-4147-A177-3AD203B41FA5}">
                      <a16:colId xmlns:a16="http://schemas.microsoft.com/office/drawing/2014/main" xmlns="" val="20004"/>
                    </a:ext>
                  </a:extLst>
                </a:gridCol>
              </a:tblGrid>
              <a:tr h="689208">
                <a:tc>
                  <a:txBody>
                    <a:bodyPr/>
                    <a:lstStyle/>
                    <a:p>
                      <a:r>
                        <a:rPr lang="zh-TW" altLang="en-US" sz="2400" dirty="0">
                          <a:latin typeface="文鼎粗隸" pitchFamily="65" charset="-120"/>
                          <a:ea typeface="文鼎粗隸" pitchFamily="65" charset="-120"/>
                        </a:rPr>
                        <a:t>認證編號</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檢驗機構名稱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產品</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a:latin typeface="文鼎粗隸" pitchFamily="65" charset="-120"/>
                          <a:ea typeface="文鼎粗隸" pitchFamily="65" charset="-120"/>
                        </a:rPr>
                        <a:t>/</a:t>
                      </a:r>
                      <a:r>
                        <a:rPr lang="zh-TW" altLang="en-US" sz="2400" dirty="0">
                          <a:latin typeface="文鼎粗隸" pitchFamily="65" charset="-120"/>
                          <a:ea typeface="文鼎粗隸" pitchFamily="65" charset="-120"/>
                        </a:rPr>
                        <a:t>項目名稱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檢驗方法</a:t>
                      </a:r>
                      <a:r>
                        <a:rPr lang="en-US" altLang="zh-TW" sz="2400" dirty="0">
                          <a:latin typeface="文鼎粗隸" pitchFamily="65" charset="-120"/>
                          <a:ea typeface="文鼎粗隸" pitchFamily="65" charset="-120"/>
                        </a:rPr>
                        <a:t>/</a:t>
                      </a:r>
                      <a:r>
                        <a:rPr lang="zh-TW" altLang="en-US" sz="2400" dirty="0">
                          <a:latin typeface="文鼎粗隸" pitchFamily="65" charset="-120"/>
                          <a:ea typeface="文鼎粗隸" pitchFamily="65" charset="-120"/>
                        </a:rPr>
                        <a:t>程序</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檢驗型式及範圍</a:t>
                      </a:r>
                    </a:p>
                  </a:txBody>
                  <a:tcPr/>
                </a:tc>
                <a:extLst>
                  <a:ext uri="{0D108BD9-81ED-4DB2-BD59-A6C34878D82A}">
                    <a16:rowId xmlns:a16="http://schemas.microsoft.com/office/drawing/2014/main" xmlns="" val="10000"/>
                  </a:ext>
                </a:extLst>
              </a:tr>
              <a:tr h="37084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I0060</a:t>
                      </a:r>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可宸遊具檢驗有限公司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公共兒童</a:t>
                      </a: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遊戲場設備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CNS 12642 (</a:t>
                      </a:r>
                      <a:r>
                        <a:rPr kumimoji="0" lang="zh-TW" altLang="en-US"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不含</a:t>
                      </a:r>
                      <a:r>
                        <a:rPr kumimoji="0" lang="en-US" altLang="zh-TW"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4.1</a:t>
                      </a:r>
                      <a:r>
                        <a:rPr kumimoji="0" lang="zh-TW" altLang="en-US"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r>
                        <a:rPr kumimoji="0" lang="en-US" altLang="zh-TW"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11</a:t>
                      </a:r>
                      <a:r>
                        <a:rPr kumimoji="0" lang="zh-TW" altLang="en-US"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r>
                        <a:rPr kumimoji="0" lang="en-US" altLang="zh-TW"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12</a:t>
                      </a:r>
                      <a:r>
                        <a:rPr kumimoji="0" lang="zh-TW" altLang="en-US"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r>
                        <a:rPr kumimoji="0" lang="en-US" altLang="zh-TW"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13.1</a:t>
                      </a:r>
                      <a:r>
                        <a:rPr kumimoji="0" lang="zh-TW" altLang="en-US"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和</a:t>
                      </a:r>
                      <a:r>
                        <a:rPr kumimoji="0" lang="en-US" altLang="zh-TW"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13.3</a:t>
                      </a:r>
                      <a:r>
                        <a:rPr kumimoji="0" lang="zh-TW" altLang="en-US"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章節</a:t>
                      </a:r>
                      <a:r>
                        <a:rPr kumimoji="0" lang="en-US" altLang="zh-TW"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衛生福利部兒童遊戲場設施安全管理規範</a:t>
                      </a:r>
                      <a:endParaRPr kumimoji="0" lang="en-US" altLang="zh-TW" sz="20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實地檢驗</a:t>
                      </a:r>
                    </a:p>
                  </a:txBody>
                  <a:tcPr/>
                </a:tc>
                <a:extLst>
                  <a:ext uri="{0D108BD9-81ED-4DB2-BD59-A6C34878D82A}">
                    <a16:rowId xmlns:a16="http://schemas.microsoft.com/office/drawing/2014/main" xmlns="" val="10003"/>
                  </a:ext>
                </a:extLst>
              </a:tr>
              <a:tr h="566256">
                <a:tc vMerge="1">
                  <a:txBody>
                    <a:bodyPr/>
                    <a:lstStyle/>
                    <a:p>
                      <a:endParaRPr lang="zh-TW" alt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遊戲場鋪面材料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kern="1200" dirty="0">
                          <a:solidFill>
                            <a:schemeClr val="dk1"/>
                          </a:solidFill>
                          <a:effectLst/>
                          <a:latin typeface="+mn-lt"/>
                          <a:ea typeface="+mn-ea"/>
                          <a:cs typeface="+mn-cs"/>
                        </a:rPr>
                        <a:t>CNS 12643 (</a:t>
                      </a:r>
                      <a:r>
                        <a:rPr lang="zh-TW" altLang="en-US" sz="1800" b="0" i="0" kern="1200" dirty="0">
                          <a:solidFill>
                            <a:schemeClr val="dk1"/>
                          </a:solidFill>
                          <a:effectLst/>
                          <a:latin typeface="+mn-lt"/>
                          <a:ea typeface="+mn-ea"/>
                          <a:cs typeface="+mn-cs"/>
                        </a:rPr>
                        <a:t>不含第</a:t>
                      </a:r>
                      <a:r>
                        <a:rPr lang="en-US" altLang="zh-TW" sz="1800" b="0" i="0" kern="1200" dirty="0">
                          <a:solidFill>
                            <a:schemeClr val="dk1"/>
                          </a:solidFill>
                          <a:effectLst/>
                          <a:latin typeface="+mn-lt"/>
                          <a:ea typeface="+mn-ea"/>
                          <a:cs typeface="+mn-cs"/>
                        </a:rPr>
                        <a:t>11,12,13,14</a:t>
                      </a:r>
                      <a:r>
                        <a:rPr lang="zh-TW" altLang="en-US" sz="1800" b="0" i="0" kern="1200" dirty="0">
                          <a:solidFill>
                            <a:schemeClr val="dk1"/>
                          </a:solidFill>
                          <a:effectLst/>
                          <a:latin typeface="+mn-lt"/>
                          <a:ea typeface="+mn-ea"/>
                          <a:cs typeface="+mn-cs"/>
                        </a:rPr>
                        <a:t>章節</a:t>
                      </a:r>
                      <a:r>
                        <a:rPr lang="en-US" altLang="zh-TW" sz="1800" b="0" i="0" kern="1200" dirty="0">
                          <a:solidFill>
                            <a:schemeClr val="dk1"/>
                          </a:solidFill>
                          <a:effectLst/>
                          <a:latin typeface="+mn-lt"/>
                          <a:ea typeface="+mn-ea"/>
                          <a:cs typeface="+mn-cs"/>
                        </a:rPr>
                        <a:t>)</a:t>
                      </a:r>
                      <a:endParaRPr kumimoji="0" lang="zh-TW" altLang="en-US" sz="18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性能檢驗、實地檢驗</a:t>
                      </a:r>
                    </a:p>
                  </a:txBody>
                  <a:tcPr/>
                </a:tc>
                <a:extLst>
                  <a:ext uri="{0D108BD9-81ED-4DB2-BD59-A6C34878D82A}">
                    <a16:rowId xmlns:a16="http://schemas.microsoft.com/office/drawing/2014/main" xmlns="" val="10004"/>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軟質封閉式遊戲設備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CNS 15913 (</a:t>
                      </a:r>
                      <a:r>
                        <a:rPr kumimoji="0" lang="zh-TW" altLang="en-US"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不含</a:t>
                      </a:r>
                      <a:r>
                        <a:rPr kumimoji="0" lang="en-US" altLang="zh-TW"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5.1</a:t>
                      </a:r>
                      <a:r>
                        <a:rPr kumimoji="0" lang="zh-TW" altLang="en-US"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r>
                        <a:rPr kumimoji="0" lang="en-US" altLang="zh-TW"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10</a:t>
                      </a:r>
                      <a:r>
                        <a:rPr kumimoji="0" lang="zh-TW" altLang="en-US"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r>
                        <a:rPr kumimoji="0" lang="en-US" altLang="zh-TW"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11</a:t>
                      </a:r>
                      <a:r>
                        <a:rPr kumimoji="0" lang="zh-TW" altLang="en-US"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r>
                        <a:rPr kumimoji="0" lang="en-US" altLang="zh-TW"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12</a:t>
                      </a:r>
                      <a:r>
                        <a:rPr kumimoji="0" lang="zh-TW" altLang="en-US"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r>
                        <a:rPr kumimoji="0" lang="en-US" altLang="zh-TW"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13</a:t>
                      </a:r>
                      <a:r>
                        <a:rPr kumimoji="0" lang="zh-TW" altLang="en-US"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r>
                        <a:rPr kumimoji="0" lang="en-US" altLang="zh-TW"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14</a:t>
                      </a:r>
                      <a:r>
                        <a:rPr kumimoji="0" lang="zh-TW" altLang="en-US"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章節</a:t>
                      </a:r>
                      <a:r>
                        <a:rPr kumimoji="0" lang="en-US" altLang="zh-TW"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a:t>
                      </a:r>
                      <a:endParaRPr kumimoji="0" lang="zh-TW" altLang="en-US" sz="16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rPr>
                        <a:t>實地檢驗</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dirty="0">
                        <a:ln>
                          <a:noFill/>
                        </a:ln>
                        <a:solidFill>
                          <a:prstClr val="black"/>
                        </a:solidFill>
                        <a:effectLst/>
                        <a:uLnTx/>
                        <a:uFillTx/>
                        <a:latin typeface="文鼎粗隸" pitchFamily="65" charset="-120"/>
                        <a:ea typeface="文鼎粗隸" pitchFamily="65" charset="-120"/>
                        <a:cs typeface="+mn-cs"/>
                      </a:endParaRPr>
                    </a:p>
                  </a:txBody>
                  <a:tcPr/>
                </a:tc>
                <a:extLst>
                  <a:ext uri="{0D108BD9-81ED-4DB2-BD59-A6C34878D82A}">
                    <a16:rowId xmlns:a16="http://schemas.microsoft.com/office/drawing/2014/main" xmlns="" val="873838148"/>
                  </a:ext>
                </a:extLst>
              </a:tr>
            </a:tbl>
          </a:graphicData>
        </a:graphic>
      </p:graphicFrame>
    </p:spTree>
    <p:extLst>
      <p:ext uri="{BB962C8B-B14F-4D97-AF65-F5344CB8AC3E}">
        <p14:creationId xmlns:p14="http://schemas.microsoft.com/office/powerpoint/2010/main" xmlns="" val="17418022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8BF7236-176C-4F2F-9CDE-9A3A95F58749}"/>
              </a:ext>
            </a:extLst>
          </p:cNvPr>
          <p:cNvSpPr>
            <a:spLocks noGrp="1"/>
          </p:cNvSpPr>
          <p:nvPr>
            <p:ph type="ctrTitle"/>
          </p:nvPr>
        </p:nvSpPr>
        <p:spPr>
          <a:xfrm>
            <a:off x="775240" y="188640"/>
            <a:ext cx="7772400" cy="971416"/>
          </a:xfrm>
        </p:spPr>
        <p:txBody>
          <a:bodyPr>
            <a:normAutofit/>
          </a:bodyPr>
          <a:lstStyle/>
          <a:p>
            <a:r>
              <a:rPr lang="zh-TW" altLang="en-US" dirty="0"/>
              <a:t>檢驗遭遇問題</a:t>
            </a:r>
          </a:p>
        </p:txBody>
      </p:sp>
      <p:sp>
        <p:nvSpPr>
          <p:cNvPr id="3" name="副標題 2">
            <a:extLst>
              <a:ext uri="{FF2B5EF4-FFF2-40B4-BE49-F238E27FC236}">
                <a16:creationId xmlns:a16="http://schemas.microsoft.com/office/drawing/2014/main" xmlns="" id="{BF35BC79-A21F-4C1E-AF8D-215125D18AD7}"/>
              </a:ext>
            </a:extLst>
          </p:cNvPr>
          <p:cNvSpPr>
            <a:spLocks noGrp="1"/>
          </p:cNvSpPr>
          <p:nvPr>
            <p:ph type="subTitle" idx="1"/>
          </p:nvPr>
        </p:nvSpPr>
        <p:spPr>
          <a:xfrm>
            <a:off x="670304" y="1160056"/>
            <a:ext cx="7632848" cy="5365288"/>
          </a:xfrm>
        </p:spPr>
        <p:txBody>
          <a:bodyPr>
            <a:normAutofit lnSpcReduction="10000"/>
          </a:bodyPr>
          <a:lstStyle/>
          <a:p>
            <a:pPr algn="l"/>
            <a:r>
              <a:rPr lang="en-US" altLang="zh-TW" sz="3200" dirty="0">
                <a:solidFill>
                  <a:schemeClr val="tx1"/>
                </a:solidFill>
              </a:rPr>
              <a:t>CNS15913(</a:t>
            </a:r>
            <a:r>
              <a:rPr lang="zh-TW" altLang="en-US" sz="3200" dirty="0">
                <a:solidFill>
                  <a:schemeClr val="tx1"/>
                </a:solidFill>
              </a:rPr>
              <a:t>軟質封閉式遊戲設備</a:t>
            </a:r>
            <a:r>
              <a:rPr lang="en-US" altLang="zh-TW" sz="3200" dirty="0">
                <a:solidFill>
                  <a:schemeClr val="tx1"/>
                </a:solidFill>
              </a:rPr>
              <a:t>)</a:t>
            </a:r>
          </a:p>
          <a:p>
            <a:pPr algn="l"/>
            <a:r>
              <a:rPr lang="zh-TW" altLang="en-US" sz="3200" dirty="0">
                <a:solidFill>
                  <a:schemeClr val="tx1"/>
                </a:solidFill>
              </a:rPr>
              <a:t>目前只有「台灣德國萊因技術監護顧問股份有限公司」及「可宸遊具檢驗有限公司」具有檢驗資格，但經申請都表示本校特色遊戲場配置從建築物延伸到遊戲場的設計較為罕見且爭議性極大，都擔心檢驗後受</a:t>
            </a:r>
            <a:r>
              <a:rPr lang="en-US" altLang="zh-TW" sz="3200" dirty="0">
                <a:solidFill>
                  <a:schemeClr val="tx1"/>
                </a:solidFill>
              </a:rPr>
              <a:t>TAF</a:t>
            </a:r>
            <a:r>
              <a:rPr lang="zh-TW" altLang="en-US" sz="3200" dirty="0">
                <a:solidFill>
                  <a:schemeClr val="tx1"/>
                </a:solidFill>
              </a:rPr>
              <a:t>機構做停權的動作，均表示拒檢，造成本校在推動特色遊戲場與符合</a:t>
            </a:r>
            <a:r>
              <a:rPr lang="en-US" altLang="zh-TW" sz="3200" dirty="0">
                <a:solidFill>
                  <a:schemeClr val="tx1"/>
                </a:solidFill>
              </a:rPr>
              <a:t>CNS</a:t>
            </a:r>
            <a:r>
              <a:rPr lang="zh-TW" altLang="en-US" sz="3200" dirty="0">
                <a:solidFill>
                  <a:schemeClr val="tx1"/>
                </a:solidFill>
              </a:rPr>
              <a:t>相關規範遇到障礙，且建築物延伸遊戲場曾受檢且合格的案例本校並非第一案，何以直接判定本校遊戲場爭議性大，茲提列以下事項惠請協助釋疑：</a:t>
            </a:r>
            <a:endParaRPr lang="en-US" altLang="zh-TW" sz="3200" dirty="0">
              <a:solidFill>
                <a:schemeClr val="tx1"/>
              </a:solidFill>
            </a:endParaRPr>
          </a:p>
          <a:p>
            <a:endParaRPr lang="zh-TW" altLang="en-US" dirty="0"/>
          </a:p>
        </p:txBody>
      </p:sp>
    </p:spTree>
    <p:extLst>
      <p:ext uri="{BB962C8B-B14F-4D97-AF65-F5344CB8AC3E}">
        <p14:creationId xmlns:p14="http://schemas.microsoft.com/office/powerpoint/2010/main" xmlns="" val="3800879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矩形 1"/>
          <p:cNvSpPr txBox="1"/>
          <p:nvPr/>
        </p:nvSpPr>
        <p:spPr>
          <a:xfrm>
            <a:off x="611559" y="1012254"/>
            <a:ext cx="5184578" cy="544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p>
            <a:pPr hangingPunct="0">
              <a:lnSpc>
                <a:spcPts val="1600"/>
              </a:lnSpc>
              <a:spcBef>
                <a:spcPts val="600"/>
              </a:spcBef>
              <a:defRPr sz="1700" b="1">
                <a:solidFill>
                  <a:srgbClr val="215968"/>
                </a:solidFill>
                <a:latin typeface="+mn-lt"/>
                <a:ea typeface="+mn-ea"/>
                <a:cs typeface="+mn-cs"/>
                <a:sym typeface="Helvetica"/>
              </a:defRPr>
            </a:pPr>
            <a:r>
              <a:rPr lang="en-US" sz="1700" b="1" kern="0" dirty="0">
                <a:solidFill>
                  <a:srgbClr val="F79646"/>
                </a:solidFill>
                <a:latin typeface="微軟正黑體" pitchFamily="34" charset="-120"/>
                <a:ea typeface="微軟正黑體" pitchFamily="34" charset="-120"/>
                <a:sym typeface="Helvetica"/>
              </a:rPr>
              <a:t>01. </a:t>
            </a:r>
            <a:r>
              <a:rPr sz="1700" b="1" kern="0" dirty="0" err="1">
                <a:solidFill>
                  <a:srgbClr val="F79646"/>
                </a:solidFill>
                <a:latin typeface="微軟正黑體" pitchFamily="34" charset="-120"/>
                <a:ea typeface="微軟正黑體" pitchFamily="34" charset="-120"/>
                <a:sym typeface="Helvetica"/>
              </a:rPr>
              <a:t>以學生參與實施計畫的成果做為遊戲場規劃基礎</a:t>
            </a:r>
            <a:endParaRPr sz="1700" b="1" kern="0" dirty="0">
              <a:solidFill>
                <a:srgbClr val="F79646"/>
              </a:solidFill>
              <a:latin typeface="微軟正黑體" pitchFamily="34" charset="-120"/>
              <a:ea typeface="微軟正黑體" pitchFamily="34" charset="-120"/>
              <a:sym typeface="Helvetica"/>
            </a:endParaRPr>
          </a:p>
          <a:p>
            <a:pPr hangingPunct="0">
              <a:lnSpc>
                <a:spcPts val="1600"/>
              </a:lnSpc>
              <a:spcBef>
                <a:spcPts val="600"/>
              </a:spcBef>
              <a:defRPr sz="1700" b="1">
                <a:solidFill>
                  <a:srgbClr val="215968"/>
                </a:solidFill>
                <a:latin typeface="+mn-lt"/>
                <a:ea typeface="+mn-ea"/>
                <a:cs typeface="+mn-cs"/>
                <a:sym typeface="Helvetica"/>
              </a:defRPr>
            </a:pPr>
            <a:r>
              <a:rPr sz="1700" b="1" kern="0" dirty="0" err="1">
                <a:solidFill>
                  <a:srgbClr val="215968"/>
                </a:solidFill>
                <a:latin typeface="微軟正黑體" pitchFamily="34" charset="-120"/>
                <a:ea typeface="微軟正黑體" pitchFamily="34" charset="-120"/>
                <a:sym typeface="Helvetica"/>
              </a:rPr>
              <a:t>活動B：最愛遊具票選</a:t>
            </a:r>
            <a:endParaRPr sz="1700" b="1" kern="0" dirty="0">
              <a:solidFill>
                <a:srgbClr val="215968"/>
              </a:solidFill>
              <a:latin typeface="微軟正黑體" pitchFamily="34" charset="-120"/>
              <a:ea typeface="微軟正黑體" pitchFamily="34" charset="-120"/>
              <a:sym typeface="Helvetica"/>
            </a:endParaRPr>
          </a:p>
        </p:txBody>
      </p:sp>
      <p:sp>
        <p:nvSpPr>
          <p:cNvPr id="223" name="文字方塊 2"/>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dirty="0">
                <a:solidFill>
                  <a:srgbClr val="000000"/>
                </a:solidFill>
                <a:latin typeface="微軟正黑體" pitchFamily="34" charset="-120"/>
                <a:ea typeface="微軟正黑體" pitchFamily="34" charset="-120"/>
                <a:sym typeface="Helvetica"/>
              </a:rPr>
              <a:t> </a:t>
            </a:r>
            <a:r>
              <a:rPr sz="2000" b="1" kern="0" dirty="0" err="1">
                <a:solidFill>
                  <a:srgbClr val="000000"/>
                </a:solidFill>
                <a:latin typeface="微軟正黑體" pitchFamily="34" charset="-120"/>
                <a:ea typeface="微軟正黑體" pitchFamily="34" charset="-120"/>
                <a:sym typeface="Helvetica"/>
              </a:rPr>
              <a:t>規劃構想</a:t>
            </a:r>
            <a:endParaRPr sz="2000" b="1" kern="0" dirty="0">
              <a:solidFill>
                <a:srgbClr val="000000"/>
              </a:solidFill>
              <a:latin typeface="微軟正黑體" pitchFamily="34" charset="-120"/>
              <a:ea typeface="微軟正黑體" pitchFamily="34" charset="-120"/>
              <a:sym typeface="Helvetica"/>
            </a:endParaRPr>
          </a:p>
        </p:txBody>
      </p:sp>
      <p:pic>
        <p:nvPicPr>
          <p:cNvPr id="224" name="內容版面配置區 4" descr="內容版面配置區 4"/>
          <p:cNvPicPr>
            <a:picLocks noChangeAspect="1"/>
          </p:cNvPicPr>
          <p:nvPr/>
        </p:nvPicPr>
        <p:blipFill>
          <a:blip r:embed="rId2" cstate="print"/>
          <a:stretch>
            <a:fillRect/>
          </a:stretch>
        </p:blipFill>
        <p:spPr>
          <a:xfrm>
            <a:off x="1952416" y="2048759"/>
            <a:ext cx="3046679" cy="1713758"/>
          </a:xfrm>
          <a:prstGeom prst="rect">
            <a:avLst/>
          </a:prstGeom>
          <a:ln w="12700">
            <a:miter lim="400000"/>
          </a:ln>
        </p:spPr>
      </p:pic>
      <p:pic>
        <p:nvPicPr>
          <p:cNvPr id="225" name="內容版面配置區 4" descr="內容版面配置區 4"/>
          <p:cNvPicPr>
            <a:picLocks noChangeAspect="1"/>
          </p:cNvPicPr>
          <p:nvPr/>
        </p:nvPicPr>
        <p:blipFill>
          <a:blip r:embed="rId3" cstate="print"/>
          <a:stretch>
            <a:fillRect/>
          </a:stretch>
        </p:blipFill>
        <p:spPr>
          <a:xfrm>
            <a:off x="1952416" y="4110732"/>
            <a:ext cx="3046679" cy="2027947"/>
          </a:xfrm>
          <a:prstGeom prst="rect">
            <a:avLst/>
          </a:prstGeom>
          <a:ln w="12700">
            <a:miter lim="400000"/>
          </a:ln>
        </p:spPr>
      </p:pic>
      <p:pic>
        <p:nvPicPr>
          <p:cNvPr id="226" name="內容版面配置區 3" descr="內容版面配置區 3"/>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a:xfrm>
            <a:off x="5124070" y="2048759"/>
            <a:ext cx="2564210" cy="1713690"/>
          </a:xfrm>
          <a:prstGeom prst="rect">
            <a:avLst/>
          </a:prstGeom>
          <a:ln w="12700">
            <a:miter lim="400000"/>
          </a:ln>
        </p:spPr>
      </p:pic>
      <p:sp>
        <p:nvSpPr>
          <p:cNvPr id="227" name="文字方塊 4"/>
          <p:cNvSpPr txBox="1"/>
          <p:nvPr/>
        </p:nvSpPr>
        <p:spPr>
          <a:xfrm>
            <a:off x="5192305" y="4124204"/>
            <a:ext cx="2564212" cy="858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indent="457200">
              <a:lnSpc>
                <a:spcPts val="2000"/>
              </a:lnSpc>
              <a:spcBef>
                <a:spcPts val="600"/>
              </a:spcBef>
              <a:defRPr sz="1300">
                <a:latin typeface="微軟正黑體"/>
                <a:ea typeface="微軟正黑體"/>
                <a:cs typeface="微軟正黑體"/>
                <a:sym typeface="微軟正黑體"/>
              </a:defRPr>
            </a:lvl1pPr>
          </a:lstStyle>
          <a:p>
            <a:pPr hangingPunct="0"/>
            <a:r>
              <a:rPr kern="0">
                <a:solidFill>
                  <a:srgbClr val="000000"/>
                </a:solidFill>
              </a:rPr>
              <a:t>個別遊具的喜好有旋轉盤、盪鞦韆、攀爬網等，可將設施融入遊樂場的設計當中。</a:t>
            </a:r>
          </a:p>
        </p:txBody>
      </p:sp>
      <p:sp>
        <p:nvSpPr>
          <p:cNvPr id="228" name="文字方塊 4"/>
          <p:cNvSpPr txBox="1"/>
          <p:nvPr/>
        </p:nvSpPr>
        <p:spPr>
          <a:xfrm>
            <a:off x="1968108" y="3740615"/>
            <a:ext cx="2016944"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nSpc>
                <a:spcPts val="2000"/>
              </a:lnSpc>
              <a:spcBef>
                <a:spcPts val="600"/>
              </a:spcBef>
              <a:defRPr sz="1200">
                <a:latin typeface="微軟正黑體"/>
                <a:ea typeface="微軟正黑體"/>
                <a:cs typeface="微軟正黑體"/>
                <a:sym typeface="微軟正黑體"/>
              </a:defRPr>
            </a:lvl1pPr>
          </a:lstStyle>
          <a:p>
            <a:pPr hangingPunct="0"/>
            <a:r>
              <a:rPr kern="0">
                <a:solidFill>
                  <a:srgbClr val="000000"/>
                </a:solidFill>
              </a:rPr>
              <a:t>第一名</a:t>
            </a:r>
          </a:p>
        </p:txBody>
      </p:sp>
      <p:sp>
        <p:nvSpPr>
          <p:cNvPr id="229" name="文字方塊 4"/>
          <p:cNvSpPr txBox="1"/>
          <p:nvPr/>
        </p:nvSpPr>
        <p:spPr>
          <a:xfrm>
            <a:off x="5192305" y="3740615"/>
            <a:ext cx="2016945"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nSpc>
                <a:spcPts val="2000"/>
              </a:lnSpc>
              <a:spcBef>
                <a:spcPts val="600"/>
              </a:spcBef>
              <a:defRPr sz="1200">
                <a:latin typeface="微軟正黑體"/>
                <a:ea typeface="微軟正黑體"/>
                <a:cs typeface="微軟正黑體"/>
                <a:sym typeface="微軟正黑體"/>
              </a:defRPr>
            </a:lvl1pPr>
          </a:lstStyle>
          <a:p>
            <a:pPr hangingPunct="0"/>
            <a:r>
              <a:rPr kern="0">
                <a:solidFill>
                  <a:srgbClr val="000000"/>
                </a:solidFill>
              </a:rPr>
              <a:t>第二名</a:t>
            </a:r>
          </a:p>
        </p:txBody>
      </p:sp>
      <p:sp>
        <p:nvSpPr>
          <p:cNvPr id="230" name="文字方塊 4"/>
          <p:cNvSpPr txBox="1"/>
          <p:nvPr/>
        </p:nvSpPr>
        <p:spPr>
          <a:xfrm>
            <a:off x="1968108" y="6188761"/>
            <a:ext cx="2016944" cy="346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nSpc>
                <a:spcPts val="2000"/>
              </a:lnSpc>
              <a:spcBef>
                <a:spcPts val="600"/>
              </a:spcBef>
              <a:defRPr sz="1200">
                <a:latin typeface="微軟正黑體"/>
                <a:ea typeface="微軟正黑體"/>
                <a:cs typeface="微軟正黑體"/>
                <a:sym typeface="微軟正黑體"/>
              </a:defRPr>
            </a:lvl1pPr>
          </a:lstStyle>
          <a:p>
            <a:pPr hangingPunct="0"/>
            <a:r>
              <a:rPr kern="0">
                <a:solidFill>
                  <a:srgbClr val="000000"/>
                </a:solidFill>
              </a:rPr>
              <a:t>第三名</a:t>
            </a:r>
          </a:p>
        </p:txBody>
      </p:sp>
    </p:spTree>
    <p:extLst>
      <p:ext uri="{BB962C8B-B14F-4D97-AF65-F5344CB8AC3E}">
        <p14:creationId xmlns:p14="http://schemas.microsoft.com/office/powerpoint/2010/main" xmlns="" val="424091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8BF7236-176C-4F2F-9CDE-9A3A95F58749}"/>
              </a:ext>
            </a:extLst>
          </p:cNvPr>
          <p:cNvSpPr>
            <a:spLocks noGrp="1"/>
          </p:cNvSpPr>
          <p:nvPr>
            <p:ph type="ctrTitle"/>
          </p:nvPr>
        </p:nvSpPr>
        <p:spPr>
          <a:xfrm>
            <a:off x="775240" y="188640"/>
            <a:ext cx="7772400" cy="971416"/>
          </a:xfrm>
        </p:spPr>
        <p:txBody>
          <a:bodyPr>
            <a:normAutofit/>
          </a:bodyPr>
          <a:lstStyle/>
          <a:p>
            <a:r>
              <a:rPr lang="zh-TW" altLang="en-US" dirty="0"/>
              <a:t>檢驗遭遇問題</a:t>
            </a:r>
          </a:p>
        </p:txBody>
      </p:sp>
      <p:sp>
        <p:nvSpPr>
          <p:cNvPr id="3" name="副標題 2">
            <a:extLst>
              <a:ext uri="{FF2B5EF4-FFF2-40B4-BE49-F238E27FC236}">
                <a16:creationId xmlns:a16="http://schemas.microsoft.com/office/drawing/2014/main" xmlns="" id="{BF35BC79-A21F-4C1E-AF8D-215125D18AD7}"/>
              </a:ext>
            </a:extLst>
          </p:cNvPr>
          <p:cNvSpPr>
            <a:spLocks noGrp="1"/>
          </p:cNvSpPr>
          <p:nvPr>
            <p:ph type="subTitle" idx="1"/>
          </p:nvPr>
        </p:nvSpPr>
        <p:spPr>
          <a:xfrm>
            <a:off x="670304" y="1160056"/>
            <a:ext cx="7632848" cy="5365288"/>
          </a:xfrm>
        </p:spPr>
        <p:txBody>
          <a:bodyPr>
            <a:normAutofit/>
          </a:bodyPr>
          <a:lstStyle/>
          <a:p>
            <a:pPr algn="l"/>
            <a:r>
              <a:rPr lang="en-US" altLang="zh-TW" sz="2800" dirty="0">
                <a:solidFill>
                  <a:schemeClr val="tx1"/>
                </a:solidFill>
              </a:rPr>
              <a:t>(</a:t>
            </a:r>
            <a:r>
              <a:rPr lang="zh-TW" altLang="en-US" sz="2800" dirty="0">
                <a:solidFill>
                  <a:schemeClr val="tx1"/>
                </a:solidFill>
              </a:rPr>
              <a:t>一</a:t>
            </a:r>
            <a:r>
              <a:rPr lang="en-US" altLang="zh-TW" sz="2800" dirty="0">
                <a:solidFill>
                  <a:schemeClr val="tx1"/>
                </a:solidFill>
              </a:rPr>
              <a:t>)</a:t>
            </a:r>
            <a:r>
              <a:rPr lang="zh-TW" altLang="en-US" sz="2800" dirty="0">
                <a:solidFill>
                  <a:schemeClr val="tx1"/>
                </a:solidFill>
              </a:rPr>
              <a:t>本校遊戲場該用哪條檢驗規範來通過安</a:t>
            </a:r>
            <a:endParaRPr lang="en-US" altLang="zh-TW" sz="2800" dirty="0">
              <a:solidFill>
                <a:schemeClr val="tx1"/>
              </a:solidFill>
            </a:endParaRPr>
          </a:p>
          <a:p>
            <a:pPr algn="l"/>
            <a:r>
              <a:rPr lang="zh-TW" altLang="en-US" sz="2800" dirty="0">
                <a:solidFill>
                  <a:schemeClr val="tx1"/>
                </a:solidFill>
              </a:rPr>
              <a:t>       全認證</a:t>
            </a:r>
            <a:r>
              <a:rPr lang="en-US" altLang="zh-TW" sz="2800" dirty="0">
                <a:solidFill>
                  <a:schemeClr val="tx1"/>
                </a:solidFill>
              </a:rPr>
              <a:t>?</a:t>
            </a:r>
          </a:p>
          <a:p>
            <a:pPr algn="l"/>
            <a:r>
              <a:rPr lang="en-US" altLang="zh-TW" sz="2800" dirty="0">
                <a:solidFill>
                  <a:schemeClr val="tx1"/>
                </a:solidFill>
              </a:rPr>
              <a:t>(</a:t>
            </a:r>
            <a:r>
              <a:rPr lang="zh-TW" altLang="en-US" sz="2800" dirty="0">
                <a:solidFill>
                  <a:schemeClr val="tx1"/>
                </a:solidFill>
              </a:rPr>
              <a:t>二</a:t>
            </a:r>
            <a:r>
              <a:rPr lang="en-US" altLang="zh-TW" sz="2800" dirty="0">
                <a:solidFill>
                  <a:schemeClr val="tx1"/>
                </a:solidFill>
              </a:rPr>
              <a:t>)</a:t>
            </a:r>
            <a:r>
              <a:rPr lang="zh-TW" altLang="en-US" sz="2800" dirty="0">
                <a:solidFill>
                  <a:schemeClr val="tx1"/>
                </a:solidFill>
              </a:rPr>
              <a:t>檢驗機構可以拒絕檢驗本校嗎？如</a:t>
            </a:r>
            <a:endParaRPr lang="en-US" altLang="zh-TW" sz="2800" dirty="0">
              <a:solidFill>
                <a:schemeClr val="tx1"/>
              </a:solidFill>
            </a:endParaRPr>
          </a:p>
          <a:p>
            <a:pPr algn="l"/>
            <a:r>
              <a:rPr lang="zh-TW" altLang="en-US" sz="2800" dirty="0">
                <a:solidFill>
                  <a:schemeClr val="tx1"/>
                </a:solidFill>
              </a:rPr>
              <a:t>         </a:t>
            </a:r>
            <a:r>
              <a:rPr lang="en-US" altLang="zh-TW" sz="2800" dirty="0">
                <a:solidFill>
                  <a:schemeClr val="tx1"/>
                </a:solidFill>
              </a:rPr>
              <a:t>CNS15913</a:t>
            </a:r>
            <a:r>
              <a:rPr lang="zh-TW" altLang="en-US" sz="2800" dirty="0">
                <a:solidFill>
                  <a:schemeClr val="tx1"/>
                </a:solidFill>
              </a:rPr>
              <a:t>目前只有</a:t>
            </a:r>
            <a:r>
              <a:rPr lang="en-US" altLang="zh-TW" sz="2800" dirty="0">
                <a:solidFill>
                  <a:schemeClr val="tx1"/>
                </a:solidFill>
              </a:rPr>
              <a:t>2</a:t>
            </a:r>
            <a:r>
              <a:rPr lang="zh-TW" altLang="en-US" sz="2800" dirty="0">
                <a:solidFill>
                  <a:schemeClr val="tx1"/>
                </a:solidFill>
              </a:rPr>
              <a:t>家可申請檢驗，</a:t>
            </a:r>
            <a:endParaRPr lang="en-US" altLang="zh-TW" sz="2800" dirty="0">
              <a:solidFill>
                <a:schemeClr val="tx1"/>
              </a:solidFill>
            </a:endParaRPr>
          </a:p>
          <a:p>
            <a:pPr algn="l"/>
            <a:r>
              <a:rPr lang="zh-TW" altLang="en-US" sz="2800" dirty="0">
                <a:solidFill>
                  <a:schemeClr val="tx1"/>
                </a:solidFill>
              </a:rPr>
              <a:t>        若這</a:t>
            </a:r>
            <a:r>
              <a:rPr lang="en-US" altLang="zh-TW" sz="2800" dirty="0">
                <a:solidFill>
                  <a:schemeClr val="tx1"/>
                </a:solidFill>
              </a:rPr>
              <a:t>2</a:t>
            </a:r>
            <a:r>
              <a:rPr lang="zh-TW" altLang="en-US" sz="2800" dirty="0">
                <a:solidFill>
                  <a:schemeClr val="tx1"/>
                </a:solidFill>
              </a:rPr>
              <a:t>家都不檢驗，後續校方該如何處理</a:t>
            </a:r>
            <a:r>
              <a:rPr lang="en-US" altLang="zh-TW" sz="2800" dirty="0">
                <a:solidFill>
                  <a:schemeClr val="tx1"/>
                </a:solidFill>
              </a:rPr>
              <a:t>?</a:t>
            </a:r>
          </a:p>
          <a:p>
            <a:pPr algn="l"/>
            <a:r>
              <a:rPr lang="en-US" altLang="zh-TW" sz="2800" dirty="0">
                <a:solidFill>
                  <a:schemeClr val="tx1"/>
                </a:solidFill>
              </a:rPr>
              <a:t>(</a:t>
            </a:r>
            <a:r>
              <a:rPr lang="zh-TW" altLang="en-US" sz="2800" dirty="0">
                <a:solidFill>
                  <a:schemeClr val="tx1"/>
                </a:solidFill>
              </a:rPr>
              <a:t>三</a:t>
            </a:r>
            <a:r>
              <a:rPr lang="en-US" altLang="zh-TW" sz="2800" dirty="0">
                <a:solidFill>
                  <a:schemeClr val="tx1"/>
                </a:solidFill>
              </a:rPr>
              <a:t>)</a:t>
            </a:r>
            <a:r>
              <a:rPr lang="zh-TW" altLang="en-US" sz="2800" dirty="0">
                <a:solidFill>
                  <a:schemeClr val="tx1"/>
                </a:solidFill>
              </a:rPr>
              <a:t>若檢驗過程有遇到不合格情形，如教室</a:t>
            </a:r>
            <a:endParaRPr lang="en-US" altLang="zh-TW" sz="2800" dirty="0">
              <a:solidFill>
                <a:schemeClr val="tx1"/>
              </a:solidFill>
            </a:endParaRPr>
          </a:p>
          <a:p>
            <a:pPr algn="l"/>
            <a:r>
              <a:rPr lang="zh-TW" altLang="en-US" sz="2800" dirty="0">
                <a:solidFill>
                  <a:schemeClr val="tx1"/>
                </a:solidFill>
              </a:rPr>
              <a:t>       走廊直接延伸至溜滑梯，但往例有合格</a:t>
            </a:r>
            <a:endParaRPr lang="en-US" altLang="zh-TW" sz="2800" dirty="0">
              <a:solidFill>
                <a:schemeClr val="tx1"/>
              </a:solidFill>
            </a:endParaRPr>
          </a:p>
          <a:p>
            <a:pPr algn="l"/>
            <a:r>
              <a:rPr lang="zh-TW" altLang="en-US" sz="2800" dirty="0">
                <a:solidFill>
                  <a:schemeClr val="tx1"/>
                </a:solidFill>
              </a:rPr>
              <a:t>       案例，校方該如何處理</a:t>
            </a:r>
            <a:endParaRPr lang="en-US" altLang="zh-TW" sz="2800" dirty="0">
              <a:solidFill>
                <a:schemeClr val="tx1"/>
              </a:solidFill>
            </a:endParaRPr>
          </a:p>
          <a:p>
            <a:pPr algn="l"/>
            <a:r>
              <a:rPr lang="en-US" altLang="zh-TW" sz="2800" dirty="0">
                <a:solidFill>
                  <a:schemeClr val="tx1"/>
                </a:solidFill>
              </a:rPr>
              <a:t>(</a:t>
            </a:r>
            <a:r>
              <a:rPr lang="zh-TW" altLang="en-US" sz="2800" dirty="0">
                <a:solidFill>
                  <a:schemeClr val="tx1"/>
                </a:solidFill>
              </a:rPr>
              <a:t>四</a:t>
            </a:r>
            <a:r>
              <a:rPr lang="en-US" altLang="zh-TW" sz="2800" dirty="0">
                <a:solidFill>
                  <a:schemeClr val="tx1"/>
                </a:solidFill>
              </a:rPr>
              <a:t>)</a:t>
            </a:r>
            <a:r>
              <a:rPr lang="zh-TW" altLang="en-US" sz="2800" dirty="0">
                <a:solidFill>
                  <a:schemeClr val="tx1"/>
                </a:solidFill>
              </a:rPr>
              <a:t>遊戲場同時具有封閉式遊具和開放式遊</a:t>
            </a:r>
            <a:endParaRPr lang="en-US" altLang="zh-TW" sz="2800" dirty="0">
              <a:solidFill>
                <a:schemeClr val="tx1"/>
              </a:solidFill>
            </a:endParaRPr>
          </a:p>
          <a:p>
            <a:pPr algn="l"/>
            <a:r>
              <a:rPr lang="zh-TW" altLang="en-US" sz="2800" dirty="0">
                <a:solidFill>
                  <a:schemeClr val="tx1"/>
                </a:solidFill>
              </a:rPr>
              <a:t>       具，同一區場地可以分別驗</a:t>
            </a:r>
            <a:r>
              <a:rPr lang="en-US" altLang="zh-TW" sz="2800" dirty="0">
                <a:solidFill>
                  <a:schemeClr val="tx1"/>
                </a:solidFill>
              </a:rPr>
              <a:t>CNS12642</a:t>
            </a:r>
            <a:r>
              <a:rPr lang="zh-TW" altLang="en-US" sz="2800" dirty="0">
                <a:solidFill>
                  <a:schemeClr val="tx1"/>
                </a:solidFill>
              </a:rPr>
              <a:t>和</a:t>
            </a:r>
            <a:endParaRPr lang="en-US" altLang="zh-TW" sz="2800" dirty="0">
              <a:solidFill>
                <a:schemeClr val="tx1"/>
              </a:solidFill>
            </a:endParaRPr>
          </a:p>
          <a:p>
            <a:pPr algn="l"/>
            <a:r>
              <a:rPr lang="zh-TW" altLang="en-US" sz="2800" dirty="0">
                <a:solidFill>
                  <a:schemeClr val="tx1"/>
                </a:solidFill>
              </a:rPr>
              <a:t>       </a:t>
            </a:r>
            <a:r>
              <a:rPr lang="en-US" altLang="zh-TW" sz="2800" dirty="0">
                <a:solidFill>
                  <a:schemeClr val="tx1"/>
                </a:solidFill>
              </a:rPr>
              <a:t>CNS15913</a:t>
            </a:r>
            <a:r>
              <a:rPr lang="zh-TW" altLang="en-US" sz="2800" dirty="0">
                <a:solidFill>
                  <a:schemeClr val="tx1"/>
                </a:solidFill>
              </a:rPr>
              <a:t>嗎</a:t>
            </a:r>
            <a:r>
              <a:rPr lang="en-US" altLang="zh-TW" sz="2800" dirty="0">
                <a:solidFill>
                  <a:schemeClr val="tx1"/>
                </a:solidFill>
              </a:rPr>
              <a:t>? </a:t>
            </a:r>
          </a:p>
          <a:p>
            <a:endParaRPr lang="zh-TW" altLang="en-US" dirty="0"/>
          </a:p>
        </p:txBody>
      </p:sp>
    </p:spTree>
    <p:extLst>
      <p:ext uri="{BB962C8B-B14F-4D97-AF65-F5344CB8AC3E}">
        <p14:creationId xmlns:p14="http://schemas.microsoft.com/office/powerpoint/2010/main" xmlns="" val="4908897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476672"/>
            <a:ext cx="7772400" cy="792087"/>
          </a:xfrm>
        </p:spPr>
        <p:txBody>
          <a:bodyPr>
            <a:normAutofit/>
          </a:bodyPr>
          <a:lstStyle/>
          <a:p>
            <a:r>
              <a:rPr lang="zh-TW" altLang="en-US" dirty="0">
                <a:latin typeface="新細明體"/>
              </a:rPr>
              <a:t>七、結語</a:t>
            </a:r>
            <a:r>
              <a:rPr lang="en-US" altLang="zh-TW" dirty="0">
                <a:latin typeface="新細明體"/>
              </a:rPr>
              <a:t>(</a:t>
            </a:r>
            <a:r>
              <a:rPr lang="zh-TW" altLang="en-US" dirty="0">
                <a:latin typeface="新細明體"/>
              </a:rPr>
              <a:t>心得分享</a:t>
            </a:r>
            <a:r>
              <a:rPr lang="en-US" altLang="zh-TW" dirty="0">
                <a:latin typeface="新細明體"/>
              </a:rPr>
              <a:t>)</a:t>
            </a:r>
            <a:endParaRPr lang="zh-TW" altLang="en-US" dirty="0"/>
          </a:p>
        </p:txBody>
      </p:sp>
      <p:sp>
        <p:nvSpPr>
          <p:cNvPr id="3" name="副標題 2"/>
          <p:cNvSpPr>
            <a:spLocks noGrp="1"/>
          </p:cNvSpPr>
          <p:nvPr>
            <p:ph type="subTitle" idx="1"/>
          </p:nvPr>
        </p:nvSpPr>
        <p:spPr>
          <a:xfrm>
            <a:off x="611560" y="1340768"/>
            <a:ext cx="7984976" cy="5256584"/>
          </a:xfrm>
        </p:spPr>
        <p:txBody>
          <a:bodyPr>
            <a:normAutofit fontScale="77500" lnSpcReduction="20000"/>
          </a:bodyPr>
          <a:lstStyle/>
          <a:p>
            <a:pPr algn="l"/>
            <a:r>
              <a:rPr lang="en-US" altLang="zh-TW" sz="3200" dirty="0">
                <a:solidFill>
                  <a:schemeClr val="tx1"/>
                </a:solidFill>
              </a:rPr>
              <a:t>1.</a:t>
            </a:r>
            <a:r>
              <a:rPr lang="zh-TW" altLang="en-US" sz="3200" dirty="0">
                <a:solidFill>
                  <a:schemeClr val="tx1"/>
                </a:solidFill>
              </a:rPr>
              <a:t>申請階段</a:t>
            </a:r>
            <a:r>
              <a:rPr lang="en-US" altLang="zh-TW" sz="3200" dirty="0">
                <a:solidFill>
                  <a:schemeClr val="tx1"/>
                </a:solidFill>
                <a:ea typeface="標楷體" panose="03000509000000000000" pitchFamily="65" charset="-120"/>
              </a:rPr>
              <a:t>:</a:t>
            </a:r>
          </a:p>
          <a:p>
            <a:pPr algn="l"/>
            <a:r>
              <a:rPr lang="zh-TW" altLang="en-US" sz="3200" dirty="0">
                <a:solidFill>
                  <a:schemeClr val="tx1"/>
                </a:solidFill>
                <a:ea typeface="標楷體" panose="03000509000000000000" pitchFamily="65" charset="-120"/>
              </a:rPr>
              <a:t> </a:t>
            </a:r>
            <a:r>
              <a:rPr lang="zh-TW" altLang="en-US" sz="3200" dirty="0" smtClean="0">
                <a:ea typeface="標楷體" panose="03000509000000000000" pitchFamily="65" charset="-120"/>
              </a:rPr>
              <a:t> </a:t>
            </a:r>
            <a:r>
              <a:rPr lang="zh-TW" altLang="en-US" sz="3200" dirty="0" smtClean="0">
                <a:solidFill>
                  <a:schemeClr val="tx1"/>
                </a:solidFill>
                <a:ea typeface="+mj-ea"/>
              </a:rPr>
              <a:t>各處</a:t>
            </a:r>
            <a:r>
              <a:rPr lang="zh-TW" altLang="en-US" sz="3200" dirty="0">
                <a:solidFill>
                  <a:schemeClr val="tx1"/>
                </a:solidFill>
                <a:ea typeface="+mj-ea"/>
              </a:rPr>
              <a:t>室協同</a:t>
            </a:r>
            <a:r>
              <a:rPr lang="zh-TW" altLang="en-US" sz="3200" dirty="0" smtClean="0">
                <a:ea typeface="+mj-ea"/>
              </a:rPr>
              <a:t>合作，</a:t>
            </a:r>
            <a:r>
              <a:rPr lang="zh-TW" altLang="en-US" sz="3200" dirty="0" smtClean="0">
                <a:ea typeface="+mj-ea"/>
              </a:rPr>
              <a:t>進行</a:t>
            </a:r>
            <a:r>
              <a:rPr lang="zh-TW" altLang="en-US" sz="3200" dirty="0" smtClean="0">
                <a:solidFill>
                  <a:schemeClr val="tx1"/>
                </a:solidFill>
                <a:ea typeface="+mj-ea"/>
              </a:rPr>
              <a:t>學生</a:t>
            </a:r>
            <a:r>
              <a:rPr lang="zh-TW" altLang="en-US" sz="3200" dirty="0">
                <a:solidFill>
                  <a:schemeClr val="tx1"/>
                </a:solidFill>
                <a:ea typeface="+mj-ea"/>
              </a:rPr>
              <a:t>參與</a:t>
            </a:r>
            <a:r>
              <a:rPr lang="zh-TW" altLang="en-US" sz="3200" dirty="0" smtClean="0">
                <a:ea typeface="+mj-ea"/>
              </a:rPr>
              <a:t>計畫</a:t>
            </a:r>
            <a:r>
              <a:rPr lang="zh-TW" altLang="en-US" sz="3200" dirty="0" smtClean="0">
                <a:ea typeface="+mj-ea"/>
              </a:rPr>
              <a:t>執行</a:t>
            </a:r>
            <a:r>
              <a:rPr lang="zh-TW" altLang="en-US" sz="3200" dirty="0" smtClean="0">
                <a:ea typeface="+mj-ea"/>
              </a:rPr>
              <a:t>規劃，</a:t>
            </a:r>
            <a:r>
              <a:rPr lang="zh-TW" altLang="en-US" sz="3200" dirty="0">
                <a:solidFill>
                  <a:schemeClr val="tx1"/>
                </a:solidFill>
                <a:ea typeface="+mj-ea"/>
              </a:rPr>
              <a:t>提供</a:t>
            </a:r>
            <a:endParaRPr lang="en-US" altLang="zh-TW" sz="3200" dirty="0">
              <a:solidFill>
                <a:schemeClr val="tx1"/>
              </a:solidFill>
              <a:ea typeface="+mj-ea"/>
            </a:endParaRPr>
          </a:p>
          <a:p>
            <a:pPr algn="l"/>
            <a:r>
              <a:rPr lang="zh-TW" altLang="en-US" sz="3200" dirty="0">
                <a:solidFill>
                  <a:schemeClr val="tx1"/>
                </a:solidFill>
                <a:ea typeface="+mj-ea"/>
              </a:rPr>
              <a:t>  設計單位規劃參考方向</a:t>
            </a:r>
            <a:endParaRPr lang="en-US" altLang="zh-TW" sz="3200" dirty="0">
              <a:solidFill>
                <a:schemeClr val="tx1"/>
              </a:solidFill>
              <a:ea typeface="+mj-ea"/>
            </a:endParaRPr>
          </a:p>
          <a:p>
            <a:pPr algn="l"/>
            <a:r>
              <a:rPr lang="en-US" altLang="zh-TW" sz="3200" dirty="0">
                <a:solidFill>
                  <a:schemeClr val="tx1"/>
                </a:solidFill>
                <a:ea typeface="新細明體"/>
              </a:rPr>
              <a:t>2.</a:t>
            </a:r>
            <a:r>
              <a:rPr lang="zh-TW" altLang="en-US" sz="3200" dirty="0">
                <a:solidFill>
                  <a:schemeClr val="tx1"/>
                </a:solidFill>
                <a:ea typeface="新細明體"/>
              </a:rPr>
              <a:t>規劃設計階段</a:t>
            </a:r>
            <a:r>
              <a:rPr lang="en-US" altLang="zh-TW" sz="3200" dirty="0">
                <a:solidFill>
                  <a:schemeClr val="tx1"/>
                </a:solidFill>
                <a:ea typeface="標楷體" panose="03000509000000000000" pitchFamily="65" charset="-120"/>
              </a:rPr>
              <a:t>:</a:t>
            </a:r>
          </a:p>
          <a:p>
            <a:pPr algn="l"/>
            <a:r>
              <a:rPr lang="zh-TW" altLang="en-US" sz="3200" dirty="0">
                <a:solidFill>
                  <a:schemeClr val="tx1"/>
                </a:solidFill>
                <a:ea typeface="標楷體" panose="03000509000000000000" pitchFamily="65" charset="-120"/>
              </a:rPr>
              <a:t> </a:t>
            </a:r>
            <a:r>
              <a:rPr lang="en-US" altLang="zh-TW" sz="3200" dirty="0">
                <a:solidFill>
                  <a:schemeClr val="tx1"/>
                </a:solidFill>
                <a:ea typeface="細明體" pitchFamily="49" charset="-120"/>
              </a:rPr>
              <a:t>(1)</a:t>
            </a:r>
            <a:r>
              <a:rPr lang="zh-TW" altLang="en-US" sz="3200" dirty="0">
                <a:solidFill>
                  <a:schemeClr val="tx1"/>
                </a:solidFill>
                <a:ea typeface="+mj-ea"/>
              </a:rPr>
              <a:t>找到有經驗有能力有熱忱的設計團隊 </a:t>
            </a:r>
            <a:r>
              <a:rPr lang="en-US" altLang="zh-TW" sz="3200" dirty="0">
                <a:solidFill>
                  <a:schemeClr val="tx1"/>
                </a:solidFill>
                <a:ea typeface="+mj-ea"/>
              </a:rPr>
              <a:t>(</a:t>
            </a:r>
            <a:r>
              <a:rPr lang="zh-TW" altLang="en-US" sz="3200" dirty="0">
                <a:solidFill>
                  <a:schemeClr val="tx1"/>
                </a:solidFill>
                <a:ea typeface="+mj-ea"/>
              </a:rPr>
              <a:t>建築師或設</a:t>
            </a:r>
            <a:endParaRPr lang="en-US" altLang="zh-TW" sz="3200" dirty="0">
              <a:solidFill>
                <a:schemeClr val="tx1"/>
              </a:solidFill>
              <a:ea typeface="+mj-ea"/>
            </a:endParaRPr>
          </a:p>
          <a:p>
            <a:pPr algn="l"/>
            <a:r>
              <a:rPr lang="zh-TW" altLang="en-US" sz="3200" dirty="0">
                <a:solidFill>
                  <a:schemeClr val="tx1"/>
                </a:solidFill>
                <a:ea typeface="+mj-ea"/>
              </a:rPr>
              <a:t>      </a:t>
            </a:r>
            <a:r>
              <a:rPr lang="zh-TW" altLang="en-US" sz="3200" dirty="0" smtClean="0">
                <a:solidFill>
                  <a:schemeClr val="tx1"/>
                </a:solidFill>
                <a:ea typeface="+mj-ea"/>
              </a:rPr>
              <a:t>計</a:t>
            </a:r>
            <a:r>
              <a:rPr lang="zh-TW" altLang="en-US" sz="3200" dirty="0">
                <a:solidFill>
                  <a:schemeClr val="tx1"/>
                </a:solidFill>
                <a:ea typeface="+mj-ea"/>
              </a:rPr>
              <a:t>師</a:t>
            </a:r>
            <a:r>
              <a:rPr lang="en-US" altLang="zh-TW" sz="3200" dirty="0" smtClean="0">
                <a:solidFill>
                  <a:schemeClr val="tx1"/>
                </a:solidFill>
                <a:ea typeface="+mj-ea"/>
              </a:rPr>
              <a:t>)</a:t>
            </a:r>
            <a:endParaRPr lang="en-US" altLang="zh-TW" sz="3200" dirty="0">
              <a:solidFill>
                <a:schemeClr val="tx1"/>
              </a:solidFill>
              <a:ea typeface="+mj-ea"/>
            </a:endParaRPr>
          </a:p>
          <a:p>
            <a:pPr algn="l"/>
            <a:r>
              <a:rPr lang="zh-TW" altLang="en-US" sz="3200" dirty="0">
                <a:solidFill>
                  <a:schemeClr val="tx1"/>
                </a:solidFill>
                <a:ea typeface="+mj-ea"/>
              </a:rPr>
              <a:t>      </a:t>
            </a:r>
            <a:r>
              <a:rPr lang="en-US" altLang="zh-TW" sz="3200" dirty="0">
                <a:solidFill>
                  <a:schemeClr val="tx1"/>
                </a:solidFill>
                <a:ea typeface="+mj-ea"/>
              </a:rPr>
              <a:t>A.</a:t>
            </a:r>
            <a:r>
              <a:rPr lang="zh-TW" altLang="en-US" sz="3200" dirty="0">
                <a:solidFill>
                  <a:schemeClr val="tx1"/>
                </a:solidFill>
                <a:ea typeface="+mj-ea"/>
              </a:rPr>
              <a:t>請國立雲林科技大學創意整合設計中心推薦</a:t>
            </a:r>
            <a:endParaRPr lang="en-US" altLang="zh-TW" sz="3200" dirty="0">
              <a:solidFill>
                <a:schemeClr val="tx1"/>
              </a:solidFill>
              <a:ea typeface="+mj-ea"/>
            </a:endParaRPr>
          </a:p>
          <a:p>
            <a:pPr algn="l"/>
            <a:r>
              <a:rPr lang="zh-TW" altLang="en-US" sz="3200" dirty="0">
                <a:solidFill>
                  <a:schemeClr val="tx1"/>
                </a:solidFill>
                <a:ea typeface="+mj-ea"/>
              </a:rPr>
              <a:t>      </a:t>
            </a:r>
            <a:r>
              <a:rPr lang="en-US" altLang="zh-TW" sz="3200" dirty="0">
                <a:solidFill>
                  <a:schemeClr val="tx1"/>
                </a:solidFill>
                <a:ea typeface="+mj-ea"/>
              </a:rPr>
              <a:t>B.</a:t>
            </a:r>
            <a:r>
              <a:rPr lang="zh-TW" altLang="en-US" sz="3200" dirty="0">
                <a:solidFill>
                  <a:schemeClr val="tx1"/>
                </a:solidFill>
                <a:ea typeface="+mj-ea"/>
              </a:rPr>
              <a:t>詢問有經驗的學校</a:t>
            </a:r>
          </a:p>
          <a:p>
            <a:pPr algn="l"/>
            <a:r>
              <a:rPr lang="zh-TW" altLang="en-US" sz="3200" dirty="0">
                <a:solidFill>
                  <a:schemeClr val="tx1"/>
                </a:solidFill>
                <a:ea typeface="+mj-ea"/>
              </a:rPr>
              <a:t>  </a:t>
            </a:r>
            <a:r>
              <a:rPr lang="en-US" altLang="zh-TW" sz="3200" dirty="0">
                <a:solidFill>
                  <a:schemeClr val="tx1"/>
                </a:solidFill>
                <a:ea typeface="+mj-ea"/>
              </a:rPr>
              <a:t>(2)</a:t>
            </a:r>
            <a:r>
              <a:rPr lang="zh-TW" altLang="en-US" sz="3200" dirty="0">
                <a:solidFill>
                  <a:schemeClr val="tx1"/>
                </a:solidFill>
                <a:ea typeface="+mj-ea"/>
              </a:rPr>
              <a:t>履約實績有口碑的廠商</a:t>
            </a:r>
            <a:r>
              <a:rPr lang="en-US" altLang="zh-TW" sz="3200" dirty="0">
                <a:solidFill>
                  <a:schemeClr val="tx1"/>
                </a:solidFill>
                <a:ea typeface="+mj-ea"/>
              </a:rPr>
              <a:t>(</a:t>
            </a:r>
            <a:r>
              <a:rPr lang="zh-TW" altLang="en-US" sz="3200" dirty="0">
                <a:solidFill>
                  <a:schemeClr val="tx1"/>
                </a:solidFill>
                <a:ea typeface="+mj-ea"/>
              </a:rPr>
              <a:t>遊具廠商有設計部門</a:t>
            </a:r>
            <a:r>
              <a:rPr lang="en-US" altLang="zh-TW" sz="3200" dirty="0">
                <a:solidFill>
                  <a:schemeClr val="tx1"/>
                </a:solidFill>
                <a:ea typeface="+mj-ea"/>
              </a:rPr>
              <a:t>)</a:t>
            </a:r>
            <a:r>
              <a:rPr lang="zh-TW" altLang="en-US" sz="3200" dirty="0">
                <a:solidFill>
                  <a:schemeClr val="tx1"/>
                </a:solidFill>
                <a:ea typeface="+mj-ea"/>
              </a:rPr>
              <a:t>       </a:t>
            </a:r>
            <a:endParaRPr lang="en-US" altLang="zh-TW" sz="3200" dirty="0">
              <a:solidFill>
                <a:schemeClr val="tx1"/>
              </a:solidFill>
              <a:ea typeface="+mj-ea"/>
            </a:endParaRPr>
          </a:p>
          <a:p>
            <a:pPr algn="l"/>
            <a:r>
              <a:rPr lang="zh-TW" altLang="en-US" sz="3200" dirty="0">
                <a:solidFill>
                  <a:schemeClr val="tx1"/>
                </a:solidFill>
                <a:ea typeface="+mj-ea"/>
              </a:rPr>
              <a:t>  </a:t>
            </a:r>
            <a:r>
              <a:rPr lang="en-US" altLang="zh-TW" sz="3200" dirty="0">
                <a:solidFill>
                  <a:schemeClr val="tx1"/>
                </a:solidFill>
                <a:ea typeface="+mj-ea"/>
              </a:rPr>
              <a:t>(3)</a:t>
            </a:r>
            <a:r>
              <a:rPr lang="zh-TW" altLang="en-US" sz="3200" dirty="0">
                <a:solidFill>
                  <a:schemeClr val="tx1"/>
                </a:solidFill>
                <a:ea typeface="+mj-ea"/>
              </a:rPr>
              <a:t>找有經驗的專家協助評選或審查</a:t>
            </a:r>
            <a:r>
              <a:rPr lang="en-US" altLang="zh-TW" sz="3200" dirty="0">
                <a:solidFill>
                  <a:schemeClr val="tx1"/>
                </a:solidFill>
                <a:ea typeface="標楷體" panose="03000509000000000000" pitchFamily="65" charset="-120"/>
              </a:rPr>
              <a:t>:</a:t>
            </a:r>
          </a:p>
          <a:p>
            <a:pPr algn="l"/>
            <a:r>
              <a:rPr lang="zh-TW" altLang="en-US" sz="3200" dirty="0">
                <a:solidFill>
                  <a:schemeClr val="tx1"/>
                </a:solidFill>
                <a:ea typeface="標楷體" panose="03000509000000000000" pitchFamily="65" charset="-120"/>
              </a:rPr>
              <a:t>  </a:t>
            </a:r>
            <a:r>
              <a:rPr lang="zh-TW" altLang="en-US" sz="3200" dirty="0" smtClean="0">
                <a:solidFill>
                  <a:schemeClr val="tx1"/>
                </a:solidFill>
                <a:ea typeface="標楷體" panose="03000509000000000000" pitchFamily="65" charset="-120"/>
              </a:rPr>
              <a:t>     </a:t>
            </a:r>
            <a:r>
              <a:rPr lang="en-US" altLang="zh-TW" sz="3200" dirty="0">
                <a:solidFill>
                  <a:schemeClr val="tx1"/>
                </a:solidFill>
              </a:rPr>
              <a:t>A.</a:t>
            </a:r>
            <a:r>
              <a:rPr lang="zh-TW" altLang="en-US" sz="3200" dirty="0">
                <a:solidFill>
                  <a:schemeClr val="tx1"/>
                </a:solidFill>
              </a:rPr>
              <a:t>有經驗的專家學者或</a:t>
            </a:r>
            <a:r>
              <a:rPr lang="zh-TW" altLang="en-US" sz="3100" dirty="0">
                <a:solidFill>
                  <a:schemeClr val="tx1"/>
                </a:solidFill>
                <a:latin typeface="+mn-ea"/>
              </a:rPr>
              <a:t>校長、主任</a:t>
            </a:r>
            <a:endParaRPr lang="en-US" altLang="zh-TW" sz="3100" dirty="0">
              <a:solidFill>
                <a:schemeClr val="tx1"/>
              </a:solidFill>
              <a:latin typeface="+mn-ea"/>
            </a:endParaRPr>
          </a:p>
          <a:p>
            <a:pPr algn="l"/>
            <a:r>
              <a:rPr lang="zh-TW" altLang="en-US" sz="3100" dirty="0">
                <a:solidFill>
                  <a:schemeClr val="tx1"/>
                </a:solidFill>
                <a:latin typeface="+mn-ea"/>
              </a:rPr>
              <a:t>      </a:t>
            </a:r>
            <a:r>
              <a:rPr lang="en-US" altLang="zh-TW" sz="3100" dirty="0">
                <a:solidFill>
                  <a:schemeClr val="tx1"/>
                </a:solidFill>
                <a:latin typeface="+mn-ea"/>
              </a:rPr>
              <a:t>B.</a:t>
            </a:r>
            <a:r>
              <a:rPr lang="zh-TW" altLang="en-US" sz="3100" dirty="0">
                <a:solidFill>
                  <a:schemeClr val="tx1"/>
                </a:solidFill>
                <a:latin typeface="+mn-ea"/>
              </a:rPr>
              <a:t>檢驗廠商</a:t>
            </a:r>
            <a:endParaRPr lang="en-US" altLang="zh-TW" sz="3100" dirty="0">
              <a:solidFill>
                <a:schemeClr val="tx1"/>
              </a:solidFill>
              <a:latin typeface="+mn-ea"/>
            </a:endParaRPr>
          </a:p>
          <a:p>
            <a:pPr algn="l"/>
            <a:r>
              <a:rPr lang="zh-TW" altLang="en-US" sz="3100" dirty="0">
                <a:solidFill>
                  <a:schemeClr val="tx1"/>
                </a:solidFill>
                <a:latin typeface="+mn-ea"/>
              </a:rPr>
              <a:t>      </a:t>
            </a:r>
            <a:r>
              <a:rPr lang="en-US" altLang="zh-TW" sz="3100" dirty="0">
                <a:solidFill>
                  <a:schemeClr val="tx1"/>
                </a:solidFill>
                <a:latin typeface="+mn-ea"/>
              </a:rPr>
              <a:t>C.</a:t>
            </a:r>
            <a:r>
              <a:rPr lang="zh-TW" altLang="en-US" sz="3100" b="1" i="0" u="none" strike="noStrike" dirty="0">
                <a:solidFill>
                  <a:srgbClr val="FFFFFF"/>
                </a:solidFill>
                <a:effectLst/>
                <a:latin typeface="+mn-ea"/>
                <a:hlinkClick r:id="rId3"/>
              </a:rPr>
              <a:t>還我特色公園行動聯盟（特公盟）</a:t>
            </a:r>
            <a:endParaRPr lang="zh-TW" altLang="en-US" sz="3100" b="0" i="0" dirty="0">
              <a:solidFill>
                <a:srgbClr val="000000"/>
              </a:solidFill>
              <a:effectLst/>
              <a:latin typeface="+mn-ea"/>
            </a:endParaRPr>
          </a:p>
          <a:p>
            <a:pPr algn="l"/>
            <a:r>
              <a:rPr lang="zh-TW" altLang="en-US" b="0" i="0" dirty="0">
                <a:solidFill>
                  <a:srgbClr val="FFFFFF"/>
                </a:solidFill>
                <a:effectLst/>
                <a:latin typeface="+mn-ea"/>
              </a:rPr>
              <a:t>針對兒童遊戲權、共融遊戲場、冒險遊戲場</a:t>
            </a:r>
            <a:r>
              <a:rPr lang="zh-TW" altLang="en-US" b="0" i="0" dirty="0">
                <a:solidFill>
                  <a:srgbClr val="FFFFFF"/>
                </a:solidFill>
                <a:effectLst/>
                <a:latin typeface="arial" panose="020B0604020202020204" pitchFamily="34" charset="0"/>
              </a:rPr>
              <a:t>、兒童</a:t>
            </a:r>
          </a:p>
          <a:p>
            <a:pPr algn="l"/>
            <a:endParaRPr lang="en-US" altLang="zh-TW" dirty="0">
              <a:solidFill>
                <a:schemeClr val="tx1"/>
              </a:solidFill>
              <a:latin typeface="+mj-ea"/>
              <a:ea typeface="+mj-ea"/>
            </a:endParaRPr>
          </a:p>
          <a:p>
            <a:pPr algn="l"/>
            <a:endParaRPr lang="en-US" altLang="zh-TW" dirty="0">
              <a:solidFill>
                <a:schemeClr val="tx1"/>
              </a:solidFill>
            </a:endParaRPr>
          </a:p>
        </p:txBody>
      </p:sp>
    </p:spTree>
    <p:extLst>
      <p:ext uri="{BB962C8B-B14F-4D97-AF65-F5344CB8AC3E}">
        <p14:creationId xmlns:p14="http://schemas.microsoft.com/office/powerpoint/2010/main" xmlns="" val="647075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16632"/>
            <a:ext cx="7772400" cy="792087"/>
          </a:xfrm>
        </p:spPr>
        <p:txBody>
          <a:bodyPr>
            <a:normAutofit/>
          </a:bodyPr>
          <a:lstStyle/>
          <a:p>
            <a:r>
              <a:rPr lang="zh-TW" altLang="en-US" dirty="0">
                <a:latin typeface="新細明體"/>
              </a:rPr>
              <a:t>七、結語</a:t>
            </a:r>
            <a:r>
              <a:rPr lang="en-US" altLang="zh-TW" dirty="0">
                <a:latin typeface="新細明體"/>
              </a:rPr>
              <a:t>(</a:t>
            </a:r>
            <a:r>
              <a:rPr lang="zh-TW" altLang="en-US" dirty="0">
                <a:latin typeface="新細明體"/>
              </a:rPr>
              <a:t>心得分享</a:t>
            </a:r>
            <a:r>
              <a:rPr lang="en-US" altLang="zh-TW" dirty="0">
                <a:latin typeface="新細明體"/>
              </a:rPr>
              <a:t>)</a:t>
            </a:r>
            <a:endParaRPr lang="zh-TW" altLang="en-US" dirty="0"/>
          </a:p>
        </p:txBody>
      </p:sp>
      <p:sp>
        <p:nvSpPr>
          <p:cNvPr id="3" name="副標題 2"/>
          <p:cNvSpPr>
            <a:spLocks noGrp="1"/>
          </p:cNvSpPr>
          <p:nvPr>
            <p:ph type="subTitle" idx="1"/>
          </p:nvPr>
        </p:nvSpPr>
        <p:spPr>
          <a:xfrm>
            <a:off x="685800" y="887158"/>
            <a:ext cx="7984976" cy="5854209"/>
          </a:xfrm>
        </p:spPr>
        <p:txBody>
          <a:bodyPr>
            <a:noAutofit/>
          </a:bodyPr>
          <a:lstStyle/>
          <a:p>
            <a:pPr algn="l"/>
            <a:r>
              <a:rPr lang="en-US" altLang="zh-TW" sz="2400" dirty="0">
                <a:solidFill>
                  <a:srgbClr val="0000FF"/>
                </a:solidFill>
                <a:latin typeface="新細明體"/>
                <a:ea typeface="新細明體"/>
              </a:rPr>
              <a:t>3.</a:t>
            </a:r>
            <a:r>
              <a:rPr lang="zh-TW" altLang="en-US" sz="2400" dirty="0">
                <a:solidFill>
                  <a:srgbClr val="0000FF"/>
                </a:solidFill>
                <a:latin typeface="新細明體"/>
                <a:ea typeface="新細明體"/>
              </a:rPr>
              <a:t> 招標階段</a:t>
            </a:r>
            <a:r>
              <a:rPr lang="en-US" altLang="zh-TW" sz="2400" dirty="0">
                <a:solidFill>
                  <a:srgbClr val="0000FF"/>
                </a:solidFill>
                <a:latin typeface="標楷體" panose="03000509000000000000" pitchFamily="65" charset="-120"/>
                <a:ea typeface="標楷體" panose="03000509000000000000" pitchFamily="65" charset="-120"/>
              </a:rPr>
              <a:t>:</a:t>
            </a:r>
          </a:p>
          <a:p>
            <a:pPr algn="l"/>
            <a:r>
              <a:rPr lang="zh-TW" altLang="en-US" sz="2400" dirty="0">
                <a:solidFill>
                  <a:schemeClr val="tx1"/>
                </a:solidFill>
                <a:latin typeface="新細明體"/>
                <a:ea typeface="新細明體"/>
              </a:rPr>
              <a:t>  依個案性質尋找適當之招標策略</a:t>
            </a:r>
            <a:endParaRPr lang="en-US" altLang="zh-TW" sz="2400" dirty="0">
              <a:solidFill>
                <a:schemeClr val="tx1"/>
              </a:solidFill>
              <a:latin typeface="新細明體"/>
              <a:ea typeface="新細明體"/>
            </a:endParaRPr>
          </a:p>
          <a:p>
            <a:pPr algn="l"/>
            <a:r>
              <a:rPr lang="en-US" altLang="zh-TW" sz="2400" dirty="0">
                <a:solidFill>
                  <a:srgbClr val="0000FF"/>
                </a:solidFill>
                <a:latin typeface="新細明體"/>
                <a:ea typeface="新細明體"/>
              </a:rPr>
              <a:t>4.</a:t>
            </a:r>
            <a:r>
              <a:rPr lang="zh-TW" altLang="en-US" sz="2400" dirty="0">
                <a:solidFill>
                  <a:srgbClr val="0000FF"/>
                </a:solidFill>
                <a:latin typeface="新細明體"/>
                <a:ea typeface="新細明體"/>
              </a:rPr>
              <a:t>履約階段</a:t>
            </a:r>
            <a:r>
              <a:rPr lang="en-US" altLang="zh-TW" sz="2400" dirty="0">
                <a:solidFill>
                  <a:srgbClr val="0000FF"/>
                </a:solidFill>
                <a:latin typeface="標楷體" panose="03000509000000000000" pitchFamily="65" charset="-120"/>
                <a:ea typeface="標楷體" panose="03000509000000000000" pitchFamily="65" charset="-120"/>
              </a:rPr>
              <a:t>:</a:t>
            </a:r>
            <a:endParaRPr lang="en-US" altLang="zh-TW" sz="2400" dirty="0">
              <a:solidFill>
                <a:srgbClr val="0000FF"/>
              </a:solidFill>
              <a:latin typeface="新細明體"/>
              <a:ea typeface="新細明體"/>
            </a:endParaRPr>
          </a:p>
          <a:p>
            <a:pPr algn="l"/>
            <a:r>
              <a:rPr lang="zh-TW" altLang="en-US" sz="2400" dirty="0">
                <a:solidFill>
                  <a:schemeClr val="tx1"/>
                </a:solidFill>
                <a:latin typeface="新細明體"/>
                <a:ea typeface="新細明體"/>
              </a:rPr>
              <a:t>   </a:t>
            </a:r>
            <a:r>
              <a:rPr lang="en-US" altLang="zh-TW" sz="2400" dirty="0">
                <a:solidFill>
                  <a:schemeClr val="tx1"/>
                </a:solidFill>
                <a:latin typeface="新細明體"/>
                <a:ea typeface="新細明體"/>
              </a:rPr>
              <a:t>(1</a:t>
            </a:r>
            <a:r>
              <a:rPr lang="en-US" altLang="zh-TW" sz="2400" dirty="0" smtClean="0">
                <a:solidFill>
                  <a:schemeClr val="tx1"/>
                </a:solidFill>
                <a:latin typeface="新細明體"/>
                <a:ea typeface="新細明體"/>
              </a:rPr>
              <a:t>)</a:t>
            </a:r>
            <a:r>
              <a:rPr lang="zh-TW" altLang="en-US" sz="2400" dirty="0" smtClean="0">
                <a:solidFill>
                  <a:schemeClr val="tx1"/>
                </a:solidFill>
                <a:latin typeface="新細明體"/>
                <a:ea typeface="新細明體"/>
              </a:rPr>
              <a:t>廠商訂製</a:t>
            </a:r>
            <a:r>
              <a:rPr lang="zh-TW" altLang="en-US" sz="2400" dirty="0">
                <a:solidFill>
                  <a:schemeClr val="tx1"/>
                </a:solidFill>
                <a:latin typeface="新細明體"/>
                <a:ea typeface="新細明體"/>
              </a:rPr>
              <a:t>遊具要掌握材料送驗及訂貨時程。</a:t>
            </a:r>
            <a:endParaRPr lang="en-US" altLang="zh-TW" sz="2400" dirty="0">
              <a:solidFill>
                <a:schemeClr val="tx1"/>
              </a:solidFill>
              <a:latin typeface="新細明體"/>
              <a:ea typeface="新細明體"/>
            </a:endParaRPr>
          </a:p>
          <a:p>
            <a:pPr algn="l"/>
            <a:r>
              <a:rPr lang="zh-TW" altLang="en-US" sz="2400" dirty="0">
                <a:solidFill>
                  <a:schemeClr val="tx1"/>
                </a:solidFill>
                <a:latin typeface="新細明體"/>
                <a:ea typeface="新細明體"/>
              </a:rPr>
              <a:t>   </a:t>
            </a:r>
            <a:r>
              <a:rPr lang="en-US" altLang="zh-TW" sz="2400" dirty="0">
                <a:solidFill>
                  <a:schemeClr val="tx1"/>
                </a:solidFill>
                <a:latin typeface="新細明體"/>
                <a:ea typeface="新細明體"/>
              </a:rPr>
              <a:t>(2)</a:t>
            </a:r>
            <a:r>
              <a:rPr lang="zh-TW" altLang="en-US" sz="2400" dirty="0">
                <a:solidFill>
                  <a:schemeClr val="tx1"/>
                </a:solidFill>
                <a:latin typeface="新細明體"/>
                <a:ea typeface="新細明體"/>
              </a:rPr>
              <a:t>招標時將廠商目前案件數及履約進度列為評選項目。</a:t>
            </a:r>
            <a:endParaRPr lang="en-US" altLang="zh-TW" sz="2400" dirty="0">
              <a:solidFill>
                <a:schemeClr val="tx1"/>
              </a:solidFill>
              <a:latin typeface="新細明體"/>
              <a:ea typeface="新細明體"/>
            </a:endParaRPr>
          </a:p>
          <a:p>
            <a:pPr algn="l"/>
            <a:r>
              <a:rPr lang="zh-TW" altLang="en-US" sz="2400" dirty="0">
                <a:solidFill>
                  <a:schemeClr val="tx1"/>
                </a:solidFill>
                <a:latin typeface="新細明體"/>
                <a:ea typeface="新細明體"/>
              </a:rPr>
              <a:t>   </a:t>
            </a:r>
            <a:r>
              <a:rPr lang="en-US" altLang="zh-TW" sz="2400" dirty="0">
                <a:solidFill>
                  <a:schemeClr val="tx1"/>
                </a:solidFill>
                <a:latin typeface="新細明體"/>
                <a:ea typeface="新細明體"/>
              </a:rPr>
              <a:t>(3)</a:t>
            </a:r>
            <a:r>
              <a:rPr lang="zh-TW" altLang="en-US" sz="2400" dirty="0">
                <a:solidFill>
                  <a:schemeClr val="tx1"/>
                </a:solidFill>
                <a:latin typeface="新細明體"/>
                <a:ea typeface="新細明體"/>
              </a:rPr>
              <a:t>定期召開工務會議了解工程進度及協調工程相關問題</a:t>
            </a:r>
            <a:endParaRPr lang="en-US" altLang="zh-TW" sz="2400" dirty="0">
              <a:solidFill>
                <a:schemeClr val="tx1"/>
              </a:solidFill>
              <a:latin typeface="新細明體"/>
              <a:ea typeface="新細明體"/>
            </a:endParaRPr>
          </a:p>
          <a:p>
            <a:pPr algn="l"/>
            <a:r>
              <a:rPr lang="en-US" altLang="zh-TW" sz="2400" dirty="0">
                <a:solidFill>
                  <a:srgbClr val="0000FF"/>
                </a:solidFill>
                <a:latin typeface="新細明體"/>
                <a:ea typeface="新細明體"/>
              </a:rPr>
              <a:t>5.</a:t>
            </a:r>
            <a:r>
              <a:rPr lang="zh-TW" altLang="en-US" sz="2400" dirty="0">
                <a:solidFill>
                  <a:srgbClr val="0000FF"/>
                </a:solidFill>
                <a:latin typeface="新細明體"/>
                <a:ea typeface="新細明體"/>
              </a:rPr>
              <a:t>遊戲場檢驗</a:t>
            </a:r>
            <a:r>
              <a:rPr lang="en-US" altLang="zh-TW" sz="2400" dirty="0">
                <a:solidFill>
                  <a:srgbClr val="0000FF"/>
                </a:solidFill>
                <a:latin typeface="新細明體"/>
                <a:ea typeface="新細明體"/>
              </a:rPr>
              <a:t>:</a:t>
            </a:r>
          </a:p>
          <a:p>
            <a:pPr algn="l"/>
            <a:r>
              <a:rPr lang="zh-TW" altLang="en-US" sz="2400" dirty="0">
                <a:solidFill>
                  <a:srgbClr val="0000FF"/>
                </a:solidFill>
                <a:latin typeface="新細明體"/>
                <a:ea typeface="新細明體"/>
              </a:rPr>
              <a:t>   </a:t>
            </a:r>
            <a:r>
              <a:rPr lang="en-US" altLang="zh-TW" sz="2400" dirty="0">
                <a:solidFill>
                  <a:schemeClr val="tx1"/>
                </a:solidFill>
                <a:latin typeface="新細明體"/>
                <a:ea typeface="新細明體"/>
              </a:rPr>
              <a:t>(1)</a:t>
            </a:r>
            <a:r>
              <a:rPr lang="zh-TW" altLang="en-US" sz="2400" dirty="0">
                <a:solidFill>
                  <a:srgbClr val="FF0000"/>
                </a:solidFill>
                <a:latin typeface="新細明體"/>
                <a:ea typeface="新細明體"/>
              </a:rPr>
              <a:t>請廠商提供檢驗名單，由學校指定廠商</a:t>
            </a:r>
            <a:r>
              <a:rPr lang="zh-TW" altLang="en-US" sz="2400" dirty="0">
                <a:solidFill>
                  <a:schemeClr val="tx1"/>
                </a:solidFill>
                <a:latin typeface="新細明體"/>
                <a:ea typeface="新細明體"/>
              </a:rPr>
              <a:t>。</a:t>
            </a:r>
            <a:endParaRPr lang="en-US" altLang="zh-TW" sz="2400" dirty="0">
              <a:solidFill>
                <a:schemeClr val="tx1"/>
              </a:solidFill>
              <a:latin typeface="新細明體"/>
              <a:ea typeface="新細明體"/>
            </a:endParaRPr>
          </a:p>
          <a:p>
            <a:pPr algn="l"/>
            <a:r>
              <a:rPr lang="zh-TW" altLang="en-US" sz="2400" dirty="0">
                <a:solidFill>
                  <a:schemeClr val="tx1"/>
                </a:solidFill>
                <a:latin typeface="新細明體"/>
                <a:ea typeface="新細明體"/>
              </a:rPr>
              <a:t>   </a:t>
            </a:r>
            <a:r>
              <a:rPr lang="en-US" altLang="zh-TW" sz="2400" dirty="0">
                <a:solidFill>
                  <a:schemeClr val="tx1"/>
                </a:solidFill>
                <a:latin typeface="新細明體"/>
                <a:ea typeface="新細明體"/>
              </a:rPr>
              <a:t>(2)</a:t>
            </a:r>
            <a:r>
              <a:rPr lang="zh-TW" altLang="en-US" sz="2400" dirty="0">
                <a:solidFill>
                  <a:schemeClr val="tx1"/>
                </a:solidFill>
                <a:latin typeface="新細明體"/>
                <a:ea typeface="新細明體"/>
              </a:rPr>
              <a:t>依教育局</a:t>
            </a:r>
            <a:r>
              <a:rPr lang="en-US" altLang="zh-TW" sz="2400" dirty="0">
                <a:solidFill>
                  <a:schemeClr val="tx1"/>
                </a:solidFill>
                <a:latin typeface="新細明體"/>
                <a:ea typeface="新細明體"/>
              </a:rPr>
              <a:t>109</a:t>
            </a:r>
            <a:r>
              <a:rPr lang="zh-TW" altLang="en-US" sz="2400" dirty="0">
                <a:solidFill>
                  <a:schemeClr val="tx1"/>
                </a:solidFill>
                <a:latin typeface="新細明體"/>
                <a:ea typeface="新細明體"/>
              </a:rPr>
              <a:t>年</a:t>
            </a:r>
            <a:r>
              <a:rPr lang="en-US" altLang="zh-TW" sz="2400" dirty="0">
                <a:solidFill>
                  <a:schemeClr val="tx1"/>
                </a:solidFill>
                <a:latin typeface="新細明體"/>
                <a:ea typeface="新細明體"/>
              </a:rPr>
              <a:t>8</a:t>
            </a:r>
            <a:r>
              <a:rPr lang="zh-TW" altLang="en-US" sz="2400" dirty="0">
                <a:solidFill>
                  <a:schemeClr val="tx1"/>
                </a:solidFill>
                <a:latin typeface="新細明體"/>
                <a:ea typeface="新細明體"/>
              </a:rPr>
              <a:t>月</a:t>
            </a:r>
            <a:r>
              <a:rPr lang="en-US" altLang="zh-TW" sz="2400" dirty="0">
                <a:solidFill>
                  <a:schemeClr val="tx1"/>
                </a:solidFill>
                <a:latin typeface="新細明體"/>
                <a:ea typeface="新細明體"/>
              </a:rPr>
              <a:t>10</a:t>
            </a:r>
            <a:r>
              <a:rPr lang="zh-TW" altLang="en-US" sz="2400" dirty="0">
                <a:solidFill>
                  <a:schemeClr val="tx1"/>
                </a:solidFill>
                <a:latin typeface="新細明體"/>
                <a:ea typeface="新細明體"/>
              </a:rPr>
              <a:t>日來文，於</a:t>
            </a:r>
            <a:r>
              <a:rPr lang="en-US" altLang="zh-TW" sz="2400" dirty="0">
                <a:solidFill>
                  <a:schemeClr val="tx1"/>
                </a:solidFill>
                <a:latin typeface="新細明體"/>
                <a:ea typeface="新細明體"/>
              </a:rPr>
              <a:t>109</a:t>
            </a:r>
            <a:r>
              <a:rPr lang="zh-TW" altLang="en-US" sz="2400" dirty="0">
                <a:solidFill>
                  <a:schemeClr val="tx1"/>
                </a:solidFill>
                <a:latin typeface="新細明體"/>
                <a:ea typeface="新細明體"/>
              </a:rPr>
              <a:t>年</a:t>
            </a:r>
            <a:r>
              <a:rPr lang="en-US" altLang="zh-TW" sz="2400" dirty="0">
                <a:solidFill>
                  <a:schemeClr val="tx1"/>
                </a:solidFill>
                <a:latin typeface="新細明體"/>
                <a:ea typeface="新細明體"/>
              </a:rPr>
              <a:t>9</a:t>
            </a:r>
            <a:r>
              <a:rPr lang="zh-TW" altLang="en-US" sz="2400" dirty="0">
                <a:solidFill>
                  <a:schemeClr val="tx1"/>
                </a:solidFill>
                <a:latin typeface="新細明體"/>
                <a:ea typeface="新細明體"/>
              </a:rPr>
              <a:t>月</a:t>
            </a:r>
            <a:r>
              <a:rPr lang="en-US" altLang="zh-TW" sz="2400" dirty="0">
                <a:solidFill>
                  <a:schemeClr val="tx1"/>
                </a:solidFill>
                <a:latin typeface="新細明體"/>
                <a:ea typeface="新細明體"/>
              </a:rPr>
              <a:t>1</a:t>
            </a:r>
            <a:r>
              <a:rPr lang="zh-TW" altLang="en-US" sz="2400" dirty="0">
                <a:solidFill>
                  <a:schemeClr val="tx1"/>
                </a:solidFill>
                <a:latin typeface="新細明體"/>
                <a:ea typeface="新細明體"/>
              </a:rPr>
              <a:t>日起，兒童</a:t>
            </a:r>
            <a:endParaRPr lang="en-US" altLang="zh-TW" sz="2400" dirty="0">
              <a:solidFill>
                <a:schemeClr val="tx1"/>
              </a:solidFill>
              <a:latin typeface="新細明體"/>
              <a:ea typeface="新細明體"/>
            </a:endParaRPr>
          </a:p>
          <a:p>
            <a:pPr algn="l"/>
            <a:r>
              <a:rPr lang="zh-TW" altLang="en-US" sz="2400" dirty="0">
                <a:solidFill>
                  <a:schemeClr val="tx1"/>
                </a:solidFill>
                <a:latin typeface="新細明體"/>
                <a:ea typeface="新細明體"/>
              </a:rPr>
              <a:t>       遊戲場設置單位所有權人或其代表人、管理者等委託</a:t>
            </a:r>
          </a:p>
          <a:p>
            <a:pPr algn="l"/>
            <a:r>
              <a:rPr lang="zh-TW" altLang="en-US" sz="2400" dirty="0">
                <a:solidFill>
                  <a:schemeClr val="tx1"/>
                </a:solidFill>
                <a:latin typeface="新細明體"/>
                <a:ea typeface="新細明體"/>
              </a:rPr>
              <a:t>       </a:t>
            </a:r>
            <a:r>
              <a:rPr lang="en-US" altLang="zh-TW" sz="2400" dirty="0">
                <a:solidFill>
                  <a:schemeClr val="tx1"/>
                </a:solidFill>
                <a:latin typeface="新細明體"/>
                <a:ea typeface="新細明體"/>
              </a:rPr>
              <a:t>TAF</a:t>
            </a:r>
            <a:r>
              <a:rPr lang="zh-TW" altLang="en-US" sz="2400" dirty="0">
                <a:solidFill>
                  <a:schemeClr val="tx1"/>
                </a:solidFill>
                <a:latin typeface="新細明體"/>
                <a:ea typeface="新細明體"/>
              </a:rPr>
              <a:t>認證檢驗機構進行檢驗時，雙方應簽署「</a:t>
            </a:r>
            <a:r>
              <a:rPr lang="zh-TW" altLang="en-US" sz="2400" dirty="0">
                <a:solidFill>
                  <a:srgbClr val="FF0000"/>
                </a:solidFill>
                <a:latin typeface="新細明體"/>
                <a:ea typeface="新細明體"/>
              </a:rPr>
              <a:t>合約及配</a:t>
            </a:r>
            <a:endParaRPr lang="en-US" altLang="zh-TW" sz="2400" dirty="0">
              <a:solidFill>
                <a:srgbClr val="FF0000"/>
              </a:solidFill>
              <a:latin typeface="新細明體"/>
              <a:ea typeface="新細明體"/>
            </a:endParaRPr>
          </a:p>
          <a:p>
            <a:pPr algn="l"/>
            <a:r>
              <a:rPr lang="zh-TW" altLang="en-US" sz="2400" dirty="0">
                <a:solidFill>
                  <a:srgbClr val="FF0000"/>
                </a:solidFill>
                <a:latin typeface="新細明體"/>
                <a:ea typeface="新細明體"/>
              </a:rPr>
              <a:t>       合稽核同意書</a:t>
            </a:r>
            <a:r>
              <a:rPr lang="zh-TW" altLang="en-US" sz="2400" dirty="0">
                <a:solidFill>
                  <a:schemeClr val="tx1"/>
                </a:solidFill>
                <a:latin typeface="新細明體"/>
                <a:ea typeface="新細明體"/>
              </a:rPr>
              <a:t>」，俾便</a:t>
            </a:r>
            <a:r>
              <a:rPr lang="en-US" altLang="zh-TW" sz="2400" dirty="0">
                <a:solidFill>
                  <a:schemeClr val="tx1"/>
                </a:solidFill>
                <a:latin typeface="新細明體"/>
                <a:ea typeface="新細明體"/>
              </a:rPr>
              <a:t>TAF</a:t>
            </a:r>
            <a:r>
              <a:rPr lang="zh-TW" altLang="en-US" sz="2400" dirty="0">
                <a:solidFill>
                  <a:schemeClr val="tx1"/>
                </a:solidFill>
                <a:latin typeface="新細明體"/>
                <a:ea typeface="新細明體"/>
              </a:rPr>
              <a:t>必要時進行實地抽查監督評</a:t>
            </a:r>
            <a:endParaRPr lang="en-US" altLang="zh-TW" sz="2400" dirty="0">
              <a:solidFill>
                <a:schemeClr val="tx1"/>
              </a:solidFill>
              <a:latin typeface="新細明體"/>
              <a:ea typeface="新細明體"/>
            </a:endParaRPr>
          </a:p>
          <a:p>
            <a:pPr algn="l"/>
            <a:r>
              <a:rPr lang="zh-TW" altLang="en-US" sz="2400" dirty="0">
                <a:solidFill>
                  <a:schemeClr val="tx1"/>
                </a:solidFill>
                <a:latin typeface="新細明體"/>
                <a:ea typeface="新細明體"/>
              </a:rPr>
              <a:t>       鑑，以確保檢驗機構服務品質。</a:t>
            </a:r>
            <a:endParaRPr lang="en-US" altLang="zh-TW" sz="2400" dirty="0">
              <a:solidFill>
                <a:srgbClr val="0000FF"/>
              </a:solidFill>
              <a:latin typeface="新細明體"/>
              <a:ea typeface="新細明體"/>
            </a:endParaRPr>
          </a:p>
        </p:txBody>
      </p:sp>
    </p:spTree>
    <p:extLst>
      <p:ext uri="{BB962C8B-B14F-4D97-AF65-F5344CB8AC3E}">
        <p14:creationId xmlns:p14="http://schemas.microsoft.com/office/powerpoint/2010/main" xmlns="" val="18574922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16632"/>
            <a:ext cx="7772400" cy="792087"/>
          </a:xfrm>
        </p:spPr>
        <p:txBody>
          <a:bodyPr>
            <a:normAutofit/>
          </a:bodyPr>
          <a:lstStyle/>
          <a:p>
            <a:r>
              <a:rPr lang="zh-TW" altLang="en-US" dirty="0">
                <a:latin typeface="新細明體"/>
              </a:rPr>
              <a:t>七、結語</a:t>
            </a:r>
            <a:r>
              <a:rPr lang="en-US" altLang="zh-TW" dirty="0">
                <a:latin typeface="新細明體"/>
              </a:rPr>
              <a:t>(</a:t>
            </a:r>
            <a:r>
              <a:rPr lang="zh-TW" altLang="en-US" dirty="0">
                <a:latin typeface="新細明體"/>
              </a:rPr>
              <a:t>心得分享</a:t>
            </a:r>
            <a:r>
              <a:rPr lang="en-US" altLang="zh-TW" dirty="0">
                <a:latin typeface="新細明體"/>
              </a:rPr>
              <a:t>)</a:t>
            </a:r>
            <a:endParaRPr lang="zh-TW" altLang="en-US" dirty="0"/>
          </a:p>
        </p:txBody>
      </p:sp>
      <p:sp>
        <p:nvSpPr>
          <p:cNvPr id="3" name="副標題 2"/>
          <p:cNvSpPr>
            <a:spLocks noGrp="1"/>
          </p:cNvSpPr>
          <p:nvPr>
            <p:ph type="subTitle" idx="1"/>
          </p:nvPr>
        </p:nvSpPr>
        <p:spPr>
          <a:xfrm>
            <a:off x="685800" y="887158"/>
            <a:ext cx="7984976" cy="5854209"/>
          </a:xfrm>
        </p:spPr>
        <p:txBody>
          <a:bodyPr>
            <a:noAutofit/>
          </a:bodyPr>
          <a:lstStyle/>
          <a:p>
            <a:pPr algn="l"/>
            <a:r>
              <a:rPr lang="en-US" altLang="zh-TW" sz="2800" dirty="0">
                <a:solidFill>
                  <a:srgbClr val="0000FF"/>
                </a:solidFill>
                <a:latin typeface="新細明體" panose="02020500000000000000" pitchFamily="18" charset="-120"/>
                <a:ea typeface="新細明體" panose="02020500000000000000" pitchFamily="18" charset="-120"/>
              </a:rPr>
              <a:t>6.</a:t>
            </a:r>
            <a:r>
              <a:rPr lang="zh-TW" altLang="en-US" sz="2800" dirty="0">
                <a:solidFill>
                  <a:srgbClr val="0000FF"/>
                </a:solidFill>
                <a:latin typeface="新細明體" panose="02020500000000000000" pitchFamily="18" charset="-120"/>
                <a:ea typeface="新細明體" panose="02020500000000000000" pitchFamily="18" charset="-120"/>
              </a:rPr>
              <a:t>歷時兩年方孕育：</a:t>
            </a:r>
          </a:p>
          <a:p>
            <a:pPr algn="l"/>
            <a:r>
              <a:rPr lang="zh-TW" altLang="en-US" sz="2800" dirty="0">
                <a:solidFill>
                  <a:srgbClr val="0000FF"/>
                </a:solidFill>
                <a:latin typeface="新細明體" panose="02020500000000000000" pitchFamily="18" charset="-120"/>
                <a:ea typeface="新細明體" panose="02020500000000000000" pitchFamily="18" charset="-120"/>
              </a:rPr>
              <a:t>   </a:t>
            </a:r>
            <a:r>
              <a:rPr lang="en-US" altLang="zh-TW" sz="2800" dirty="0">
                <a:solidFill>
                  <a:srgbClr val="0000FF"/>
                </a:solidFill>
                <a:latin typeface="新細明體" panose="02020500000000000000" pitchFamily="18" charset="-120"/>
                <a:ea typeface="新細明體" panose="02020500000000000000" pitchFamily="18" charset="-120"/>
              </a:rPr>
              <a:t>(1)</a:t>
            </a:r>
            <a:r>
              <a:rPr lang="zh-TW" altLang="en-US" sz="2800" dirty="0">
                <a:solidFill>
                  <a:srgbClr val="0000FF"/>
                </a:solidFill>
                <a:latin typeface="新細明體" panose="02020500000000000000" pitchFamily="18" charset="-120"/>
                <a:ea typeface="新細明體" panose="02020500000000000000" pitchFamily="18" charset="-120"/>
              </a:rPr>
              <a:t>申請及規劃</a:t>
            </a:r>
            <a:r>
              <a:rPr lang="en-US" altLang="zh-TW" sz="2800" dirty="0">
                <a:solidFill>
                  <a:srgbClr val="0000FF"/>
                </a:solidFill>
                <a:latin typeface="新細明體" panose="02020500000000000000" pitchFamily="18" charset="-120"/>
                <a:ea typeface="新細明體" panose="02020500000000000000" pitchFamily="18" charset="-120"/>
              </a:rPr>
              <a:t>:107.11.02~108.09.27(</a:t>
            </a:r>
            <a:r>
              <a:rPr lang="zh-TW" altLang="en-US" sz="2800" dirty="0">
                <a:solidFill>
                  <a:srgbClr val="0000FF"/>
                </a:solidFill>
                <a:latin typeface="新細明體" panose="02020500000000000000" pitchFamily="18" charset="-120"/>
                <a:ea typeface="新細明體" panose="02020500000000000000" pitchFamily="18" charset="-120"/>
              </a:rPr>
              <a:t>約</a:t>
            </a:r>
            <a:r>
              <a:rPr lang="en-US" altLang="zh-TW" sz="2800" dirty="0">
                <a:solidFill>
                  <a:srgbClr val="0000FF"/>
                </a:solidFill>
                <a:latin typeface="新細明體" panose="02020500000000000000" pitchFamily="18" charset="-120"/>
                <a:ea typeface="新細明體" panose="02020500000000000000" pitchFamily="18" charset="-120"/>
              </a:rPr>
              <a:t>10</a:t>
            </a:r>
            <a:r>
              <a:rPr lang="zh-TW" altLang="en-US" sz="2800" dirty="0">
                <a:solidFill>
                  <a:srgbClr val="0000FF"/>
                </a:solidFill>
                <a:latin typeface="新細明體" panose="02020500000000000000" pitchFamily="18" charset="-120"/>
                <a:ea typeface="新細明體" panose="02020500000000000000" pitchFamily="18" charset="-120"/>
              </a:rPr>
              <a:t>個月</a:t>
            </a:r>
            <a:r>
              <a:rPr lang="en-US" altLang="zh-TW" sz="2800" dirty="0">
                <a:solidFill>
                  <a:srgbClr val="0000FF"/>
                </a:solidFill>
                <a:latin typeface="新細明體" panose="02020500000000000000" pitchFamily="18" charset="-120"/>
                <a:ea typeface="新細明體" panose="02020500000000000000" pitchFamily="18" charset="-120"/>
              </a:rPr>
              <a:t>)</a:t>
            </a:r>
          </a:p>
          <a:p>
            <a:pPr algn="l"/>
            <a:r>
              <a:rPr lang="en-US" altLang="zh-TW" sz="2800" dirty="0">
                <a:solidFill>
                  <a:srgbClr val="0000FF"/>
                </a:solidFill>
                <a:latin typeface="新細明體" panose="02020500000000000000" pitchFamily="18" charset="-120"/>
                <a:ea typeface="新細明體" panose="02020500000000000000" pitchFamily="18" charset="-120"/>
              </a:rPr>
              <a:t>   (2)</a:t>
            </a:r>
            <a:r>
              <a:rPr lang="zh-TW" altLang="en-US" sz="2800" dirty="0">
                <a:solidFill>
                  <a:srgbClr val="0000FF"/>
                </a:solidFill>
                <a:latin typeface="新細明體" panose="02020500000000000000" pitchFamily="18" charset="-120"/>
                <a:ea typeface="新細明體" panose="02020500000000000000" pitchFamily="18" charset="-120"/>
              </a:rPr>
              <a:t>設計階段</a:t>
            </a:r>
            <a:r>
              <a:rPr lang="en-US" altLang="zh-TW" sz="2800" dirty="0">
                <a:solidFill>
                  <a:srgbClr val="0000FF"/>
                </a:solidFill>
                <a:latin typeface="新細明體" panose="02020500000000000000" pitchFamily="18" charset="-120"/>
                <a:ea typeface="新細明體" panose="02020500000000000000" pitchFamily="18" charset="-120"/>
              </a:rPr>
              <a:t>:108.10.21~109.03.16(</a:t>
            </a:r>
            <a:r>
              <a:rPr lang="zh-TW" altLang="en-US" sz="2800" dirty="0">
                <a:solidFill>
                  <a:srgbClr val="0000FF"/>
                </a:solidFill>
                <a:latin typeface="新細明體" panose="02020500000000000000" pitchFamily="18" charset="-120"/>
                <a:ea typeface="新細明體" panose="02020500000000000000" pitchFamily="18" charset="-120"/>
              </a:rPr>
              <a:t>約</a:t>
            </a:r>
            <a:r>
              <a:rPr lang="en-US" altLang="zh-TW" sz="2800" dirty="0">
                <a:solidFill>
                  <a:srgbClr val="0000FF"/>
                </a:solidFill>
                <a:latin typeface="新細明體" panose="02020500000000000000" pitchFamily="18" charset="-120"/>
                <a:ea typeface="新細明體" panose="02020500000000000000" pitchFamily="18" charset="-120"/>
              </a:rPr>
              <a:t>4.5</a:t>
            </a:r>
            <a:r>
              <a:rPr lang="zh-TW" altLang="en-US" sz="2800" dirty="0">
                <a:solidFill>
                  <a:srgbClr val="0000FF"/>
                </a:solidFill>
                <a:latin typeface="新細明體" panose="02020500000000000000" pitchFamily="18" charset="-120"/>
                <a:ea typeface="新細明體" panose="02020500000000000000" pitchFamily="18" charset="-120"/>
              </a:rPr>
              <a:t>個月</a:t>
            </a:r>
            <a:r>
              <a:rPr lang="en-US" altLang="zh-TW" sz="2800" dirty="0">
                <a:solidFill>
                  <a:srgbClr val="0000FF"/>
                </a:solidFill>
                <a:latin typeface="新細明體" panose="02020500000000000000" pitchFamily="18" charset="-120"/>
                <a:ea typeface="新細明體" panose="02020500000000000000" pitchFamily="18" charset="-120"/>
              </a:rPr>
              <a:t>)</a:t>
            </a:r>
          </a:p>
          <a:p>
            <a:pPr algn="l"/>
            <a:r>
              <a:rPr lang="en-US" altLang="zh-TW" sz="2800" dirty="0">
                <a:solidFill>
                  <a:srgbClr val="0000FF"/>
                </a:solidFill>
                <a:latin typeface="新細明體" panose="02020500000000000000" pitchFamily="18" charset="-120"/>
                <a:ea typeface="新細明體" panose="02020500000000000000" pitchFamily="18" charset="-120"/>
              </a:rPr>
              <a:t>   (3)</a:t>
            </a:r>
            <a:r>
              <a:rPr lang="zh-TW" altLang="en-US" sz="2800" dirty="0">
                <a:solidFill>
                  <a:srgbClr val="0000FF"/>
                </a:solidFill>
                <a:latin typeface="新細明體" panose="02020500000000000000" pitchFamily="18" charset="-120"/>
                <a:ea typeface="新細明體" panose="02020500000000000000" pitchFamily="18" charset="-120"/>
              </a:rPr>
              <a:t>招標階段</a:t>
            </a:r>
            <a:r>
              <a:rPr lang="en-US" altLang="zh-TW" sz="2800" dirty="0">
                <a:solidFill>
                  <a:srgbClr val="0000FF"/>
                </a:solidFill>
                <a:latin typeface="新細明體" panose="02020500000000000000" pitchFamily="18" charset="-120"/>
                <a:ea typeface="新細明體" panose="02020500000000000000" pitchFamily="18" charset="-120"/>
              </a:rPr>
              <a:t>:109.05.21~109.06.17(</a:t>
            </a:r>
            <a:r>
              <a:rPr lang="zh-TW" altLang="en-US" sz="2800" dirty="0">
                <a:solidFill>
                  <a:srgbClr val="0000FF"/>
                </a:solidFill>
                <a:latin typeface="新細明體" panose="02020500000000000000" pitchFamily="18" charset="-120"/>
                <a:ea typeface="新細明體" panose="02020500000000000000" pitchFamily="18" charset="-120"/>
              </a:rPr>
              <a:t>約</a:t>
            </a:r>
            <a:r>
              <a:rPr lang="en-US" altLang="zh-TW" sz="2800" dirty="0">
                <a:solidFill>
                  <a:srgbClr val="0000FF"/>
                </a:solidFill>
                <a:latin typeface="新細明體" panose="02020500000000000000" pitchFamily="18" charset="-120"/>
                <a:ea typeface="新細明體" panose="02020500000000000000" pitchFamily="18" charset="-120"/>
              </a:rPr>
              <a:t>1</a:t>
            </a:r>
            <a:r>
              <a:rPr lang="zh-TW" altLang="en-US" sz="2800" dirty="0">
                <a:solidFill>
                  <a:srgbClr val="0000FF"/>
                </a:solidFill>
                <a:latin typeface="新細明體" panose="02020500000000000000" pitchFamily="18" charset="-120"/>
                <a:ea typeface="新細明體" panose="02020500000000000000" pitchFamily="18" charset="-120"/>
              </a:rPr>
              <a:t>個月</a:t>
            </a:r>
            <a:r>
              <a:rPr lang="en-US" altLang="zh-TW" sz="2800" dirty="0">
                <a:solidFill>
                  <a:srgbClr val="0000FF"/>
                </a:solidFill>
                <a:latin typeface="新細明體" panose="02020500000000000000" pitchFamily="18" charset="-120"/>
                <a:ea typeface="新細明體" panose="02020500000000000000" pitchFamily="18" charset="-120"/>
              </a:rPr>
              <a:t>)</a:t>
            </a:r>
          </a:p>
          <a:p>
            <a:pPr algn="l"/>
            <a:r>
              <a:rPr lang="en-US" altLang="zh-TW" sz="2800" dirty="0">
                <a:solidFill>
                  <a:srgbClr val="0000FF"/>
                </a:solidFill>
                <a:latin typeface="新細明體" panose="02020500000000000000" pitchFamily="18" charset="-120"/>
                <a:ea typeface="新細明體" panose="02020500000000000000" pitchFamily="18" charset="-120"/>
              </a:rPr>
              <a:t>   (4)</a:t>
            </a:r>
            <a:r>
              <a:rPr lang="zh-TW" altLang="en-US" sz="2800" dirty="0">
                <a:solidFill>
                  <a:srgbClr val="0000FF"/>
                </a:solidFill>
                <a:latin typeface="新細明體" panose="02020500000000000000" pitchFamily="18" charset="-120"/>
                <a:ea typeface="新細明體" panose="02020500000000000000" pitchFamily="18" charset="-120"/>
              </a:rPr>
              <a:t>施工階段</a:t>
            </a:r>
            <a:r>
              <a:rPr lang="en-US" altLang="zh-TW" sz="2800" dirty="0">
                <a:solidFill>
                  <a:srgbClr val="0000FF"/>
                </a:solidFill>
                <a:latin typeface="新細明體" panose="02020500000000000000" pitchFamily="18" charset="-120"/>
                <a:ea typeface="新細明體" panose="02020500000000000000" pitchFamily="18" charset="-120"/>
              </a:rPr>
              <a:t>:109.07.06~109.11.24(</a:t>
            </a:r>
            <a:r>
              <a:rPr lang="zh-TW" altLang="en-US" sz="2800" dirty="0">
                <a:solidFill>
                  <a:srgbClr val="0000FF"/>
                </a:solidFill>
                <a:latin typeface="新細明體" panose="02020500000000000000" pitchFamily="18" charset="-120"/>
                <a:ea typeface="新細明體" panose="02020500000000000000" pitchFamily="18" charset="-120"/>
              </a:rPr>
              <a:t>約</a:t>
            </a:r>
            <a:r>
              <a:rPr lang="en-US" altLang="zh-TW" sz="2800" dirty="0">
                <a:solidFill>
                  <a:srgbClr val="0000FF"/>
                </a:solidFill>
                <a:latin typeface="新細明體" panose="02020500000000000000" pitchFamily="18" charset="-120"/>
                <a:ea typeface="新細明體" panose="02020500000000000000" pitchFamily="18" charset="-120"/>
              </a:rPr>
              <a:t>3.5</a:t>
            </a:r>
            <a:r>
              <a:rPr lang="zh-TW" altLang="en-US" sz="2800" dirty="0">
                <a:solidFill>
                  <a:srgbClr val="0000FF"/>
                </a:solidFill>
                <a:latin typeface="新細明體" panose="02020500000000000000" pitchFamily="18" charset="-120"/>
                <a:ea typeface="新細明體" panose="02020500000000000000" pitchFamily="18" charset="-120"/>
              </a:rPr>
              <a:t>月</a:t>
            </a:r>
            <a:r>
              <a:rPr lang="en-US" altLang="zh-TW" sz="2800" dirty="0">
                <a:solidFill>
                  <a:srgbClr val="0000FF"/>
                </a:solidFill>
                <a:latin typeface="新細明體" panose="02020500000000000000" pitchFamily="18" charset="-120"/>
                <a:ea typeface="新細明體" panose="02020500000000000000" pitchFamily="18" charset="-120"/>
              </a:rPr>
              <a:t>)</a:t>
            </a:r>
            <a:br>
              <a:rPr lang="en-US" altLang="zh-TW" sz="2800" dirty="0">
                <a:solidFill>
                  <a:srgbClr val="0000FF"/>
                </a:solidFill>
                <a:latin typeface="新細明體" panose="02020500000000000000" pitchFamily="18" charset="-120"/>
                <a:ea typeface="新細明體" panose="02020500000000000000" pitchFamily="18" charset="-120"/>
              </a:rPr>
            </a:br>
            <a:r>
              <a:rPr lang="en-US" altLang="zh-TW" sz="2800" dirty="0">
                <a:solidFill>
                  <a:srgbClr val="0000FF"/>
                </a:solidFill>
                <a:latin typeface="新細明體" panose="02020500000000000000" pitchFamily="18" charset="-120"/>
                <a:ea typeface="新細明體" panose="02020500000000000000" pitchFamily="18" charset="-120"/>
              </a:rPr>
              <a:t>   (5)</a:t>
            </a:r>
            <a:r>
              <a:rPr lang="zh-TW" altLang="en-US" sz="2800" dirty="0">
                <a:solidFill>
                  <a:srgbClr val="0000FF"/>
                </a:solidFill>
                <a:latin typeface="新細明體" panose="02020500000000000000" pitchFamily="18" charset="-120"/>
                <a:ea typeface="新細明體" panose="02020500000000000000" pitchFamily="18" charset="-120"/>
              </a:rPr>
              <a:t>驗收階段</a:t>
            </a:r>
            <a:r>
              <a:rPr lang="en-US" altLang="zh-TW" sz="2800" dirty="0">
                <a:solidFill>
                  <a:srgbClr val="0000FF"/>
                </a:solidFill>
                <a:latin typeface="新細明體" panose="02020500000000000000" pitchFamily="18" charset="-120"/>
                <a:ea typeface="新細明體" panose="02020500000000000000" pitchFamily="18" charset="-120"/>
              </a:rPr>
              <a:t>:109-11.25~109.12.~ (</a:t>
            </a:r>
            <a:r>
              <a:rPr lang="zh-TW" altLang="en-US" sz="2800" dirty="0">
                <a:solidFill>
                  <a:srgbClr val="0000FF"/>
                </a:solidFill>
                <a:latin typeface="新細明體" panose="02020500000000000000" pitchFamily="18" charset="-120"/>
                <a:ea typeface="新細明體" panose="02020500000000000000" pitchFamily="18" charset="-120"/>
              </a:rPr>
              <a:t>約</a:t>
            </a:r>
            <a:r>
              <a:rPr lang="en-US" altLang="zh-TW" sz="2800" dirty="0">
                <a:solidFill>
                  <a:srgbClr val="0000FF"/>
                </a:solidFill>
                <a:latin typeface="新細明體" panose="02020500000000000000" pitchFamily="18" charset="-120"/>
                <a:ea typeface="新細明體" panose="02020500000000000000" pitchFamily="18" charset="-120"/>
              </a:rPr>
              <a:t>1</a:t>
            </a:r>
            <a:r>
              <a:rPr lang="zh-TW" altLang="en-US" sz="2800" dirty="0">
                <a:solidFill>
                  <a:srgbClr val="0000FF"/>
                </a:solidFill>
                <a:latin typeface="新細明體" panose="02020500000000000000" pitchFamily="18" charset="-120"/>
                <a:ea typeface="新細明體" panose="02020500000000000000" pitchFamily="18" charset="-120"/>
              </a:rPr>
              <a:t>個月</a:t>
            </a:r>
            <a:r>
              <a:rPr lang="en-US" altLang="zh-TW" sz="2800" dirty="0">
                <a:solidFill>
                  <a:srgbClr val="0000FF"/>
                </a:solidFill>
                <a:latin typeface="新細明體" panose="02020500000000000000" pitchFamily="18" charset="-120"/>
                <a:ea typeface="新細明體" panose="02020500000000000000" pitchFamily="18" charset="-120"/>
              </a:rPr>
              <a:t>)</a:t>
            </a:r>
          </a:p>
        </p:txBody>
      </p:sp>
      <p:sp>
        <p:nvSpPr>
          <p:cNvPr id="4" name="文字方塊 3">
            <a:extLst>
              <a:ext uri="{FF2B5EF4-FFF2-40B4-BE49-F238E27FC236}">
                <a16:creationId xmlns:a16="http://schemas.microsoft.com/office/drawing/2014/main" xmlns="" id="{FEEAB1DB-66DC-4202-9214-29A1039163BA}"/>
              </a:ext>
            </a:extLst>
          </p:cNvPr>
          <p:cNvSpPr txBox="1"/>
          <p:nvPr/>
        </p:nvSpPr>
        <p:spPr>
          <a:xfrm>
            <a:off x="899592" y="4293096"/>
            <a:ext cx="7200800" cy="1077218"/>
          </a:xfrm>
          <a:prstGeom prst="rect">
            <a:avLst/>
          </a:prstGeom>
          <a:noFill/>
        </p:spPr>
        <p:txBody>
          <a:bodyPr wrap="square" rtlCol="0">
            <a:spAutoFit/>
          </a:bodyPr>
          <a:lstStyle/>
          <a:p>
            <a:r>
              <a:rPr lang="zh-TW" altLang="en-US" sz="3200" dirty="0">
                <a:solidFill>
                  <a:srgbClr val="FF0000"/>
                </a:solidFill>
                <a:latin typeface="新細明體" panose="02020500000000000000" pitchFamily="18" charset="-120"/>
                <a:ea typeface="新細明體" panose="02020500000000000000" pitchFamily="18" charset="-120"/>
              </a:rPr>
              <a:t>提供大溪國小學童一個安全、有趣、共融之主題式地景式的特色遊戲場</a:t>
            </a:r>
          </a:p>
        </p:txBody>
      </p:sp>
    </p:spTree>
    <p:extLst>
      <p:ext uri="{BB962C8B-B14F-4D97-AF65-F5344CB8AC3E}">
        <p14:creationId xmlns:p14="http://schemas.microsoft.com/office/powerpoint/2010/main" xmlns="" val="38839625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Picture 2"/>
          <p:cNvPicPr>
            <a:picLocks noChangeAspect="1"/>
          </p:cNvPicPr>
          <p:nvPr/>
        </p:nvPicPr>
        <p:blipFill>
          <a:blip r:embed="rId2" cstate="print">
            <a:lum bright="70000" contrast="-70000"/>
            <a:extLst>
              <a:ext uri="{28A0092B-C50C-407E-A947-70E740481C1C}">
                <a14:useLocalDpi xmlns:a14="http://schemas.microsoft.com/office/drawing/2010/main" xmlns=""/>
              </a:ext>
            </a:extLst>
          </a:blip>
          <a:srcRect/>
          <a:stretch>
            <a:fillRect/>
          </a:stretch>
        </p:blipFill>
        <p:spPr>
          <a:xfrm>
            <a:off x="2915816" y="4467226"/>
            <a:ext cx="2455412" cy="2346150"/>
          </a:xfrm>
          <a:prstGeom prst="rect">
            <a:avLst/>
          </a:prstGeom>
          <a:ln w="12700">
            <a:miter lim="400000"/>
          </a:ln>
        </p:spPr>
      </p:pic>
      <p:pic>
        <p:nvPicPr>
          <p:cNvPr id="5" name="Picture 3" descr="Picture 3"/>
          <p:cNvPicPr>
            <a:picLocks noChangeAspect="1"/>
          </p:cNvPicPr>
          <p:nvPr/>
        </p:nvPicPr>
        <p:blipFill rotWithShape="1">
          <a:blip r:embed="rId3" cstate="print">
            <a:lum bright="70000" contrast="-70000"/>
            <a:extLst>
              <a:ext uri="{28A0092B-C50C-407E-A947-70E740481C1C}">
                <a14:useLocalDpi xmlns:a14="http://schemas.microsoft.com/office/drawing/2010/main" xmlns=""/>
              </a:ext>
            </a:extLst>
          </a:blip>
          <a:srcRect/>
          <a:stretch/>
        </p:blipFill>
        <p:spPr>
          <a:xfrm>
            <a:off x="13119" y="4365104"/>
            <a:ext cx="2848896" cy="2410610"/>
          </a:xfrm>
          <a:prstGeom prst="rect">
            <a:avLst/>
          </a:prstGeom>
          <a:ln w="12700">
            <a:miter lim="400000"/>
          </a:ln>
        </p:spPr>
      </p:pic>
      <p:sp>
        <p:nvSpPr>
          <p:cNvPr id="2" name="文字方塊 1"/>
          <p:cNvSpPr txBox="1"/>
          <p:nvPr/>
        </p:nvSpPr>
        <p:spPr>
          <a:xfrm>
            <a:off x="3059832" y="3136006"/>
            <a:ext cx="2942631" cy="441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algn="ctr" hangingPunct="0">
              <a:buClr>
                <a:srgbClr val="E46C0A"/>
              </a:buClr>
              <a:buSzPct val="100000"/>
              <a:defRPr sz="2000" b="1">
                <a:latin typeface="+mn-lt"/>
                <a:ea typeface="+mn-ea"/>
                <a:cs typeface="+mn-cs"/>
                <a:sym typeface="Helvetica"/>
              </a:defRPr>
            </a:pPr>
            <a:r>
              <a:rPr lang="zh-TW" altLang="en-US" sz="2500" b="1" kern="0" dirty="0">
                <a:solidFill>
                  <a:srgbClr val="000000"/>
                </a:solidFill>
                <a:latin typeface="微軟正黑體" pitchFamily="34" charset="-120"/>
                <a:ea typeface="微軟正黑體" pitchFamily="34" charset="-120"/>
                <a:sym typeface="Helvetica"/>
              </a:rPr>
              <a:t>簡報結束，敬請指教</a:t>
            </a:r>
            <a:endParaRPr sz="2500" b="1" kern="0" dirty="0">
              <a:solidFill>
                <a:srgbClr val="000000"/>
              </a:solidFill>
              <a:latin typeface="微軟正黑體" pitchFamily="34" charset="-120"/>
              <a:ea typeface="微軟正黑體" pitchFamily="34" charset="-120"/>
              <a:sym typeface="Helvetica"/>
            </a:endParaRPr>
          </a:p>
        </p:txBody>
      </p:sp>
    </p:spTree>
    <p:extLst>
      <p:ext uri="{BB962C8B-B14F-4D97-AF65-F5344CB8AC3E}">
        <p14:creationId xmlns:p14="http://schemas.microsoft.com/office/powerpoint/2010/main" xmlns="" val="3838614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矩形 1"/>
          <p:cNvSpPr txBox="1"/>
          <p:nvPr/>
        </p:nvSpPr>
        <p:spPr>
          <a:xfrm>
            <a:off x="611559" y="1012254"/>
            <a:ext cx="5112570" cy="544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p>
            <a:pPr hangingPunct="0">
              <a:lnSpc>
                <a:spcPts val="1600"/>
              </a:lnSpc>
              <a:spcBef>
                <a:spcPts val="600"/>
              </a:spcBef>
              <a:defRPr sz="1700" b="1">
                <a:solidFill>
                  <a:srgbClr val="215968"/>
                </a:solidFill>
                <a:latin typeface="+mn-lt"/>
                <a:ea typeface="+mn-ea"/>
                <a:cs typeface="+mn-cs"/>
                <a:sym typeface="Helvetica"/>
              </a:defRPr>
            </a:pPr>
            <a:r>
              <a:rPr lang="en-US" sz="1700" b="1" kern="0" dirty="0">
                <a:solidFill>
                  <a:srgbClr val="F79646"/>
                </a:solidFill>
                <a:latin typeface="微軟正黑體" pitchFamily="34" charset="-120"/>
                <a:ea typeface="微軟正黑體" pitchFamily="34" charset="-120"/>
                <a:sym typeface="Helvetica"/>
              </a:rPr>
              <a:t>01. </a:t>
            </a:r>
            <a:r>
              <a:rPr sz="1700" b="1" kern="0" dirty="0" err="1">
                <a:solidFill>
                  <a:srgbClr val="F79646"/>
                </a:solidFill>
                <a:latin typeface="微軟正黑體" pitchFamily="34" charset="-120"/>
                <a:ea typeface="微軟正黑體" pitchFamily="34" charset="-120"/>
                <a:sym typeface="Helvetica"/>
              </a:rPr>
              <a:t>以學生參與實施計畫的成果做為遊戲場規劃基礎</a:t>
            </a:r>
            <a:endParaRPr sz="1700" b="1" kern="0" dirty="0">
              <a:solidFill>
                <a:srgbClr val="F79646"/>
              </a:solidFill>
              <a:latin typeface="微軟正黑體" pitchFamily="34" charset="-120"/>
              <a:ea typeface="微軟正黑體" pitchFamily="34" charset="-120"/>
              <a:sym typeface="Helvetica"/>
            </a:endParaRPr>
          </a:p>
          <a:p>
            <a:pPr hangingPunct="0">
              <a:lnSpc>
                <a:spcPts val="1600"/>
              </a:lnSpc>
              <a:spcBef>
                <a:spcPts val="600"/>
              </a:spcBef>
              <a:defRPr sz="1700" b="1">
                <a:solidFill>
                  <a:srgbClr val="215968"/>
                </a:solidFill>
                <a:latin typeface="+mn-lt"/>
                <a:ea typeface="+mn-ea"/>
                <a:cs typeface="+mn-cs"/>
                <a:sym typeface="Helvetica"/>
              </a:defRPr>
            </a:pPr>
            <a:r>
              <a:rPr sz="1700" b="1" kern="0" dirty="0" err="1">
                <a:solidFill>
                  <a:srgbClr val="215968"/>
                </a:solidFill>
                <a:latin typeface="微軟正黑體" pitchFamily="34" charset="-120"/>
                <a:ea typeface="微軟正黑體" pitchFamily="34" charset="-120"/>
                <a:sym typeface="Helvetica"/>
              </a:rPr>
              <a:t>活動C：創意積木PK大賽</a:t>
            </a:r>
            <a:endParaRPr sz="1700" b="1" kern="0" dirty="0">
              <a:solidFill>
                <a:srgbClr val="215968"/>
              </a:solidFill>
              <a:latin typeface="微軟正黑體" pitchFamily="34" charset="-120"/>
              <a:ea typeface="微軟正黑體" pitchFamily="34" charset="-120"/>
              <a:sym typeface="Helvetica"/>
            </a:endParaRPr>
          </a:p>
        </p:txBody>
      </p:sp>
      <p:sp>
        <p:nvSpPr>
          <p:cNvPr id="233" name="文字方塊 2"/>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dirty="0">
                <a:solidFill>
                  <a:srgbClr val="000000"/>
                </a:solidFill>
                <a:latin typeface="微軟正黑體" pitchFamily="34" charset="-120"/>
                <a:ea typeface="微軟正黑體" pitchFamily="34" charset="-120"/>
                <a:sym typeface="Helvetica"/>
              </a:rPr>
              <a:t> </a:t>
            </a:r>
            <a:r>
              <a:rPr sz="2000" b="1" kern="0" dirty="0" err="1">
                <a:solidFill>
                  <a:srgbClr val="000000"/>
                </a:solidFill>
                <a:latin typeface="微軟正黑體" pitchFamily="34" charset="-120"/>
                <a:ea typeface="微軟正黑體" pitchFamily="34" charset="-120"/>
                <a:sym typeface="Helvetica"/>
              </a:rPr>
              <a:t>規劃構想</a:t>
            </a:r>
            <a:endParaRPr sz="2000" b="1" kern="0" dirty="0">
              <a:solidFill>
                <a:srgbClr val="000000"/>
              </a:solidFill>
              <a:latin typeface="微軟正黑體" pitchFamily="34" charset="-120"/>
              <a:ea typeface="微軟正黑體" pitchFamily="34" charset="-120"/>
              <a:sym typeface="Helvetica"/>
            </a:endParaRPr>
          </a:p>
        </p:txBody>
      </p:sp>
      <p:pic>
        <p:nvPicPr>
          <p:cNvPr id="234" name="Picture 4" descr="Picture 4"/>
          <p:cNvPicPr>
            <a:picLocks noChangeAspect="1"/>
          </p:cNvPicPr>
          <p:nvPr/>
        </p:nvPicPr>
        <p:blipFill>
          <a:blip r:embed="rId2" cstate="print"/>
          <a:stretch>
            <a:fillRect/>
          </a:stretch>
        </p:blipFill>
        <p:spPr>
          <a:xfrm>
            <a:off x="1668318" y="2073842"/>
            <a:ext cx="2817021" cy="1652292"/>
          </a:xfrm>
          <a:prstGeom prst="rect">
            <a:avLst/>
          </a:prstGeom>
          <a:ln w="12700">
            <a:miter lim="400000"/>
          </a:ln>
        </p:spPr>
      </p:pic>
      <p:pic>
        <p:nvPicPr>
          <p:cNvPr id="235" name="Picture 5" descr="Picture 5"/>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4620175" y="2073844"/>
            <a:ext cx="2784006" cy="1652291"/>
          </a:xfrm>
          <a:prstGeom prst="rect">
            <a:avLst/>
          </a:prstGeom>
          <a:ln w="12700">
            <a:miter lim="400000"/>
          </a:ln>
        </p:spPr>
      </p:pic>
      <p:pic>
        <p:nvPicPr>
          <p:cNvPr id="236" name="Picture 6" descr="Picture 6"/>
          <p:cNvPicPr>
            <a:picLocks noChangeAspect="1"/>
          </p:cNvPicPr>
          <p:nvPr/>
        </p:nvPicPr>
        <p:blipFill>
          <a:blip r:embed="rId4" cstate="print"/>
          <a:stretch>
            <a:fillRect/>
          </a:stretch>
        </p:blipFill>
        <p:spPr>
          <a:xfrm>
            <a:off x="1668318" y="4222235"/>
            <a:ext cx="2817021" cy="1830167"/>
          </a:xfrm>
          <a:prstGeom prst="rect">
            <a:avLst/>
          </a:prstGeom>
          <a:ln w="12700">
            <a:miter lim="400000"/>
          </a:ln>
        </p:spPr>
      </p:pic>
      <p:sp>
        <p:nvSpPr>
          <p:cNvPr id="237" name="文字方塊 5"/>
          <p:cNvSpPr txBox="1"/>
          <p:nvPr/>
        </p:nvSpPr>
        <p:spPr>
          <a:xfrm>
            <a:off x="1605015" y="3649394"/>
            <a:ext cx="2880324"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gn="just">
              <a:lnSpc>
                <a:spcPts val="2000"/>
              </a:lnSpc>
              <a:defRPr sz="1200">
                <a:latin typeface="微軟正黑體"/>
                <a:ea typeface="微軟正黑體"/>
                <a:cs typeface="微軟正黑體"/>
                <a:sym typeface="微軟正黑體"/>
              </a:defRPr>
            </a:lvl1pPr>
          </a:lstStyle>
          <a:p>
            <a:pPr hangingPunct="0"/>
            <a:r>
              <a:rPr kern="0">
                <a:solidFill>
                  <a:srgbClr val="000000"/>
                </a:solidFill>
              </a:rPr>
              <a:t>第一名 歡樂玻璃屋</a:t>
            </a:r>
          </a:p>
        </p:txBody>
      </p:sp>
      <p:sp>
        <p:nvSpPr>
          <p:cNvPr id="238" name="文字方塊 5"/>
          <p:cNvSpPr txBox="1"/>
          <p:nvPr/>
        </p:nvSpPr>
        <p:spPr>
          <a:xfrm>
            <a:off x="1605015" y="5991626"/>
            <a:ext cx="2880324"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gn="just">
              <a:lnSpc>
                <a:spcPts val="2000"/>
              </a:lnSpc>
              <a:defRPr sz="1200">
                <a:latin typeface="微軟正黑體"/>
                <a:ea typeface="微軟正黑體"/>
                <a:cs typeface="微軟正黑體"/>
                <a:sym typeface="微軟正黑體"/>
              </a:defRPr>
            </a:lvl1pPr>
          </a:lstStyle>
          <a:p>
            <a:pPr hangingPunct="0"/>
            <a:r>
              <a:rPr kern="0">
                <a:solidFill>
                  <a:srgbClr val="000000"/>
                </a:solidFill>
              </a:rPr>
              <a:t>第三名 溪小歡樂園地</a:t>
            </a:r>
          </a:p>
        </p:txBody>
      </p:sp>
      <p:sp>
        <p:nvSpPr>
          <p:cNvPr id="239" name="文字方塊 5"/>
          <p:cNvSpPr txBox="1"/>
          <p:nvPr/>
        </p:nvSpPr>
        <p:spPr>
          <a:xfrm>
            <a:off x="4620173" y="3649394"/>
            <a:ext cx="2880324"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gn="just">
              <a:lnSpc>
                <a:spcPts val="2000"/>
              </a:lnSpc>
              <a:defRPr sz="1200">
                <a:latin typeface="微軟正黑體"/>
                <a:ea typeface="微軟正黑體"/>
                <a:cs typeface="微軟正黑體"/>
                <a:sym typeface="微軟正黑體"/>
              </a:defRPr>
            </a:lvl1pPr>
          </a:lstStyle>
          <a:p>
            <a:pPr hangingPunct="0"/>
            <a:r>
              <a:rPr kern="0">
                <a:solidFill>
                  <a:srgbClr val="000000"/>
                </a:solidFill>
              </a:rPr>
              <a:t>第二名 小頑童冒險樂園</a:t>
            </a:r>
          </a:p>
        </p:txBody>
      </p:sp>
      <p:sp>
        <p:nvSpPr>
          <p:cNvPr id="240" name="文字方塊 4"/>
          <p:cNvSpPr txBox="1"/>
          <p:nvPr/>
        </p:nvSpPr>
        <p:spPr>
          <a:xfrm>
            <a:off x="4721964" y="4241560"/>
            <a:ext cx="2817021" cy="1353816"/>
          </a:xfrm>
          <a:prstGeom prst="rect">
            <a:avLst/>
          </a:prstGeom>
          <a:solidFill>
            <a:schemeClr val="accent6">
              <a:lumOff val="1892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indent="254000">
              <a:lnSpc>
                <a:spcPts val="2000"/>
              </a:lnSpc>
              <a:spcBef>
                <a:spcPts val="600"/>
              </a:spcBef>
              <a:defRPr sz="1000">
                <a:latin typeface="微軟正黑體"/>
                <a:ea typeface="微軟正黑體"/>
                <a:cs typeface="微軟正黑體"/>
                <a:sym typeface="微軟正黑體"/>
              </a:defRPr>
            </a:lvl1pPr>
          </a:lstStyle>
          <a:p>
            <a:pPr hangingPunct="0"/>
            <a:r>
              <a:rPr kern="0">
                <a:solidFill>
                  <a:srgbClr val="000000"/>
                </a:solidFill>
              </a:rPr>
              <a:t>從以上作品中分析出學生希望的遊樂場設計中有多樣的遊樂器材與設施，還有遊樂場需要景觀的設計達到綠化空間成為假日時家長也能帶小孩來遊樂場玩，形成社區型態的公園，融入社區。</a:t>
            </a:r>
          </a:p>
        </p:txBody>
      </p:sp>
    </p:spTree>
    <p:extLst>
      <p:ext uri="{BB962C8B-B14F-4D97-AF65-F5344CB8AC3E}">
        <p14:creationId xmlns:p14="http://schemas.microsoft.com/office/powerpoint/2010/main" xmlns="" val="1330475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7772400" cy="792087"/>
          </a:xfrm>
        </p:spPr>
        <p:txBody>
          <a:bodyPr>
            <a:normAutofit/>
          </a:bodyPr>
          <a:lstStyle/>
          <a:p>
            <a:r>
              <a:rPr lang="zh-TW" altLang="en-US" dirty="0"/>
              <a:t>二</a:t>
            </a:r>
            <a:r>
              <a:rPr lang="zh-TW" altLang="en-US" dirty="0">
                <a:latin typeface="新細明體"/>
                <a:ea typeface="新細明體"/>
              </a:rPr>
              <a:t>、</a:t>
            </a:r>
            <a:r>
              <a:rPr lang="zh-TW" altLang="en-US" dirty="0"/>
              <a:t>申請階段</a:t>
            </a:r>
            <a:r>
              <a:rPr lang="en-US" altLang="zh-TW" dirty="0"/>
              <a:t>(</a:t>
            </a:r>
            <a:r>
              <a:rPr lang="zh-TW" altLang="en-US" dirty="0"/>
              <a:t>三</a:t>
            </a:r>
            <a:r>
              <a:rPr lang="en-US" altLang="zh-TW" dirty="0"/>
              <a:t>)</a:t>
            </a:r>
            <a:endParaRPr lang="zh-TW" altLang="en-US" dirty="0"/>
          </a:p>
        </p:txBody>
      </p:sp>
      <p:sp>
        <p:nvSpPr>
          <p:cNvPr id="3" name="副標題 2"/>
          <p:cNvSpPr>
            <a:spLocks noGrp="1"/>
          </p:cNvSpPr>
          <p:nvPr>
            <p:ph type="subTitle" idx="1"/>
          </p:nvPr>
        </p:nvSpPr>
        <p:spPr>
          <a:xfrm>
            <a:off x="611560" y="1916832"/>
            <a:ext cx="8352928" cy="4824536"/>
          </a:xfrm>
        </p:spPr>
        <p:txBody>
          <a:bodyPr>
            <a:normAutofit/>
          </a:bodyPr>
          <a:lstStyle/>
          <a:p>
            <a:pPr algn="l"/>
            <a:r>
              <a:rPr lang="en-US" altLang="zh-TW" sz="2800" dirty="0">
                <a:solidFill>
                  <a:schemeClr val="tx1"/>
                </a:solidFill>
              </a:rPr>
              <a:t>4.107.11.09</a:t>
            </a:r>
            <a:r>
              <a:rPr lang="zh-TW" altLang="en-US" sz="2800" dirty="0">
                <a:solidFill>
                  <a:schemeClr val="tx1"/>
                </a:solidFill>
              </a:rPr>
              <a:t>：</a:t>
            </a:r>
          </a:p>
          <a:p>
            <a:pPr algn="l"/>
            <a:r>
              <a:rPr lang="zh-TW" altLang="en-US" sz="2800" dirty="0">
                <a:solidFill>
                  <a:schemeClr val="tx1"/>
                </a:solidFill>
              </a:rPr>
              <a:t>    教育局來函有關各校申請</a:t>
            </a:r>
            <a:r>
              <a:rPr lang="en-US" altLang="zh-TW" sz="2800" dirty="0">
                <a:solidFill>
                  <a:schemeClr val="tx1"/>
                </a:solidFill>
              </a:rPr>
              <a:t>107</a:t>
            </a:r>
            <a:r>
              <a:rPr lang="zh-TW" altLang="en-US" sz="2800" dirty="0">
                <a:solidFill>
                  <a:schemeClr val="tx1"/>
                </a:solidFill>
              </a:rPr>
              <a:t>年度國小兒童遊戲</a:t>
            </a:r>
            <a:endParaRPr lang="en-US" altLang="zh-TW" sz="2800" dirty="0">
              <a:solidFill>
                <a:schemeClr val="tx1"/>
              </a:solidFill>
            </a:endParaRPr>
          </a:p>
          <a:p>
            <a:pPr algn="l"/>
            <a:r>
              <a:rPr lang="en-US" altLang="zh-TW" sz="2800" dirty="0">
                <a:solidFill>
                  <a:schemeClr val="tx1"/>
                </a:solidFill>
              </a:rPr>
              <a:t>    </a:t>
            </a:r>
            <a:r>
              <a:rPr lang="zh-TW" altLang="en-US" sz="2800" dirty="0">
                <a:solidFill>
                  <a:schemeClr val="tx1"/>
                </a:solidFill>
              </a:rPr>
              <a:t>場拆</a:t>
            </a:r>
            <a:r>
              <a:rPr lang="en-US" altLang="zh-TW" sz="2800" dirty="0">
                <a:solidFill>
                  <a:schemeClr val="tx1"/>
                </a:solidFill>
              </a:rPr>
              <a:t> </a:t>
            </a:r>
            <a:r>
              <a:rPr lang="zh-TW" altLang="en-US" sz="2800" dirty="0">
                <a:solidFill>
                  <a:schemeClr val="tx1"/>
                </a:solidFill>
              </a:rPr>
              <a:t>除、修繕、更新 經費一 案，請有需求之</a:t>
            </a:r>
            <a:endParaRPr lang="en-US" altLang="zh-TW" sz="2800" dirty="0">
              <a:solidFill>
                <a:schemeClr val="tx1"/>
              </a:solidFill>
            </a:endParaRPr>
          </a:p>
          <a:p>
            <a:pPr algn="l"/>
            <a:r>
              <a:rPr lang="en-US" altLang="zh-TW" sz="2800" dirty="0">
                <a:solidFill>
                  <a:schemeClr val="tx1"/>
                </a:solidFill>
              </a:rPr>
              <a:t>    </a:t>
            </a:r>
            <a:r>
              <a:rPr lang="zh-TW" altLang="en-US" sz="2800" dirty="0">
                <a:solidFill>
                  <a:schemeClr val="tx1"/>
                </a:solidFill>
              </a:rPr>
              <a:t>學校於</a:t>
            </a:r>
            <a:r>
              <a:rPr lang="en-US" altLang="zh-TW" sz="2800" dirty="0">
                <a:solidFill>
                  <a:schemeClr val="tx1"/>
                </a:solidFill>
              </a:rPr>
              <a:t>107 </a:t>
            </a:r>
            <a:r>
              <a:rPr lang="zh-TW" altLang="en-US" sz="2800" dirty="0">
                <a:solidFill>
                  <a:schemeClr val="tx1"/>
                </a:solidFill>
              </a:rPr>
              <a:t>年</a:t>
            </a:r>
            <a:r>
              <a:rPr lang="en-US" altLang="zh-TW" sz="2800" dirty="0">
                <a:solidFill>
                  <a:schemeClr val="tx1"/>
                </a:solidFill>
              </a:rPr>
              <a:t>11</a:t>
            </a:r>
            <a:r>
              <a:rPr lang="zh-TW" altLang="en-US" sz="2800" dirty="0">
                <a:solidFill>
                  <a:schemeClr val="tx1"/>
                </a:solidFill>
              </a:rPr>
              <a:t>月</a:t>
            </a:r>
            <a:r>
              <a:rPr lang="en-US" altLang="zh-TW" sz="2800" dirty="0">
                <a:solidFill>
                  <a:schemeClr val="tx1"/>
                </a:solidFill>
              </a:rPr>
              <a:t>30</a:t>
            </a:r>
            <a:r>
              <a:rPr lang="zh-TW" altLang="en-US" sz="2800" dirty="0">
                <a:solidFill>
                  <a:schemeClr val="tx1"/>
                </a:solidFill>
              </a:rPr>
              <a:t>日前函報本局申請</a:t>
            </a:r>
            <a:r>
              <a:rPr lang="en-US" altLang="zh-TW" sz="2800" dirty="0">
                <a:solidFill>
                  <a:schemeClr val="tx1"/>
                </a:solidFill>
              </a:rPr>
              <a:t>(200</a:t>
            </a:r>
            <a:r>
              <a:rPr lang="zh-TW" altLang="en-US" sz="2800" dirty="0">
                <a:solidFill>
                  <a:schemeClr val="tx1"/>
                </a:solidFill>
              </a:rPr>
              <a:t>萬</a:t>
            </a:r>
            <a:r>
              <a:rPr lang="en-US" altLang="zh-TW" sz="2800" dirty="0">
                <a:solidFill>
                  <a:schemeClr val="tx1"/>
                </a:solidFill>
              </a:rPr>
              <a:t>)</a:t>
            </a:r>
          </a:p>
          <a:p>
            <a:pPr algn="l"/>
            <a:endParaRPr lang="en-US" altLang="zh-TW" sz="2800" dirty="0">
              <a:solidFill>
                <a:schemeClr val="tx1"/>
              </a:solidFill>
            </a:endParaRPr>
          </a:p>
          <a:p>
            <a:pPr algn="l"/>
            <a:r>
              <a:rPr lang="en-US" altLang="zh-TW" sz="2800" dirty="0">
                <a:solidFill>
                  <a:schemeClr val="tx1"/>
                </a:solidFill>
              </a:rPr>
              <a:t>5.107.11.29</a:t>
            </a:r>
            <a:r>
              <a:rPr lang="zh-TW" altLang="en-US" sz="2800" dirty="0">
                <a:solidFill>
                  <a:schemeClr val="tx1"/>
                </a:solidFill>
              </a:rPr>
              <a:t>：</a:t>
            </a:r>
          </a:p>
          <a:p>
            <a:pPr algn="l"/>
            <a:r>
              <a:rPr lang="zh-TW" altLang="en-US" sz="2800" dirty="0">
                <a:solidFill>
                  <a:schemeClr val="tx1"/>
                </a:solidFill>
              </a:rPr>
              <a:t>   呈送本校申請「</a:t>
            </a:r>
            <a:r>
              <a:rPr lang="en-US" altLang="zh-TW" sz="2800" dirty="0">
                <a:solidFill>
                  <a:schemeClr val="tx1"/>
                </a:solidFill>
              </a:rPr>
              <a:t>107</a:t>
            </a:r>
            <a:r>
              <a:rPr lang="zh-TW" altLang="en-US" sz="2800" dirty="0">
                <a:solidFill>
                  <a:schemeClr val="tx1"/>
                </a:solidFill>
              </a:rPr>
              <a:t>年度國小兒童遊戲場拆除、</a:t>
            </a:r>
            <a:endParaRPr lang="en-US" altLang="zh-TW" sz="2800" dirty="0">
              <a:solidFill>
                <a:schemeClr val="tx1"/>
              </a:solidFill>
            </a:endParaRPr>
          </a:p>
          <a:p>
            <a:pPr algn="l"/>
            <a:r>
              <a:rPr lang="en-US" altLang="zh-TW" sz="2800" dirty="0">
                <a:solidFill>
                  <a:schemeClr val="tx1"/>
                </a:solidFill>
              </a:rPr>
              <a:t>   </a:t>
            </a:r>
            <a:r>
              <a:rPr lang="zh-TW" altLang="en-US" sz="2800" dirty="0">
                <a:solidFill>
                  <a:schemeClr val="tx1"/>
                </a:solidFill>
              </a:rPr>
              <a:t>修繕、更新經費」補助計畫書</a:t>
            </a:r>
            <a:endParaRPr lang="en-US" altLang="zh-TW" sz="2800" dirty="0">
              <a:solidFill>
                <a:schemeClr val="tx1"/>
              </a:solidFill>
              <a:latin typeface="新細明體"/>
              <a:ea typeface="新細明體"/>
            </a:endParaRPr>
          </a:p>
          <a:p>
            <a:pPr algn="l"/>
            <a:r>
              <a:rPr lang="zh-TW" altLang="en-US" sz="2800" dirty="0">
                <a:solidFill>
                  <a:schemeClr val="tx1"/>
                </a:solidFill>
              </a:rPr>
              <a:t>      </a:t>
            </a:r>
            <a:endParaRPr lang="en-US" altLang="zh-TW" sz="2800" dirty="0">
              <a:solidFill>
                <a:schemeClr val="tx1"/>
              </a:solidFill>
            </a:endParaRPr>
          </a:p>
        </p:txBody>
      </p:sp>
    </p:spTree>
    <p:extLst>
      <p:ext uri="{BB962C8B-B14F-4D97-AF65-F5344CB8AC3E}">
        <p14:creationId xmlns:p14="http://schemas.microsoft.com/office/powerpoint/2010/main" xmlns="" val="799191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7772400" cy="792087"/>
          </a:xfrm>
        </p:spPr>
        <p:txBody>
          <a:bodyPr>
            <a:normAutofit/>
          </a:bodyPr>
          <a:lstStyle/>
          <a:p>
            <a:r>
              <a:rPr lang="zh-TW" altLang="en-US" dirty="0">
                <a:latin typeface="新細明體"/>
                <a:ea typeface="新細明體"/>
              </a:rPr>
              <a:t>二、</a:t>
            </a:r>
            <a:r>
              <a:rPr lang="zh-TW" altLang="en-US" dirty="0"/>
              <a:t>申請階段</a:t>
            </a:r>
            <a:r>
              <a:rPr lang="en-US" altLang="zh-TW" dirty="0"/>
              <a:t>(</a:t>
            </a:r>
            <a:r>
              <a:rPr lang="zh-TW" altLang="en-US" dirty="0"/>
              <a:t>四</a:t>
            </a:r>
            <a:r>
              <a:rPr lang="en-US" altLang="zh-TW" dirty="0"/>
              <a:t>)</a:t>
            </a:r>
            <a:endParaRPr lang="zh-TW" altLang="en-US" dirty="0"/>
          </a:p>
        </p:txBody>
      </p:sp>
      <p:sp>
        <p:nvSpPr>
          <p:cNvPr id="3" name="副標題 2"/>
          <p:cNvSpPr>
            <a:spLocks noGrp="1"/>
          </p:cNvSpPr>
          <p:nvPr>
            <p:ph type="subTitle" idx="1"/>
          </p:nvPr>
        </p:nvSpPr>
        <p:spPr>
          <a:xfrm>
            <a:off x="611560" y="1916832"/>
            <a:ext cx="7984976" cy="4536504"/>
          </a:xfrm>
        </p:spPr>
        <p:txBody>
          <a:bodyPr>
            <a:normAutofit/>
          </a:bodyPr>
          <a:lstStyle/>
          <a:p>
            <a:pPr algn="l"/>
            <a:r>
              <a:rPr lang="en-US" altLang="zh-TW" sz="2800" dirty="0">
                <a:solidFill>
                  <a:schemeClr val="tx1"/>
                </a:solidFill>
              </a:rPr>
              <a:t>6. 108.01.18</a:t>
            </a:r>
            <a:r>
              <a:rPr lang="zh-TW" altLang="en-US" sz="2800" dirty="0">
                <a:solidFill>
                  <a:schemeClr val="tx1"/>
                </a:solidFill>
              </a:rPr>
              <a:t>：</a:t>
            </a:r>
          </a:p>
          <a:p>
            <a:pPr algn="l"/>
            <a:r>
              <a:rPr lang="zh-TW" altLang="en-US" sz="2800" dirty="0">
                <a:solidFill>
                  <a:schemeClr val="tx1"/>
                </a:solidFill>
              </a:rPr>
              <a:t>    有關教育部國民及學前教育署補助國民小學</a:t>
            </a:r>
            <a:endParaRPr lang="en-US" altLang="zh-TW" sz="2800" dirty="0">
              <a:solidFill>
                <a:schemeClr val="tx1"/>
              </a:solidFill>
            </a:endParaRPr>
          </a:p>
          <a:p>
            <a:pPr algn="l"/>
            <a:r>
              <a:rPr lang="zh-TW" altLang="en-US" sz="2800" dirty="0">
                <a:solidFill>
                  <a:schemeClr val="tx1"/>
                </a:solidFill>
              </a:rPr>
              <a:t>    建置校園特色遊戲場一案於</a:t>
            </a:r>
            <a:r>
              <a:rPr lang="en-US" altLang="zh-TW" sz="2800" dirty="0">
                <a:solidFill>
                  <a:schemeClr val="tx1"/>
                </a:solidFill>
              </a:rPr>
              <a:t>108</a:t>
            </a:r>
            <a:r>
              <a:rPr lang="zh-TW" altLang="en-US" sz="2800" dirty="0">
                <a:solidFill>
                  <a:schemeClr val="tx1"/>
                </a:solidFill>
              </a:rPr>
              <a:t>年</a:t>
            </a:r>
            <a:r>
              <a:rPr lang="en-US" altLang="zh-TW" sz="2800" dirty="0">
                <a:solidFill>
                  <a:schemeClr val="tx1"/>
                </a:solidFill>
              </a:rPr>
              <a:t>2</a:t>
            </a:r>
            <a:r>
              <a:rPr lang="zh-TW" altLang="en-US" sz="2800" dirty="0">
                <a:solidFill>
                  <a:schemeClr val="tx1"/>
                </a:solidFill>
              </a:rPr>
              <a:t>月</a:t>
            </a:r>
            <a:r>
              <a:rPr lang="en-US" altLang="zh-TW" sz="2800" dirty="0">
                <a:solidFill>
                  <a:schemeClr val="tx1"/>
                </a:solidFill>
              </a:rPr>
              <a:t>14</a:t>
            </a:r>
            <a:r>
              <a:rPr lang="zh-TW" altLang="en-US" sz="2800" dirty="0">
                <a:solidFill>
                  <a:schemeClr val="tx1"/>
                </a:solidFill>
              </a:rPr>
              <a:t>日</a:t>
            </a:r>
            <a:endParaRPr lang="en-US" altLang="zh-TW" sz="2800" dirty="0">
              <a:solidFill>
                <a:schemeClr val="tx1"/>
              </a:solidFill>
            </a:endParaRPr>
          </a:p>
          <a:p>
            <a:pPr algn="l"/>
            <a:r>
              <a:rPr lang="zh-TW" altLang="en-US" sz="2800" dirty="0">
                <a:solidFill>
                  <a:schemeClr val="tx1"/>
                </a:solidFill>
              </a:rPr>
              <a:t>    </a:t>
            </a:r>
            <a:r>
              <a:rPr lang="en-US" altLang="zh-TW" sz="2800" dirty="0">
                <a:solidFill>
                  <a:schemeClr val="tx1"/>
                </a:solidFill>
              </a:rPr>
              <a:t>(</a:t>
            </a:r>
            <a:r>
              <a:rPr lang="zh-TW" altLang="en-US" sz="2800" dirty="0">
                <a:solidFill>
                  <a:schemeClr val="tx1"/>
                </a:solidFill>
              </a:rPr>
              <a:t>星期四</a:t>
            </a:r>
            <a:r>
              <a:rPr lang="en-US" altLang="zh-TW" sz="2800" dirty="0">
                <a:solidFill>
                  <a:schemeClr val="tx1"/>
                </a:solidFill>
              </a:rPr>
              <a:t>)</a:t>
            </a:r>
            <a:r>
              <a:rPr lang="zh-TW" altLang="en-US" sz="2800" dirty="0">
                <a:solidFill>
                  <a:schemeClr val="tx1"/>
                </a:solidFill>
              </a:rPr>
              <a:t>前提送申請書及經費申請表一式</a:t>
            </a:r>
            <a:r>
              <a:rPr lang="en-US" altLang="zh-TW" sz="2800" dirty="0">
                <a:solidFill>
                  <a:schemeClr val="tx1"/>
                </a:solidFill>
              </a:rPr>
              <a:t>2</a:t>
            </a:r>
            <a:r>
              <a:rPr lang="zh-TW" altLang="en-US" sz="2800" dirty="0">
                <a:solidFill>
                  <a:schemeClr val="tx1"/>
                </a:solidFill>
              </a:rPr>
              <a:t>份</a:t>
            </a:r>
            <a:endParaRPr lang="en-US" altLang="zh-TW" sz="2800" dirty="0">
              <a:solidFill>
                <a:schemeClr val="tx1"/>
              </a:solidFill>
            </a:endParaRPr>
          </a:p>
          <a:p>
            <a:pPr algn="l"/>
            <a:r>
              <a:rPr lang="zh-TW" altLang="en-US" sz="2800" dirty="0">
                <a:solidFill>
                  <a:schemeClr val="tx1"/>
                </a:solidFill>
              </a:rPr>
              <a:t>    及電子檔</a:t>
            </a:r>
            <a:r>
              <a:rPr lang="en-US" altLang="zh-TW" sz="2800" dirty="0">
                <a:solidFill>
                  <a:schemeClr val="tx1"/>
                </a:solidFill>
              </a:rPr>
              <a:t>1</a:t>
            </a:r>
            <a:r>
              <a:rPr lang="zh-TW" altLang="en-US" sz="2800" dirty="0">
                <a:solidFill>
                  <a:schemeClr val="tx1"/>
                </a:solidFill>
              </a:rPr>
              <a:t>份函報本局。</a:t>
            </a:r>
            <a:endParaRPr lang="en-US" altLang="zh-TW" sz="2800" dirty="0">
              <a:solidFill>
                <a:schemeClr val="tx1"/>
              </a:solidFill>
            </a:endParaRPr>
          </a:p>
          <a:p>
            <a:pPr algn="l"/>
            <a:endParaRPr lang="en-US" altLang="zh-TW" sz="2800" dirty="0">
              <a:solidFill>
                <a:schemeClr val="tx1"/>
              </a:solidFill>
            </a:endParaRPr>
          </a:p>
          <a:p>
            <a:pPr algn="l"/>
            <a:r>
              <a:rPr lang="en-US" altLang="zh-TW" sz="2800" dirty="0">
                <a:solidFill>
                  <a:schemeClr val="tx1"/>
                </a:solidFill>
              </a:rPr>
              <a:t>7. 108.01.29</a:t>
            </a:r>
            <a:r>
              <a:rPr lang="zh-TW" altLang="en-US" sz="2800" dirty="0">
                <a:solidFill>
                  <a:schemeClr val="tx1"/>
                </a:solidFill>
              </a:rPr>
              <a:t>：</a:t>
            </a:r>
          </a:p>
          <a:p>
            <a:pPr algn="l"/>
            <a:r>
              <a:rPr lang="zh-TW" altLang="en-US" sz="2800" dirty="0">
                <a:solidFill>
                  <a:schemeClr val="tx1"/>
                </a:solidFill>
              </a:rPr>
              <a:t>    提送申請書及經費申請表。</a:t>
            </a:r>
          </a:p>
        </p:txBody>
      </p:sp>
    </p:spTree>
    <p:extLst>
      <p:ext uri="{BB962C8B-B14F-4D97-AF65-F5344CB8AC3E}">
        <p14:creationId xmlns:p14="http://schemas.microsoft.com/office/powerpoint/2010/main" xmlns="" val="135890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7772400" cy="792087"/>
          </a:xfrm>
        </p:spPr>
        <p:txBody>
          <a:bodyPr>
            <a:normAutofit/>
          </a:bodyPr>
          <a:lstStyle/>
          <a:p>
            <a:r>
              <a:rPr lang="zh-TW" altLang="en-US" dirty="0"/>
              <a:t>二</a:t>
            </a:r>
            <a:r>
              <a:rPr lang="zh-TW" altLang="en-US" dirty="0">
                <a:latin typeface="新細明體"/>
                <a:ea typeface="新細明體"/>
              </a:rPr>
              <a:t>、</a:t>
            </a:r>
            <a:r>
              <a:rPr lang="zh-TW" altLang="en-US" dirty="0"/>
              <a:t>申請階段</a:t>
            </a:r>
            <a:r>
              <a:rPr lang="en-US" altLang="zh-TW" dirty="0"/>
              <a:t>(</a:t>
            </a:r>
            <a:r>
              <a:rPr lang="zh-TW" altLang="en-US" dirty="0"/>
              <a:t>五</a:t>
            </a:r>
            <a:r>
              <a:rPr lang="en-US" altLang="zh-TW" dirty="0"/>
              <a:t>)</a:t>
            </a:r>
            <a:endParaRPr lang="zh-TW" altLang="en-US" dirty="0"/>
          </a:p>
        </p:txBody>
      </p:sp>
      <p:sp>
        <p:nvSpPr>
          <p:cNvPr id="3" name="副標題 2"/>
          <p:cNvSpPr>
            <a:spLocks noGrp="1"/>
          </p:cNvSpPr>
          <p:nvPr>
            <p:ph type="subTitle" idx="1"/>
          </p:nvPr>
        </p:nvSpPr>
        <p:spPr>
          <a:xfrm>
            <a:off x="611560" y="1916832"/>
            <a:ext cx="7984976" cy="4536504"/>
          </a:xfrm>
        </p:spPr>
        <p:txBody>
          <a:bodyPr>
            <a:normAutofit/>
          </a:bodyPr>
          <a:lstStyle/>
          <a:p>
            <a:pPr algn="l"/>
            <a:r>
              <a:rPr lang="zh-TW" altLang="en-US" dirty="0">
                <a:solidFill>
                  <a:schemeClr val="tx1"/>
                </a:solidFill>
              </a:rPr>
              <a:t/>
            </a:r>
            <a:br>
              <a:rPr lang="zh-TW" altLang="en-US" dirty="0">
                <a:solidFill>
                  <a:schemeClr val="tx1"/>
                </a:solidFill>
              </a:rPr>
            </a:br>
            <a:r>
              <a:rPr lang="en-US" altLang="zh-TW" sz="3200" dirty="0">
                <a:solidFill>
                  <a:schemeClr val="tx1"/>
                </a:solidFill>
              </a:rPr>
              <a:t>8.</a:t>
            </a:r>
            <a:r>
              <a:rPr lang="zh-TW" altLang="en-US" sz="3200" dirty="0">
                <a:solidFill>
                  <a:schemeClr val="tx1"/>
                </a:solidFill>
              </a:rPr>
              <a:t> </a:t>
            </a:r>
            <a:r>
              <a:rPr lang="en-US" altLang="zh-TW" sz="3200" dirty="0">
                <a:solidFill>
                  <a:schemeClr val="tx1"/>
                </a:solidFill>
              </a:rPr>
              <a:t>108.05.21</a:t>
            </a:r>
            <a:r>
              <a:rPr lang="zh-TW" altLang="en-US" sz="3200" dirty="0">
                <a:solidFill>
                  <a:schemeClr val="tx1"/>
                </a:solidFill>
              </a:rPr>
              <a:t>：</a:t>
            </a:r>
            <a:endParaRPr lang="en-US" altLang="zh-TW" sz="3200" dirty="0">
              <a:solidFill>
                <a:schemeClr val="tx1"/>
              </a:solidFill>
            </a:endParaRPr>
          </a:p>
          <a:p>
            <a:pPr algn="l"/>
            <a:r>
              <a:rPr lang="en-US" altLang="zh-TW" sz="3200" dirty="0">
                <a:solidFill>
                  <a:schemeClr val="tx1"/>
                </a:solidFill>
              </a:rPr>
              <a:t>   </a:t>
            </a:r>
            <a:r>
              <a:rPr lang="zh-TW" altLang="en-US" sz="3200" dirty="0">
                <a:solidFill>
                  <a:schemeClr val="tx1"/>
                </a:solidFill>
              </a:rPr>
              <a:t>有關教育部國民及學前教育署委請國立雲</a:t>
            </a:r>
            <a:endParaRPr lang="en-US" altLang="zh-TW" sz="3200" dirty="0">
              <a:solidFill>
                <a:schemeClr val="tx1"/>
              </a:solidFill>
            </a:endParaRPr>
          </a:p>
          <a:p>
            <a:pPr algn="l"/>
            <a:r>
              <a:rPr lang="zh-TW" altLang="en-US" sz="3200" dirty="0">
                <a:solidFill>
                  <a:schemeClr val="tx1"/>
                </a:solidFill>
              </a:rPr>
              <a:t>   林科技大學辦理「國民小學建置校園多元</a:t>
            </a:r>
            <a:endParaRPr lang="en-US" altLang="zh-TW" sz="3200" dirty="0">
              <a:solidFill>
                <a:schemeClr val="tx1"/>
              </a:solidFill>
            </a:endParaRPr>
          </a:p>
          <a:p>
            <a:pPr algn="l"/>
            <a:r>
              <a:rPr lang="zh-TW" altLang="en-US" sz="3200" dirty="0">
                <a:solidFill>
                  <a:schemeClr val="tx1"/>
                </a:solidFill>
              </a:rPr>
              <a:t>   特色遊戲場」研習會</a:t>
            </a:r>
            <a:endParaRPr lang="en-US" altLang="zh-TW" sz="3200" dirty="0">
              <a:solidFill>
                <a:schemeClr val="tx1"/>
              </a:solidFill>
              <a:latin typeface="新細明體"/>
              <a:ea typeface="新細明體"/>
            </a:endParaRPr>
          </a:p>
          <a:p>
            <a:pPr algn="l"/>
            <a:r>
              <a:rPr lang="zh-TW" altLang="en-US" sz="3200" dirty="0">
                <a:solidFill>
                  <a:schemeClr val="tx1"/>
                </a:solidFill>
              </a:rPr>
              <a:t>    </a:t>
            </a:r>
            <a:endParaRPr lang="en-US" altLang="zh-TW" sz="3200" dirty="0">
              <a:solidFill>
                <a:schemeClr val="tx1"/>
              </a:solidFill>
            </a:endParaRPr>
          </a:p>
        </p:txBody>
      </p:sp>
    </p:spTree>
    <p:extLst>
      <p:ext uri="{BB962C8B-B14F-4D97-AF65-F5344CB8AC3E}">
        <p14:creationId xmlns:p14="http://schemas.microsoft.com/office/powerpoint/2010/main" xmlns="" val="4140747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7772400" cy="792087"/>
          </a:xfrm>
        </p:spPr>
        <p:txBody>
          <a:bodyPr>
            <a:normAutofit/>
          </a:bodyPr>
          <a:lstStyle/>
          <a:p>
            <a:r>
              <a:rPr lang="zh-TW" altLang="en-US" dirty="0"/>
              <a:t>二</a:t>
            </a:r>
            <a:r>
              <a:rPr lang="zh-TW" altLang="en-US" dirty="0">
                <a:latin typeface="新細明體"/>
                <a:ea typeface="新細明體"/>
              </a:rPr>
              <a:t>、</a:t>
            </a:r>
            <a:r>
              <a:rPr lang="zh-TW" altLang="en-US" dirty="0"/>
              <a:t>申請階段</a:t>
            </a:r>
            <a:r>
              <a:rPr lang="en-US" altLang="zh-TW" dirty="0"/>
              <a:t>(</a:t>
            </a:r>
            <a:r>
              <a:rPr lang="zh-TW" altLang="en-US" dirty="0"/>
              <a:t>六</a:t>
            </a:r>
            <a:r>
              <a:rPr lang="en-US" altLang="zh-TW" dirty="0"/>
              <a:t>)</a:t>
            </a:r>
            <a:endParaRPr lang="zh-TW" altLang="en-US" dirty="0"/>
          </a:p>
        </p:txBody>
      </p:sp>
      <p:sp>
        <p:nvSpPr>
          <p:cNvPr id="3" name="副標題 2"/>
          <p:cNvSpPr>
            <a:spLocks noGrp="1"/>
          </p:cNvSpPr>
          <p:nvPr>
            <p:ph type="subTitle" idx="1"/>
          </p:nvPr>
        </p:nvSpPr>
        <p:spPr>
          <a:xfrm>
            <a:off x="611560" y="1988840"/>
            <a:ext cx="7984976" cy="4536504"/>
          </a:xfrm>
        </p:spPr>
        <p:txBody>
          <a:bodyPr>
            <a:normAutofit/>
          </a:bodyPr>
          <a:lstStyle/>
          <a:p>
            <a:pPr algn="l"/>
            <a:r>
              <a:rPr lang="en-US" altLang="zh-TW" sz="2800" dirty="0">
                <a:solidFill>
                  <a:schemeClr val="tx1"/>
                </a:solidFill>
              </a:rPr>
              <a:t>9. 108.05.21</a:t>
            </a:r>
            <a:r>
              <a:rPr lang="zh-TW" altLang="en-US" sz="2800" dirty="0">
                <a:solidFill>
                  <a:schemeClr val="tx1"/>
                </a:solidFill>
                <a:latin typeface="新細明體"/>
                <a:ea typeface="新細明體"/>
              </a:rPr>
              <a:t>：</a:t>
            </a:r>
            <a:endParaRPr lang="en-US" altLang="zh-TW" sz="2800" dirty="0">
              <a:solidFill>
                <a:schemeClr val="tx1"/>
              </a:solidFill>
              <a:latin typeface="新細明體"/>
              <a:ea typeface="新細明體"/>
            </a:endParaRPr>
          </a:p>
          <a:p>
            <a:pPr algn="l"/>
            <a:r>
              <a:rPr lang="en-US" altLang="zh-TW" sz="2800" dirty="0">
                <a:solidFill>
                  <a:schemeClr val="tx1"/>
                </a:solidFill>
                <a:latin typeface="新細明體"/>
                <a:ea typeface="新細明體"/>
              </a:rPr>
              <a:t>   </a:t>
            </a:r>
            <a:r>
              <a:rPr lang="zh-TW" altLang="en-US" sz="2800" dirty="0">
                <a:solidFill>
                  <a:schemeClr val="tx1"/>
                </a:solidFill>
              </a:rPr>
              <a:t>有關</a:t>
            </a:r>
            <a:r>
              <a:rPr lang="zh-TW" altLang="en-US" sz="2800" dirty="0">
                <a:solidFill>
                  <a:srgbClr val="FF0000"/>
                </a:solidFill>
              </a:rPr>
              <a:t>教育部國民及學前教育補助貴校「建置</a:t>
            </a:r>
            <a:endParaRPr lang="en-US" altLang="zh-TW" sz="2800" dirty="0">
              <a:solidFill>
                <a:srgbClr val="FF0000"/>
              </a:solidFill>
            </a:endParaRPr>
          </a:p>
          <a:p>
            <a:pPr algn="l"/>
            <a:r>
              <a:rPr lang="en-US" altLang="zh-TW" sz="2800" dirty="0">
                <a:solidFill>
                  <a:srgbClr val="FF0000"/>
                </a:solidFill>
              </a:rPr>
              <a:t>    </a:t>
            </a:r>
            <a:r>
              <a:rPr lang="zh-TW" altLang="en-US" sz="2800" dirty="0">
                <a:solidFill>
                  <a:srgbClr val="FF0000"/>
                </a:solidFill>
              </a:rPr>
              <a:t>校園特色遊戲場」規劃設計經費新臺幣</a:t>
            </a:r>
            <a:r>
              <a:rPr lang="en-US" altLang="zh-TW" sz="2800" dirty="0">
                <a:solidFill>
                  <a:srgbClr val="FF0000"/>
                </a:solidFill>
              </a:rPr>
              <a:t>(</a:t>
            </a:r>
            <a:r>
              <a:rPr lang="zh-TW" altLang="en-US" sz="2800" dirty="0">
                <a:solidFill>
                  <a:srgbClr val="FF0000"/>
                </a:solidFill>
              </a:rPr>
              <a:t>以下</a:t>
            </a:r>
            <a:endParaRPr lang="en-US" altLang="zh-TW" sz="2800" dirty="0">
              <a:solidFill>
                <a:srgbClr val="FF0000"/>
              </a:solidFill>
            </a:endParaRPr>
          </a:p>
          <a:p>
            <a:pPr algn="l"/>
            <a:r>
              <a:rPr lang="en-US" altLang="zh-TW" sz="2800" dirty="0">
                <a:solidFill>
                  <a:srgbClr val="FF0000"/>
                </a:solidFill>
              </a:rPr>
              <a:t>    </a:t>
            </a:r>
            <a:r>
              <a:rPr lang="zh-TW" altLang="en-US" sz="2800" dirty="0">
                <a:solidFill>
                  <a:srgbClr val="FF0000"/>
                </a:solidFill>
              </a:rPr>
              <a:t>同</a:t>
            </a:r>
            <a:r>
              <a:rPr lang="en-US" altLang="zh-TW" sz="2800" dirty="0">
                <a:solidFill>
                  <a:srgbClr val="FF0000"/>
                </a:solidFill>
              </a:rPr>
              <a:t>)10</a:t>
            </a:r>
            <a:r>
              <a:rPr lang="zh-TW" altLang="en-US" sz="2800" dirty="0">
                <a:solidFill>
                  <a:srgbClr val="FF0000"/>
                </a:solidFill>
              </a:rPr>
              <a:t>萬元整</a:t>
            </a:r>
            <a:r>
              <a:rPr lang="zh-TW" altLang="en-US" sz="2800" dirty="0">
                <a:solidFill>
                  <a:schemeClr val="tx1"/>
                </a:solidFill>
              </a:rPr>
              <a:t>一案</a:t>
            </a:r>
            <a:r>
              <a:rPr lang="en-US" altLang="zh-TW" sz="2800" dirty="0">
                <a:solidFill>
                  <a:schemeClr val="tx1"/>
                </a:solidFill>
              </a:rPr>
              <a:t>(</a:t>
            </a:r>
            <a:r>
              <a:rPr lang="zh-TW" altLang="en-US" sz="2800" dirty="0">
                <a:solidFill>
                  <a:schemeClr val="tx1"/>
                </a:solidFill>
              </a:rPr>
              <a:t>將學生參與計畫成果納入</a:t>
            </a:r>
            <a:endParaRPr lang="en-US" altLang="zh-TW" sz="2800" dirty="0">
              <a:solidFill>
                <a:schemeClr val="tx1"/>
              </a:solidFill>
            </a:endParaRPr>
          </a:p>
          <a:p>
            <a:pPr algn="l"/>
            <a:r>
              <a:rPr lang="zh-TW" altLang="en-US" sz="2800" dirty="0">
                <a:solidFill>
                  <a:schemeClr val="tx1"/>
                </a:solidFill>
              </a:rPr>
              <a:t>    規劃及確立以陀螺為主題之特色遊戲場</a:t>
            </a:r>
            <a:r>
              <a:rPr lang="en-US" altLang="zh-TW" sz="2800" dirty="0">
                <a:solidFill>
                  <a:schemeClr val="tx1"/>
                </a:solidFill>
              </a:rPr>
              <a:t>)</a:t>
            </a:r>
          </a:p>
          <a:p>
            <a:pPr algn="l"/>
            <a:endParaRPr lang="en-US" altLang="zh-TW" sz="2800" dirty="0">
              <a:solidFill>
                <a:schemeClr val="tx1"/>
              </a:solidFill>
            </a:endParaRPr>
          </a:p>
          <a:p>
            <a:pPr algn="l"/>
            <a:r>
              <a:rPr lang="en-US" altLang="zh-TW" sz="2800" dirty="0">
                <a:solidFill>
                  <a:schemeClr val="tx1"/>
                </a:solidFill>
              </a:rPr>
              <a:t>10.</a:t>
            </a:r>
            <a:r>
              <a:rPr lang="zh-TW" altLang="en-US" sz="2800" dirty="0">
                <a:solidFill>
                  <a:schemeClr val="tx1"/>
                </a:solidFill>
              </a:rPr>
              <a:t> </a:t>
            </a:r>
            <a:r>
              <a:rPr lang="en-US" altLang="zh-TW" sz="2800" dirty="0">
                <a:solidFill>
                  <a:schemeClr val="tx1"/>
                </a:solidFill>
              </a:rPr>
              <a:t>108.07.02</a:t>
            </a:r>
          </a:p>
          <a:p>
            <a:pPr algn="l"/>
            <a:r>
              <a:rPr lang="zh-TW" altLang="en-US" sz="2800" dirty="0">
                <a:solidFill>
                  <a:schemeClr val="tx1"/>
                </a:solidFill>
              </a:rPr>
              <a:t>   檢送教育部國民及學前教育署「補助國民小</a:t>
            </a:r>
            <a:endParaRPr lang="en-US" altLang="zh-TW" sz="2800" dirty="0">
              <a:solidFill>
                <a:schemeClr val="tx1"/>
              </a:solidFill>
            </a:endParaRPr>
          </a:p>
          <a:p>
            <a:pPr algn="l"/>
            <a:r>
              <a:rPr lang="en-US" altLang="zh-TW" sz="2800" dirty="0">
                <a:solidFill>
                  <a:schemeClr val="tx1"/>
                </a:solidFill>
              </a:rPr>
              <a:t>   </a:t>
            </a:r>
            <a:r>
              <a:rPr lang="zh-TW" altLang="en-US" sz="2800" dirty="0">
                <a:solidFill>
                  <a:schemeClr val="tx1"/>
                </a:solidFill>
              </a:rPr>
              <a:t>學建置校園特色遊戲場評選會議實施計畫」</a:t>
            </a:r>
            <a:endParaRPr lang="en-US" altLang="zh-TW" sz="2800" dirty="0">
              <a:solidFill>
                <a:schemeClr val="tx1"/>
              </a:solidFill>
            </a:endParaRPr>
          </a:p>
        </p:txBody>
      </p:sp>
    </p:spTree>
    <p:extLst>
      <p:ext uri="{BB962C8B-B14F-4D97-AF65-F5344CB8AC3E}">
        <p14:creationId xmlns:p14="http://schemas.microsoft.com/office/powerpoint/2010/main" xmlns="" val="3303525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188640"/>
            <a:ext cx="7772400" cy="792087"/>
          </a:xfrm>
        </p:spPr>
        <p:txBody>
          <a:bodyPr>
            <a:normAutofit/>
          </a:bodyPr>
          <a:lstStyle/>
          <a:p>
            <a:r>
              <a:rPr lang="zh-TW" altLang="en-US" dirty="0"/>
              <a:t>二</a:t>
            </a:r>
            <a:r>
              <a:rPr lang="zh-TW" altLang="en-US" dirty="0">
                <a:latin typeface="新細明體"/>
                <a:ea typeface="新細明體"/>
              </a:rPr>
              <a:t>、</a:t>
            </a:r>
            <a:r>
              <a:rPr lang="zh-TW" altLang="en-US" dirty="0"/>
              <a:t>申請階段</a:t>
            </a:r>
            <a:r>
              <a:rPr lang="en-US" altLang="zh-TW" dirty="0"/>
              <a:t>(</a:t>
            </a:r>
            <a:r>
              <a:rPr lang="zh-TW" altLang="en-US" dirty="0"/>
              <a:t>七</a:t>
            </a:r>
            <a:r>
              <a:rPr lang="en-US" altLang="zh-TW" dirty="0"/>
              <a:t>)</a:t>
            </a:r>
            <a:endParaRPr lang="zh-TW" altLang="en-US" dirty="0"/>
          </a:p>
        </p:txBody>
      </p:sp>
      <p:sp>
        <p:nvSpPr>
          <p:cNvPr id="3" name="副標題 2"/>
          <p:cNvSpPr>
            <a:spLocks noGrp="1"/>
          </p:cNvSpPr>
          <p:nvPr>
            <p:ph type="subTitle" idx="1"/>
          </p:nvPr>
        </p:nvSpPr>
        <p:spPr>
          <a:xfrm>
            <a:off x="611560" y="908720"/>
            <a:ext cx="7984976" cy="1800200"/>
          </a:xfrm>
        </p:spPr>
        <p:txBody>
          <a:bodyPr>
            <a:normAutofit/>
          </a:bodyPr>
          <a:lstStyle/>
          <a:p>
            <a:pPr algn="l"/>
            <a:r>
              <a:rPr lang="en-US" altLang="zh-TW" sz="3200" dirty="0">
                <a:solidFill>
                  <a:schemeClr val="tx1"/>
                </a:solidFill>
              </a:rPr>
              <a:t>11. 108.07.11</a:t>
            </a:r>
            <a:r>
              <a:rPr lang="zh-TW" altLang="en-US" sz="3200" dirty="0">
                <a:solidFill>
                  <a:schemeClr val="tx1"/>
                </a:solidFill>
              </a:rPr>
              <a:t>：</a:t>
            </a:r>
            <a:endParaRPr lang="en-US" altLang="zh-TW" sz="3200" dirty="0">
              <a:solidFill>
                <a:schemeClr val="tx1"/>
              </a:solidFill>
            </a:endParaRPr>
          </a:p>
          <a:p>
            <a:pPr algn="l"/>
            <a:r>
              <a:rPr lang="en-US" altLang="zh-TW" sz="3200" dirty="0">
                <a:solidFill>
                  <a:schemeClr val="tx1"/>
                </a:solidFill>
              </a:rPr>
              <a:t>  </a:t>
            </a:r>
            <a:r>
              <a:rPr lang="zh-TW" altLang="en-US" sz="3200" dirty="0">
                <a:solidFill>
                  <a:schemeClr val="tx1"/>
                </a:solidFill>
              </a:rPr>
              <a:t>  至教育部「國民小學建置校園多元特色遊</a:t>
            </a:r>
            <a:endParaRPr lang="en-US" altLang="zh-TW" sz="3200" dirty="0">
              <a:solidFill>
                <a:schemeClr val="tx1"/>
              </a:solidFill>
            </a:endParaRPr>
          </a:p>
          <a:p>
            <a:pPr algn="l"/>
            <a:r>
              <a:rPr lang="zh-TW" altLang="en-US" sz="3200" dirty="0">
                <a:solidFill>
                  <a:schemeClr val="tx1"/>
                </a:solidFill>
              </a:rPr>
              <a:t>    戲場」進行簡報</a:t>
            </a:r>
            <a:r>
              <a:rPr lang="en-US" altLang="zh-TW" sz="3200" dirty="0">
                <a:solidFill>
                  <a:schemeClr val="tx1"/>
                </a:solidFill>
              </a:rPr>
              <a:t>(20</a:t>
            </a:r>
            <a:r>
              <a:rPr lang="zh-TW" altLang="en-US" sz="3200" dirty="0">
                <a:solidFill>
                  <a:schemeClr val="tx1"/>
                </a:solidFill>
              </a:rPr>
              <a:t>所學校代表縣市參與</a:t>
            </a:r>
            <a:r>
              <a:rPr lang="en-US" altLang="zh-TW" sz="3200" dirty="0">
                <a:solidFill>
                  <a:schemeClr val="tx1"/>
                </a:solidFill>
              </a:rPr>
              <a:t>)</a:t>
            </a:r>
          </a:p>
        </p:txBody>
      </p:sp>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79712" y="2680915"/>
            <a:ext cx="5591863" cy="3948161"/>
          </a:xfrm>
          <a:prstGeom prst="rect">
            <a:avLst/>
          </a:prstGeom>
        </p:spPr>
      </p:pic>
    </p:spTree>
    <p:extLst>
      <p:ext uri="{BB962C8B-B14F-4D97-AF65-F5344CB8AC3E}">
        <p14:creationId xmlns:p14="http://schemas.microsoft.com/office/powerpoint/2010/main" xmlns="" val="2265080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7772400" cy="792087"/>
          </a:xfrm>
        </p:spPr>
        <p:txBody>
          <a:bodyPr>
            <a:normAutofit/>
          </a:bodyPr>
          <a:lstStyle/>
          <a:p>
            <a:r>
              <a:rPr lang="zh-TW" altLang="en-US" dirty="0"/>
              <a:t>二</a:t>
            </a:r>
            <a:r>
              <a:rPr lang="zh-TW" altLang="en-US" dirty="0">
                <a:latin typeface="新細明體"/>
                <a:ea typeface="新細明體"/>
              </a:rPr>
              <a:t>、</a:t>
            </a:r>
            <a:r>
              <a:rPr lang="zh-TW" altLang="en-US" dirty="0"/>
              <a:t>申請階段</a:t>
            </a:r>
            <a:r>
              <a:rPr lang="en-US" altLang="zh-TW" dirty="0"/>
              <a:t>(</a:t>
            </a:r>
            <a:r>
              <a:rPr lang="zh-TW" altLang="en-US" dirty="0"/>
              <a:t>八</a:t>
            </a:r>
            <a:r>
              <a:rPr lang="en-US" altLang="zh-TW" dirty="0"/>
              <a:t>)</a:t>
            </a:r>
            <a:endParaRPr lang="zh-TW" altLang="en-US" dirty="0"/>
          </a:p>
        </p:txBody>
      </p:sp>
      <p:sp>
        <p:nvSpPr>
          <p:cNvPr id="3" name="副標題 2"/>
          <p:cNvSpPr>
            <a:spLocks noGrp="1"/>
          </p:cNvSpPr>
          <p:nvPr>
            <p:ph type="subTitle" idx="1"/>
          </p:nvPr>
        </p:nvSpPr>
        <p:spPr>
          <a:xfrm>
            <a:off x="251520" y="1916832"/>
            <a:ext cx="8640960" cy="4752528"/>
          </a:xfrm>
        </p:spPr>
        <p:txBody>
          <a:bodyPr>
            <a:normAutofit/>
          </a:bodyPr>
          <a:lstStyle/>
          <a:p>
            <a:pPr algn="l"/>
            <a:r>
              <a:rPr lang="en-US" altLang="zh-TW" sz="3200" dirty="0">
                <a:solidFill>
                  <a:schemeClr val="tx1"/>
                </a:solidFill>
              </a:rPr>
              <a:t>12.</a:t>
            </a:r>
            <a:r>
              <a:rPr lang="zh-TW" altLang="en-US" sz="3200" dirty="0">
                <a:solidFill>
                  <a:schemeClr val="tx1"/>
                </a:solidFill>
              </a:rPr>
              <a:t> </a:t>
            </a:r>
            <a:r>
              <a:rPr lang="en-US" altLang="zh-TW" sz="3200" dirty="0">
                <a:solidFill>
                  <a:schemeClr val="tx1"/>
                </a:solidFill>
              </a:rPr>
              <a:t>108.09.20</a:t>
            </a:r>
            <a:r>
              <a:rPr lang="zh-TW" altLang="en-US" sz="3200" dirty="0">
                <a:solidFill>
                  <a:schemeClr val="tx1"/>
                </a:solidFill>
              </a:rPr>
              <a:t>：</a:t>
            </a:r>
            <a:endParaRPr lang="en-US" altLang="zh-TW" sz="3200" dirty="0">
              <a:solidFill>
                <a:schemeClr val="tx1"/>
              </a:solidFill>
            </a:endParaRPr>
          </a:p>
          <a:p>
            <a:pPr algn="l"/>
            <a:r>
              <a:rPr lang="en-US" altLang="zh-TW" sz="3200" dirty="0">
                <a:solidFill>
                  <a:schemeClr val="tx1"/>
                </a:solidFill>
              </a:rPr>
              <a:t>    </a:t>
            </a:r>
            <a:r>
              <a:rPr lang="zh-TW" altLang="en-US" sz="3200" dirty="0">
                <a:solidFill>
                  <a:schemeClr val="tx1"/>
                </a:solidFill>
              </a:rPr>
              <a:t>檢送桃園市大溪國小之國民小學建置校園</a:t>
            </a:r>
            <a:endParaRPr lang="en-US" altLang="zh-TW" sz="3200" dirty="0">
              <a:solidFill>
                <a:schemeClr val="tx1"/>
              </a:solidFill>
            </a:endParaRPr>
          </a:p>
          <a:p>
            <a:pPr algn="l"/>
            <a:r>
              <a:rPr lang="en-US" altLang="zh-TW" sz="3200" dirty="0">
                <a:solidFill>
                  <a:schemeClr val="tx1"/>
                </a:solidFill>
              </a:rPr>
              <a:t>    </a:t>
            </a:r>
            <a:r>
              <a:rPr lang="zh-TW" altLang="en-US" sz="3200" dirty="0">
                <a:solidFill>
                  <a:schemeClr val="tx1"/>
                </a:solidFill>
              </a:rPr>
              <a:t>特色遊戲場</a:t>
            </a:r>
            <a:r>
              <a:rPr lang="zh-TW" altLang="en-US" sz="3200" dirty="0">
                <a:solidFill>
                  <a:srgbClr val="FF0000"/>
                </a:solidFill>
              </a:rPr>
              <a:t>到校訪視輔導</a:t>
            </a:r>
            <a:endParaRPr lang="en-US" altLang="zh-TW" sz="3200" dirty="0">
              <a:solidFill>
                <a:srgbClr val="FF0000"/>
              </a:solidFill>
            </a:endParaRPr>
          </a:p>
          <a:p>
            <a:pPr algn="l"/>
            <a:r>
              <a:rPr lang="en-US" altLang="zh-TW" sz="3200" dirty="0">
                <a:solidFill>
                  <a:schemeClr val="tx1"/>
                </a:solidFill>
              </a:rPr>
              <a:t>    (1)</a:t>
            </a:r>
            <a:r>
              <a:rPr lang="zh-TW" altLang="en-US" sz="3200" dirty="0">
                <a:solidFill>
                  <a:schemeClr val="tx1"/>
                </a:solidFill>
              </a:rPr>
              <a:t>共同會談、</a:t>
            </a:r>
            <a:r>
              <a:rPr lang="zh-TW" altLang="en-US" sz="3200" dirty="0">
                <a:solidFill>
                  <a:srgbClr val="0000FF"/>
                </a:solidFill>
              </a:rPr>
              <a:t>了解整體規劃設計進度</a:t>
            </a:r>
            <a:endParaRPr lang="en-US" altLang="zh-TW" sz="3200" dirty="0">
              <a:solidFill>
                <a:srgbClr val="0000FF"/>
              </a:solidFill>
            </a:endParaRPr>
          </a:p>
          <a:p>
            <a:pPr algn="l"/>
            <a:r>
              <a:rPr lang="en-US" altLang="zh-TW" sz="3200" dirty="0">
                <a:solidFill>
                  <a:schemeClr val="tx1"/>
                </a:solidFill>
              </a:rPr>
              <a:t>    (2)</a:t>
            </a:r>
            <a:r>
              <a:rPr lang="zh-TW" altLang="en-US" sz="3200" dirty="0">
                <a:solidFill>
                  <a:srgbClr val="0000FF"/>
                </a:solidFill>
              </a:rPr>
              <a:t>基地現場評估</a:t>
            </a:r>
            <a:r>
              <a:rPr lang="zh-TW" altLang="en-US" sz="3200" dirty="0">
                <a:solidFill>
                  <a:schemeClr val="tx1"/>
                </a:solidFill>
              </a:rPr>
              <a:t>，討論及判定計畫可行性</a:t>
            </a:r>
            <a:endParaRPr lang="en-US" altLang="zh-TW" sz="3200" dirty="0">
              <a:solidFill>
                <a:schemeClr val="tx1"/>
              </a:solidFill>
            </a:endParaRPr>
          </a:p>
          <a:p>
            <a:pPr algn="l"/>
            <a:r>
              <a:rPr lang="en-US" altLang="zh-TW" sz="3200" dirty="0">
                <a:solidFill>
                  <a:schemeClr val="tx1"/>
                </a:solidFill>
              </a:rPr>
              <a:t>    (3)</a:t>
            </a:r>
            <a:r>
              <a:rPr lang="zh-TW" altLang="en-US" sz="3200" dirty="0">
                <a:solidFill>
                  <a:srgbClr val="0000FF"/>
                </a:solidFill>
              </a:rPr>
              <a:t>針對規劃設計及經費事宜，共同商議對策</a:t>
            </a:r>
            <a:endParaRPr lang="en-US" altLang="zh-TW" sz="3200" dirty="0">
              <a:solidFill>
                <a:srgbClr val="0000FF"/>
              </a:solidFill>
            </a:endParaRPr>
          </a:p>
        </p:txBody>
      </p:sp>
    </p:spTree>
    <p:extLst>
      <p:ext uri="{BB962C8B-B14F-4D97-AF65-F5344CB8AC3E}">
        <p14:creationId xmlns:p14="http://schemas.microsoft.com/office/powerpoint/2010/main" xmlns="" val="3913905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7772400" cy="792087"/>
          </a:xfrm>
        </p:spPr>
        <p:txBody>
          <a:bodyPr>
            <a:normAutofit/>
          </a:bodyPr>
          <a:lstStyle/>
          <a:p>
            <a:r>
              <a:rPr lang="zh-TW" altLang="en-US" dirty="0"/>
              <a:t>二</a:t>
            </a:r>
            <a:r>
              <a:rPr lang="zh-TW" altLang="en-US" dirty="0">
                <a:latin typeface="新細明體"/>
                <a:ea typeface="新細明體"/>
              </a:rPr>
              <a:t>、</a:t>
            </a:r>
            <a:r>
              <a:rPr lang="zh-TW" altLang="en-US" dirty="0"/>
              <a:t>申請階段</a:t>
            </a:r>
            <a:r>
              <a:rPr lang="en-US" altLang="zh-TW" dirty="0"/>
              <a:t>(</a:t>
            </a:r>
            <a:r>
              <a:rPr lang="zh-TW" altLang="en-US" dirty="0"/>
              <a:t>九</a:t>
            </a:r>
            <a:r>
              <a:rPr lang="en-US" altLang="zh-TW" dirty="0"/>
              <a:t>)</a:t>
            </a:r>
            <a:endParaRPr lang="zh-TW" altLang="en-US" dirty="0"/>
          </a:p>
        </p:txBody>
      </p:sp>
      <p:sp useBgFill="1">
        <p:nvSpPr>
          <p:cNvPr id="3" name="副標題 2"/>
          <p:cNvSpPr>
            <a:spLocks noGrp="1"/>
          </p:cNvSpPr>
          <p:nvPr>
            <p:ph type="subTitle" idx="1"/>
          </p:nvPr>
        </p:nvSpPr>
        <p:spPr>
          <a:xfrm>
            <a:off x="611560" y="1916832"/>
            <a:ext cx="7984976" cy="4752528"/>
          </a:xfrm>
        </p:spPr>
        <p:txBody>
          <a:bodyPr>
            <a:normAutofit/>
          </a:bodyPr>
          <a:lstStyle/>
          <a:p>
            <a:pPr algn="l"/>
            <a:r>
              <a:rPr lang="en-US" altLang="zh-TW" sz="3200" dirty="0">
                <a:solidFill>
                  <a:schemeClr val="tx1"/>
                </a:solidFill>
              </a:rPr>
              <a:t>13.</a:t>
            </a:r>
            <a:r>
              <a:rPr lang="zh-TW" altLang="en-US" sz="3200" dirty="0">
                <a:solidFill>
                  <a:schemeClr val="tx1"/>
                </a:solidFill>
              </a:rPr>
              <a:t> </a:t>
            </a:r>
            <a:r>
              <a:rPr lang="en-US" altLang="zh-TW" sz="3200" dirty="0">
                <a:solidFill>
                  <a:schemeClr val="tx1"/>
                </a:solidFill>
              </a:rPr>
              <a:t>108.9.27</a:t>
            </a:r>
            <a:r>
              <a:rPr lang="zh-TW" altLang="en-US" sz="3200" dirty="0">
                <a:solidFill>
                  <a:schemeClr val="tx1"/>
                </a:solidFill>
              </a:rPr>
              <a:t>：</a:t>
            </a:r>
            <a:endParaRPr lang="en-US" altLang="zh-TW" sz="3200" dirty="0">
              <a:solidFill>
                <a:schemeClr val="tx1"/>
              </a:solidFill>
            </a:endParaRPr>
          </a:p>
          <a:p>
            <a:pPr algn="l"/>
            <a:r>
              <a:rPr lang="en-US" altLang="zh-TW" sz="3200" dirty="0">
                <a:solidFill>
                  <a:schemeClr val="tx1"/>
                </a:solidFill>
              </a:rPr>
              <a:t>      </a:t>
            </a:r>
            <a:r>
              <a:rPr lang="zh-TW" altLang="en-US" sz="3200" dirty="0">
                <a:solidFill>
                  <a:schemeClr val="tx1"/>
                </a:solidFill>
              </a:rPr>
              <a:t>本校「兒童特色遊戲場計畫」經費扣除</a:t>
            </a:r>
            <a:endParaRPr lang="en-US" altLang="zh-TW" sz="3200" dirty="0">
              <a:solidFill>
                <a:schemeClr val="tx1"/>
              </a:solidFill>
            </a:endParaRPr>
          </a:p>
          <a:p>
            <a:pPr algn="l"/>
            <a:r>
              <a:rPr lang="en-US" altLang="zh-TW" sz="3200" dirty="0">
                <a:solidFill>
                  <a:schemeClr val="tx1"/>
                </a:solidFill>
              </a:rPr>
              <a:t>      </a:t>
            </a:r>
            <a:r>
              <a:rPr lang="zh-TW" altLang="en-US" sz="3200" dirty="0">
                <a:solidFill>
                  <a:srgbClr val="FF0000"/>
                </a:solidFill>
              </a:rPr>
              <a:t>教育部來函補助先期規劃設計費</a:t>
            </a:r>
            <a:r>
              <a:rPr lang="en-US" altLang="zh-TW" sz="3200" dirty="0">
                <a:solidFill>
                  <a:srgbClr val="FF0000"/>
                </a:solidFill>
              </a:rPr>
              <a:t>10</a:t>
            </a:r>
            <a:r>
              <a:rPr lang="zh-TW" altLang="en-US" sz="3200" dirty="0">
                <a:solidFill>
                  <a:srgbClr val="FF0000"/>
                </a:solidFill>
              </a:rPr>
              <a:t>萬元</a:t>
            </a:r>
            <a:endParaRPr lang="en-US" altLang="zh-TW" sz="3200" dirty="0">
              <a:solidFill>
                <a:srgbClr val="FF0000"/>
              </a:solidFill>
            </a:endParaRPr>
          </a:p>
          <a:p>
            <a:pPr algn="l"/>
            <a:r>
              <a:rPr lang="zh-TW" altLang="en-US" sz="3200" dirty="0">
                <a:solidFill>
                  <a:srgbClr val="FF0000"/>
                </a:solidFill>
              </a:rPr>
              <a:t>      ，同意補助</a:t>
            </a:r>
            <a:r>
              <a:rPr lang="en-US" altLang="zh-TW" sz="3200" dirty="0">
                <a:solidFill>
                  <a:srgbClr val="FF0000"/>
                </a:solidFill>
              </a:rPr>
              <a:t>640</a:t>
            </a:r>
            <a:r>
              <a:rPr lang="zh-TW" altLang="en-US" sz="3200" dirty="0">
                <a:solidFill>
                  <a:srgbClr val="FF0000"/>
                </a:solidFill>
              </a:rPr>
              <a:t>萬元整</a:t>
            </a:r>
            <a:r>
              <a:rPr lang="zh-TW" altLang="en-US" sz="3200" dirty="0">
                <a:solidFill>
                  <a:schemeClr val="tx1"/>
                </a:solidFill>
              </a:rPr>
              <a:t>：</a:t>
            </a:r>
            <a:r>
              <a:rPr lang="en-US" altLang="zh-TW" sz="3200" dirty="0">
                <a:solidFill>
                  <a:schemeClr val="tx1"/>
                </a:solidFill>
              </a:rPr>
              <a:t>    </a:t>
            </a:r>
          </a:p>
          <a:p>
            <a:pPr algn="l"/>
            <a:r>
              <a:rPr lang="zh-TW" altLang="en-US" sz="3200" dirty="0">
                <a:solidFill>
                  <a:schemeClr val="tx1"/>
                </a:solidFill>
              </a:rPr>
              <a:t>     </a:t>
            </a:r>
            <a:r>
              <a:rPr lang="en-US" altLang="zh-TW" sz="3200" dirty="0">
                <a:solidFill>
                  <a:schemeClr val="tx1"/>
                </a:solidFill>
              </a:rPr>
              <a:t>  (1)</a:t>
            </a:r>
            <a:r>
              <a:rPr lang="zh-TW" altLang="en-US" sz="3200" dirty="0">
                <a:solidFill>
                  <a:srgbClr val="0000FF"/>
                </a:solidFill>
              </a:rPr>
              <a:t>教育部</a:t>
            </a:r>
            <a:r>
              <a:rPr lang="zh-TW" altLang="en-US" sz="3200" dirty="0">
                <a:solidFill>
                  <a:srgbClr val="0000FF"/>
                </a:solidFill>
                <a:latin typeface="新細明體"/>
                <a:ea typeface="新細明體"/>
              </a:rPr>
              <a:t>：</a:t>
            </a:r>
            <a:r>
              <a:rPr lang="en-US" altLang="zh-TW" sz="3200" dirty="0">
                <a:solidFill>
                  <a:srgbClr val="0000FF"/>
                </a:solidFill>
                <a:latin typeface="新細明體"/>
                <a:ea typeface="新細明體"/>
              </a:rPr>
              <a:t>132</a:t>
            </a:r>
            <a:r>
              <a:rPr lang="zh-TW" altLang="en-US" sz="3200" dirty="0">
                <a:solidFill>
                  <a:srgbClr val="0000FF"/>
                </a:solidFill>
                <a:latin typeface="新細明體"/>
                <a:ea typeface="新細明體"/>
              </a:rPr>
              <a:t>萬</a:t>
            </a:r>
            <a:endParaRPr lang="en-US" altLang="zh-TW" sz="3200" dirty="0">
              <a:solidFill>
                <a:srgbClr val="0000FF"/>
              </a:solidFill>
              <a:latin typeface="新細明體"/>
              <a:ea typeface="新細明體"/>
            </a:endParaRPr>
          </a:p>
          <a:p>
            <a:pPr algn="l"/>
            <a:r>
              <a:rPr lang="zh-TW" altLang="en-US" sz="3200" dirty="0">
                <a:solidFill>
                  <a:schemeClr val="tx1"/>
                </a:solidFill>
                <a:latin typeface="新細明體"/>
                <a:ea typeface="新細明體"/>
              </a:rPr>
              <a:t>      </a:t>
            </a:r>
            <a:r>
              <a:rPr lang="en-US" altLang="zh-TW" sz="3200" dirty="0">
                <a:solidFill>
                  <a:schemeClr val="tx1"/>
                </a:solidFill>
                <a:latin typeface="新細明體"/>
                <a:ea typeface="新細明體"/>
              </a:rPr>
              <a:t>(2)</a:t>
            </a:r>
            <a:r>
              <a:rPr lang="zh-TW" altLang="en-US" sz="3200" dirty="0">
                <a:solidFill>
                  <a:srgbClr val="0000FF"/>
                </a:solidFill>
              </a:rPr>
              <a:t>教育局</a:t>
            </a:r>
            <a:r>
              <a:rPr lang="zh-TW" altLang="en-US" sz="3200" dirty="0">
                <a:solidFill>
                  <a:srgbClr val="0000FF"/>
                </a:solidFill>
                <a:latin typeface="新細明體"/>
              </a:rPr>
              <a:t>：</a:t>
            </a:r>
            <a:r>
              <a:rPr lang="en-US" altLang="zh-TW" sz="3200" dirty="0">
                <a:solidFill>
                  <a:srgbClr val="0000FF"/>
                </a:solidFill>
                <a:latin typeface="新細明體"/>
              </a:rPr>
              <a:t>508</a:t>
            </a:r>
            <a:r>
              <a:rPr lang="zh-TW" altLang="en-US" sz="3200" dirty="0">
                <a:solidFill>
                  <a:srgbClr val="0000FF"/>
                </a:solidFill>
                <a:latin typeface="新細明體"/>
              </a:rPr>
              <a:t>萬</a:t>
            </a:r>
            <a:r>
              <a:rPr lang="en-US" altLang="zh-TW" sz="3200" dirty="0">
                <a:solidFill>
                  <a:srgbClr val="008000"/>
                </a:solidFill>
                <a:latin typeface="新細明體"/>
              </a:rPr>
              <a:t>(</a:t>
            </a:r>
            <a:r>
              <a:rPr lang="zh-TW" altLang="en-US" sz="3200" dirty="0">
                <a:solidFill>
                  <a:srgbClr val="008000"/>
                </a:solidFill>
                <a:latin typeface="新細明體"/>
              </a:rPr>
              <a:t>其中</a:t>
            </a:r>
            <a:r>
              <a:rPr lang="en-US" altLang="zh-TW" sz="3200" dirty="0">
                <a:solidFill>
                  <a:srgbClr val="008000"/>
                </a:solidFill>
                <a:latin typeface="新細明體"/>
              </a:rPr>
              <a:t>250</a:t>
            </a:r>
            <a:r>
              <a:rPr lang="zh-TW" altLang="en-US" sz="3200" dirty="0">
                <a:solidFill>
                  <a:srgbClr val="008000"/>
                </a:solidFill>
                <a:latin typeface="新細明體"/>
              </a:rPr>
              <a:t>萬為議員款</a:t>
            </a:r>
            <a:r>
              <a:rPr lang="en-US" altLang="zh-TW" sz="3200" dirty="0">
                <a:solidFill>
                  <a:srgbClr val="008000"/>
                </a:solidFill>
                <a:latin typeface="新細明體"/>
              </a:rPr>
              <a:t>)</a:t>
            </a:r>
          </a:p>
          <a:p>
            <a:pPr algn="l"/>
            <a:endParaRPr lang="en-US" altLang="zh-TW" dirty="0">
              <a:solidFill>
                <a:schemeClr val="tx1"/>
              </a:solidFill>
            </a:endParaRPr>
          </a:p>
        </p:txBody>
      </p:sp>
    </p:spTree>
    <p:extLst>
      <p:ext uri="{BB962C8B-B14F-4D97-AF65-F5344CB8AC3E}">
        <p14:creationId xmlns:p14="http://schemas.microsoft.com/office/powerpoint/2010/main" xmlns="" val="1586167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980729"/>
            <a:ext cx="7772400" cy="792087"/>
          </a:xfrm>
        </p:spPr>
        <p:txBody>
          <a:bodyPr>
            <a:normAutofit/>
          </a:bodyPr>
          <a:lstStyle/>
          <a:p>
            <a:r>
              <a:rPr lang="zh-TW" altLang="en-US" dirty="0"/>
              <a:t>簡報大綱</a:t>
            </a:r>
          </a:p>
        </p:txBody>
      </p:sp>
      <p:sp>
        <p:nvSpPr>
          <p:cNvPr id="3" name="副標題 2"/>
          <p:cNvSpPr>
            <a:spLocks noGrp="1"/>
          </p:cNvSpPr>
          <p:nvPr>
            <p:ph type="subTitle" idx="1"/>
          </p:nvPr>
        </p:nvSpPr>
        <p:spPr>
          <a:xfrm>
            <a:off x="1371600" y="1916832"/>
            <a:ext cx="6400800" cy="4536504"/>
          </a:xfrm>
        </p:spPr>
        <p:txBody>
          <a:bodyPr>
            <a:normAutofit/>
          </a:bodyPr>
          <a:lstStyle/>
          <a:p>
            <a:pPr marL="514350" indent="-514350" algn="l">
              <a:buFont typeface="+mj-ea"/>
              <a:buAutoNum type="ea1ChtPeriod"/>
            </a:pPr>
            <a:r>
              <a:rPr lang="zh-TW" altLang="en-US" sz="3200" dirty="0">
                <a:solidFill>
                  <a:schemeClr val="tx1"/>
                </a:solidFill>
              </a:rPr>
              <a:t>緣起</a:t>
            </a:r>
            <a:endParaRPr lang="en-US" altLang="zh-TW" sz="3200" dirty="0">
              <a:solidFill>
                <a:schemeClr val="tx1"/>
              </a:solidFill>
            </a:endParaRPr>
          </a:p>
          <a:p>
            <a:pPr marL="514350" indent="-514350" algn="l">
              <a:buFont typeface="+mj-ea"/>
              <a:buAutoNum type="ea1ChtPeriod"/>
            </a:pPr>
            <a:r>
              <a:rPr lang="zh-TW" altLang="en-US" sz="3200" dirty="0">
                <a:solidFill>
                  <a:schemeClr val="tx1"/>
                </a:solidFill>
              </a:rPr>
              <a:t>申請階段</a:t>
            </a:r>
            <a:endParaRPr lang="en-US" altLang="zh-TW" sz="3200" dirty="0">
              <a:solidFill>
                <a:schemeClr val="tx1"/>
              </a:solidFill>
            </a:endParaRPr>
          </a:p>
          <a:p>
            <a:pPr marL="514350" indent="-514350" algn="l">
              <a:buFont typeface="+mj-ea"/>
              <a:buAutoNum type="ea1ChtPeriod"/>
            </a:pPr>
            <a:r>
              <a:rPr lang="zh-TW" altLang="en-US" sz="3200" dirty="0">
                <a:solidFill>
                  <a:schemeClr val="tx1"/>
                </a:solidFill>
              </a:rPr>
              <a:t>規劃階段</a:t>
            </a:r>
            <a:endParaRPr lang="en-US" altLang="zh-TW" sz="3200" dirty="0">
              <a:solidFill>
                <a:schemeClr val="tx1"/>
              </a:solidFill>
            </a:endParaRPr>
          </a:p>
          <a:p>
            <a:pPr marL="514350" indent="-514350" algn="l">
              <a:buFont typeface="+mj-ea"/>
              <a:buAutoNum type="ea1ChtPeriod"/>
            </a:pPr>
            <a:r>
              <a:rPr lang="zh-TW" altLang="en-US" sz="3200" dirty="0">
                <a:solidFill>
                  <a:schemeClr val="tx1"/>
                </a:solidFill>
              </a:rPr>
              <a:t>設計階段</a:t>
            </a:r>
            <a:endParaRPr lang="en-US" altLang="zh-TW" sz="3200" dirty="0">
              <a:solidFill>
                <a:schemeClr val="tx1"/>
              </a:solidFill>
            </a:endParaRPr>
          </a:p>
          <a:p>
            <a:pPr marL="514350" indent="-514350" algn="l">
              <a:buFont typeface="+mj-ea"/>
              <a:buAutoNum type="ea1ChtPeriod"/>
            </a:pPr>
            <a:r>
              <a:rPr lang="zh-TW" altLang="en-US" sz="3200" dirty="0">
                <a:solidFill>
                  <a:schemeClr val="tx1"/>
                </a:solidFill>
              </a:rPr>
              <a:t>招標階段</a:t>
            </a:r>
            <a:endParaRPr lang="en-US" altLang="zh-TW" sz="3200" dirty="0">
              <a:solidFill>
                <a:schemeClr val="tx1"/>
              </a:solidFill>
            </a:endParaRPr>
          </a:p>
          <a:p>
            <a:pPr marL="514350" indent="-514350" algn="l">
              <a:buFont typeface="+mj-ea"/>
              <a:buAutoNum type="ea1ChtPeriod"/>
            </a:pPr>
            <a:r>
              <a:rPr lang="zh-TW" altLang="en-US" sz="3200" dirty="0">
                <a:solidFill>
                  <a:schemeClr val="tx1"/>
                </a:solidFill>
              </a:rPr>
              <a:t>履約階段</a:t>
            </a:r>
            <a:endParaRPr lang="en-US" altLang="zh-TW" sz="3200" dirty="0">
              <a:solidFill>
                <a:schemeClr val="tx1"/>
              </a:solidFill>
            </a:endParaRPr>
          </a:p>
          <a:p>
            <a:pPr marL="514350" indent="-514350" algn="l">
              <a:buFont typeface="+mj-ea"/>
              <a:buAutoNum type="ea1ChtPeriod"/>
            </a:pPr>
            <a:r>
              <a:rPr lang="zh-TW" altLang="en-US" sz="3200" dirty="0">
                <a:solidFill>
                  <a:schemeClr val="tx1"/>
                </a:solidFill>
              </a:rPr>
              <a:t>遊戲場檢驗</a:t>
            </a:r>
            <a:endParaRPr lang="en-US" altLang="zh-TW" sz="3200" dirty="0">
              <a:solidFill>
                <a:schemeClr val="tx1"/>
              </a:solidFill>
            </a:endParaRPr>
          </a:p>
          <a:p>
            <a:pPr marL="514350" indent="-514350" algn="l">
              <a:buFont typeface="+mj-ea"/>
              <a:buAutoNum type="ea1ChtPeriod"/>
            </a:pPr>
            <a:r>
              <a:rPr lang="zh-TW" altLang="en-US" sz="3200" dirty="0">
                <a:solidFill>
                  <a:schemeClr val="tx1"/>
                </a:solidFill>
              </a:rPr>
              <a:t>結語</a:t>
            </a:r>
            <a:endParaRPr lang="en-US" altLang="zh-TW" sz="3200" dirty="0">
              <a:solidFill>
                <a:schemeClr val="tx1"/>
              </a:solidFill>
            </a:endParaRPr>
          </a:p>
        </p:txBody>
      </p:sp>
    </p:spTree>
    <p:extLst>
      <p:ext uri="{BB962C8B-B14F-4D97-AF65-F5344CB8AC3E}">
        <p14:creationId xmlns:p14="http://schemas.microsoft.com/office/powerpoint/2010/main" xmlns="" val="2857232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2780928"/>
            <a:ext cx="7772400" cy="792087"/>
          </a:xfrm>
        </p:spPr>
        <p:txBody>
          <a:bodyPr>
            <a:normAutofit/>
          </a:bodyPr>
          <a:lstStyle/>
          <a:p>
            <a:r>
              <a:rPr lang="zh-TW" altLang="en-US" dirty="0">
                <a:latin typeface="新細明體"/>
                <a:ea typeface="新細明體"/>
              </a:rPr>
              <a:t>三、規劃</a:t>
            </a:r>
            <a:r>
              <a:rPr lang="zh-TW" altLang="en-US" dirty="0"/>
              <a:t>階段</a:t>
            </a:r>
          </a:p>
        </p:txBody>
      </p:sp>
    </p:spTree>
    <p:extLst>
      <p:ext uri="{BB962C8B-B14F-4D97-AF65-F5344CB8AC3E}">
        <p14:creationId xmlns:p14="http://schemas.microsoft.com/office/powerpoint/2010/main" xmlns="" val="2758815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Picture 14"/>
          <p:cNvPicPr>
            <a:picLocks noChangeAspect="1"/>
          </p:cNvPicPr>
          <p:nvPr/>
        </p:nvPicPr>
        <p:blipFill>
          <a:blip r:embed="rId2" cstate="print">
            <a:lum bright="70000" contrast="-70000"/>
          </a:blip>
          <a:stretch>
            <a:fillRect/>
          </a:stretch>
        </p:blipFill>
        <p:spPr>
          <a:xfrm>
            <a:off x="6080616" y="2388428"/>
            <a:ext cx="2948121" cy="4424948"/>
          </a:xfrm>
          <a:prstGeom prst="rect">
            <a:avLst/>
          </a:prstGeom>
          <a:ln w="12700">
            <a:miter lim="400000"/>
          </a:ln>
        </p:spPr>
      </p:pic>
      <p:sp>
        <p:nvSpPr>
          <p:cNvPr id="2" name="文字方塊 3"/>
          <p:cNvSpPr txBox="1"/>
          <p:nvPr/>
        </p:nvSpPr>
        <p:spPr>
          <a:xfrm>
            <a:off x="1986358" y="1196752"/>
            <a:ext cx="5186835" cy="9036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algn="ctr" hangingPunct="0">
              <a:spcAft>
                <a:spcPts val="1200"/>
              </a:spcAft>
              <a:buClr>
                <a:srgbClr val="E46C0A"/>
              </a:buClr>
              <a:buSzPct val="100000"/>
              <a:defRPr sz="2000" b="1">
                <a:latin typeface="+mn-lt"/>
                <a:ea typeface="+mn-ea"/>
                <a:cs typeface="+mn-cs"/>
                <a:sym typeface="Helvetica"/>
              </a:defRPr>
            </a:pPr>
            <a:r>
              <a:rPr lang="zh-TW" altLang="en-US" sz="2000" b="1" kern="0" dirty="0">
                <a:solidFill>
                  <a:srgbClr val="000000">
                    <a:lumMod val="65000"/>
                    <a:lumOff val="35000"/>
                  </a:srgbClr>
                </a:solidFill>
                <a:latin typeface="微軟正黑體" pitchFamily="34" charset="-120"/>
                <a:ea typeface="微軟正黑體" pitchFamily="34" charset="-120"/>
                <a:sym typeface="Helvetica"/>
              </a:rPr>
              <a:t>桃園市大溪區</a:t>
            </a:r>
            <a:endParaRPr lang="en-US" altLang="zh-TW" sz="2000" b="1" kern="0" dirty="0">
              <a:solidFill>
                <a:srgbClr val="000000">
                  <a:lumMod val="65000"/>
                  <a:lumOff val="35000"/>
                </a:srgbClr>
              </a:solidFill>
              <a:latin typeface="微軟正黑體" pitchFamily="34" charset="-120"/>
              <a:ea typeface="微軟正黑體" pitchFamily="34" charset="-120"/>
              <a:sym typeface="Helvetica"/>
            </a:endParaRPr>
          </a:p>
          <a:p>
            <a:pPr marL="0" lvl="1" algn="ctr" hangingPunct="0">
              <a:buClr>
                <a:srgbClr val="E46C0A"/>
              </a:buClr>
              <a:buSzPct val="100000"/>
              <a:defRPr sz="2000" b="1">
                <a:latin typeface="+mn-lt"/>
                <a:ea typeface="+mn-ea"/>
                <a:cs typeface="+mn-cs"/>
                <a:sym typeface="Helvetica"/>
              </a:defRPr>
            </a:pPr>
            <a:r>
              <a:rPr lang="zh-TW" altLang="en-US" sz="2500" b="1" kern="0" dirty="0">
                <a:solidFill>
                  <a:srgbClr val="000000">
                    <a:lumMod val="65000"/>
                    <a:lumOff val="35000"/>
                  </a:srgbClr>
                </a:solidFill>
                <a:latin typeface="微軟正黑體" pitchFamily="34" charset="-120"/>
                <a:ea typeface="微軟正黑體" pitchFamily="34" charset="-120"/>
                <a:sym typeface="Helvetica"/>
              </a:rPr>
              <a:t>大溪國民小學多元特色遊戲場規劃案</a:t>
            </a:r>
            <a:endParaRPr sz="2500" b="1" kern="0" dirty="0">
              <a:solidFill>
                <a:srgbClr val="000000">
                  <a:lumMod val="65000"/>
                  <a:lumOff val="35000"/>
                </a:srgbClr>
              </a:solidFill>
              <a:latin typeface="微軟正黑體" pitchFamily="34" charset="-120"/>
              <a:ea typeface="微軟正黑體" pitchFamily="34" charset="-120"/>
              <a:sym typeface="Helvetica"/>
            </a:endParaRPr>
          </a:p>
        </p:txBody>
      </p:sp>
      <p:pic>
        <p:nvPicPr>
          <p:cNvPr id="3" name="Picture 2" descr="Picture 2"/>
          <p:cNvPicPr>
            <a:picLocks noChangeAspect="1"/>
          </p:cNvPicPr>
          <p:nvPr/>
        </p:nvPicPr>
        <p:blipFill>
          <a:blip r:embed="rId3" cstate="print">
            <a:lum bright="70000" contrast="-70000"/>
            <a:extLst>
              <a:ext uri="{28A0092B-C50C-407E-A947-70E740481C1C}">
                <a14:useLocalDpi xmlns:a14="http://schemas.microsoft.com/office/drawing/2010/main" xmlns=""/>
              </a:ext>
            </a:extLst>
          </a:blip>
          <a:srcRect/>
          <a:stretch>
            <a:fillRect/>
          </a:stretch>
        </p:blipFill>
        <p:spPr>
          <a:xfrm>
            <a:off x="2915816" y="4467226"/>
            <a:ext cx="2455412" cy="2346150"/>
          </a:xfrm>
          <a:prstGeom prst="rect">
            <a:avLst/>
          </a:prstGeom>
          <a:ln w="12700">
            <a:miter lim="400000"/>
          </a:ln>
        </p:spPr>
      </p:pic>
      <p:pic>
        <p:nvPicPr>
          <p:cNvPr id="4" name="Picture 3" descr="Picture 3"/>
          <p:cNvPicPr>
            <a:picLocks noChangeAspect="1"/>
          </p:cNvPicPr>
          <p:nvPr/>
        </p:nvPicPr>
        <p:blipFill rotWithShape="1">
          <a:blip r:embed="rId4" cstate="print">
            <a:lum bright="70000" contrast="-70000"/>
            <a:extLst>
              <a:ext uri="{28A0092B-C50C-407E-A947-70E740481C1C}">
                <a14:useLocalDpi xmlns:a14="http://schemas.microsoft.com/office/drawing/2010/main" xmlns=""/>
              </a:ext>
            </a:extLst>
          </a:blip>
          <a:srcRect/>
          <a:stretch/>
        </p:blipFill>
        <p:spPr>
          <a:xfrm>
            <a:off x="13119" y="4365104"/>
            <a:ext cx="2848896" cy="2410610"/>
          </a:xfrm>
          <a:prstGeom prst="rect">
            <a:avLst/>
          </a:prstGeom>
          <a:ln w="12700">
            <a:miter lim="400000"/>
          </a:ln>
        </p:spPr>
      </p:pic>
      <p:sp>
        <p:nvSpPr>
          <p:cNvPr id="5" name="文字方塊 3"/>
          <p:cNvSpPr txBox="1"/>
          <p:nvPr/>
        </p:nvSpPr>
        <p:spPr>
          <a:xfrm>
            <a:off x="2868263" y="5050605"/>
            <a:ext cx="3647952" cy="826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spcAft>
                <a:spcPts val="1200"/>
              </a:spcAft>
              <a:buClr>
                <a:srgbClr val="E46C0A"/>
              </a:buClr>
              <a:buSzPct val="100000"/>
              <a:defRPr sz="2000" b="1">
                <a:latin typeface="+mn-lt"/>
                <a:ea typeface="+mn-ea"/>
                <a:cs typeface="+mn-cs"/>
                <a:sym typeface="Helvetica"/>
              </a:defRPr>
            </a:pPr>
            <a:r>
              <a:rPr lang="zh-TW" altLang="en-US" sz="2000" b="1" kern="0" dirty="0">
                <a:solidFill>
                  <a:srgbClr val="000000">
                    <a:lumMod val="65000"/>
                    <a:lumOff val="35000"/>
                  </a:srgbClr>
                </a:solidFill>
                <a:latin typeface="微軟正黑體" pitchFamily="34" charset="-120"/>
                <a:ea typeface="微軟正黑體" pitchFamily="34" charset="-120"/>
                <a:sym typeface="Helvetica"/>
              </a:rPr>
              <a:t>主辦單位：桃園市大溪國民小學</a:t>
            </a:r>
            <a:endParaRPr lang="en-US" altLang="zh-TW" sz="2000" b="1" kern="0" dirty="0">
              <a:solidFill>
                <a:srgbClr val="000000">
                  <a:lumMod val="65000"/>
                  <a:lumOff val="35000"/>
                </a:srgbClr>
              </a:solidFill>
              <a:latin typeface="微軟正黑體" pitchFamily="34" charset="-120"/>
              <a:ea typeface="微軟正黑體" pitchFamily="34" charset="-120"/>
              <a:sym typeface="Helvetica"/>
            </a:endParaRPr>
          </a:p>
          <a:p>
            <a:pPr marL="0" lvl="1" hangingPunct="0">
              <a:spcAft>
                <a:spcPts val="1200"/>
              </a:spcAft>
              <a:buClr>
                <a:srgbClr val="E46C0A"/>
              </a:buClr>
              <a:buSzPct val="100000"/>
              <a:defRPr sz="2000" b="1">
                <a:latin typeface="+mn-lt"/>
                <a:ea typeface="+mn-ea"/>
                <a:cs typeface="+mn-cs"/>
                <a:sym typeface="Helvetica"/>
              </a:defRPr>
            </a:pPr>
            <a:r>
              <a:rPr lang="zh-TW" altLang="en-US" sz="2000" b="1" kern="0" dirty="0">
                <a:solidFill>
                  <a:srgbClr val="000000">
                    <a:lumMod val="65000"/>
                    <a:lumOff val="35000"/>
                  </a:srgbClr>
                </a:solidFill>
                <a:latin typeface="微軟正黑體" pitchFamily="34" charset="-120"/>
                <a:ea typeface="微軟正黑體" pitchFamily="34" charset="-120"/>
                <a:sym typeface="Helvetica"/>
              </a:rPr>
              <a:t>規劃單位：周錫延建築師事務所</a:t>
            </a:r>
            <a:endParaRPr sz="2500" b="1" kern="0" dirty="0">
              <a:solidFill>
                <a:srgbClr val="000000">
                  <a:lumMod val="65000"/>
                  <a:lumOff val="35000"/>
                </a:srgbClr>
              </a:solidFill>
              <a:latin typeface="微軟正黑體" pitchFamily="34" charset="-120"/>
              <a:ea typeface="微軟正黑體" pitchFamily="34" charset="-120"/>
              <a:sym typeface="Helvetica"/>
            </a:endParaRPr>
          </a:p>
        </p:txBody>
      </p:sp>
      <p:sp>
        <p:nvSpPr>
          <p:cNvPr id="7" name="文字方塊 6"/>
          <p:cNvSpPr txBox="1"/>
          <p:nvPr/>
        </p:nvSpPr>
        <p:spPr>
          <a:xfrm>
            <a:off x="7914823" y="6406384"/>
            <a:ext cx="101886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altLang="zh-TW" sz="1600" kern="0" dirty="0">
                <a:solidFill>
                  <a:srgbClr val="000000">
                    <a:lumMod val="65000"/>
                    <a:lumOff val="35000"/>
                  </a:srgbClr>
                </a:solidFill>
                <a:latin typeface="微軟正黑體" pitchFamily="34" charset="-120"/>
                <a:ea typeface="微軟正黑體" pitchFamily="34" charset="-120"/>
                <a:cs typeface="Calibri"/>
                <a:sym typeface="Calibri"/>
              </a:rPr>
              <a:t>108.07.11</a:t>
            </a:r>
            <a:endParaRPr lang="zh-TW" altLang="en-US" sz="1600" kern="0" dirty="0">
              <a:solidFill>
                <a:srgbClr val="000000">
                  <a:lumMod val="65000"/>
                  <a:lumOff val="35000"/>
                </a:srgbClr>
              </a:solidFill>
              <a:latin typeface="微軟正黑體" pitchFamily="34" charset="-120"/>
              <a:ea typeface="微軟正黑體" pitchFamily="34" charset="-120"/>
              <a:cs typeface="Calibri"/>
              <a:sym typeface="Calibri"/>
            </a:endParaRPr>
          </a:p>
        </p:txBody>
      </p:sp>
    </p:spTree>
    <p:extLst>
      <p:ext uri="{BB962C8B-B14F-4D97-AF65-F5344CB8AC3E}">
        <p14:creationId xmlns:p14="http://schemas.microsoft.com/office/powerpoint/2010/main" xmlns="" val="25213353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文字方塊 1"/>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dirty="0">
                <a:solidFill>
                  <a:srgbClr val="000000"/>
                </a:solidFill>
                <a:latin typeface="微軟正黑體" pitchFamily="34" charset="-120"/>
                <a:ea typeface="微軟正黑體" pitchFamily="34" charset="-120"/>
                <a:sym typeface="Helvetica"/>
              </a:rPr>
              <a:t> </a:t>
            </a:r>
            <a:r>
              <a:rPr sz="2000" b="1" kern="0" dirty="0" err="1">
                <a:solidFill>
                  <a:srgbClr val="000000"/>
                </a:solidFill>
                <a:latin typeface="微軟正黑體" pitchFamily="34" charset="-120"/>
                <a:ea typeface="微軟正黑體" pitchFamily="34" charset="-120"/>
                <a:sym typeface="Helvetica"/>
              </a:rPr>
              <a:t>現況分析</a:t>
            </a:r>
            <a:endParaRPr sz="2000" b="1" kern="0" dirty="0">
              <a:solidFill>
                <a:srgbClr val="000000"/>
              </a:solidFill>
              <a:latin typeface="微軟正黑體" pitchFamily="34" charset="-120"/>
              <a:ea typeface="微軟正黑體" pitchFamily="34" charset="-120"/>
              <a:sym typeface="Helvetica"/>
            </a:endParaRPr>
          </a:p>
        </p:txBody>
      </p:sp>
      <p:grpSp>
        <p:nvGrpSpPr>
          <p:cNvPr id="192" name="群組"/>
          <p:cNvGrpSpPr/>
          <p:nvPr/>
        </p:nvGrpSpPr>
        <p:grpSpPr>
          <a:xfrm>
            <a:off x="710853" y="981831"/>
            <a:ext cx="3776001" cy="2331631"/>
            <a:chOff x="0" y="0"/>
            <a:chExt cx="4054825" cy="2503801"/>
          </a:xfrm>
        </p:grpSpPr>
        <p:pic>
          <p:nvPicPr>
            <p:cNvPr id="190" name="Picture 24" descr="Picture 24"/>
            <p:cNvPicPr>
              <a:picLocks noChangeAspect="1"/>
            </p:cNvPicPr>
            <p:nvPr/>
          </p:nvPicPr>
          <p:blipFill>
            <a:blip r:embed="rId2" cstate="print"/>
            <a:stretch>
              <a:fillRect/>
            </a:stretch>
          </p:blipFill>
          <p:spPr>
            <a:xfrm>
              <a:off x="0" y="0"/>
              <a:ext cx="3980512" cy="2503802"/>
            </a:xfrm>
            <a:prstGeom prst="rect">
              <a:avLst/>
            </a:prstGeom>
            <a:ln w="12700" cap="flat">
              <a:noFill/>
              <a:miter lim="400000"/>
            </a:ln>
            <a:effectLst/>
          </p:spPr>
        </p:pic>
        <p:sp>
          <p:nvSpPr>
            <p:cNvPr id="191" name="Freeform 25"/>
            <p:cNvSpPr/>
            <p:nvPr/>
          </p:nvSpPr>
          <p:spPr>
            <a:xfrm>
              <a:off x="2081731" y="1251899"/>
              <a:ext cx="1973095" cy="652041"/>
            </a:xfrm>
            <a:custGeom>
              <a:avLst/>
              <a:gdLst/>
              <a:ahLst/>
              <a:cxnLst>
                <a:cxn ang="0">
                  <a:pos x="wd2" y="hd2"/>
                </a:cxn>
                <a:cxn ang="5400000">
                  <a:pos x="wd2" y="hd2"/>
                </a:cxn>
                <a:cxn ang="10800000">
                  <a:pos x="wd2" y="hd2"/>
                </a:cxn>
                <a:cxn ang="16200000">
                  <a:pos x="wd2" y="hd2"/>
                </a:cxn>
              </a:cxnLst>
              <a:rect l="0" t="0" r="r" b="b"/>
              <a:pathLst>
                <a:path w="21600" h="21600" extrusionOk="0">
                  <a:moveTo>
                    <a:pt x="0" y="1122"/>
                  </a:moveTo>
                  <a:lnTo>
                    <a:pt x="15433" y="0"/>
                  </a:lnTo>
                  <a:lnTo>
                    <a:pt x="21600" y="9662"/>
                  </a:lnTo>
                  <a:lnTo>
                    <a:pt x="21600" y="17049"/>
                  </a:lnTo>
                  <a:lnTo>
                    <a:pt x="0" y="21600"/>
                  </a:lnTo>
                  <a:lnTo>
                    <a:pt x="0" y="1122"/>
                  </a:lnTo>
                  <a:close/>
                </a:path>
              </a:pathLst>
            </a:custGeom>
            <a:noFill/>
            <a:ln w="15875" cap="flat">
              <a:solidFill>
                <a:srgbClr val="FF0000"/>
              </a:solidFill>
              <a:prstDash val="solid"/>
              <a:round/>
            </a:ln>
            <a:effectLst/>
          </p:spPr>
          <p:txBody>
            <a:bodyPr wrap="square" lIns="45718" tIns="45718" rIns="45718" bIns="45718" numCol="1" anchor="t">
              <a:noAutofit/>
            </a:bodyPr>
            <a:lstStyle/>
            <a:p>
              <a:pPr hangingPunct="0">
                <a:defRPr sz="1200">
                  <a:latin typeface="微軟正黑體"/>
                  <a:ea typeface="微軟正黑體"/>
                  <a:cs typeface="微軟正黑體"/>
                  <a:sym typeface="微軟正黑體"/>
                </a:defRPr>
              </a:pPr>
              <a:endParaRPr sz="1200" kern="0">
                <a:solidFill>
                  <a:srgbClr val="000000"/>
                </a:solidFill>
                <a:latin typeface="微軟正黑體"/>
                <a:ea typeface="微軟正黑體"/>
                <a:cs typeface="微軟正黑體"/>
                <a:sym typeface="微軟正黑體"/>
              </a:endParaRPr>
            </a:p>
          </p:txBody>
        </p:sp>
      </p:grpSp>
      <p:sp>
        <p:nvSpPr>
          <p:cNvPr id="193" name="施作位置鳥瞰圖。…"/>
          <p:cNvSpPr txBox="1"/>
          <p:nvPr/>
        </p:nvSpPr>
        <p:spPr>
          <a:xfrm>
            <a:off x="695765" y="3284984"/>
            <a:ext cx="398264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hangingPunct="0">
              <a:defRPr sz="1200">
                <a:latin typeface="微軟正黑體"/>
                <a:ea typeface="微軟正黑體"/>
                <a:cs typeface="微軟正黑體"/>
                <a:sym typeface="微軟正黑體"/>
              </a:defRPr>
            </a:pPr>
            <a:r>
              <a:rPr sz="1200" kern="0" dirty="0" err="1">
                <a:solidFill>
                  <a:srgbClr val="000000"/>
                </a:solidFill>
                <a:latin typeface="微軟正黑體"/>
                <a:ea typeface="微軟正黑體"/>
                <a:cs typeface="微軟正黑體"/>
                <a:sym typeface="微軟正黑體"/>
              </a:rPr>
              <a:t>位於A大樓、多功能運動場及附設幼兒園之間的開放空地，目前靠近A大樓位置有設置遊具、連接A大樓及附設幼兒園之風雨走廊構造</a:t>
            </a:r>
            <a:r>
              <a:rPr sz="1200" kern="0" dirty="0">
                <a:solidFill>
                  <a:srgbClr val="000000"/>
                </a:solidFill>
                <a:latin typeface="微軟正黑體"/>
                <a:ea typeface="微軟正黑體"/>
                <a:cs typeface="微軟正黑體"/>
                <a:sym typeface="微軟正黑體"/>
              </a:rPr>
              <a:t>。</a:t>
            </a:r>
          </a:p>
        </p:txBody>
      </p:sp>
      <p:pic>
        <p:nvPicPr>
          <p:cNvPr id="194" name="Picture 23" descr="Picture 23"/>
          <p:cNvPicPr>
            <a:picLocks noChangeAspect="1"/>
          </p:cNvPicPr>
          <p:nvPr/>
        </p:nvPicPr>
        <p:blipFill>
          <a:blip r:embed="rId3" cstate="print"/>
          <a:stretch>
            <a:fillRect/>
          </a:stretch>
        </p:blipFill>
        <p:spPr>
          <a:xfrm>
            <a:off x="4818098" y="980728"/>
            <a:ext cx="3707275" cy="2332735"/>
          </a:xfrm>
          <a:prstGeom prst="rect">
            <a:avLst/>
          </a:prstGeom>
          <a:ln w="12700">
            <a:miter lim="400000"/>
          </a:ln>
        </p:spPr>
      </p:pic>
      <p:sp>
        <p:nvSpPr>
          <p:cNvPr id="195" name="校園登龍路車行次入口。…"/>
          <p:cNvSpPr txBox="1"/>
          <p:nvPr/>
        </p:nvSpPr>
        <p:spPr>
          <a:xfrm>
            <a:off x="4842283" y="3265923"/>
            <a:ext cx="3934278"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hangingPunct="0">
              <a:defRPr sz="1200"/>
            </a:pPr>
            <a:r>
              <a:rPr sz="1200" kern="0" dirty="0" err="1">
                <a:solidFill>
                  <a:srgbClr val="000000"/>
                </a:solidFill>
                <a:latin typeface="Calibri"/>
                <a:cs typeface="Calibri"/>
                <a:sym typeface="Calibri"/>
              </a:rPr>
              <a:t>校園登龍路車行次入口</a:t>
            </a:r>
            <a:r>
              <a:rPr sz="1200" kern="0" dirty="0">
                <a:solidFill>
                  <a:srgbClr val="000000"/>
                </a:solidFill>
                <a:latin typeface="Calibri"/>
                <a:cs typeface="Calibri"/>
                <a:sym typeface="Calibri"/>
              </a:rPr>
              <a:t>。</a:t>
            </a:r>
          </a:p>
          <a:p>
            <a:pPr hangingPunct="0">
              <a:defRPr sz="1200"/>
            </a:pPr>
            <a:r>
              <a:rPr sz="1200" kern="0" dirty="0" err="1">
                <a:solidFill>
                  <a:srgbClr val="000000"/>
                </a:solidFill>
                <a:latin typeface="Calibri"/>
                <a:cs typeface="Calibri"/>
                <a:sym typeface="Calibri"/>
              </a:rPr>
              <a:t>由登龍路次要入口進入之車道位置往基地位置之視角，包括風雨走廊、A大樓及多功能體育館</a:t>
            </a:r>
            <a:r>
              <a:rPr sz="1200" kern="0" dirty="0">
                <a:solidFill>
                  <a:srgbClr val="000000"/>
                </a:solidFill>
                <a:latin typeface="Calibri"/>
                <a:cs typeface="Calibri"/>
                <a:sym typeface="Calibri"/>
              </a:rPr>
              <a:t>。</a:t>
            </a:r>
          </a:p>
        </p:txBody>
      </p:sp>
      <p:pic>
        <p:nvPicPr>
          <p:cNvPr id="9" name="Picture 22" descr="Picture 22"/>
          <p:cNvPicPr>
            <a:picLocks noChangeAspect="1"/>
          </p:cNvPicPr>
          <p:nvPr/>
        </p:nvPicPr>
        <p:blipFill>
          <a:blip r:embed="rId4" cstate="print"/>
          <a:stretch>
            <a:fillRect/>
          </a:stretch>
        </p:blipFill>
        <p:spPr>
          <a:xfrm>
            <a:off x="732456" y="3933056"/>
            <a:ext cx="3685195" cy="2336662"/>
          </a:xfrm>
          <a:prstGeom prst="rect">
            <a:avLst/>
          </a:prstGeom>
          <a:ln w="12700">
            <a:miter lim="400000"/>
          </a:ln>
        </p:spPr>
      </p:pic>
      <p:pic>
        <p:nvPicPr>
          <p:cNvPr id="10" name="Picture 21" descr="Picture 21"/>
          <p:cNvPicPr>
            <a:picLocks noChangeAspect="1"/>
          </p:cNvPicPr>
          <p:nvPr/>
        </p:nvPicPr>
        <p:blipFill rotWithShape="1">
          <a:blip r:embed="rId5" cstate="print">
            <a:extLst>
              <a:ext uri="{28A0092B-C50C-407E-A947-70E740481C1C}">
                <a14:useLocalDpi xmlns:a14="http://schemas.microsoft.com/office/drawing/2010/main" xmlns=""/>
              </a:ext>
            </a:extLst>
          </a:blip>
          <a:srcRect/>
          <a:stretch/>
        </p:blipFill>
        <p:spPr>
          <a:xfrm>
            <a:off x="4868772" y="3937157"/>
            <a:ext cx="3735676" cy="2332561"/>
          </a:xfrm>
          <a:prstGeom prst="rect">
            <a:avLst/>
          </a:prstGeom>
          <a:ln w="12700">
            <a:miter lim="400000"/>
          </a:ln>
        </p:spPr>
      </p:pic>
      <p:sp>
        <p:nvSpPr>
          <p:cNvPr id="11" name="A大樓前方既有塑膠溜滑梯。…"/>
          <p:cNvSpPr txBox="1"/>
          <p:nvPr/>
        </p:nvSpPr>
        <p:spPr>
          <a:xfrm>
            <a:off x="683568" y="6320353"/>
            <a:ext cx="389098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hangingPunct="0">
              <a:defRPr sz="1200"/>
            </a:pPr>
            <a:r>
              <a:rPr sz="1200" kern="0" dirty="0" err="1">
                <a:solidFill>
                  <a:srgbClr val="000000"/>
                </a:solidFill>
                <a:latin typeface="Calibri"/>
                <a:cs typeface="Calibri"/>
                <a:sym typeface="Calibri"/>
              </a:rPr>
              <a:t>A大樓前方既有塑膠溜滑梯</a:t>
            </a:r>
            <a:r>
              <a:rPr sz="1200" kern="0" dirty="0">
                <a:solidFill>
                  <a:srgbClr val="000000"/>
                </a:solidFill>
                <a:latin typeface="Calibri"/>
                <a:cs typeface="Calibri"/>
                <a:sym typeface="Calibri"/>
              </a:rPr>
              <a:t>。</a:t>
            </a:r>
          </a:p>
        </p:txBody>
      </p:sp>
      <p:sp>
        <p:nvSpPr>
          <p:cNvPr id="12" name="由施作基地位置往登龍路方向之視角，空地範圍有排水溝阻隔、連接A大樓及附設幼兒園之風雨走廊。"/>
          <p:cNvSpPr txBox="1"/>
          <p:nvPr/>
        </p:nvSpPr>
        <p:spPr>
          <a:xfrm>
            <a:off x="4761815" y="6288112"/>
            <a:ext cx="3761885"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vl1pPr>
          </a:lstStyle>
          <a:p>
            <a:pPr hangingPunct="0"/>
            <a:r>
              <a:rPr kern="0" dirty="0" err="1">
                <a:solidFill>
                  <a:srgbClr val="000000"/>
                </a:solidFill>
                <a:latin typeface="Calibri"/>
                <a:cs typeface="Calibri"/>
                <a:sym typeface="Calibri"/>
              </a:rPr>
              <a:t>由施作基地位置往登龍路方向之視角，空地範圍有排水溝阻隔、連接A大樓及附設幼兒園之風雨走廊</a:t>
            </a:r>
            <a:r>
              <a:rPr kern="0" dirty="0">
                <a:solidFill>
                  <a:srgbClr val="000000"/>
                </a:solidFill>
                <a:latin typeface="Calibri"/>
                <a:cs typeface="Calibri"/>
                <a:sym typeface="Calibri"/>
              </a:rPr>
              <a:t>。</a:t>
            </a:r>
          </a:p>
        </p:txBody>
      </p:sp>
    </p:spTree>
    <p:extLst>
      <p:ext uri="{BB962C8B-B14F-4D97-AF65-F5344CB8AC3E}">
        <p14:creationId xmlns:p14="http://schemas.microsoft.com/office/powerpoint/2010/main" xmlns="" val="29239227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文字方塊 1"/>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dirty="0">
                <a:solidFill>
                  <a:srgbClr val="000000"/>
                </a:solidFill>
                <a:latin typeface="微軟正黑體" pitchFamily="34" charset="-120"/>
                <a:ea typeface="微軟正黑體" pitchFamily="34" charset="-120"/>
                <a:sym typeface="Helvetica"/>
              </a:rPr>
              <a:t> </a:t>
            </a:r>
            <a:r>
              <a:rPr sz="2000" b="1" kern="0" dirty="0" err="1">
                <a:solidFill>
                  <a:srgbClr val="000000"/>
                </a:solidFill>
                <a:latin typeface="微軟正黑體" pitchFamily="34" charset="-120"/>
                <a:ea typeface="微軟正黑體" pitchFamily="34" charset="-120"/>
                <a:sym typeface="Helvetica"/>
              </a:rPr>
              <a:t>規劃構想</a:t>
            </a:r>
            <a:endParaRPr sz="2000" b="1" kern="0" dirty="0">
              <a:solidFill>
                <a:srgbClr val="000000"/>
              </a:solidFill>
              <a:latin typeface="微軟正黑體" pitchFamily="34" charset="-120"/>
              <a:ea typeface="微軟正黑體" pitchFamily="34" charset="-120"/>
              <a:sym typeface="Helvetica"/>
            </a:endParaRPr>
          </a:p>
        </p:txBody>
      </p:sp>
      <p:sp>
        <p:nvSpPr>
          <p:cNvPr id="213" name="矩形 2"/>
          <p:cNvSpPr txBox="1"/>
          <p:nvPr/>
        </p:nvSpPr>
        <p:spPr>
          <a:xfrm>
            <a:off x="611559" y="1012254"/>
            <a:ext cx="5112570" cy="544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p>
            <a:pPr hangingPunct="0">
              <a:lnSpc>
                <a:spcPts val="1600"/>
              </a:lnSpc>
              <a:spcBef>
                <a:spcPts val="600"/>
              </a:spcBef>
              <a:defRPr sz="1700" b="1">
                <a:solidFill>
                  <a:srgbClr val="215968"/>
                </a:solidFill>
                <a:latin typeface="+mn-lt"/>
                <a:ea typeface="+mn-ea"/>
                <a:cs typeface="+mn-cs"/>
                <a:sym typeface="Helvetica"/>
              </a:defRPr>
            </a:pPr>
            <a:r>
              <a:rPr lang="en-US" sz="1700" b="1" kern="0" dirty="0">
                <a:solidFill>
                  <a:srgbClr val="F79646"/>
                </a:solidFill>
                <a:latin typeface="微軟正黑體" pitchFamily="34" charset="-120"/>
                <a:ea typeface="微軟正黑體" pitchFamily="34" charset="-120"/>
                <a:sym typeface="Helvetica"/>
              </a:rPr>
              <a:t>01.  </a:t>
            </a:r>
            <a:r>
              <a:rPr sz="1700" b="1" kern="0" dirty="0" err="1">
                <a:solidFill>
                  <a:srgbClr val="F79646"/>
                </a:solidFill>
                <a:latin typeface="微軟正黑體" pitchFamily="34" charset="-120"/>
                <a:ea typeface="微軟正黑體" pitchFamily="34" charset="-120"/>
                <a:sym typeface="Helvetica"/>
              </a:rPr>
              <a:t>以學生參與實施計畫的成果做為遊戲場規劃基礎</a:t>
            </a:r>
            <a:endParaRPr sz="1700" b="1" kern="0" dirty="0">
              <a:solidFill>
                <a:srgbClr val="F79646"/>
              </a:solidFill>
              <a:latin typeface="微軟正黑體" pitchFamily="34" charset="-120"/>
              <a:ea typeface="微軟正黑體" pitchFamily="34" charset="-120"/>
              <a:sym typeface="Helvetica"/>
            </a:endParaRPr>
          </a:p>
          <a:p>
            <a:pPr hangingPunct="0">
              <a:lnSpc>
                <a:spcPts val="1600"/>
              </a:lnSpc>
              <a:spcBef>
                <a:spcPts val="600"/>
              </a:spcBef>
              <a:defRPr sz="1700" b="1">
                <a:solidFill>
                  <a:srgbClr val="215968"/>
                </a:solidFill>
                <a:latin typeface="+mn-lt"/>
                <a:ea typeface="+mn-ea"/>
                <a:cs typeface="+mn-cs"/>
                <a:sym typeface="Helvetica"/>
              </a:defRPr>
            </a:pPr>
            <a:r>
              <a:rPr sz="1700" b="1" kern="0" dirty="0" err="1">
                <a:solidFill>
                  <a:srgbClr val="215968"/>
                </a:solidFill>
                <a:latin typeface="微軟正黑體" pitchFamily="34" charset="-120"/>
                <a:ea typeface="微軟正黑體" pitchFamily="34" charset="-120"/>
                <a:sym typeface="Helvetica"/>
              </a:rPr>
              <a:t>活動A：創作繪畫競賽</a:t>
            </a:r>
            <a:endParaRPr sz="1700" b="1" kern="0" dirty="0">
              <a:solidFill>
                <a:srgbClr val="215968"/>
              </a:solidFill>
              <a:latin typeface="微軟正黑體" pitchFamily="34" charset="-120"/>
              <a:ea typeface="微軟正黑體" pitchFamily="34" charset="-120"/>
              <a:sym typeface="Helvetica"/>
            </a:endParaRPr>
          </a:p>
        </p:txBody>
      </p:sp>
      <p:pic>
        <p:nvPicPr>
          <p:cNvPr id="214" name="Picture 4" descr="Picture 4"/>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a:xfrm>
            <a:off x="653563" y="1744739"/>
            <a:ext cx="2857487" cy="2088234"/>
          </a:xfrm>
          <a:prstGeom prst="rect">
            <a:avLst/>
          </a:prstGeom>
          <a:ln w="12700">
            <a:miter lim="400000"/>
          </a:ln>
        </p:spPr>
      </p:pic>
      <p:pic>
        <p:nvPicPr>
          <p:cNvPr id="215" name="Picture 2" descr="Picture 2"/>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629402" y="4149080"/>
            <a:ext cx="2862478" cy="2144811"/>
          </a:xfrm>
          <a:prstGeom prst="rect">
            <a:avLst/>
          </a:prstGeom>
          <a:ln w="12700">
            <a:miter lim="400000"/>
          </a:ln>
        </p:spPr>
      </p:pic>
      <p:sp>
        <p:nvSpPr>
          <p:cNvPr id="216" name="文字方塊 4"/>
          <p:cNvSpPr txBox="1"/>
          <p:nvPr/>
        </p:nvSpPr>
        <p:spPr>
          <a:xfrm>
            <a:off x="3864818" y="1787022"/>
            <a:ext cx="2016945"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nSpc>
                <a:spcPts val="2000"/>
              </a:lnSpc>
              <a:spcBef>
                <a:spcPts val="600"/>
              </a:spcBef>
              <a:defRPr sz="1200" b="1">
                <a:latin typeface="微軟正黑體"/>
                <a:ea typeface="微軟正黑體"/>
                <a:cs typeface="微軟正黑體"/>
                <a:sym typeface="微軟正黑體"/>
              </a:defRPr>
            </a:lvl1pPr>
          </a:lstStyle>
          <a:p>
            <a:pPr hangingPunct="0"/>
            <a:r>
              <a:rPr kern="0">
                <a:solidFill>
                  <a:srgbClr val="000000"/>
                </a:solidFill>
              </a:rPr>
              <a:t>第一名</a:t>
            </a:r>
          </a:p>
        </p:txBody>
      </p:sp>
      <p:sp>
        <p:nvSpPr>
          <p:cNvPr id="217" name="文字方塊 4"/>
          <p:cNvSpPr txBox="1"/>
          <p:nvPr/>
        </p:nvSpPr>
        <p:spPr>
          <a:xfrm>
            <a:off x="3837142" y="2114800"/>
            <a:ext cx="5009053" cy="1162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p>
            <a:pPr marL="0" lvl="2" indent="254000" hangingPunct="0">
              <a:lnSpc>
                <a:spcPts val="2000"/>
              </a:lnSpc>
              <a:spcBef>
                <a:spcPts val="600"/>
              </a:spcBef>
              <a:defRPr sz="1000">
                <a:latin typeface="微軟正黑體"/>
                <a:ea typeface="微軟正黑體"/>
                <a:cs typeface="微軟正黑體"/>
                <a:sym typeface="微軟正黑體"/>
              </a:defRPr>
            </a:pPr>
            <a:r>
              <a:rPr sz="1000" kern="0">
                <a:solidFill>
                  <a:srgbClr val="000000"/>
                </a:solidFill>
                <a:latin typeface="微軟正黑體"/>
                <a:ea typeface="微軟正黑體"/>
                <a:cs typeface="微軟正黑體"/>
                <a:sym typeface="微軟正黑體"/>
              </a:rPr>
              <a:t>此作品是以具象的蜘蛛造型作為概念，但同時也表達學生需要的遊樂場設計是能</a:t>
            </a:r>
            <a:r>
              <a:rPr sz="1000" kern="0">
                <a:solidFill>
                  <a:srgbClr val="C0504D"/>
                </a:solidFill>
                <a:latin typeface="微軟正黑體"/>
                <a:ea typeface="微軟正黑體"/>
                <a:cs typeface="微軟正黑體"/>
                <a:sym typeface="微軟正黑體"/>
              </a:rPr>
              <a:t>多人同時樂</a:t>
            </a:r>
            <a:r>
              <a:rPr sz="1000" kern="0">
                <a:solidFill>
                  <a:srgbClr val="000000"/>
                </a:solidFill>
                <a:latin typeface="微軟正黑體"/>
                <a:ea typeface="微軟正黑體"/>
                <a:cs typeface="微軟正黑體"/>
                <a:sym typeface="微軟正黑體"/>
              </a:rPr>
              <a:t>，例如：以蜘蛛的多腳作為滑梯，顯示目前</a:t>
            </a:r>
            <a:r>
              <a:rPr sz="1000" kern="0">
                <a:solidFill>
                  <a:srgbClr val="C0504D"/>
                </a:solidFill>
                <a:latin typeface="微軟正黑體"/>
                <a:ea typeface="微軟正黑體"/>
                <a:cs typeface="微軟正黑體"/>
                <a:sym typeface="微軟正黑體"/>
              </a:rPr>
              <a:t>滑梯使用率高</a:t>
            </a:r>
            <a:r>
              <a:rPr sz="1000" kern="0">
                <a:solidFill>
                  <a:srgbClr val="000000"/>
                </a:solidFill>
                <a:latin typeface="微軟正黑體"/>
                <a:ea typeface="微軟正黑體"/>
                <a:cs typeface="微軟正黑體"/>
                <a:sym typeface="微軟正黑體"/>
              </a:rPr>
              <a:t>但數量不足，所以使用時可能需要</a:t>
            </a:r>
            <a:r>
              <a:rPr sz="1000" kern="0">
                <a:solidFill>
                  <a:srgbClr val="C0504D"/>
                </a:solidFill>
                <a:latin typeface="微軟正黑體"/>
                <a:ea typeface="微軟正黑體"/>
                <a:cs typeface="微軟正黑體"/>
                <a:sym typeface="微軟正黑體"/>
              </a:rPr>
              <a:t>等待時間較長</a:t>
            </a:r>
            <a:r>
              <a:rPr sz="1000" kern="0">
                <a:solidFill>
                  <a:srgbClr val="000000"/>
                </a:solidFill>
                <a:latin typeface="微軟正黑體"/>
                <a:ea typeface="微軟正黑體"/>
                <a:cs typeface="微軟正黑體"/>
                <a:sym typeface="微軟正黑體"/>
              </a:rPr>
              <a:t>。</a:t>
            </a:r>
          </a:p>
        </p:txBody>
      </p:sp>
      <p:sp>
        <p:nvSpPr>
          <p:cNvPr id="218" name="文字方塊 4"/>
          <p:cNvSpPr txBox="1"/>
          <p:nvPr/>
        </p:nvSpPr>
        <p:spPr>
          <a:xfrm>
            <a:off x="3948953" y="4573270"/>
            <a:ext cx="4785431" cy="845816"/>
          </a:xfrm>
          <a:prstGeom prst="rect">
            <a:avLst/>
          </a:prstGeom>
          <a:solidFill>
            <a:schemeClr val="accent6">
              <a:lumOff val="1892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p>
            <a:pPr marL="0" lvl="2" indent="254000" hangingPunct="0">
              <a:lnSpc>
                <a:spcPts val="2000"/>
              </a:lnSpc>
              <a:spcBef>
                <a:spcPts val="600"/>
              </a:spcBef>
              <a:defRPr sz="1000">
                <a:latin typeface="微軟正黑體"/>
                <a:ea typeface="微軟正黑體"/>
                <a:cs typeface="微軟正黑體"/>
                <a:sym typeface="微軟正黑體"/>
              </a:defRPr>
            </a:pPr>
            <a:r>
              <a:rPr sz="1000" kern="0">
                <a:solidFill>
                  <a:srgbClr val="000000"/>
                </a:solidFill>
                <a:latin typeface="微軟正黑體"/>
                <a:ea typeface="微軟正黑體"/>
                <a:cs typeface="微軟正黑體"/>
                <a:sym typeface="微軟正黑體"/>
              </a:rPr>
              <a:t>此作品是以</a:t>
            </a:r>
            <a:r>
              <a:rPr sz="1000" kern="0">
                <a:solidFill>
                  <a:srgbClr val="C0504D"/>
                </a:solidFill>
                <a:latin typeface="微軟正黑體"/>
                <a:ea typeface="微軟正黑體"/>
                <a:cs typeface="微軟正黑體"/>
                <a:sym typeface="微軟正黑體"/>
              </a:rPr>
              <a:t>整體性的遊樂器材</a:t>
            </a:r>
            <a:r>
              <a:rPr sz="1000" kern="0">
                <a:solidFill>
                  <a:srgbClr val="000000"/>
                </a:solidFill>
                <a:latin typeface="微軟正黑體"/>
                <a:ea typeface="微軟正黑體"/>
                <a:cs typeface="微軟正黑體"/>
                <a:sym typeface="微軟正黑體"/>
              </a:rPr>
              <a:t>，具有</a:t>
            </a:r>
            <a:r>
              <a:rPr sz="1000" kern="0">
                <a:solidFill>
                  <a:srgbClr val="C0504D"/>
                </a:solidFill>
                <a:latin typeface="微軟正黑體"/>
                <a:ea typeface="微軟正黑體"/>
                <a:cs typeface="微軟正黑體"/>
                <a:sym typeface="微軟正黑體"/>
              </a:rPr>
              <a:t>多種遊樂設施</a:t>
            </a:r>
            <a:r>
              <a:rPr sz="1000" kern="0">
                <a:solidFill>
                  <a:srgbClr val="000000"/>
                </a:solidFill>
                <a:latin typeface="微軟正黑體"/>
                <a:ea typeface="微軟正黑體"/>
                <a:cs typeface="微軟正黑體"/>
                <a:sym typeface="微軟正黑體"/>
              </a:rPr>
              <a:t>匯集而成的，形成多種的遊戲動線，還有與第一名作品的相同處為使用</a:t>
            </a:r>
            <a:r>
              <a:rPr sz="1000" kern="0">
                <a:solidFill>
                  <a:srgbClr val="C0504D"/>
                </a:solidFill>
                <a:latin typeface="微軟正黑體"/>
                <a:ea typeface="微軟正黑體"/>
                <a:cs typeface="微軟正黑體"/>
                <a:sym typeface="微軟正黑體"/>
              </a:rPr>
              <a:t>豐富的色彩</a:t>
            </a:r>
            <a:r>
              <a:rPr sz="1000" kern="0">
                <a:solidFill>
                  <a:srgbClr val="000000"/>
                </a:solidFill>
                <a:latin typeface="微軟正黑體"/>
                <a:ea typeface="微軟正黑體"/>
                <a:cs typeface="微軟正黑體"/>
                <a:sym typeface="微軟正黑體"/>
              </a:rPr>
              <a:t>搭配，也可將其融入於設計的元素當中。</a:t>
            </a:r>
          </a:p>
        </p:txBody>
      </p:sp>
      <p:sp>
        <p:nvSpPr>
          <p:cNvPr id="219" name="再者，在作品正中間有一個包覆型空間，類似較隱蔽空間也是許多孩子現在想擁有的秘密基地，而此造型延伸至陀螺的造型概念，一方面陀螺的量體空間具有包覆性，且也符合當地木藝童玩文化。"/>
          <p:cNvSpPr txBox="1"/>
          <p:nvPr/>
        </p:nvSpPr>
        <p:spPr>
          <a:xfrm>
            <a:off x="3932227" y="2962557"/>
            <a:ext cx="4818883" cy="845821"/>
          </a:xfrm>
          <a:prstGeom prst="rect">
            <a:avLst/>
          </a:prstGeom>
          <a:solidFill>
            <a:schemeClr val="accent6">
              <a:lumOff val="1892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indent="254000" hangingPunct="0">
              <a:lnSpc>
                <a:spcPts val="2000"/>
              </a:lnSpc>
              <a:spcBef>
                <a:spcPts val="600"/>
              </a:spcBef>
              <a:defRPr sz="1000">
                <a:latin typeface="微軟正黑體"/>
                <a:ea typeface="微軟正黑體"/>
                <a:cs typeface="微軟正黑體"/>
                <a:sym typeface="微軟正黑體"/>
              </a:defRPr>
            </a:pPr>
            <a:r>
              <a:rPr sz="1000" kern="0">
                <a:solidFill>
                  <a:srgbClr val="000000"/>
                </a:solidFill>
                <a:latin typeface="微軟正黑體"/>
                <a:ea typeface="微軟正黑體"/>
                <a:cs typeface="微軟正黑體"/>
                <a:sym typeface="微軟正黑體"/>
              </a:rPr>
              <a:t>再者，在作品正中間有一個</a:t>
            </a:r>
            <a:r>
              <a:rPr sz="1000" kern="0">
                <a:solidFill>
                  <a:srgbClr val="C0504D"/>
                </a:solidFill>
                <a:latin typeface="微軟正黑體"/>
                <a:ea typeface="微軟正黑體"/>
                <a:cs typeface="微軟正黑體"/>
                <a:sym typeface="微軟正黑體"/>
              </a:rPr>
              <a:t>包覆型空間</a:t>
            </a:r>
            <a:r>
              <a:rPr sz="1000" kern="0">
                <a:solidFill>
                  <a:srgbClr val="000000"/>
                </a:solidFill>
                <a:latin typeface="微軟正黑體"/>
                <a:ea typeface="微軟正黑體"/>
                <a:cs typeface="微軟正黑體"/>
                <a:sym typeface="微軟正黑體"/>
              </a:rPr>
              <a:t>，類似較隱蔽空間也是許多孩子現在想擁有的秘密基地，而此造型延伸至</a:t>
            </a:r>
            <a:r>
              <a:rPr sz="1000" kern="0">
                <a:solidFill>
                  <a:srgbClr val="C0504D"/>
                </a:solidFill>
                <a:latin typeface="微軟正黑體"/>
                <a:ea typeface="微軟正黑體"/>
                <a:cs typeface="微軟正黑體"/>
                <a:sym typeface="微軟正黑體"/>
              </a:rPr>
              <a:t>陀螺</a:t>
            </a:r>
            <a:r>
              <a:rPr sz="1000" kern="0">
                <a:solidFill>
                  <a:srgbClr val="000000"/>
                </a:solidFill>
                <a:latin typeface="微軟正黑體"/>
                <a:ea typeface="微軟正黑體"/>
                <a:cs typeface="微軟正黑體"/>
                <a:sym typeface="微軟正黑體"/>
              </a:rPr>
              <a:t>的造型概念，一方面陀螺的量體空間具有包覆性，且也符合</a:t>
            </a:r>
            <a:r>
              <a:rPr sz="1000" kern="0">
                <a:solidFill>
                  <a:srgbClr val="C0504D"/>
                </a:solidFill>
                <a:latin typeface="微軟正黑體"/>
                <a:ea typeface="微軟正黑體"/>
                <a:cs typeface="微軟正黑體"/>
                <a:sym typeface="微軟正黑體"/>
              </a:rPr>
              <a:t>當地木藝童玩文化</a:t>
            </a:r>
            <a:r>
              <a:rPr sz="1000" kern="0">
                <a:solidFill>
                  <a:srgbClr val="000000"/>
                </a:solidFill>
                <a:latin typeface="微軟正黑體"/>
                <a:ea typeface="微軟正黑體"/>
                <a:cs typeface="微軟正黑體"/>
                <a:sym typeface="微軟正黑體"/>
              </a:rPr>
              <a:t>。</a:t>
            </a:r>
          </a:p>
        </p:txBody>
      </p:sp>
      <p:sp>
        <p:nvSpPr>
          <p:cNvPr id="220" name="文字方塊 4"/>
          <p:cNvSpPr txBox="1"/>
          <p:nvPr/>
        </p:nvSpPr>
        <p:spPr>
          <a:xfrm>
            <a:off x="3864818" y="4112501"/>
            <a:ext cx="2016945"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nSpc>
                <a:spcPts val="2000"/>
              </a:lnSpc>
              <a:spcBef>
                <a:spcPts val="600"/>
              </a:spcBef>
              <a:defRPr sz="1200" b="1">
                <a:latin typeface="微軟正黑體"/>
                <a:ea typeface="微軟正黑體"/>
                <a:cs typeface="微軟正黑體"/>
                <a:sym typeface="微軟正黑體"/>
              </a:defRPr>
            </a:lvl1pPr>
          </a:lstStyle>
          <a:p>
            <a:pPr hangingPunct="0"/>
            <a:r>
              <a:rPr kern="0">
                <a:solidFill>
                  <a:srgbClr val="000000"/>
                </a:solidFill>
              </a:rPr>
              <a:t>第二名</a:t>
            </a:r>
          </a:p>
        </p:txBody>
      </p:sp>
    </p:spTree>
    <p:extLst>
      <p:ext uri="{BB962C8B-B14F-4D97-AF65-F5344CB8AC3E}">
        <p14:creationId xmlns:p14="http://schemas.microsoft.com/office/powerpoint/2010/main" xmlns="" val="1263541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矩形 1"/>
          <p:cNvSpPr txBox="1"/>
          <p:nvPr/>
        </p:nvSpPr>
        <p:spPr>
          <a:xfrm>
            <a:off x="611559" y="1012254"/>
            <a:ext cx="5184578" cy="544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p>
            <a:pPr hangingPunct="0">
              <a:lnSpc>
                <a:spcPts val="1600"/>
              </a:lnSpc>
              <a:spcBef>
                <a:spcPts val="600"/>
              </a:spcBef>
              <a:defRPr sz="1700" b="1">
                <a:solidFill>
                  <a:srgbClr val="215968"/>
                </a:solidFill>
                <a:latin typeface="+mn-lt"/>
                <a:ea typeface="+mn-ea"/>
                <a:cs typeface="+mn-cs"/>
                <a:sym typeface="Helvetica"/>
              </a:defRPr>
            </a:pPr>
            <a:r>
              <a:rPr lang="en-US" sz="1700" b="1" kern="0" dirty="0">
                <a:solidFill>
                  <a:srgbClr val="F79646"/>
                </a:solidFill>
                <a:latin typeface="微軟正黑體" pitchFamily="34" charset="-120"/>
                <a:ea typeface="微軟正黑體" pitchFamily="34" charset="-120"/>
                <a:sym typeface="Helvetica"/>
              </a:rPr>
              <a:t>01. </a:t>
            </a:r>
            <a:r>
              <a:rPr sz="1700" b="1" kern="0" dirty="0" err="1">
                <a:solidFill>
                  <a:srgbClr val="F79646"/>
                </a:solidFill>
                <a:latin typeface="微軟正黑體" pitchFamily="34" charset="-120"/>
                <a:ea typeface="微軟正黑體" pitchFamily="34" charset="-120"/>
                <a:sym typeface="Helvetica"/>
              </a:rPr>
              <a:t>以學生參與實施計畫的成果做為遊戲場規劃基礎</a:t>
            </a:r>
            <a:endParaRPr sz="1700" b="1" kern="0" dirty="0">
              <a:solidFill>
                <a:srgbClr val="F79646"/>
              </a:solidFill>
              <a:latin typeface="微軟正黑體" pitchFamily="34" charset="-120"/>
              <a:ea typeface="微軟正黑體" pitchFamily="34" charset="-120"/>
              <a:sym typeface="Helvetica"/>
            </a:endParaRPr>
          </a:p>
          <a:p>
            <a:pPr hangingPunct="0">
              <a:lnSpc>
                <a:spcPts val="1600"/>
              </a:lnSpc>
              <a:spcBef>
                <a:spcPts val="600"/>
              </a:spcBef>
              <a:defRPr sz="1700" b="1">
                <a:solidFill>
                  <a:srgbClr val="215968"/>
                </a:solidFill>
                <a:latin typeface="+mn-lt"/>
                <a:ea typeface="+mn-ea"/>
                <a:cs typeface="+mn-cs"/>
                <a:sym typeface="Helvetica"/>
              </a:defRPr>
            </a:pPr>
            <a:r>
              <a:rPr sz="1700" b="1" kern="0" dirty="0" err="1">
                <a:solidFill>
                  <a:srgbClr val="215968"/>
                </a:solidFill>
                <a:latin typeface="微軟正黑體" pitchFamily="34" charset="-120"/>
                <a:ea typeface="微軟正黑體" pitchFamily="34" charset="-120"/>
                <a:sym typeface="Helvetica"/>
              </a:rPr>
              <a:t>活動B：最愛遊具票選</a:t>
            </a:r>
            <a:endParaRPr sz="1700" b="1" kern="0" dirty="0">
              <a:solidFill>
                <a:srgbClr val="215968"/>
              </a:solidFill>
              <a:latin typeface="微軟正黑體" pitchFamily="34" charset="-120"/>
              <a:ea typeface="微軟正黑體" pitchFamily="34" charset="-120"/>
              <a:sym typeface="Helvetica"/>
            </a:endParaRPr>
          </a:p>
        </p:txBody>
      </p:sp>
      <p:sp>
        <p:nvSpPr>
          <p:cNvPr id="223" name="文字方塊 2"/>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dirty="0">
                <a:solidFill>
                  <a:srgbClr val="000000"/>
                </a:solidFill>
                <a:latin typeface="微軟正黑體" pitchFamily="34" charset="-120"/>
                <a:ea typeface="微軟正黑體" pitchFamily="34" charset="-120"/>
                <a:sym typeface="Helvetica"/>
              </a:rPr>
              <a:t> </a:t>
            </a:r>
            <a:r>
              <a:rPr sz="2000" b="1" kern="0" dirty="0" err="1">
                <a:solidFill>
                  <a:srgbClr val="000000"/>
                </a:solidFill>
                <a:latin typeface="微軟正黑體" pitchFamily="34" charset="-120"/>
                <a:ea typeface="微軟正黑體" pitchFamily="34" charset="-120"/>
                <a:sym typeface="Helvetica"/>
              </a:rPr>
              <a:t>規劃構想</a:t>
            </a:r>
            <a:endParaRPr sz="2000" b="1" kern="0" dirty="0">
              <a:solidFill>
                <a:srgbClr val="000000"/>
              </a:solidFill>
              <a:latin typeface="微軟正黑體" pitchFamily="34" charset="-120"/>
              <a:ea typeface="微軟正黑體" pitchFamily="34" charset="-120"/>
              <a:sym typeface="Helvetica"/>
            </a:endParaRPr>
          </a:p>
        </p:txBody>
      </p:sp>
      <p:pic>
        <p:nvPicPr>
          <p:cNvPr id="224" name="內容版面配置區 4" descr="內容版面配置區 4"/>
          <p:cNvPicPr>
            <a:picLocks noChangeAspect="1"/>
          </p:cNvPicPr>
          <p:nvPr/>
        </p:nvPicPr>
        <p:blipFill>
          <a:blip r:embed="rId2" cstate="print"/>
          <a:stretch>
            <a:fillRect/>
          </a:stretch>
        </p:blipFill>
        <p:spPr>
          <a:xfrm>
            <a:off x="1952416" y="2048759"/>
            <a:ext cx="3046679" cy="1713758"/>
          </a:xfrm>
          <a:prstGeom prst="rect">
            <a:avLst/>
          </a:prstGeom>
          <a:ln w="12700">
            <a:miter lim="400000"/>
          </a:ln>
        </p:spPr>
      </p:pic>
      <p:pic>
        <p:nvPicPr>
          <p:cNvPr id="225" name="內容版面配置區 4" descr="內容版面配置區 4"/>
          <p:cNvPicPr>
            <a:picLocks noChangeAspect="1"/>
          </p:cNvPicPr>
          <p:nvPr/>
        </p:nvPicPr>
        <p:blipFill>
          <a:blip r:embed="rId3" cstate="print"/>
          <a:stretch>
            <a:fillRect/>
          </a:stretch>
        </p:blipFill>
        <p:spPr>
          <a:xfrm>
            <a:off x="1952416" y="4110732"/>
            <a:ext cx="3046679" cy="2027947"/>
          </a:xfrm>
          <a:prstGeom prst="rect">
            <a:avLst/>
          </a:prstGeom>
          <a:ln w="12700">
            <a:miter lim="400000"/>
          </a:ln>
        </p:spPr>
      </p:pic>
      <p:pic>
        <p:nvPicPr>
          <p:cNvPr id="226" name="內容版面配置區 3" descr="內容版面配置區 3"/>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a:xfrm>
            <a:off x="5124070" y="2048759"/>
            <a:ext cx="2564210" cy="1713690"/>
          </a:xfrm>
          <a:prstGeom prst="rect">
            <a:avLst/>
          </a:prstGeom>
          <a:ln w="12700">
            <a:miter lim="400000"/>
          </a:ln>
        </p:spPr>
      </p:pic>
      <p:sp>
        <p:nvSpPr>
          <p:cNvPr id="227" name="文字方塊 4"/>
          <p:cNvSpPr txBox="1"/>
          <p:nvPr/>
        </p:nvSpPr>
        <p:spPr>
          <a:xfrm>
            <a:off x="5192305" y="4124204"/>
            <a:ext cx="2564212" cy="858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indent="457200">
              <a:lnSpc>
                <a:spcPts val="2000"/>
              </a:lnSpc>
              <a:spcBef>
                <a:spcPts val="600"/>
              </a:spcBef>
              <a:defRPr sz="1300">
                <a:latin typeface="微軟正黑體"/>
                <a:ea typeface="微軟正黑體"/>
                <a:cs typeface="微軟正黑體"/>
                <a:sym typeface="微軟正黑體"/>
              </a:defRPr>
            </a:lvl1pPr>
          </a:lstStyle>
          <a:p>
            <a:pPr hangingPunct="0"/>
            <a:r>
              <a:rPr kern="0">
                <a:solidFill>
                  <a:srgbClr val="000000"/>
                </a:solidFill>
              </a:rPr>
              <a:t>個別遊具的喜好有旋轉盤、盪鞦韆、攀爬網等，可將設施融入遊樂場的設計當中。</a:t>
            </a:r>
          </a:p>
        </p:txBody>
      </p:sp>
      <p:sp>
        <p:nvSpPr>
          <p:cNvPr id="228" name="文字方塊 4"/>
          <p:cNvSpPr txBox="1"/>
          <p:nvPr/>
        </p:nvSpPr>
        <p:spPr>
          <a:xfrm>
            <a:off x="1968108" y="3740615"/>
            <a:ext cx="2016944"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nSpc>
                <a:spcPts val="2000"/>
              </a:lnSpc>
              <a:spcBef>
                <a:spcPts val="600"/>
              </a:spcBef>
              <a:defRPr sz="1200">
                <a:latin typeface="微軟正黑體"/>
                <a:ea typeface="微軟正黑體"/>
                <a:cs typeface="微軟正黑體"/>
                <a:sym typeface="微軟正黑體"/>
              </a:defRPr>
            </a:lvl1pPr>
          </a:lstStyle>
          <a:p>
            <a:pPr hangingPunct="0"/>
            <a:r>
              <a:rPr kern="0">
                <a:solidFill>
                  <a:srgbClr val="000000"/>
                </a:solidFill>
              </a:rPr>
              <a:t>第一名</a:t>
            </a:r>
          </a:p>
        </p:txBody>
      </p:sp>
      <p:sp>
        <p:nvSpPr>
          <p:cNvPr id="229" name="文字方塊 4"/>
          <p:cNvSpPr txBox="1"/>
          <p:nvPr/>
        </p:nvSpPr>
        <p:spPr>
          <a:xfrm>
            <a:off x="5192305" y="3740615"/>
            <a:ext cx="2016945"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nSpc>
                <a:spcPts val="2000"/>
              </a:lnSpc>
              <a:spcBef>
                <a:spcPts val="600"/>
              </a:spcBef>
              <a:defRPr sz="1200">
                <a:latin typeface="微軟正黑體"/>
                <a:ea typeface="微軟正黑體"/>
                <a:cs typeface="微軟正黑體"/>
                <a:sym typeface="微軟正黑體"/>
              </a:defRPr>
            </a:lvl1pPr>
          </a:lstStyle>
          <a:p>
            <a:pPr hangingPunct="0"/>
            <a:r>
              <a:rPr kern="0">
                <a:solidFill>
                  <a:srgbClr val="000000"/>
                </a:solidFill>
              </a:rPr>
              <a:t>第二名</a:t>
            </a:r>
          </a:p>
        </p:txBody>
      </p:sp>
      <p:sp>
        <p:nvSpPr>
          <p:cNvPr id="230" name="文字方塊 4"/>
          <p:cNvSpPr txBox="1"/>
          <p:nvPr/>
        </p:nvSpPr>
        <p:spPr>
          <a:xfrm>
            <a:off x="1968108" y="6188761"/>
            <a:ext cx="2016944" cy="346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nSpc>
                <a:spcPts val="2000"/>
              </a:lnSpc>
              <a:spcBef>
                <a:spcPts val="600"/>
              </a:spcBef>
              <a:defRPr sz="1200">
                <a:latin typeface="微軟正黑體"/>
                <a:ea typeface="微軟正黑體"/>
                <a:cs typeface="微軟正黑體"/>
                <a:sym typeface="微軟正黑體"/>
              </a:defRPr>
            </a:lvl1pPr>
          </a:lstStyle>
          <a:p>
            <a:pPr hangingPunct="0"/>
            <a:r>
              <a:rPr kern="0">
                <a:solidFill>
                  <a:srgbClr val="000000"/>
                </a:solidFill>
              </a:rPr>
              <a:t>第三名</a:t>
            </a:r>
          </a:p>
        </p:txBody>
      </p:sp>
    </p:spTree>
    <p:extLst>
      <p:ext uri="{BB962C8B-B14F-4D97-AF65-F5344CB8AC3E}">
        <p14:creationId xmlns:p14="http://schemas.microsoft.com/office/powerpoint/2010/main" xmlns="" val="2726632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矩形 1"/>
          <p:cNvSpPr txBox="1"/>
          <p:nvPr/>
        </p:nvSpPr>
        <p:spPr>
          <a:xfrm>
            <a:off x="611559" y="1012254"/>
            <a:ext cx="5112570" cy="544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p>
            <a:pPr hangingPunct="0">
              <a:lnSpc>
                <a:spcPts val="1600"/>
              </a:lnSpc>
              <a:spcBef>
                <a:spcPts val="600"/>
              </a:spcBef>
              <a:defRPr sz="1700" b="1">
                <a:solidFill>
                  <a:srgbClr val="215968"/>
                </a:solidFill>
                <a:latin typeface="+mn-lt"/>
                <a:ea typeface="+mn-ea"/>
                <a:cs typeface="+mn-cs"/>
                <a:sym typeface="Helvetica"/>
              </a:defRPr>
            </a:pPr>
            <a:r>
              <a:rPr lang="en-US" sz="1700" b="1" kern="0" dirty="0">
                <a:solidFill>
                  <a:srgbClr val="F79646"/>
                </a:solidFill>
                <a:latin typeface="微軟正黑體" pitchFamily="34" charset="-120"/>
                <a:ea typeface="微軟正黑體" pitchFamily="34" charset="-120"/>
                <a:sym typeface="Helvetica"/>
              </a:rPr>
              <a:t>01. </a:t>
            </a:r>
            <a:r>
              <a:rPr sz="1700" b="1" kern="0" dirty="0" err="1">
                <a:solidFill>
                  <a:srgbClr val="F79646"/>
                </a:solidFill>
                <a:latin typeface="微軟正黑體" pitchFamily="34" charset="-120"/>
                <a:ea typeface="微軟正黑體" pitchFamily="34" charset="-120"/>
                <a:sym typeface="Helvetica"/>
              </a:rPr>
              <a:t>以學生參與實施計畫的成果做為遊戲場規劃基礎</a:t>
            </a:r>
            <a:endParaRPr sz="1700" b="1" kern="0" dirty="0">
              <a:solidFill>
                <a:srgbClr val="F79646"/>
              </a:solidFill>
              <a:latin typeface="微軟正黑體" pitchFamily="34" charset="-120"/>
              <a:ea typeface="微軟正黑體" pitchFamily="34" charset="-120"/>
              <a:sym typeface="Helvetica"/>
            </a:endParaRPr>
          </a:p>
          <a:p>
            <a:pPr hangingPunct="0">
              <a:lnSpc>
                <a:spcPts val="1600"/>
              </a:lnSpc>
              <a:spcBef>
                <a:spcPts val="600"/>
              </a:spcBef>
              <a:defRPr sz="1700" b="1">
                <a:solidFill>
                  <a:srgbClr val="215968"/>
                </a:solidFill>
                <a:latin typeface="+mn-lt"/>
                <a:ea typeface="+mn-ea"/>
                <a:cs typeface="+mn-cs"/>
                <a:sym typeface="Helvetica"/>
              </a:defRPr>
            </a:pPr>
            <a:r>
              <a:rPr sz="1700" b="1" kern="0" dirty="0" err="1">
                <a:solidFill>
                  <a:srgbClr val="215968"/>
                </a:solidFill>
                <a:latin typeface="微軟正黑體" pitchFamily="34" charset="-120"/>
                <a:ea typeface="微軟正黑體" pitchFamily="34" charset="-120"/>
                <a:sym typeface="Helvetica"/>
              </a:rPr>
              <a:t>活動C：創意積木PK大賽</a:t>
            </a:r>
            <a:endParaRPr sz="1700" b="1" kern="0" dirty="0">
              <a:solidFill>
                <a:srgbClr val="215968"/>
              </a:solidFill>
              <a:latin typeface="微軟正黑體" pitchFamily="34" charset="-120"/>
              <a:ea typeface="微軟正黑體" pitchFamily="34" charset="-120"/>
              <a:sym typeface="Helvetica"/>
            </a:endParaRPr>
          </a:p>
        </p:txBody>
      </p:sp>
      <p:sp>
        <p:nvSpPr>
          <p:cNvPr id="233" name="文字方塊 2"/>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dirty="0">
                <a:solidFill>
                  <a:srgbClr val="000000"/>
                </a:solidFill>
                <a:latin typeface="微軟正黑體" pitchFamily="34" charset="-120"/>
                <a:ea typeface="微軟正黑體" pitchFamily="34" charset="-120"/>
                <a:sym typeface="Helvetica"/>
              </a:rPr>
              <a:t> </a:t>
            </a:r>
            <a:r>
              <a:rPr sz="2000" b="1" kern="0" dirty="0" err="1">
                <a:solidFill>
                  <a:srgbClr val="000000"/>
                </a:solidFill>
                <a:latin typeface="微軟正黑體" pitchFamily="34" charset="-120"/>
                <a:ea typeface="微軟正黑體" pitchFamily="34" charset="-120"/>
                <a:sym typeface="Helvetica"/>
              </a:rPr>
              <a:t>規劃構想</a:t>
            </a:r>
            <a:endParaRPr sz="2000" b="1" kern="0" dirty="0">
              <a:solidFill>
                <a:srgbClr val="000000"/>
              </a:solidFill>
              <a:latin typeface="微軟正黑體" pitchFamily="34" charset="-120"/>
              <a:ea typeface="微軟正黑體" pitchFamily="34" charset="-120"/>
              <a:sym typeface="Helvetica"/>
            </a:endParaRPr>
          </a:p>
        </p:txBody>
      </p:sp>
      <p:pic>
        <p:nvPicPr>
          <p:cNvPr id="234" name="Picture 4" descr="Picture 4"/>
          <p:cNvPicPr>
            <a:picLocks noChangeAspect="1"/>
          </p:cNvPicPr>
          <p:nvPr/>
        </p:nvPicPr>
        <p:blipFill>
          <a:blip r:embed="rId2" cstate="print"/>
          <a:stretch>
            <a:fillRect/>
          </a:stretch>
        </p:blipFill>
        <p:spPr>
          <a:xfrm>
            <a:off x="1668318" y="2073842"/>
            <a:ext cx="2817021" cy="1652292"/>
          </a:xfrm>
          <a:prstGeom prst="rect">
            <a:avLst/>
          </a:prstGeom>
          <a:ln w="12700">
            <a:miter lim="400000"/>
          </a:ln>
        </p:spPr>
      </p:pic>
      <p:pic>
        <p:nvPicPr>
          <p:cNvPr id="235" name="Picture 5" descr="Picture 5"/>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4620175" y="2073844"/>
            <a:ext cx="2784006" cy="1652291"/>
          </a:xfrm>
          <a:prstGeom prst="rect">
            <a:avLst/>
          </a:prstGeom>
          <a:ln w="12700">
            <a:miter lim="400000"/>
          </a:ln>
        </p:spPr>
      </p:pic>
      <p:pic>
        <p:nvPicPr>
          <p:cNvPr id="236" name="Picture 6" descr="Picture 6"/>
          <p:cNvPicPr>
            <a:picLocks noChangeAspect="1"/>
          </p:cNvPicPr>
          <p:nvPr/>
        </p:nvPicPr>
        <p:blipFill>
          <a:blip r:embed="rId4" cstate="print"/>
          <a:stretch>
            <a:fillRect/>
          </a:stretch>
        </p:blipFill>
        <p:spPr>
          <a:xfrm>
            <a:off x="1668318" y="4222235"/>
            <a:ext cx="2817021" cy="1830167"/>
          </a:xfrm>
          <a:prstGeom prst="rect">
            <a:avLst/>
          </a:prstGeom>
          <a:ln w="12700">
            <a:miter lim="400000"/>
          </a:ln>
        </p:spPr>
      </p:pic>
      <p:sp>
        <p:nvSpPr>
          <p:cNvPr id="237" name="文字方塊 5"/>
          <p:cNvSpPr txBox="1"/>
          <p:nvPr/>
        </p:nvSpPr>
        <p:spPr>
          <a:xfrm>
            <a:off x="1605015" y="3649394"/>
            <a:ext cx="2880324"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gn="just">
              <a:lnSpc>
                <a:spcPts val="2000"/>
              </a:lnSpc>
              <a:defRPr sz="1200">
                <a:latin typeface="微軟正黑體"/>
                <a:ea typeface="微軟正黑體"/>
                <a:cs typeface="微軟正黑體"/>
                <a:sym typeface="微軟正黑體"/>
              </a:defRPr>
            </a:lvl1pPr>
          </a:lstStyle>
          <a:p>
            <a:pPr hangingPunct="0"/>
            <a:r>
              <a:rPr kern="0">
                <a:solidFill>
                  <a:srgbClr val="000000"/>
                </a:solidFill>
              </a:rPr>
              <a:t>第一名 歡樂玻璃屋</a:t>
            </a:r>
          </a:p>
        </p:txBody>
      </p:sp>
      <p:sp>
        <p:nvSpPr>
          <p:cNvPr id="238" name="文字方塊 5"/>
          <p:cNvSpPr txBox="1"/>
          <p:nvPr/>
        </p:nvSpPr>
        <p:spPr>
          <a:xfrm>
            <a:off x="1605015" y="5991626"/>
            <a:ext cx="2880324"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gn="just">
              <a:lnSpc>
                <a:spcPts val="2000"/>
              </a:lnSpc>
              <a:defRPr sz="1200">
                <a:latin typeface="微軟正黑體"/>
                <a:ea typeface="微軟正黑體"/>
                <a:cs typeface="微軟正黑體"/>
                <a:sym typeface="微軟正黑體"/>
              </a:defRPr>
            </a:lvl1pPr>
          </a:lstStyle>
          <a:p>
            <a:pPr hangingPunct="0"/>
            <a:r>
              <a:rPr kern="0">
                <a:solidFill>
                  <a:srgbClr val="000000"/>
                </a:solidFill>
              </a:rPr>
              <a:t>第三名 溪小歡樂園地</a:t>
            </a:r>
          </a:p>
        </p:txBody>
      </p:sp>
      <p:sp>
        <p:nvSpPr>
          <p:cNvPr id="239" name="文字方塊 5"/>
          <p:cNvSpPr txBox="1"/>
          <p:nvPr/>
        </p:nvSpPr>
        <p:spPr>
          <a:xfrm>
            <a:off x="4620173" y="3649394"/>
            <a:ext cx="2880324"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algn="just">
              <a:lnSpc>
                <a:spcPts val="2000"/>
              </a:lnSpc>
              <a:defRPr sz="1200">
                <a:latin typeface="微軟正黑體"/>
                <a:ea typeface="微軟正黑體"/>
                <a:cs typeface="微軟正黑體"/>
                <a:sym typeface="微軟正黑體"/>
              </a:defRPr>
            </a:lvl1pPr>
          </a:lstStyle>
          <a:p>
            <a:pPr hangingPunct="0"/>
            <a:r>
              <a:rPr kern="0">
                <a:solidFill>
                  <a:srgbClr val="000000"/>
                </a:solidFill>
              </a:rPr>
              <a:t>第二名 小頑童冒險樂園</a:t>
            </a:r>
          </a:p>
        </p:txBody>
      </p:sp>
      <p:sp>
        <p:nvSpPr>
          <p:cNvPr id="240" name="文字方塊 4"/>
          <p:cNvSpPr txBox="1"/>
          <p:nvPr/>
        </p:nvSpPr>
        <p:spPr>
          <a:xfrm>
            <a:off x="4721964" y="4241560"/>
            <a:ext cx="2817021" cy="1353816"/>
          </a:xfrm>
          <a:prstGeom prst="rect">
            <a:avLst/>
          </a:prstGeom>
          <a:solidFill>
            <a:schemeClr val="accent6">
              <a:lumOff val="1892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indent="254000">
              <a:lnSpc>
                <a:spcPts val="2000"/>
              </a:lnSpc>
              <a:spcBef>
                <a:spcPts val="600"/>
              </a:spcBef>
              <a:defRPr sz="1000">
                <a:latin typeface="微軟正黑體"/>
                <a:ea typeface="微軟正黑體"/>
                <a:cs typeface="微軟正黑體"/>
                <a:sym typeface="微軟正黑體"/>
              </a:defRPr>
            </a:lvl1pPr>
          </a:lstStyle>
          <a:p>
            <a:pPr hangingPunct="0"/>
            <a:r>
              <a:rPr kern="0">
                <a:solidFill>
                  <a:srgbClr val="000000"/>
                </a:solidFill>
              </a:rPr>
              <a:t>從以上作品中分析出學生希望的遊樂場設計中有多樣的遊樂器材與設施，還有遊樂場需要景觀的設計達到綠化空間成為假日時家長也能帶小孩來遊樂場玩，形成社區型態的公園，融入社區。</a:t>
            </a:r>
          </a:p>
        </p:txBody>
      </p:sp>
    </p:spTree>
    <p:extLst>
      <p:ext uri="{BB962C8B-B14F-4D97-AF65-F5344CB8AC3E}">
        <p14:creationId xmlns:p14="http://schemas.microsoft.com/office/powerpoint/2010/main" xmlns="" val="35062449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文字方塊 1"/>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a:solidFill>
                  <a:srgbClr val="000000"/>
                </a:solidFill>
                <a:latin typeface="微軟正黑體" pitchFamily="34" charset="-120"/>
                <a:ea typeface="微軟正黑體" pitchFamily="34" charset="-120"/>
                <a:sym typeface="Helvetica"/>
              </a:rPr>
              <a:t> 規劃構想</a:t>
            </a:r>
          </a:p>
        </p:txBody>
      </p:sp>
      <p:sp>
        <p:nvSpPr>
          <p:cNvPr id="243" name="矩形 2"/>
          <p:cNvSpPr txBox="1"/>
          <p:nvPr/>
        </p:nvSpPr>
        <p:spPr>
          <a:xfrm>
            <a:off x="611559" y="1052736"/>
            <a:ext cx="5112570"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hangingPunct="0"/>
            <a:r>
              <a:rPr lang="en-US" kern="0" dirty="0">
                <a:solidFill>
                  <a:srgbClr val="F79646"/>
                </a:solidFill>
                <a:latin typeface="微軟正黑體" pitchFamily="34" charset="-120"/>
                <a:ea typeface="微軟正黑體" pitchFamily="34" charset="-120"/>
              </a:rPr>
              <a:t>02. </a:t>
            </a:r>
            <a:r>
              <a:rPr kern="0" dirty="0" err="1">
                <a:solidFill>
                  <a:srgbClr val="F79646"/>
                </a:solidFill>
                <a:latin typeface="微軟正黑體" pitchFamily="34" charset="-120"/>
                <a:ea typeface="微軟正黑體" pitchFamily="34" charset="-120"/>
              </a:rPr>
              <a:t>結合既有自然、景觀條件及在地文化</a:t>
            </a:r>
            <a:endParaRPr kern="0" dirty="0">
              <a:solidFill>
                <a:srgbClr val="F79646"/>
              </a:solidFill>
              <a:latin typeface="微軟正黑體" pitchFamily="34" charset="-120"/>
              <a:ea typeface="微軟正黑體" pitchFamily="34" charset="-120"/>
            </a:endParaRPr>
          </a:p>
        </p:txBody>
      </p:sp>
      <p:pic>
        <p:nvPicPr>
          <p:cNvPr id="244" name="Picture 3" descr="Picture 3"/>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a:xfrm>
            <a:off x="1877827" y="4058113"/>
            <a:ext cx="3469033" cy="2512583"/>
          </a:xfrm>
          <a:prstGeom prst="rect">
            <a:avLst/>
          </a:prstGeom>
          <a:ln w="12700">
            <a:miter lim="400000"/>
          </a:ln>
        </p:spPr>
      </p:pic>
      <p:sp>
        <p:nvSpPr>
          <p:cNvPr id="245" name="文字方塊 5"/>
          <p:cNvSpPr txBox="1"/>
          <p:nvPr/>
        </p:nvSpPr>
        <p:spPr>
          <a:xfrm>
            <a:off x="5472934" y="5877185"/>
            <a:ext cx="2526430" cy="600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p>
            <a:pPr algn="just" hangingPunct="0">
              <a:lnSpc>
                <a:spcPts val="2000"/>
              </a:lnSpc>
              <a:defRPr sz="1200" b="1">
                <a:latin typeface="微軟正黑體"/>
                <a:ea typeface="微軟正黑體"/>
                <a:cs typeface="微軟正黑體"/>
                <a:sym typeface="微軟正黑體"/>
              </a:defRPr>
            </a:pPr>
            <a:r>
              <a:rPr sz="1200" b="1" kern="0">
                <a:solidFill>
                  <a:srgbClr val="000000"/>
                </a:solidFill>
                <a:latin typeface="微軟正黑體"/>
                <a:ea typeface="微軟正黑體"/>
                <a:cs typeface="微軟正黑體"/>
                <a:sym typeface="微軟正黑體"/>
              </a:rPr>
              <a:t>B. 大溪橋 –</a:t>
            </a:r>
          </a:p>
          <a:p>
            <a:pPr algn="just" hangingPunct="0">
              <a:lnSpc>
                <a:spcPts val="2000"/>
              </a:lnSpc>
              <a:defRPr sz="1200" b="1">
                <a:latin typeface="微軟正黑體"/>
                <a:ea typeface="微軟正黑體"/>
                <a:cs typeface="微軟正黑體"/>
                <a:sym typeface="微軟正黑體"/>
              </a:defRPr>
            </a:pPr>
            <a:r>
              <a:rPr sz="1200" b="1" kern="0">
                <a:solidFill>
                  <a:srgbClr val="000000"/>
                </a:solidFill>
                <a:latin typeface="微軟正黑體"/>
                <a:ea typeface="微軟正黑體"/>
                <a:cs typeface="微軟正黑體"/>
                <a:sym typeface="微軟正黑體"/>
              </a:rPr>
              <a:t>大溪及老街區的門戶入口地標意象</a:t>
            </a:r>
          </a:p>
        </p:txBody>
      </p:sp>
      <p:grpSp>
        <p:nvGrpSpPr>
          <p:cNvPr id="248" name="群組 4"/>
          <p:cNvGrpSpPr/>
          <p:nvPr/>
        </p:nvGrpSpPr>
        <p:grpSpPr>
          <a:xfrm>
            <a:off x="1841276" y="1401469"/>
            <a:ext cx="5971275" cy="2325280"/>
            <a:chOff x="-91203" y="0"/>
            <a:chExt cx="5971273" cy="2325279"/>
          </a:xfrm>
        </p:grpSpPr>
        <p:pic>
          <p:nvPicPr>
            <p:cNvPr id="246" name="Picture 4" descr="Picture 4"/>
            <p:cNvPicPr>
              <a:picLocks noChangeAspect="1"/>
            </p:cNvPicPr>
            <p:nvPr/>
          </p:nvPicPr>
          <p:blipFill>
            <a:blip r:embed="rId3" cstate="print"/>
            <a:stretch>
              <a:fillRect/>
            </a:stretch>
          </p:blipFill>
          <p:spPr>
            <a:xfrm>
              <a:off x="3414849" y="10"/>
              <a:ext cx="2465221" cy="2325270"/>
            </a:xfrm>
            <a:prstGeom prst="rect">
              <a:avLst/>
            </a:prstGeom>
            <a:ln w="12700" cap="flat">
              <a:noFill/>
              <a:miter lim="400000"/>
            </a:ln>
            <a:effectLst/>
          </p:spPr>
        </p:pic>
        <p:pic>
          <p:nvPicPr>
            <p:cNvPr id="247" name="Picture 6" descr="Picture 6"/>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a:xfrm>
              <a:off x="-91204" y="0"/>
              <a:ext cx="3507457" cy="2325269"/>
            </a:xfrm>
            <a:prstGeom prst="rect">
              <a:avLst/>
            </a:prstGeom>
            <a:ln w="12700" cap="flat">
              <a:noFill/>
              <a:miter lim="400000"/>
            </a:ln>
            <a:effectLst/>
          </p:spPr>
        </p:pic>
      </p:grpSp>
      <p:sp>
        <p:nvSpPr>
          <p:cNvPr id="249" name="A.大漢溪 – 大溪地區開發緣由及重要地景特色"/>
          <p:cNvSpPr txBox="1"/>
          <p:nvPr/>
        </p:nvSpPr>
        <p:spPr>
          <a:xfrm>
            <a:off x="4666481" y="3765868"/>
            <a:ext cx="316918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mn-lt"/>
                <a:ea typeface="+mn-ea"/>
                <a:cs typeface="+mn-cs"/>
                <a:sym typeface="Helvetica"/>
              </a:defRPr>
            </a:lvl1pPr>
          </a:lstStyle>
          <a:p>
            <a:pPr hangingPunct="0"/>
            <a:r>
              <a:rPr kern="0">
                <a:solidFill>
                  <a:srgbClr val="000000"/>
                </a:solidFill>
              </a:rPr>
              <a:t>A.大漢溪 – 大溪地區開發緣由及重要地景特色</a:t>
            </a:r>
          </a:p>
        </p:txBody>
      </p:sp>
    </p:spTree>
    <p:extLst>
      <p:ext uri="{BB962C8B-B14F-4D97-AF65-F5344CB8AC3E}">
        <p14:creationId xmlns:p14="http://schemas.microsoft.com/office/powerpoint/2010/main" xmlns="" val="3753878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文字方塊 1"/>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a:solidFill>
                  <a:srgbClr val="000000"/>
                </a:solidFill>
                <a:latin typeface="微軟正黑體" pitchFamily="34" charset="-120"/>
                <a:ea typeface="微軟正黑體" pitchFamily="34" charset="-120"/>
                <a:sym typeface="Helvetica"/>
              </a:rPr>
              <a:t> 規劃構想</a:t>
            </a:r>
          </a:p>
        </p:txBody>
      </p:sp>
      <p:sp>
        <p:nvSpPr>
          <p:cNvPr id="252" name="矩形 2"/>
          <p:cNvSpPr txBox="1"/>
          <p:nvPr/>
        </p:nvSpPr>
        <p:spPr>
          <a:xfrm>
            <a:off x="611559" y="1052736"/>
            <a:ext cx="5112570"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hangingPunct="0"/>
            <a:r>
              <a:rPr lang="en-US" kern="0" dirty="0">
                <a:solidFill>
                  <a:srgbClr val="F79646"/>
                </a:solidFill>
                <a:latin typeface="微軟正黑體" pitchFamily="34" charset="-120"/>
                <a:ea typeface="微軟正黑體" pitchFamily="34" charset="-120"/>
              </a:rPr>
              <a:t>02. </a:t>
            </a:r>
            <a:r>
              <a:rPr kern="0" dirty="0" err="1">
                <a:solidFill>
                  <a:srgbClr val="F79646"/>
                </a:solidFill>
                <a:latin typeface="微軟正黑體" pitchFamily="34" charset="-120"/>
                <a:ea typeface="微軟正黑體" pitchFamily="34" charset="-120"/>
              </a:rPr>
              <a:t>結合既有自然、景觀條件及在地文化</a:t>
            </a:r>
            <a:endParaRPr kern="0" dirty="0">
              <a:solidFill>
                <a:srgbClr val="F79646"/>
              </a:solidFill>
              <a:latin typeface="微軟正黑體" pitchFamily="34" charset="-120"/>
              <a:ea typeface="微軟正黑體" pitchFamily="34" charset="-120"/>
            </a:endParaRPr>
          </a:p>
        </p:txBody>
      </p:sp>
      <p:sp>
        <p:nvSpPr>
          <p:cNvPr id="253" name="文字方塊 5"/>
          <p:cNvSpPr txBox="1"/>
          <p:nvPr/>
        </p:nvSpPr>
        <p:spPr>
          <a:xfrm>
            <a:off x="539310" y="4042114"/>
            <a:ext cx="5760648"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indent="457200" algn="just">
              <a:lnSpc>
                <a:spcPts val="2000"/>
              </a:lnSpc>
              <a:defRPr sz="1200" b="1">
                <a:latin typeface="微軟正黑體"/>
                <a:ea typeface="微軟正黑體"/>
                <a:cs typeface="微軟正黑體"/>
                <a:sym typeface="微軟正黑體"/>
              </a:defRPr>
            </a:lvl1pPr>
          </a:lstStyle>
          <a:p>
            <a:pPr hangingPunct="0"/>
            <a:r>
              <a:rPr kern="0">
                <a:solidFill>
                  <a:srgbClr val="000000"/>
                </a:solidFill>
              </a:rPr>
              <a:t>D. 陀螺 – 大溪傳統木藝童玩 </a:t>
            </a:r>
          </a:p>
        </p:txBody>
      </p:sp>
      <p:sp>
        <p:nvSpPr>
          <p:cNvPr id="254" name="文字方塊 5"/>
          <p:cNvSpPr txBox="1"/>
          <p:nvPr/>
        </p:nvSpPr>
        <p:spPr>
          <a:xfrm>
            <a:off x="539310" y="1609840"/>
            <a:ext cx="5760648" cy="34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indent="457200" algn="just">
              <a:lnSpc>
                <a:spcPts val="2000"/>
              </a:lnSpc>
              <a:defRPr sz="1200" b="1">
                <a:latin typeface="微軟正黑體"/>
                <a:ea typeface="微軟正黑體"/>
                <a:cs typeface="微軟正黑體"/>
                <a:sym typeface="微軟正黑體"/>
              </a:defRPr>
            </a:lvl1pPr>
          </a:lstStyle>
          <a:p>
            <a:pPr hangingPunct="0"/>
            <a:r>
              <a:rPr kern="0" dirty="0">
                <a:solidFill>
                  <a:srgbClr val="000000"/>
                </a:solidFill>
              </a:rPr>
              <a:t>C. </a:t>
            </a:r>
            <a:r>
              <a:rPr kern="0" dirty="0" err="1">
                <a:solidFill>
                  <a:srgbClr val="000000"/>
                </a:solidFill>
              </a:rPr>
              <a:t>木藝生態博物館</a:t>
            </a:r>
            <a:r>
              <a:rPr kern="0" dirty="0">
                <a:solidFill>
                  <a:srgbClr val="000000"/>
                </a:solidFill>
              </a:rPr>
              <a:t> – </a:t>
            </a:r>
            <a:r>
              <a:rPr kern="0" dirty="0" err="1">
                <a:solidFill>
                  <a:srgbClr val="000000"/>
                </a:solidFill>
              </a:rPr>
              <a:t>木藝傳統技術的保存</a:t>
            </a:r>
            <a:endParaRPr kern="0" dirty="0">
              <a:solidFill>
                <a:srgbClr val="000000"/>
              </a:solidFill>
            </a:endParaRPr>
          </a:p>
        </p:txBody>
      </p:sp>
      <p:pic>
        <p:nvPicPr>
          <p:cNvPr id="255" name="Picture 2" descr="Picture 2"/>
          <p:cNvPicPr>
            <a:picLocks noChangeAspect="1"/>
          </p:cNvPicPr>
          <p:nvPr/>
        </p:nvPicPr>
        <p:blipFill>
          <a:blip r:embed="rId2" cstate="print"/>
          <a:stretch>
            <a:fillRect/>
          </a:stretch>
        </p:blipFill>
        <p:spPr>
          <a:xfrm>
            <a:off x="960019" y="2113780"/>
            <a:ext cx="3320254" cy="1800202"/>
          </a:xfrm>
          <a:prstGeom prst="rect">
            <a:avLst/>
          </a:prstGeom>
          <a:ln w="12700">
            <a:miter lim="400000"/>
          </a:ln>
        </p:spPr>
      </p:pic>
      <p:pic>
        <p:nvPicPr>
          <p:cNvPr id="256" name="Picture 3" descr="Picture 3"/>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4678578" y="1995896"/>
            <a:ext cx="3320254" cy="2035932"/>
          </a:xfrm>
          <a:prstGeom prst="rect">
            <a:avLst/>
          </a:prstGeom>
          <a:ln w="12700">
            <a:miter lim="400000"/>
          </a:ln>
        </p:spPr>
      </p:pic>
      <p:pic>
        <p:nvPicPr>
          <p:cNvPr id="257" name="Picture 4" descr="Picture 4"/>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a:xfrm>
            <a:off x="1080667" y="4398814"/>
            <a:ext cx="3079113" cy="1808417"/>
          </a:xfrm>
          <a:prstGeom prst="rect">
            <a:avLst/>
          </a:prstGeom>
          <a:ln w="12700">
            <a:miter lim="400000"/>
          </a:ln>
        </p:spPr>
      </p:pic>
      <p:pic>
        <p:nvPicPr>
          <p:cNvPr id="258" name="Picture 5" descr="Picture 5"/>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a:xfrm>
            <a:off x="4678577" y="4375002"/>
            <a:ext cx="3320501" cy="1856341"/>
          </a:xfrm>
          <a:prstGeom prst="rect">
            <a:avLst/>
          </a:prstGeom>
          <a:ln w="12700">
            <a:miter lim="400000"/>
          </a:ln>
        </p:spPr>
      </p:pic>
      <p:sp>
        <p:nvSpPr>
          <p:cNvPr id="259" name="文字方塊 5"/>
          <p:cNvSpPr txBox="1"/>
          <p:nvPr/>
        </p:nvSpPr>
        <p:spPr>
          <a:xfrm>
            <a:off x="909519" y="6202846"/>
            <a:ext cx="5760647" cy="346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indent="323998" algn="just">
              <a:lnSpc>
                <a:spcPts val="2000"/>
              </a:lnSpc>
              <a:defRPr sz="1200">
                <a:latin typeface="微軟正黑體"/>
                <a:ea typeface="微軟正黑體"/>
                <a:cs typeface="微軟正黑體"/>
                <a:sym typeface="微軟正黑體"/>
              </a:defRPr>
            </a:lvl1pPr>
          </a:lstStyle>
          <a:p>
            <a:pPr hangingPunct="0"/>
            <a:r>
              <a:rPr kern="0">
                <a:solidFill>
                  <a:srgbClr val="000000"/>
                </a:solidFill>
              </a:rPr>
              <a:t>大溪區陀螺</a:t>
            </a:r>
          </a:p>
        </p:txBody>
      </p:sp>
    </p:spTree>
    <p:extLst>
      <p:ext uri="{BB962C8B-B14F-4D97-AF65-F5344CB8AC3E}">
        <p14:creationId xmlns:p14="http://schemas.microsoft.com/office/powerpoint/2010/main" xmlns="" val="2451216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文字方塊 1"/>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dirty="0">
                <a:solidFill>
                  <a:srgbClr val="000000"/>
                </a:solidFill>
                <a:latin typeface="微軟正黑體" pitchFamily="34" charset="-120"/>
                <a:ea typeface="微軟正黑體" pitchFamily="34" charset="-120"/>
                <a:sym typeface="Helvetica"/>
              </a:rPr>
              <a:t> </a:t>
            </a:r>
            <a:r>
              <a:rPr sz="2000" b="1" kern="0" dirty="0" err="1">
                <a:solidFill>
                  <a:srgbClr val="000000"/>
                </a:solidFill>
                <a:latin typeface="微軟正黑體" pitchFamily="34" charset="-120"/>
                <a:ea typeface="微軟正黑體" pitchFamily="34" charset="-120"/>
                <a:sym typeface="Helvetica"/>
              </a:rPr>
              <a:t>規劃構想</a:t>
            </a:r>
            <a:endParaRPr sz="2000" b="1" kern="0" dirty="0">
              <a:solidFill>
                <a:srgbClr val="000000"/>
              </a:solidFill>
              <a:latin typeface="微軟正黑體" pitchFamily="34" charset="-120"/>
              <a:ea typeface="微軟正黑體" pitchFamily="34" charset="-120"/>
              <a:sym typeface="Helvetica"/>
            </a:endParaRPr>
          </a:p>
        </p:txBody>
      </p:sp>
      <p:sp>
        <p:nvSpPr>
          <p:cNvPr id="262"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p>
            <a:pPr hangingPunct="0">
              <a:lnSpc>
                <a:spcPts val="1600"/>
              </a:lnSpc>
              <a:spcBef>
                <a:spcPts val="600"/>
              </a:spcBef>
              <a:defRPr sz="1700" b="1">
                <a:solidFill>
                  <a:srgbClr val="215968"/>
                </a:solidFill>
                <a:latin typeface="+mn-lt"/>
                <a:ea typeface="+mn-ea"/>
                <a:cs typeface="+mn-cs"/>
                <a:sym typeface="Helvetica"/>
              </a:defRPr>
            </a:pPr>
            <a:r>
              <a:rPr lang="en-US" sz="1700" b="1" kern="0" dirty="0">
                <a:solidFill>
                  <a:srgbClr val="F79646"/>
                </a:solidFill>
                <a:latin typeface="微軟正黑體" pitchFamily="34" charset="-120"/>
                <a:ea typeface="微軟正黑體" pitchFamily="34" charset="-120"/>
                <a:sym typeface="Helvetica"/>
              </a:rPr>
              <a:t>03. </a:t>
            </a:r>
            <a:r>
              <a:rPr sz="1700" b="1" kern="0" dirty="0" err="1">
                <a:solidFill>
                  <a:srgbClr val="F79646"/>
                </a:solidFill>
                <a:latin typeface="微軟正黑體" pitchFamily="34" charset="-120"/>
                <a:ea typeface="微軟正黑體" pitchFamily="34" charset="-120"/>
                <a:sym typeface="Helvetica"/>
              </a:rPr>
              <a:t>回歸遊戲本質</a:t>
            </a:r>
            <a:r>
              <a:rPr sz="1700" b="1" kern="0" dirty="0">
                <a:solidFill>
                  <a:srgbClr val="F79646"/>
                </a:solidFill>
                <a:latin typeface="微軟正黑體" pitchFamily="34" charset="-120"/>
                <a:ea typeface="微軟正黑體" pitchFamily="34" charset="-120"/>
                <a:sym typeface="Helvetica"/>
              </a:rPr>
              <a:t> – </a:t>
            </a:r>
            <a:r>
              <a:rPr sz="1700" b="1" kern="0" dirty="0" err="1">
                <a:solidFill>
                  <a:srgbClr val="F79646"/>
                </a:solidFill>
                <a:latin typeface="微軟正黑體" pitchFamily="34" charset="-120"/>
                <a:ea typeface="微軟正黑體" pitchFamily="34" charset="-120"/>
                <a:sym typeface="Helvetica"/>
              </a:rPr>
              <a:t>提供具啟發性、挑戰性及體能訓練的遊戲設施</a:t>
            </a:r>
            <a:endParaRPr sz="1700" b="1" kern="0" dirty="0">
              <a:solidFill>
                <a:srgbClr val="F79646"/>
              </a:solidFill>
              <a:latin typeface="微軟正黑體" pitchFamily="34" charset="-120"/>
              <a:ea typeface="微軟正黑體" pitchFamily="34" charset="-120"/>
              <a:sym typeface="Helvetica"/>
            </a:endParaRPr>
          </a:p>
        </p:txBody>
      </p:sp>
      <p:grpSp>
        <p:nvGrpSpPr>
          <p:cNvPr id="266" name="群組"/>
          <p:cNvGrpSpPr/>
          <p:nvPr/>
        </p:nvGrpSpPr>
        <p:grpSpPr>
          <a:xfrm>
            <a:off x="482552" y="1900914"/>
            <a:ext cx="5532536" cy="3901700"/>
            <a:chOff x="0" y="0"/>
            <a:chExt cx="5532534" cy="3901698"/>
          </a:xfrm>
        </p:grpSpPr>
        <p:pic>
          <p:nvPicPr>
            <p:cNvPr id="263" name="Picture 10" descr="Picture 10"/>
            <p:cNvPicPr>
              <a:picLocks noChangeAspect="1"/>
            </p:cNvPicPr>
            <p:nvPr/>
          </p:nvPicPr>
          <p:blipFill>
            <a:blip r:embed="rId2" cstate="print"/>
            <a:stretch>
              <a:fillRect/>
            </a:stretch>
          </p:blipFill>
          <p:spPr>
            <a:xfrm>
              <a:off x="-1" y="0"/>
              <a:ext cx="2601133" cy="3901699"/>
            </a:xfrm>
            <a:prstGeom prst="rect">
              <a:avLst/>
            </a:prstGeom>
            <a:ln w="12700" cap="flat">
              <a:noFill/>
              <a:miter lim="400000"/>
            </a:ln>
            <a:effectLst/>
          </p:spPr>
        </p:pic>
        <p:pic>
          <p:nvPicPr>
            <p:cNvPr id="264" name="群組" descr="群組"/>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2677462" y="0"/>
              <a:ext cx="2855073" cy="1888679"/>
            </a:xfrm>
            <a:prstGeom prst="rect">
              <a:avLst/>
            </a:prstGeom>
            <a:ln w="12700" cap="flat">
              <a:noFill/>
              <a:miter lim="400000"/>
            </a:ln>
            <a:effectLst/>
          </p:spPr>
        </p:pic>
        <p:pic>
          <p:nvPicPr>
            <p:cNvPr id="265" name="Picture 2" descr="Picture 2"/>
            <p:cNvPicPr>
              <a:picLocks noChangeAspect="1"/>
            </p:cNvPicPr>
            <p:nvPr/>
          </p:nvPicPr>
          <p:blipFill>
            <a:blip r:embed="rId4" cstate="print"/>
            <a:stretch>
              <a:fillRect/>
            </a:stretch>
          </p:blipFill>
          <p:spPr>
            <a:xfrm>
              <a:off x="2677439" y="1987948"/>
              <a:ext cx="2854965" cy="1895998"/>
            </a:xfrm>
            <a:prstGeom prst="rect">
              <a:avLst/>
            </a:prstGeom>
            <a:ln w="12700" cap="flat">
              <a:noFill/>
              <a:miter lim="400000"/>
            </a:ln>
            <a:effectLst/>
          </p:spPr>
        </p:pic>
      </p:grpSp>
      <p:sp>
        <p:nvSpPr>
          <p:cNvPr id="267" name="攀爬網…"/>
          <p:cNvSpPr txBox="1"/>
          <p:nvPr/>
        </p:nvSpPr>
        <p:spPr>
          <a:xfrm>
            <a:off x="6134454" y="1891251"/>
            <a:ext cx="2313502" cy="1492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40631" indent="-240631" hangingPunct="0">
              <a:buSzPct val="100000"/>
              <a:buFontTx/>
              <a:buAutoNum type="arabicPeriod"/>
              <a:defRPr sz="1300"/>
            </a:pPr>
            <a:r>
              <a:rPr sz="1300" kern="0" dirty="0" err="1">
                <a:solidFill>
                  <a:srgbClr val="000000"/>
                </a:solidFill>
                <a:latin typeface="微軟正黑體" pitchFamily="34" charset="-120"/>
                <a:ea typeface="微軟正黑體" pitchFamily="34" charset="-120"/>
                <a:cs typeface="Calibri"/>
                <a:sym typeface="Calibri"/>
              </a:rPr>
              <a:t>攀爬網</a:t>
            </a:r>
            <a:endParaRPr sz="1300" kern="0" dirty="0">
              <a:solidFill>
                <a:srgbClr val="000000"/>
              </a:solidFill>
              <a:latin typeface="微軟正黑體" pitchFamily="34" charset="-120"/>
              <a:ea typeface="微軟正黑體" pitchFamily="34" charset="-120"/>
              <a:cs typeface="Calibri"/>
              <a:sym typeface="Calibri"/>
            </a:endParaRPr>
          </a:p>
          <a:p>
            <a:pPr marL="240631" indent="-240631" hangingPunct="0">
              <a:buSzPct val="100000"/>
              <a:buFontTx/>
              <a:buAutoNum type="arabicPeriod"/>
              <a:defRPr sz="1300"/>
            </a:pPr>
            <a:r>
              <a:rPr sz="1300" kern="0" dirty="0" err="1">
                <a:solidFill>
                  <a:srgbClr val="000000"/>
                </a:solidFill>
                <a:latin typeface="微軟正黑體" pitchFamily="34" charset="-120"/>
                <a:ea typeface="微軟正黑體" pitchFamily="34" charset="-120"/>
                <a:cs typeface="Calibri"/>
                <a:sym typeface="Calibri"/>
              </a:rPr>
              <a:t>緩斜坡、貼地的攀爬網</a:t>
            </a:r>
            <a:endParaRPr sz="1300" kern="0" dirty="0">
              <a:solidFill>
                <a:srgbClr val="000000"/>
              </a:solidFill>
              <a:latin typeface="微軟正黑體" pitchFamily="34" charset="-120"/>
              <a:ea typeface="微軟正黑體" pitchFamily="34" charset="-120"/>
              <a:cs typeface="Calibri"/>
              <a:sym typeface="Calibri"/>
            </a:endParaRPr>
          </a:p>
          <a:p>
            <a:pPr marL="240631" indent="-240631" hangingPunct="0">
              <a:buSzPct val="100000"/>
              <a:buFontTx/>
              <a:buAutoNum type="arabicPeriod"/>
              <a:defRPr sz="1300"/>
            </a:pPr>
            <a:r>
              <a:rPr sz="1300" kern="0" dirty="0" err="1">
                <a:solidFill>
                  <a:srgbClr val="000000"/>
                </a:solidFill>
                <a:latin typeface="微軟正黑體" pitchFamily="34" charset="-120"/>
                <a:ea typeface="微軟正黑體" pitchFamily="34" charset="-120"/>
                <a:cs typeface="Calibri"/>
                <a:sym typeface="Calibri"/>
              </a:rPr>
              <a:t>固定距離的攀爬位置</a:t>
            </a:r>
            <a:endParaRPr sz="1300" kern="0" dirty="0">
              <a:solidFill>
                <a:srgbClr val="000000"/>
              </a:solidFill>
              <a:latin typeface="微軟正黑體" pitchFamily="34" charset="-120"/>
              <a:ea typeface="微軟正黑體" pitchFamily="34" charset="-120"/>
              <a:cs typeface="Calibri"/>
              <a:sym typeface="Calibri"/>
            </a:endParaRPr>
          </a:p>
          <a:p>
            <a:pPr marL="240631" indent="-240631" hangingPunct="0">
              <a:buSzPct val="100000"/>
              <a:buFontTx/>
              <a:buAutoNum type="arabicPeriod"/>
              <a:defRPr sz="1300"/>
            </a:pPr>
            <a:r>
              <a:rPr sz="1300" kern="0" dirty="0" err="1">
                <a:solidFill>
                  <a:srgbClr val="000000"/>
                </a:solidFill>
                <a:latin typeface="微軟正黑體" pitchFamily="34" charset="-120"/>
                <a:ea typeface="微軟正黑體" pitchFamily="34" charset="-120"/>
                <a:cs typeface="Calibri"/>
                <a:sym typeface="Calibri"/>
              </a:rPr>
              <a:t>不規律形狀的支撐物、不穩定的平面，或是錯綜複雜的動線</a:t>
            </a:r>
            <a:r>
              <a:rPr sz="1300" kern="0" dirty="0">
                <a:solidFill>
                  <a:srgbClr val="000000"/>
                </a:solidFill>
                <a:latin typeface="微軟正黑體" pitchFamily="34" charset="-120"/>
                <a:ea typeface="微軟正黑體" pitchFamily="34" charset="-120"/>
                <a:cs typeface="Calibri"/>
                <a:sym typeface="Calibri"/>
              </a:rPr>
              <a:t>，</a:t>
            </a:r>
          </a:p>
          <a:p>
            <a:pPr marL="240631" indent="-240631" hangingPunct="0">
              <a:buSzPct val="100000"/>
              <a:buFontTx/>
              <a:buAutoNum type="arabicPeriod"/>
              <a:defRPr sz="1300"/>
            </a:pPr>
            <a:r>
              <a:rPr sz="1300" kern="0" dirty="0" err="1">
                <a:solidFill>
                  <a:srgbClr val="000000"/>
                </a:solidFill>
                <a:latin typeface="微軟正黑體" pitchFamily="34" charset="-120"/>
                <a:ea typeface="微軟正黑體" pitchFamily="34" charset="-120"/>
                <a:cs typeface="Calibri"/>
                <a:sym typeface="Calibri"/>
              </a:rPr>
              <a:t>消耗體能</a:t>
            </a:r>
            <a:endParaRPr sz="1300" kern="0" dirty="0">
              <a:solidFill>
                <a:srgbClr val="000000"/>
              </a:solidFill>
              <a:latin typeface="微軟正黑體" pitchFamily="34" charset="-120"/>
              <a:ea typeface="微軟正黑體" pitchFamily="34" charset="-120"/>
              <a:cs typeface="Calibri"/>
              <a:sym typeface="Calibri"/>
            </a:endParaRPr>
          </a:p>
        </p:txBody>
      </p:sp>
    </p:spTree>
    <p:extLst>
      <p:ext uri="{BB962C8B-B14F-4D97-AF65-F5344CB8AC3E}">
        <p14:creationId xmlns:p14="http://schemas.microsoft.com/office/powerpoint/2010/main" xmlns="" val="3516290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文字方塊 1"/>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a:solidFill>
                  <a:srgbClr val="000000"/>
                </a:solidFill>
                <a:latin typeface="微軟正黑體" pitchFamily="34" charset="-120"/>
                <a:ea typeface="微軟正黑體" pitchFamily="34" charset="-120"/>
                <a:sym typeface="Helvetica"/>
              </a:rPr>
              <a:t> 規劃構想</a:t>
            </a:r>
          </a:p>
        </p:txBody>
      </p:sp>
      <p:sp>
        <p:nvSpPr>
          <p:cNvPr id="270"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hangingPunct="0"/>
            <a:r>
              <a:rPr lang="en-US" kern="0" dirty="0">
                <a:solidFill>
                  <a:srgbClr val="F79646"/>
                </a:solidFill>
                <a:latin typeface="微軟正黑體" pitchFamily="34" charset="-120"/>
                <a:ea typeface="微軟正黑體" pitchFamily="34" charset="-120"/>
              </a:rPr>
              <a:t>04. </a:t>
            </a:r>
            <a:r>
              <a:rPr kern="0" dirty="0" err="1">
                <a:solidFill>
                  <a:srgbClr val="F79646"/>
                </a:solidFill>
                <a:latin typeface="微軟正黑體" pitchFamily="34" charset="-120"/>
                <a:ea typeface="微軟正黑體" pitchFamily="34" charset="-120"/>
              </a:rPr>
              <a:t>營造共融休憩環境</a:t>
            </a:r>
            <a:endParaRPr kern="0" dirty="0">
              <a:solidFill>
                <a:srgbClr val="F79646"/>
              </a:solidFill>
              <a:latin typeface="微軟正黑體" pitchFamily="34" charset="-120"/>
              <a:ea typeface="微軟正黑體" pitchFamily="34" charset="-120"/>
            </a:endParaRPr>
          </a:p>
        </p:txBody>
      </p:sp>
      <p:grpSp>
        <p:nvGrpSpPr>
          <p:cNvPr id="276" name="群組"/>
          <p:cNvGrpSpPr/>
          <p:nvPr/>
        </p:nvGrpSpPr>
        <p:grpSpPr>
          <a:xfrm>
            <a:off x="656192" y="1685798"/>
            <a:ext cx="5671204" cy="4101628"/>
            <a:chOff x="-1" y="0"/>
            <a:chExt cx="5671203" cy="4101627"/>
          </a:xfrm>
        </p:grpSpPr>
        <p:pic>
          <p:nvPicPr>
            <p:cNvPr id="271" name="影像" descr="影像"/>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88" y="0"/>
              <a:ext cx="2672242" cy="2004181"/>
            </a:xfrm>
            <a:prstGeom prst="rect">
              <a:avLst/>
            </a:prstGeom>
            <a:ln w="12700" cap="flat">
              <a:noFill/>
              <a:miter lim="400000"/>
            </a:ln>
            <a:effectLst/>
          </p:spPr>
        </p:pic>
        <p:pic>
          <p:nvPicPr>
            <p:cNvPr id="272" name="影像" descr="影像"/>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2737082" y="0"/>
              <a:ext cx="2926422" cy="2004022"/>
            </a:xfrm>
            <a:prstGeom prst="rect">
              <a:avLst/>
            </a:prstGeom>
            <a:ln w="12700" cap="flat">
              <a:noFill/>
              <a:miter lim="400000"/>
            </a:ln>
            <a:effectLst/>
          </p:spPr>
        </p:pic>
        <p:grpSp>
          <p:nvGrpSpPr>
            <p:cNvPr id="275" name="群組"/>
            <p:cNvGrpSpPr/>
            <p:nvPr/>
          </p:nvGrpSpPr>
          <p:grpSpPr>
            <a:xfrm>
              <a:off x="-2" y="2064937"/>
              <a:ext cx="5671205" cy="2036691"/>
              <a:chOff x="-1" y="0"/>
              <a:chExt cx="5671203" cy="2036689"/>
            </a:xfrm>
          </p:grpSpPr>
          <p:pic>
            <p:nvPicPr>
              <p:cNvPr id="273" name="Picture 18" descr="Picture 18"/>
              <p:cNvPicPr>
                <a:picLocks noChangeAspect="1"/>
              </p:cNvPicPr>
              <p:nvPr/>
            </p:nvPicPr>
            <p:blipFill>
              <a:blip r:embed="rId4" cstate="print"/>
              <a:stretch>
                <a:fillRect/>
              </a:stretch>
            </p:blipFill>
            <p:spPr>
              <a:xfrm>
                <a:off x="-2" y="0"/>
                <a:ext cx="2930337" cy="2036690"/>
              </a:xfrm>
              <a:prstGeom prst="rect">
                <a:avLst/>
              </a:prstGeom>
              <a:ln w="12700" cap="flat">
                <a:noFill/>
                <a:miter lim="400000"/>
              </a:ln>
              <a:effectLst/>
            </p:spPr>
          </p:pic>
          <p:pic>
            <p:nvPicPr>
              <p:cNvPr id="274" name="Picture 4" descr="Picture 4"/>
              <p:cNvPicPr>
                <a:picLocks noChangeAspect="1"/>
              </p:cNvPicPr>
              <p:nvPr/>
            </p:nvPicPr>
            <p:blipFill>
              <a:blip r:embed="rId5" cstate="print"/>
              <a:stretch>
                <a:fillRect/>
              </a:stretch>
            </p:blipFill>
            <p:spPr>
              <a:xfrm>
                <a:off x="2978382" y="512"/>
                <a:ext cx="2692821" cy="2035778"/>
              </a:xfrm>
              <a:prstGeom prst="rect">
                <a:avLst/>
              </a:prstGeom>
              <a:ln w="12700" cap="flat">
                <a:noFill/>
                <a:miter lim="400000"/>
              </a:ln>
              <a:effectLst/>
            </p:spPr>
          </p:pic>
        </p:grpSp>
      </p:grpSp>
      <p:sp>
        <p:nvSpPr>
          <p:cNvPr id="277" name="文字方塊 4"/>
          <p:cNvSpPr txBox="1"/>
          <p:nvPr/>
        </p:nvSpPr>
        <p:spPr>
          <a:xfrm>
            <a:off x="6439800" y="1697129"/>
            <a:ext cx="2349765" cy="2886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spAutoFit/>
          </a:bodyPr>
          <a:lstStyle>
            <a:lvl1pPr indent="304800">
              <a:lnSpc>
                <a:spcPts val="2000"/>
              </a:lnSpc>
              <a:spcBef>
                <a:spcPts val="600"/>
              </a:spcBef>
              <a:defRPr sz="1200">
                <a:latin typeface="微軟正黑體"/>
                <a:ea typeface="微軟正黑體"/>
                <a:cs typeface="微軟正黑體"/>
                <a:sym typeface="微軟正黑體"/>
              </a:defRPr>
            </a:lvl1pPr>
          </a:lstStyle>
          <a:p>
            <a:pPr hangingPunct="0"/>
            <a:r>
              <a:rPr kern="0" dirty="0">
                <a:solidFill>
                  <a:srgbClr val="000000"/>
                </a:solidFill>
              </a:rPr>
              <a:t>「共融式遊戲場」是指能提供所有兒童一同玩樂、遊戲、發展能力的遊樂場，這裡指的兒童包括一般兒童及身心障礙兒童（例如自閉症、心智障礙、肢體障礙、視覺或聽覺障礙者等）。</a:t>
            </a:r>
            <a:r>
              <a:rPr kern="0" dirty="0" err="1">
                <a:solidFill>
                  <a:srgbClr val="000000"/>
                </a:solidFill>
              </a:rPr>
              <a:t>身心障礙兒童及一般兒童皆能使用的遊戲環境，包括無障礙環境、適合不同障別、多元刺激、寬敞、安全、具互動性、有趣及舒適等特色</a:t>
            </a:r>
            <a:r>
              <a:rPr kern="0" dirty="0">
                <a:solidFill>
                  <a:srgbClr val="000000"/>
                </a:solidFill>
              </a:rPr>
              <a:t>。</a:t>
            </a:r>
          </a:p>
        </p:txBody>
      </p:sp>
    </p:spTree>
    <p:extLst>
      <p:ext uri="{BB962C8B-B14F-4D97-AF65-F5344CB8AC3E}">
        <p14:creationId xmlns:p14="http://schemas.microsoft.com/office/powerpoint/2010/main" xmlns="" val="522705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7772400" cy="792087"/>
          </a:xfrm>
        </p:spPr>
        <p:txBody>
          <a:bodyPr>
            <a:normAutofit/>
          </a:bodyPr>
          <a:lstStyle/>
          <a:p>
            <a:pPr algn="l"/>
            <a:r>
              <a:rPr lang="zh-TW" altLang="en-US" dirty="0"/>
              <a:t>一</a:t>
            </a:r>
            <a:r>
              <a:rPr lang="zh-TW" altLang="en-US" dirty="0">
                <a:latin typeface="新細明體"/>
                <a:ea typeface="新細明體"/>
              </a:rPr>
              <a:t>、</a:t>
            </a:r>
            <a:r>
              <a:rPr lang="zh-TW" altLang="en-US" dirty="0"/>
              <a:t>緣起</a:t>
            </a:r>
          </a:p>
        </p:txBody>
      </p:sp>
      <p:sp>
        <p:nvSpPr>
          <p:cNvPr id="3" name="副標題 2"/>
          <p:cNvSpPr>
            <a:spLocks noGrp="1"/>
          </p:cNvSpPr>
          <p:nvPr>
            <p:ph type="subTitle" idx="1"/>
          </p:nvPr>
        </p:nvSpPr>
        <p:spPr>
          <a:xfrm>
            <a:off x="611560" y="1916832"/>
            <a:ext cx="8352928" cy="4824536"/>
          </a:xfrm>
        </p:spPr>
        <p:txBody>
          <a:bodyPr>
            <a:normAutofit/>
          </a:bodyPr>
          <a:lstStyle/>
          <a:p>
            <a:pPr algn="l"/>
            <a:r>
              <a:rPr lang="en-US" altLang="zh-TW" sz="3200" dirty="0">
                <a:solidFill>
                  <a:schemeClr val="tx1"/>
                </a:solidFill>
              </a:rPr>
              <a:t>107.05.01</a:t>
            </a:r>
          </a:p>
          <a:p>
            <a:pPr algn="l"/>
            <a:r>
              <a:rPr lang="zh-TW" altLang="en-US" sz="3200" dirty="0">
                <a:solidFill>
                  <a:schemeClr val="tx1"/>
                </a:solidFill>
              </a:rPr>
              <a:t>市府委託專責單位檢查本校既有遊具不符安全規範，為提供校園學童安全、共融之遊戲設施場所，我們想結合本校興建之提供全民休閒運動的運動中心</a:t>
            </a:r>
            <a:r>
              <a:rPr lang="zh-TW" altLang="en-US" sz="3200" dirty="0">
                <a:solidFill>
                  <a:schemeClr val="tx1"/>
                </a:solidFill>
                <a:latin typeface="新細明體" panose="02020500000000000000" pitchFamily="18" charset="-120"/>
                <a:ea typeface="新細明體" panose="02020500000000000000" pitchFamily="18" charset="-120"/>
              </a:rPr>
              <a:t>，</a:t>
            </a:r>
            <a:r>
              <a:rPr lang="zh-TW" altLang="en-US" sz="3200" dirty="0">
                <a:solidFill>
                  <a:schemeClr val="tx1"/>
                </a:solidFill>
              </a:rPr>
              <a:t>並融合大溪在地特色</a:t>
            </a:r>
            <a:r>
              <a:rPr lang="en-US" altLang="zh-TW" sz="3200" dirty="0">
                <a:solidFill>
                  <a:schemeClr val="tx1"/>
                </a:solidFill>
              </a:rPr>
              <a:t>~</a:t>
            </a:r>
            <a:r>
              <a:rPr lang="zh-TW" altLang="en-US" sz="3200" dirty="0">
                <a:solidFill>
                  <a:schemeClr val="tx1"/>
                </a:solidFill>
              </a:rPr>
              <a:t>豆干，創造在地地景式、共融式的遊樂休憩場所。</a:t>
            </a:r>
            <a:endParaRPr lang="en-US" altLang="zh-TW" sz="3200" dirty="0">
              <a:solidFill>
                <a:schemeClr val="tx1"/>
              </a:solidFill>
            </a:endParaRPr>
          </a:p>
        </p:txBody>
      </p:sp>
    </p:spTree>
    <p:extLst>
      <p:ext uri="{BB962C8B-B14F-4D97-AF65-F5344CB8AC3E}">
        <p14:creationId xmlns:p14="http://schemas.microsoft.com/office/powerpoint/2010/main" xmlns="" val="15930756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文字方塊 1"/>
          <p:cNvSpPr txBox="1"/>
          <p:nvPr/>
        </p:nvSpPr>
        <p:spPr>
          <a:xfrm>
            <a:off x="588703" y="584368"/>
            <a:ext cx="1815720"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marR="0" lvl="1" indent="0" algn="l" defTabSz="914400" rtl="0" eaLnBrk="1" fontAlgn="auto" latinLnBrk="0" hangingPunct="0">
              <a:lnSpc>
                <a:spcPct val="100000"/>
              </a:lnSpc>
              <a:spcBef>
                <a:spcPts val="0"/>
              </a:spcBef>
              <a:spcAft>
                <a:spcPts val="0"/>
              </a:spcAft>
              <a:buClr>
                <a:srgbClr val="E46C0A"/>
              </a:buClr>
              <a:buSzPct val="100000"/>
              <a:buFontTx/>
              <a:buChar char="■"/>
              <a:tabLst/>
              <a:defRPr sz="2000" b="1">
                <a:latin typeface="+mn-lt"/>
                <a:ea typeface="+mn-ea"/>
                <a:cs typeface="+mn-cs"/>
                <a:sym typeface="Helvetica"/>
              </a:defRPr>
            </a:pPr>
            <a:r>
              <a:rPr kumimoji="0" sz="2000" b="1" i="0" u="none" strike="noStrike" kern="0" cap="none" spc="0" normalizeH="0" baseline="0" noProof="0">
                <a:ln>
                  <a:noFill/>
                </a:ln>
                <a:solidFill>
                  <a:srgbClr val="000000"/>
                </a:solidFill>
                <a:effectLst/>
                <a:uLnTx/>
                <a:uFillTx/>
                <a:latin typeface="微軟正黑體" pitchFamily="34" charset="-120"/>
                <a:ea typeface="微軟正黑體" pitchFamily="34" charset="-120"/>
                <a:cs typeface="Helvetica"/>
                <a:sym typeface="Helvetica"/>
              </a:rPr>
              <a:t> 規劃設計方案</a:t>
            </a:r>
          </a:p>
        </p:txBody>
      </p:sp>
      <p:sp>
        <p:nvSpPr>
          <p:cNvPr id="280"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marL="0" marR="0" lvl="0" indent="0" algn="l" defTabSz="914400" rtl="0" eaLnBrk="1" fontAlgn="auto" latinLnBrk="0" hangingPunct="0">
              <a:lnSpc>
                <a:spcPts val="1600"/>
              </a:lnSpc>
              <a:spcBef>
                <a:spcPts val="600"/>
              </a:spcBef>
              <a:spcAft>
                <a:spcPts val="0"/>
              </a:spcAft>
              <a:buClrTx/>
              <a:buSzTx/>
              <a:buFontTx/>
              <a:buNone/>
              <a:tabLst/>
              <a:defRPr/>
            </a:pPr>
            <a:r>
              <a:rPr kumimoji="0" lang="en-US" sz="1700" b="1" i="0" u="none" strike="noStrike" kern="0" cap="none" spc="0" normalizeH="0" baseline="0" noProof="0">
                <a:ln>
                  <a:noFill/>
                </a:ln>
                <a:solidFill>
                  <a:srgbClr val="F79646"/>
                </a:solidFill>
                <a:effectLst/>
                <a:uLnTx/>
                <a:uFillTx/>
                <a:latin typeface="微軟正黑體" pitchFamily="34" charset="-120"/>
                <a:ea typeface="微軟正黑體" pitchFamily="34" charset="-120"/>
                <a:cs typeface="Helvetica"/>
                <a:sym typeface="Helvetica"/>
              </a:rPr>
              <a:t>01. </a:t>
            </a:r>
            <a:r>
              <a:rPr kumimoji="0" sz="1700" b="1" i="0" u="none" strike="noStrike" kern="0" cap="none" spc="0" normalizeH="0" baseline="0" noProof="0" dirty="0" err="1">
                <a:ln>
                  <a:noFill/>
                </a:ln>
                <a:solidFill>
                  <a:srgbClr val="F79646"/>
                </a:solidFill>
                <a:effectLst/>
                <a:uLnTx/>
                <a:uFillTx/>
                <a:latin typeface="微軟正黑體" pitchFamily="34" charset="-120"/>
                <a:ea typeface="微軟正黑體" pitchFamily="34" charset="-120"/>
                <a:cs typeface="Helvetica"/>
                <a:sym typeface="Helvetica"/>
              </a:rPr>
              <a:t>規劃概念</a:t>
            </a:r>
            <a:endParaRPr kumimoji="0"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endParaRPr>
          </a:p>
        </p:txBody>
      </p:sp>
      <p:pic>
        <p:nvPicPr>
          <p:cNvPr id="281" name="Picture 5" descr="Picture 5"/>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a:xfrm>
            <a:off x="6247921" y="1633928"/>
            <a:ext cx="2633000" cy="1808416"/>
          </a:xfrm>
          <a:prstGeom prst="rect">
            <a:avLst/>
          </a:prstGeom>
          <a:ln w="12700">
            <a:miter lim="400000"/>
          </a:ln>
        </p:spPr>
      </p:pic>
      <p:pic>
        <p:nvPicPr>
          <p:cNvPr id="282" name="Picture 2" descr="Picture 2"/>
          <p:cNvPicPr>
            <a:picLocks noChangeAspect="1"/>
          </p:cNvPicPr>
          <p:nvPr/>
        </p:nvPicPr>
        <p:blipFill>
          <a:blip r:embed="rId3" cstate="print"/>
          <a:stretch>
            <a:fillRect/>
          </a:stretch>
        </p:blipFill>
        <p:spPr>
          <a:xfrm>
            <a:off x="3320389" y="1633928"/>
            <a:ext cx="2712839" cy="1808560"/>
          </a:xfrm>
          <a:prstGeom prst="rect">
            <a:avLst/>
          </a:prstGeom>
          <a:ln w="12700">
            <a:miter lim="400000"/>
          </a:ln>
        </p:spPr>
      </p:pic>
      <p:pic>
        <p:nvPicPr>
          <p:cNvPr id="283" name="Picture 3" descr="Picture 3"/>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a:xfrm>
            <a:off x="702654" y="1620235"/>
            <a:ext cx="2632409" cy="1836019"/>
          </a:xfrm>
          <a:prstGeom prst="rect">
            <a:avLst/>
          </a:prstGeom>
          <a:ln w="12700">
            <a:miter lim="400000"/>
          </a:ln>
        </p:spPr>
      </p:pic>
      <p:pic>
        <p:nvPicPr>
          <p:cNvPr id="285" name="Picture 16" descr="Picture 16"/>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695840" y="3895628"/>
            <a:ext cx="2646101" cy="1755248"/>
          </a:xfrm>
          <a:prstGeom prst="rect">
            <a:avLst/>
          </a:prstGeom>
          <a:ln w="12700">
            <a:miter lim="400000"/>
          </a:ln>
        </p:spPr>
      </p:pic>
      <p:sp>
        <p:nvSpPr>
          <p:cNvPr id="286" name="大溪童玩、大溪橋為主題"/>
          <p:cNvSpPr txBox="1"/>
          <p:nvPr/>
        </p:nvSpPr>
        <p:spPr>
          <a:xfrm>
            <a:off x="679740" y="3509534"/>
            <a:ext cx="270202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srgbClr val="000000"/>
                </a:solidFill>
                <a:effectLst/>
                <a:uLnTx/>
                <a:uFillTx/>
                <a:latin typeface="Calibri"/>
                <a:cs typeface="Calibri"/>
                <a:sym typeface="Calibri"/>
              </a:rPr>
              <a:t>大溪地景特色 </a:t>
            </a:r>
            <a:r>
              <a:rPr kumimoji="0" lang="en-US" altLang="zh-TW" sz="1200" b="1" i="0" u="none" strike="noStrike" kern="0" cap="none" spc="0" normalizeH="0" baseline="0" noProof="0" dirty="0">
                <a:ln>
                  <a:noFill/>
                </a:ln>
                <a:solidFill>
                  <a:srgbClr val="000000"/>
                </a:solidFill>
                <a:effectLst/>
                <a:uLnTx/>
                <a:uFillTx/>
                <a:latin typeface="Calibri"/>
                <a:cs typeface="Calibri"/>
                <a:sym typeface="Calibri"/>
              </a:rPr>
              <a:t>–</a:t>
            </a:r>
            <a:r>
              <a:rPr kumimoji="0" lang="zh-TW" altLang="en-US" sz="1200" b="1" i="0" u="none" strike="noStrike" kern="0" cap="none" spc="0" normalizeH="0" baseline="0" noProof="0" dirty="0">
                <a:ln>
                  <a:noFill/>
                </a:ln>
                <a:solidFill>
                  <a:srgbClr val="000000"/>
                </a:solidFill>
                <a:effectLst/>
                <a:uLnTx/>
                <a:uFillTx/>
                <a:latin typeface="Calibri"/>
                <a:cs typeface="Calibri"/>
                <a:sym typeface="Calibri"/>
              </a:rPr>
              <a:t> 大漢溪、</a:t>
            </a:r>
            <a:r>
              <a:rPr kumimoji="0" sz="1200" b="1" i="0" u="none" strike="noStrike" kern="0" cap="none" spc="0" normalizeH="0" baseline="0" noProof="0" dirty="0" err="1">
                <a:ln>
                  <a:noFill/>
                </a:ln>
                <a:solidFill>
                  <a:srgbClr val="000000"/>
                </a:solidFill>
                <a:effectLst/>
                <a:uLnTx/>
                <a:uFillTx/>
                <a:latin typeface="Calibri"/>
                <a:cs typeface="Calibri"/>
                <a:sym typeface="Calibri"/>
              </a:rPr>
              <a:t>大溪橋為主題</a:t>
            </a:r>
            <a:endParaRPr kumimoji="0" sz="12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87" name="結合多樣遊具"/>
          <p:cNvSpPr txBox="1"/>
          <p:nvPr/>
        </p:nvSpPr>
        <p:spPr>
          <a:xfrm>
            <a:off x="687665" y="5664713"/>
            <a:ext cx="1018541"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000000"/>
                </a:solidFill>
                <a:effectLst/>
                <a:uLnTx/>
                <a:uFillTx/>
                <a:latin typeface="Calibri"/>
                <a:cs typeface="Calibri"/>
                <a:sym typeface="Calibri"/>
              </a:rPr>
              <a:t>結合多樣遊具</a:t>
            </a:r>
          </a:p>
        </p:txBody>
      </p:sp>
      <p:sp>
        <p:nvSpPr>
          <p:cNvPr id="288" name="地景設計結合活動多功能使用機能"/>
          <p:cNvSpPr txBox="1"/>
          <p:nvPr/>
        </p:nvSpPr>
        <p:spPr>
          <a:xfrm>
            <a:off x="3419872" y="5661248"/>
            <a:ext cx="2390141"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err="1">
                <a:ln>
                  <a:noFill/>
                </a:ln>
                <a:solidFill>
                  <a:srgbClr val="000000"/>
                </a:solidFill>
                <a:effectLst/>
                <a:uLnTx/>
                <a:uFillTx/>
                <a:latin typeface="Calibri"/>
                <a:cs typeface="Calibri"/>
                <a:sym typeface="Calibri"/>
              </a:rPr>
              <a:t>地景設計結合活動多功能使用機能</a:t>
            </a: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89" name="地景公共藝術遊具與公共藝術結合"/>
          <p:cNvSpPr txBox="1"/>
          <p:nvPr/>
        </p:nvSpPr>
        <p:spPr>
          <a:xfrm>
            <a:off x="6229234" y="3522234"/>
            <a:ext cx="2390141"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000000"/>
                </a:solidFill>
                <a:effectLst/>
                <a:uLnTx/>
                <a:uFillTx/>
                <a:latin typeface="Calibri"/>
                <a:cs typeface="Calibri"/>
                <a:sym typeface="Calibri"/>
              </a:rPr>
              <a:t>地景公共藝術遊具與公共藝術結合</a:t>
            </a:r>
          </a:p>
        </p:txBody>
      </p:sp>
      <p:sp>
        <p:nvSpPr>
          <p:cNvPr id="290" name="兼具地景公共藝術的特色遊戲場…"/>
          <p:cNvSpPr txBox="1"/>
          <p:nvPr/>
        </p:nvSpPr>
        <p:spPr>
          <a:xfrm>
            <a:off x="6300192" y="3933056"/>
            <a:ext cx="2592288" cy="1569660"/>
          </a:xfrm>
          <a:prstGeom prst="rect">
            <a:avLst/>
          </a:prstGeom>
          <a:solidFill>
            <a:schemeClr val="accent6">
              <a:lumOff val="1892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00789" marR="0" lvl="0" indent="-300789" algn="l" defTabSz="914400" rtl="0" eaLnBrk="1" fontAlgn="auto" latinLnBrk="0" hangingPunct="0">
              <a:lnSpc>
                <a:spcPct val="100000"/>
              </a:lnSpc>
              <a:spcBef>
                <a:spcPts val="0"/>
              </a:spcBef>
              <a:spcAft>
                <a:spcPts val="0"/>
              </a:spcAft>
              <a:buClrTx/>
              <a:buSzPct val="100000"/>
              <a:buFontTx/>
              <a:buAutoNum type="alphaUcPeriod"/>
              <a:tabLst/>
              <a:defRPr sz="1200">
                <a:latin typeface="+mn-lt"/>
                <a:ea typeface="+mn-ea"/>
                <a:cs typeface="+mn-cs"/>
                <a:sym typeface="Helvetica"/>
              </a:defRPr>
            </a:pPr>
            <a:r>
              <a:rPr kumimoji="0" sz="1200" b="0"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Helvetica"/>
                <a:sym typeface="Helvetica"/>
              </a:rPr>
              <a:t>兼具地景公共藝術的特色遊戲場</a:t>
            </a:r>
            <a:endParaRPr kumimoji="0" sz="12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endParaRPr>
          </a:p>
          <a:p>
            <a:pPr marL="300789" marR="0" lvl="0" indent="-300789" algn="l" defTabSz="914400" rtl="0" eaLnBrk="1" fontAlgn="auto" latinLnBrk="0" hangingPunct="0">
              <a:lnSpc>
                <a:spcPct val="100000"/>
              </a:lnSpc>
              <a:spcBef>
                <a:spcPts val="0"/>
              </a:spcBef>
              <a:spcAft>
                <a:spcPts val="0"/>
              </a:spcAft>
              <a:buClrTx/>
              <a:buSzPct val="100000"/>
              <a:buFontTx/>
              <a:buAutoNum type="alphaUcPeriod"/>
              <a:tabLst/>
              <a:defRPr sz="1200">
                <a:latin typeface="+mn-lt"/>
                <a:ea typeface="+mn-ea"/>
                <a:cs typeface="+mn-cs"/>
                <a:sym typeface="Helvetica"/>
              </a:defRPr>
            </a:pPr>
            <a:r>
              <a:rPr kumimoji="0" sz="1200" b="0"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Helvetica"/>
                <a:sym typeface="Helvetica"/>
              </a:rPr>
              <a:t>遊戲場結合具地區特色的木藝童玩</a:t>
            </a:r>
            <a:r>
              <a:rPr kumimoji="0" sz="12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rPr>
              <a:t> - </a:t>
            </a:r>
            <a:r>
              <a:rPr kumimoji="0" sz="1200" b="0"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Helvetica"/>
                <a:sym typeface="Helvetica"/>
              </a:rPr>
              <a:t>陀螺</a:t>
            </a:r>
            <a:endParaRPr kumimoji="0" sz="12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endParaRPr>
          </a:p>
          <a:p>
            <a:pPr marL="300789" marR="0" lvl="0" indent="-300789" algn="l" defTabSz="914400" rtl="0" eaLnBrk="1" fontAlgn="auto" latinLnBrk="0" hangingPunct="0">
              <a:lnSpc>
                <a:spcPct val="100000"/>
              </a:lnSpc>
              <a:spcBef>
                <a:spcPts val="0"/>
              </a:spcBef>
              <a:spcAft>
                <a:spcPts val="0"/>
              </a:spcAft>
              <a:buClrTx/>
              <a:buSzPct val="100000"/>
              <a:buFontTx/>
              <a:buAutoNum type="alphaUcPeriod"/>
              <a:tabLst/>
              <a:defRPr sz="1200">
                <a:latin typeface="+mn-lt"/>
                <a:ea typeface="+mn-ea"/>
                <a:cs typeface="+mn-cs"/>
                <a:sym typeface="Helvetica"/>
              </a:defRPr>
            </a:pPr>
            <a:r>
              <a:rPr kumimoji="0" sz="1200" b="0"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Helvetica"/>
                <a:sym typeface="Helvetica"/>
              </a:rPr>
              <a:t>空間概念：結合多樣遊具、設計多種遊戲動線</a:t>
            </a:r>
            <a:endParaRPr kumimoji="0" sz="12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endParaRPr>
          </a:p>
          <a:p>
            <a:pPr marL="300789" marR="0" lvl="0" indent="-300789" algn="l" defTabSz="914400" rtl="0" eaLnBrk="1" fontAlgn="auto" latinLnBrk="0" hangingPunct="0">
              <a:lnSpc>
                <a:spcPct val="100000"/>
              </a:lnSpc>
              <a:spcBef>
                <a:spcPts val="0"/>
              </a:spcBef>
              <a:spcAft>
                <a:spcPts val="0"/>
              </a:spcAft>
              <a:buClrTx/>
              <a:buSzPct val="100000"/>
              <a:buFontTx/>
              <a:buAutoNum type="alphaUcPeriod"/>
              <a:tabLst/>
              <a:defRPr sz="1200">
                <a:latin typeface="+mn-lt"/>
                <a:ea typeface="+mn-ea"/>
                <a:cs typeface="+mn-cs"/>
                <a:sym typeface="Helvetica"/>
              </a:defRPr>
            </a:pPr>
            <a:r>
              <a:rPr kumimoji="0" sz="1200" b="0"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Helvetica"/>
                <a:sym typeface="Helvetica"/>
              </a:rPr>
              <a:t>最愛遊具：個別遊具的喜好有旋轉盤、盪鞦韆、攀爬網等，可將設施融入遊樂場的設計當中</a:t>
            </a:r>
            <a:r>
              <a:rPr kumimoji="0" sz="12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rPr>
              <a:t>。</a:t>
            </a:r>
          </a:p>
        </p:txBody>
      </p:sp>
      <p:pic>
        <p:nvPicPr>
          <p:cNvPr id="14" name="影像" descr="影像"/>
          <p:cNvPicPr>
            <a:picLocks noChangeAspect="1"/>
          </p:cNvPicPr>
          <p:nvPr/>
        </p:nvPicPr>
        <p:blipFill rotWithShape="1">
          <a:blip r:embed="rId6" cstate="print">
            <a:extLst>
              <a:ext uri="{28A0092B-C50C-407E-A947-70E740481C1C}">
                <a14:useLocalDpi xmlns:a14="http://schemas.microsoft.com/office/drawing/2010/main" xmlns=""/>
              </a:ext>
            </a:extLst>
          </a:blip>
          <a:srcRect/>
          <a:stretch/>
        </p:blipFill>
        <p:spPr>
          <a:xfrm>
            <a:off x="3429681" y="3895628"/>
            <a:ext cx="2545054" cy="1755248"/>
          </a:xfrm>
          <a:prstGeom prst="rect">
            <a:avLst/>
          </a:prstGeom>
          <a:ln w="12700" cap="flat">
            <a:noFill/>
            <a:miter lim="400000"/>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手繪多邊形 7"/>
          <p:cNvSpPr/>
          <p:nvPr/>
        </p:nvSpPr>
        <p:spPr>
          <a:xfrm rot="16200000">
            <a:off x="-928809" y="4125798"/>
            <a:ext cx="4817332" cy="410944"/>
          </a:xfrm>
          <a:custGeom>
            <a:avLst/>
            <a:gdLst/>
            <a:ahLst/>
            <a:cxnLst>
              <a:cxn ang="0">
                <a:pos x="wd2" y="hd2"/>
              </a:cxn>
              <a:cxn ang="5400000">
                <a:pos x="wd2" y="hd2"/>
              </a:cxn>
              <a:cxn ang="10800000">
                <a:pos x="wd2" y="hd2"/>
              </a:cxn>
              <a:cxn ang="16200000">
                <a:pos x="wd2" y="hd2"/>
              </a:cxn>
            </a:cxnLst>
            <a:rect l="0" t="0" r="r" b="b"/>
            <a:pathLst>
              <a:path w="21600" h="21397" extrusionOk="0">
                <a:moveTo>
                  <a:pt x="21600" y="13485"/>
                </a:moveTo>
                <a:cubicBezTo>
                  <a:pt x="21505" y="14530"/>
                  <a:pt x="21410" y="15575"/>
                  <a:pt x="21120" y="16504"/>
                </a:cubicBezTo>
                <a:cubicBezTo>
                  <a:pt x="20830" y="17433"/>
                  <a:pt x="20267" y="19059"/>
                  <a:pt x="19860" y="19059"/>
                </a:cubicBezTo>
                <a:cubicBezTo>
                  <a:pt x="19453" y="19059"/>
                  <a:pt x="19027" y="17898"/>
                  <a:pt x="18680" y="16504"/>
                </a:cubicBezTo>
                <a:cubicBezTo>
                  <a:pt x="18333" y="15111"/>
                  <a:pt x="18110" y="12556"/>
                  <a:pt x="17780" y="10698"/>
                </a:cubicBezTo>
                <a:cubicBezTo>
                  <a:pt x="17450" y="8840"/>
                  <a:pt x="17090" y="6904"/>
                  <a:pt x="16700" y="5356"/>
                </a:cubicBezTo>
                <a:cubicBezTo>
                  <a:pt x="16310" y="3808"/>
                  <a:pt x="15927" y="2298"/>
                  <a:pt x="15440" y="1408"/>
                </a:cubicBezTo>
                <a:cubicBezTo>
                  <a:pt x="14953" y="517"/>
                  <a:pt x="14327" y="-102"/>
                  <a:pt x="13780" y="14"/>
                </a:cubicBezTo>
                <a:cubicBezTo>
                  <a:pt x="13233" y="130"/>
                  <a:pt x="12657" y="1098"/>
                  <a:pt x="12160" y="2104"/>
                </a:cubicBezTo>
                <a:cubicBezTo>
                  <a:pt x="11663" y="3111"/>
                  <a:pt x="11207" y="4621"/>
                  <a:pt x="10800" y="6053"/>
                </a:cubicBezTo>
                <a:cubicBezTo>
                  <a:pt x="10393" y="7485"/>
                  <a:pt x="10037" y="9150"/>
                  <a:pt x="9720" y="10698"/>
                </a:cubicBezTo>
                <a:cubicBezTo>
                  <a:pt x="9403" y="12246"/>
                  <a:pt x="9143" y="13911"/>
                  <a:pt x="8900" y="15343"/>
                </a:cubicBezTo>
                <a:cubicBezTo>
                  <a:pt x="8657" y="16775"/>
                  <a:pt x="8570" y="18285"/>
                  <a:pt x="8260" y="19292"/>
                </a:cubicBezTo>
                <a:cubicBezTo>
                  <a:pt x="7950" y="20298"/>
                  <a:pt x="7413" y="21266"/>
                  <a:pt x="7040" y="21382"/>
                </a:cubicBezTo>
                <a:cubicBezTo>
                  <a:pt x="6667" y="21498"/>
                  <a:pt x="6333" y="20956"/>
                  <a:pt x="6020" y="19988"/>
                </a:cubicBezTo>
                <a:cubicBezTo>
                  <a:pt x="5707" y="19021"/>
                  <a:pt x="5383" y="16698"/>
                  <a:pt x="5160" y="15575"/>
                </a:cubicBezTo>
                <a:cubicBezTo>
                  <a:pt x="4937" y="14453"/>
                  <a:pt x="4970" y="14375"/>
                  <a:pt x="4680" y="13253"/>
                </a:cubicBezTo>
                <a:cubicBezTo>
                  <a:pt x="4390" y="12130"/>
                  <a:pt x="3840" y="9692"/>
                  <a:pt x="3420" y="8840"/>
                </a:cubicBezTo>
                <a:cubicBezTo>
                  <a:pt x="3000" y="7988"/>
                  <a:pt x="2607" y="7485"/>
                  <a:pt x="2160" y="8143"/>
                </a:cubicBezTo>
                <a:cubicBezTo>
                  <a:pt x="1713" y="8801"/>
                  <a:pt x="1100" y="11821"/>
                  <a:pt x="740" y="12788"/>
                </a:cubicBezTo>
                <a:cubicBezTo>
                  <a:pt x="380" y="13756"/>
                  <a:pt x="23" y="13446"/>
                  <a:pt x="0" y="13950"/>
                </a:cubicBezTo>
              </a:path>
            </a:pathLst>
          </a:custGeom>
          <a:noFill/>
          <a:ln w="25400" cap="flat">
            <a:solidFill>
              <a:srgbClr val="D9D9D9"/>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4" name="文字方塊 1"/>
          <p:cNvSpPr txBox="1"/>
          <p:nvPr/>
        </p:nvSpPr>
        <p:spPr>
          <a:xfrm>
            <a:off x="588703" y="584368"/>
            <a:ext cx="1815720"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marR="0" lvl="1" indent="0" algn="l" defTabSz="914400" rtl="0" eaLnBrk="1" fontAlgn="auto" latinLnBrk="0" hangingPunct="0">
              <a:lnSpc>
                <a:spcPct val="100000"/>
              </a:lnSpc>
              <a:spcBef>
                <a:spcPts val="0"/>
              </a:spcBef>
              <a:spcAft>
                <a:spcPts val="0"/>
              </a:spcAft>
              <a:buClr>
                <a:srgbClr val="E46C0A"/>
              </a:buClr>
              <a:buSzPct val="100000"/>
              <a:buFontTx/>
              <a:buChar char="■"/>
              <a:tabLst/>
              <a:defRPr sz="2000" b="1">
                <a:latin typeface="+mn-lt"/>
                <a:ea typeface="+mn-ea"/>
                <a:cs typeface="+mn-cs"/>
                <a:sym typeface="Helvetica"/>
              </a:defRPr>
            </a:pPr>
            <a:r>
              <a:rPr kumimoji="0" sz="2000" b="1" i="0" u="none" strike="noStrike" kern="0" cap="none" spc="0" normalizeH="0" baseline="0" noProof="0">
                <a:ln>
                  <a:noFill/>
                </a:ln>
                <a:solidFill>
                  <a:srgbClr val="000000"/>
                </a:solidFill>
                <a:effectLst/>
                <a:uLnTx/>
                <a:uFillTx/>
                <a:latin typeface="微軟正黑體" pitchFamily="34" charset="-120"/>
                <a:ea typeface="微軟正黑體" pitchFamily="34" charset="-120"/>
                <a:cs typeface="Helvetica"/>
                <a:sym typeface="Helvetica"/>
              </a:rPr>
              <a:t> 規劃設計方案</a:t>
            </a:r>
          </a:p>
        </p:txBody>
      </p:sp>
      <p:sp>
        <p:nvSpPr>
          <p:cNvPr id="305"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marL="0" marR="0" lvl="0" indent="0" algn="l" defTabSz="914400" rtl="0" eaLnBrk="1" fontAlgn="auto" latinLnBrk="0" hangingPunct="0">
              <a:lnSpc>
                <a:spcPts val="1600"/>
              </a:lnSpc>
              <a:spcBef>
                <a:spcPts val="600"/>
              </a:spcBef>
              <a:spcAft>
                <a:spcPts val="0"/>
              </a:spcAft>
              <a:buClrTx/>
              <a:buSzTx/>
              <a:buFontTx/>
              <a:buNone/>
              <a:tabLst/>
              <a:defRPr/>
            </a:pP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02. </a:t>
            </a:r>
            <a:r>
              <a:rPr kumimoji="0" sz="1700" b="1" i="0" u="none" strike="noStrike" kern="0" cap="none" spc="0" normalizeH="0" baseline="0" noProof="0" dirty="0" err="1">
                <a:ln>
                  <a:noFill/>
                </a:ln>
                <a:solidFill>
                  <a:srgbClr val="F79646"/>
                </a:solidFill>
                <a:effectLst/>
                <a:uLnTx/>
                <a:uFillTx/>
                <a:latin typeface="微軟正黑體" pitchFamily="34" charset="-120"/>
                <a:ea typeface="微軟正黑體" pitchFamily="34" charset="-120"/>
                <a:cs typeface="Helvetica"/>
                <a:sym typeface="Helvetica"/>
              </a:rPr>
              <a:t>規劃方案</a:t>
            </a: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 – </a:t>
            </a:r>
            <a:r>
              <a:rPr kumimoji="0" lang="zh-TW" alt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平面圖</a:t>
            </a:r>
            <a:endParaRPr kumimoji="0"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endParaRPr>
          </a:p>
        </p:txBody>
      </p:sp>
      <p:grpSp>
        <p:nvGrpSpPr>
          <p:cNvPr id="2" name="群組 1"/>
          <p:cNvGrpSpPr/>
          <p:nvPr/>
        </p:nvGrpSpPr>
        <p:grpSpPr>
          <a:xfrm>
            <a:off x="461747" y="994983"/>
            <a:ext cx="8620844" cy="5744954"/>
            <a:chOff x="461747" y="994983"/>
            <a:chExt cx="8620844" cy="5744954"/>
          </a:xfrm>
        </p:grpSpPr>
        <p:pic>
          <p:nvPicPr>
            <p:cNvPr id="292" name="Picture 3" descr="Picture 3"/>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461747" y="994983"/>
              <a:ext cx="8620844" cy="5744954"/>
            </a:xfrm>
            <a:prstGeom prst="rect">
              <a:avLst/>
            </a:prstGeom>
            <a:ln w="12700" cap="flat">
              <a:noFill/>
              <a:miter lim="400000"/>
            </a:ln>
            <a:effectLst/>
          </p:spPr>
        </p:pic>
        <p:sp>
          <p:nvSpPr>
            <p:cNvPr id="16" name="文字方塊 16"/>
            <p:cNvSpPr txBox="1"/>
            <p:nvPr/>
          </p:nvSpPr>
          <p:spPr>
            <a:xfrm>
              <a:off x="870366" y="2852936"/>
              <a:ext cx="605290" cy="246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連接空橋</a:t>
              </a:r>
              <a:endParaRPr kumimoji="0" sz="1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7" name="文字方塊 12"/>
            <p:cNvSpPr txBox="1"/>
            <p:nvPr/>
          </p:nvSpPr>
          <p:spPr>
            <a:xfrm>
              <a:off x="1766014" y="3645024"/>
              <a:ext cx="861770" cy="400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zh-TW" altLang="en-US" sz="1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rPr>
                <a:t>主題區</a:t>
              </a:r>
              <a:endParaRPr kumimoji="0" lang="en-US" sz="1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大陀螺溜滑梯</a:t>
              </a:r>
              <a:endParaRPr kumimoji="0" sz="1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8" name="文字方塊 11"/>
            <p:cNvSpPr txBox="1"/>
            <p:nvPr/>
          </p:nvSpPr>
          <p:spPr>
            <a:xfrm>
              <a:off x="3375663" y="4027287"/>
              <a:ext cx="733530" cy="246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陀螺競技場</a:t>
              </a:r>
              <a:endParaRPr kumimoji="0" sz="1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9" name="文字方塊 17"/>
            <p:cNvSpPr txBox="1"/>
            <p:nvPr/>
          </p:nvSpPr>
          <p:spPr>
            <a:xfrm>
              <a:off x="4959046" y="3182783"/>
              <a:ext cx="477050" cy="246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攀爬橋</a:t>
              </a:r>
              <a:endParaRPr kumimoji="0" sz="1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20" name="文字方塊 17"/>
            <p:cNvSpPr txBox="1"/>
            <p:nvPr/>
          </p:nvSpPr>
          <p:spPr>
            <a:xfrm>
              <a:off x="2987824" y="3126524"/>
              <a:ext cx="477050" cy="246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攀爬橋</a:t>
              </a:r>
              <a:endParaRPr kumimoji="0" sz="1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21" name="文字方塊 15"/>
            <p:cNvSpPr txBox="1"/>
            <p:nvPr/>
          </p:nvSpPr>
          <p:spPr>
            <a:xfrm>
              <a:off x="3375663" y="2102663"/>
              <a:ext cx="605290" cy="246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陀螺遊具</a:t>
              </a:r>
              <a:endParaRPr kumimoji="0" sz="1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22" name="文字方塊 13"/>
            <p:cNvSpPr txBox="1"/>
            <p:nvPr/>
          </p:nvSpPr>
          <p:spPr>
            <a:xfrm>
              <a:off x="4716016" y="3861048"/>
              <a:ext cx="861770" cy="246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小陀螺攀爬區</a:t>
              </a:r>
              <a:endParaRPr kumimoji="0" sz="1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23" name="文字方塊 18"/>
            <p:cNvSpPr txBox="1"/>
            <p:nvPr/>
          </p:nvSpPr>
          <p:spPr>
            <a:xfrm>
              <a:off x="4070270" y="4797152"/>
              <a:ext cx="861770" cy="246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親子休憩座椅</a:t>
              </a:r>
              <a:endParaRPr kumimoji="0" sz="1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24" name="文字方塊 14"/>
            <p:cNvSpPr txBox="1"/>
            <p:nvPr/>
          </p:nvSpPr>
          <p:spPr>
            <a:xfrm>
              <a:off x="6734566" y="3573016"/>
              <a:ext cx="861770" cy="246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入口藝術陀螺</a:t>
              </a:r>
              <a:endParaRPr kumimoji="0" sz="1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25" name="文字方塊 16"/>
            <p:cNvSpPr txBox="1"/>
            <p:nvPr/>
          </p:nvSpPr>
          <p:spPr>
            <a:xfrm>
              <a:off x="5724128" y="3398807"/>
              <a:ext cx="477050" cy="246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TW" altLang="en-US" sz="1000" b="1" i="0" u="none" strike="noStrike" kern="0" cap="none" spc="0" normalizeH="0" baseline="0" noProof="0" dirty="0">
                  <a:ln>
                    <a:noFill/>
                  </a:ln>
                  <a:solidFill>
                    <a:srgbClr val="4F81BD">
                      <a:lumMod val="50000"/>
                    </a:srgbClr>
                  </a:solidFill>
                  <a:effectLst/>
                  <a:uLnTx/>
                  <a:uFillTx/>
                  <a:latin typeface="微軟正黑體" pitchFamily="34" charset="-120"/>
                  <a:ea typeface="微軟正黑體" pitchFamily="34" charset="-120"/>
                  <a:cs typeface="Calibri"/>
                  <a:sym typeface="Calibri"/>
                </a:rPr>
                <a:t>幼兒區</a:t>
              </a:r>
              <a:endParaRPr kumimoji="0" sz="1000" b="1" i="0" u="none" strike="noStrike" kern="0" cap="none" spc="0" normalizeH="0" baseline="0" noProof="0" dirty="0">
                <a:ln>
                  <a:noFill/>
                </a:ln>
                <a:solidFill>
                  <a:srgbClr val="4F81BD">
                    <a:lumMod val="50000"/>
                  </a:srgbClr>
                </a:solidFill>
                <a:effectLst/>
                <a:uLnTx/>
                <a:uFillTx/>
                <a:latin typeface="微軟正黑體" pitchFamily="34" charset="-120"/>
                <a:ea typeface="微軟正黑體" pitchFamily="34" charset="-120"/>
                <a:cs typeface="Calibri"/>
                <a:sym typeface="Calibri"/>
              </a:endParaRPr>
            </a:p>
          </p:txBody>
        </p:sp>
        <p:sp>
          <p:nvSpPr>
            <p:cNvPr id="26" name="文字方塊 16"/>
            <p:cNvSpPr txBox="1"/>
            <p:nvPr/>
          </p:nvSpPr>
          <p:spPr>
            <a:xfrm>
              <a:off x="1796515" y="2880307"/>
              <a:ext cx="605290" cy="246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TW" altLang="en-US" sz="1000" b="1" i="0" u="none" strike="noStrike" kern="0" cap="none" spc="0" normalizeH="0" baseline="0" noProof="0" dirty="0">
                  <a:ln>
                    <a:noFill/>
                  </a:ln>
                  <a:solidFill>
                    <a:srgbClr val="4F81BD">
                      <a:lumMod val="50000"/>
                    </a:srgbClr>
                  </a:solidFill>
                  <a:effectLst/>
                  <a:uLnTx/>
                  <a:uFillTx/>
                  <a:latin typeface="微軟正黑體" pitchFamily="34" charset="-120"/>
                  <a:ea typeface="微軟正黑體" pitchFamily="34" charset="-120"/>
                  <a:cs typeface="Calibri"/>
                  <a:sym typeface="Calibri"/>
                </a:rPr>
                <a:t>高年級區</a:t>
              </a:r>
              <a:endParaRPr kumimoji="0" sz="1000" b="1" i="0" u="none" strike="noStrike" kern="0" cap="none" spc="0" normalizeH="0" baseline="0" noProof="0" dirty="0">
                <a:ln>
                  <a:noFill/>
                </a:ln>
                <a:solidFill>
                  <a:srgbClr val="4F81BD">
                    <a:lumMod val="50000"/>
                  </a:srgbClr>
                </a:solidFill>
                <a:effectLst/>
                <a:uLnTx/>
                <a:uFillTx/>
                <a:latin typeface="微軟正黑體" pitchFamily="34" charset="-120"/>
                <a:ea typeface="微軟正黑體" pitchFamily="34" charset="-120"/>
                <a:cs typeface="Calibri"/>
                <a:sym typeface="Calibri"/>
              </a:endParaRPr>
            </a:p>
          </p:txBody>
        </p:sp>
        <p:sp>
          <p:nvSpPr>
            <p:cNvPr id="27" name="文字方塊 16"/>
            <p:cNvSpPr txBox="1"/>
            <p:nvPr/>
          </p:nvSpPr>
          <p:spPr>
            <a:xfrm>
              <a:off x="3678308" y="3284984"/>
              <a:ext cx="605290" cy="246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TW" altLang="en-US" sz="1000" b="1" i="0" u="none" strike="noStrike" kern="0" cap="none" spc="0" normalizeH="0" baseline="0" noProof="0">
                  <a:ln>
                    <a:noFill/>
                  </a:ln>
                  <a:solidFill>
                    <a:srgbClr val="4F81BD">
                      <a:lumMod val="50000"/>
                    </a:srgbClr>
                  </a:solidFill>
                  <a:effectLst/>
                  <a:uLnTx/>
                  <a:uFillTx/>
                  <a:latin typeface="微軟正黑體" pitchFamily="34" charset="-120"/>
                  <a:ea typeface="微軟正黑體" pitchFamily="34" charset="-120"/>
                  <a:cs typeface="Calibri"/>
                  <a:sym typeface="Calibri"/>
                </a:rPr>
                <a:t>中年級</a:t>
              </a:r>
              <a:r>
                <a:rPr kumimoji="0" lang="zh-TW" altLang="en-US" sz="1000" b="1" i="0" u="none" strike="noStrike" kern="0" cap="none" spc="0" normalizeH="0" baseline="0" noProof="0" dirty="0">
                  <a:ln>
                    <a:noFill/>
                  </a:ln>
                  <a:solidFill>
                    <a:srgbClr val="4F81BD">
                      <a:lumMod val="50000"/>
                    </a:srgbClr>
                  </a:solidFill>
                  <a:effectLst/>
                  <a:uLnTx/>
                  <a:uFillTx/>
                  <a:latin typeface="微軟正黑體" pitchFamily="34" charset="-120"/>
                  <a:ea typeface="微軟正黑體" pitchFamily="34" charset="-120"/>
                  <a:cs typeface="Calibri"/>
                  <a:sym typeface="Calibri"/>
                </a:rPr>
                <a:t>區</a:t>
              </a:r>
              <a:endParaRPr kumimoji="0" sz="1000" b="1" i="0" u="none" strike="noStrike" kern="0" cap="none" spc="0" normalizeH="0" baseline="0" noProof="0" dirty="0">
                <a:ln>
                  <a:noFill/>
                </a:ln>
                <a:solidFill>
                  <a:srgbClr val="4F81BD">
                    <a:lumMod val="50000"/>
                  </a:srgbClr>
                </a:solidFill>
                <a:effectLst/>
                <a:uLnTx/>
                <a:uFillTx/>
                <a:latin typeface="微軟正黑體" pitchFamily="34" charset="-120"/>
                <a:ea typeface="微軟正黑體" pitchFamily="34" charset="-120"/>
                <a:cs typeface="Calibri"/>
                <a:sym typeface="Calibri"/>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p:cNvGrpSpPr/>
          <p:nvPr/>
        </p:nvGrpSpPr>
        <p:grpSpPr>
          <a:xfrm>
            <a:off x="588703" y="584368"/>
            <a:ext cx="7655705" cy="5908639"/>
            <a:chOff x="588703" y="584368"/>
            <a:chExt cx="7655705" cy="5908639"/>
          </a:xfrm>
        </p:grpSpPr>
        <p:sp>
          <p:nvSpPr>
            <p:cNvPr id="2" name="文字方塊 1"/>
            <p:cNvSpPr txBox="1"/>
            <p:nvPr/>
          </p:nvSpPr>
          <p:spPr>
            <a:xfrm>
              <a:off x="588703" y="584368"/>
              <a:ext cx="1815720"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marR="0" lvl="1" indent="0" algn="l" defTabSz="914400" rtl="0" eaLnBrk="1" fontAlgn="auto" latinLnBrk="0" hangingPunct="0">
                <a:lnSpc>
                  <a:spcPct val="100000"/>
                </a:lnSpc>
                <a:spcBef>
                  <a:spcPts val="0"/>
                </a:spcBef>
                <a:spcAft>
                  <a:spcPts val="0"/>
                </a:spcAft>
                <a:buClr>
                  <a:srgbClr val="E46C0A"/>
                </a:buClr>
                <a:buSzPct val="100000"/>
                <a:buFontTx/>
                <a:buChar char="■"/>
                <a:tabLst/>
                <a:defRPr sz="2000" b="1">
                  <a:latin typeface="+mn-lt"/>
                  <a:ea typeface="+mn-ea"/>
                  <a:cs typeface="+mn-cs"/>
                  <a:sym typeface="Helvetica"/>
                </a:defRPr>
              </a:pPr>
              <a:r>
                <a:rPr kumimoji="0" sz="2000" b="1" i="0" u="none" strike="noStrike" kern="0" cap="none" spc="0" normalizeH="0" baseline="0" noProof="0">
                  <a:ln>
                    <a:noFill/>
                  </a:ln>
                  <a:solidFill>
                    <a:srgbClr val="000000"/>
                  </a:solidFill>
                  <a:effectLst/>
                  <a:uLnTx/>
                  <a:uFillTx/>
                  <a:latin typeface="微軟正黑體" pitchFamily="34" charset="-120"/>
                  <a:ea typeface="微軟正黑體" pitchFamily="34" charset="-120"/>
                  <a:cs typeface="Helvetica"/>
                  <a:sym typeface="Helvetica"/>
                </a:rPr>
                <a:t> 規劃設計方案</a:t>
              </a:r>
            </a:p>
          </p:txBody>
        </p:sp>
        <p:sp>
          <p:nvSpPr>
            <p:cNvPr id="3"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marL="0" marR="0" lvl="0" indent="0" algn="l" defTabSz="914400" rtl="0" eaLnBrk="1" fontAlgn="auto" latinLnBrk="0" hangingPunct="0">
                <a:lnSpc>
                  <a:spcPts val="1600"/>
                </a:lnSpc>
                <a:spcBef>
                  <a:spcPts val="600"/>
                </a:spcBef>
                <a:spcAft>
                  <a:spcPts val="0"/>
                </a:spcAft>
                <a:buClrTx/>
                <a:buSzTx/>
                <a:buFontTx/>
                <a:buNone/>
                <a:tabLst/>
                <a:defRPr/>
              </a:pP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02. </a:t>
              </a:r>
              <a:r>
                <a:rPr kumimoji="0" sz="1700" b="1" i="0" u="none" strike="noStrike" kern="0" cap="none" spc="0" normalizeH="0" baseline="0" noProof="0" dirty="0" err="1">
                  <a:ln>
                    <a:noFill/>
                  </a:ln>
                  <a:solidFill>
                    <a:srgbClr val="F79646"/>
                  </a:solidFill>
                  <a:effectLst/>
                  <a:uLnTx/>
                  <a:uFillTx/>
                  <a:latin typeface="微軟正黑體" pitchFamily="34" charset="-120"/>
                  <a:ea typeface="微軟正黑體" pitchFamily="34" charset="-120"/>
                  <a:cs typeface="Helvetica"/>
                  <a:sym typeface="Helvetica"/>
                </a:rPr>
                <a:t>規劃方案</a:t>
              </a: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 – </a:t>
              </a:r>
              <a:r>
                <a:rPr kumimoji="0" lang="zh-TW" alt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透視圖</a:t>
              </a:r>
              <a:endParaRPr kumimoji="0"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endParaRPr>
            </a:p>
          </p:txBody>
        </p:sp>
        <p:pic>
          <p:nvPicPr>
            <p:cNvPr id="2050" name="Picture 2" descr="C:\Users\Administrator\Desktop\0709\render\P_4 (2).jpg"/>
            <p:cNvPicPr>
              <a:picLocks noChangeAspect="1" noChangeArrowheads="1"/>
            </p:cNvPicPr>
            <p:nvPr/>
          </p:nvPicPr>
          <p:blipFill>
            <a:blip r:embed="rId2" cstate="print"/>
            <a:srcRect t="8901"/>
            <a:stretch>
              <a:fillRect/>
            </a:stretch>
          </p:blipFill>
          <p:spPr bwMode="auto">
            <a:xfrm>
              <a:off x="899592" y="1628800"/>
              <a:ext cx="7344816" cy="4850078"/>
            </a:xfrm>
            <a:prstGeom prst="rect">
              <a:avLst/>
            </a:prstGeom>
            <a:noFill/>
          </p:spPr>
        </p:pic>
        <p:cxnSp>
          <p:nvCxnSpPr>
            <p:cNvPr id="5" name="直線接點 4"/>
            <p:cNvCxnSpPr/>
            <p:nvPr/>
          </p:nvCxnSpPr>
          <p:spPr>
            <a:xfrm flipV="1">
              <a:off x="4499992" y="1006608"/>
              <a:ext cx="72008" cy="2134360"/>
            </a:xfrm>
            <a:prstGeom prst="line">
              <a:avLst/>
            </a:prstGeom>
            <a:noFill/>
            <a:ln w="6350" cap="flat">
              <a:solidFill>
                <a:schemeClr val="tx1">
                  <a:lumMod val="75000"/>
                  <a:lumOff val="25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 name="手繪多邊形 6"/>
            <p:cNvSpPr/>
            <p:nvPr/>
          </p:nvSpPr>
          <p:spPr>
            <a:xfrm>
              <a:off x="4495160" y="3150454"/>
              <a:ext cx="1498386" cy="668511"/>
            </a:xfrm>
            <a:custGeom>
              <a:avLst/>
              <a:gdLst>
                <a:gd name="connsiteX0" fmla="*/ 0 w 1498386"/>
                <a:gd name="connsiteY0" fmla="*/ 0 h 668511"/>
                <a:gd name="connsiteX1" fmla="*/ 207469 w 1498386"/>
                <a:gd name="connsiteY1" fmla="*/ 199785 h 668511"/>
                <a:gd name="connsiteX2" fmla="*/ 837559 w 1498386"/>
                <a:gd name="connsiteY2" fmla="*/ 122944 h 668511"/>
                <a:gd name="connsiteX3" fmla="*/ 1498386 w 1498386"/>
                <a:gd name="connsiteY3" fmla="*/ 668511 h 668511"/>
              </a:gdLst>
              <a:ahLst/>
              <a:cxnLst>
                <a:cxn ang="0">
                  <a:pos x="connsiteX0" y="connsiteY0"/>
                </a:cxn>
                <a:cxn ang="0">
                  <a:pos x="connsiteX1" y="connsiteY1"/>
                </a:cxn>
                <a:cxn ang="0">
                  <a:pos x="connsiteX2" y="connsiteY2"/>
                </a:cxn>
                <a:cxn ang="0">
                  <a:pos x="connsiteX3" y="connsiteY3"/>
                </a:cxn>
              </a:cxnLst>
              <a:rect l="l" t="t" r="r" b="b"/>
              <a:pathLst>
                <a:path w="1498386" h="668511">
                  <a:moveTo>
                    <a:pt x="0" y="0"/>
                  </a:moveTo>
                  <a:lnTo>
                    <a:pt x="207469" y="199785"/>
                  </a:lnTo>
                  <a:lnTo>
                    <a:pt x="837559" y="122944"/>
                  </a:lnTo>
                  <a:lnTo>
                    <a:pt x="1498386" y="668511"/>
                  </a:lnTo>
                </a:path>
              </a:pathLst>
            </a:custGeom>
            <a:noFill/>
            <a:ln w="6350" cap="flat">
              <a:solidFill>
                <a:schemeClr val="tx1">
                  <a:lumMod val="75000"/>
                  <a:lumOff val="25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cs typeface="Calibri"/>
                <a:sym typeface="Calibri"/>
              </a:endParaRPr>
            </a:p>
          </p:txBody>
        </p:sp>
        <p:cxnSp>
          <p:nvCxnSpPr>
            <p:cNvPr id="9" name="直線接點 8"/>
            <p:cNvCxnSpPr/>
            <p:nvPr/>
          </p:nvCxnSpPr>
          <p:spPr>
            <a:xfrm flipV="1">
              <a:off x="5878286" y="1117600"/>
              <a:ext cx="464457" cy="3377561"/>
            </a:xfrm>
            <a:prstGeom prst="line">
              <a:avLst/>
            </a:prstGeom>
            <a:noFill/>
            <a:ln w="6350" cap="flat">
              <a:solidFill>
                <a:schemeClr val="tx1">
                  <a:lumMod val="75000"/>
                  <a:lumOff val="25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直線接點 12"/>
            <p:cNvCxnSpPr/>
            <p:nvPr/>
          </p:nvCxnSpPr>
          <p:spPr>
            <a:xfrm flipV="1">
              <a:off x="4716016" y="998924"/>
              <a:ext cx="109557" cy="2334053"/>
            </a:xfrm>
            <a:prstGeom prst="line">
              <a:avLst/>
            </a:prstGeom>
            <a:noFill/>
            <a:ln w="6350" cap="flat">
              <a:solidFill>
                <a:schemeClr val="tx1">
                  <a:lumMod val="75000"/>
                  <a:lumOff val="25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6" name="直線接點 15"/>
            <p:cNvCxnSpPr/>
            <p:nvPr/>
          </p:nvCxnSpPr>
          <p:spPr>
            <a:xfrm flipV="1">
              <a:off x="5338423" y="1060397"/>
              <a:ext cx="171029" cy="2195741"/>
            </a:xfrm>
            <a:prstGeom prst="line">
              <a:avLst/>
            </a:prstGeom>
            <a:noFill/>
            <a:ln w="6350" cap="flat">
              <a:solidFill>
                <a:schemeClr val="tx1">
                  <a:lumMod val="75000"/>
                  <a:lumOff val="25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7" name="手繪多邊形 16"/>
            <p:cNvSpPr/>
            <p:nvPr/>
          </p:nvSpPr>
          <p:spPr>
            <a:xfrm>
              <a:off x="5885970" y="4472108"/>
              <a:ext cx="484094" cy="507146"/>
            </a:xfrm>
            <a:custGeom>
              <a:avLst/>
              <a:gdLst>
                <a:gd name="connsiteX0" fmla="*/ 0 w 484094"/>
                <a:gd name="connsiteY0" fmla="*/ 0 h 507146"/>
                <a:gd name="connsiteX1" fmla="*/ 484094 w 484094"/>
                <a:gd name="connsiteY1" fmla="*/ 507146 h 507146"/>
              </a:gdLst>
              <a:ahLst/>
              <a:cxnLst>
                <a:cxn ang="0">
                  <a:pos x="connsiteX0" y="connsiteY0"/>
                </a:cxn>
                <a:cxn ang="0">
                  <a:pos x="connsiteX1" y="connsiteY1"/>
                </a:cxn>
              </a:cxnLst>
              <a:rect l="l" t="t" r="r" b="b"/>
              <a:pathLst>
                <a:path w="484094" h="507146">
                  <a:moveTo>
                    <a:pt x="0" y="0"/>
                  </a:moveTo>
                  <a:lnTo>
                    <a:pt x="484094" y="507146"/>
                  </a:lnTo>
                </a:path>
              </a:pathLst>
            </a:custGeom>
            <a:noFill/>
            <a:ln w="6350" cap="flat">
              <a:solidFill>
                <a:schemeClr val="tx1">
                  <a:lumMod val="75000"/>
                  <a:lumOff val="25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 name="手繪多邊形 21"/>
            <p:cNvSpPr/>
            <p:nvPr/>
          </p:nvSpPr>
          <p:spPr>
            <a:xfrm>
              <a:off x="7161519" y="5701552"/>
              <a:ext cx="760719" cy="791455"/>
            </a:xfrm>
            <a:custGeom>
              <a:avLst/>
              <a:gdLst>
                <a:gd name="connsiteX0" fmla="*/ 0 w 484094"/>
                <a:gd name="connsiteY0" fmla="*/ 0 h 507146"/>
                <a:gd name="connsiteX1" fmla="*/ 484094 w 484094"/>
                <a:gd name="connsiteY1" fmla="*/ 507146 h 507146"/>
              </a:gdLst>
              <a:ahLst/>
              <a:cxnLst>
                <a:cxn ang="0">
                  <a:pos x="connsiteX0" y="connsiteY0"/>
                </a:cxn>
                <a:cxn ang="0">
                  <a:pos x="connsiteX1" y="connsiteY1"/>
                </a:cxn>
              </a:cxnLst>
              <a:rect l="l" t="t" r="r" b="b"/>
              <a:pathLst>
                <a:path w="484094" h="507146">
                  <a:moveTo>
                    <a:pt x="0" y="0"/>
                  </a:moveTo>
                  <a:lnTo>
                    <a:pt x="484094" y="507146"/>
                  </a:lnTo>
                </a:path>
              </a:pathLst>
            </a:custGeom>
            <a:noFill/>
            <a:ln w="6350" cap="flat">
              <a:solidFill>
                <a:schemeClr val="tx1">
                  <a:lumMod val="75000"/>
                  <a:lumOff val="25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cs typeface="Calibri"/>
                <a:sym typeface="Calibri"/>
              </a:endParaRPr>
            </a:p>
          </p:txBody>
        </p:sp>
      </p:grpSp>
    </p:spTree>
    <p:extLst>
      <p:ext uri="{BB962C8B-B14F-4D97-AF65-F5344CB8AC3E}">
        <p14:creationId xmlns:p14="http://schemas.microsoft.com/office/powerpoint/2010/main" xmlns="" val="2142236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88703" y="584368"/>
            <a:ext cx="1815720"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marR="0" lvl="1" indent="0" algn="l" defTabSz="914400" rtl="0" eaLnBrk="1" fontAlgn="auto" latinLnBrk="0" hangingPunct="0">
              <a:lnSpc>
                <a:spcPct val="100000"/>
              </a:lnSpc>
              <a:spcBef>
                <a:spcPts val="0"/>
              </a:spcBef>
              <a:spcAft>
                <a:spcPts val="0"/>
              </a:spcAft>
              <a:buClr>
                <a:srgbClr val="E46C0A"/>
              </a:buClr>
              <a:buSzPct val="100000"/>
              <a:buFontTx/>
              <a:buChar char="■"/>
              <a:tabLst/>
              <a:defRPr sz="2000" b="1">
                <a:latin typeface="+mn-lt"/>
                <a:ea typeface="+mn-ea"/>
                <a:cs typeface="+mn-cs"/>
                <a:sym typeface="Helvetica"/>
              </a:defRPr>
            </a:pPr>
            <a:r>
              <a:rPr kumimoji="0" sz="2000" b="1" i="0" u="none" strike="noStrike" kern="0" cap="none" spc="0" normalizeH="0" baseline="0" noProof="0">
                <a:ln>
                  <a:noFill/>
                </a:ln>
                <a:solidFill>
                  <a:srgbClr val="000000"/>
                </a:solidFill>
                <a:effectLst/>
                <a:uLnTx/>
                <a:uFillTx/>
                <a:latin typeface="微軟正黑體" pitchFamily="34" charset="-120"/>
                <a:ea typeface="微軟正黑體" pitchFamily="34" charset="-120"/>
                <a:cs typeface="Helvetica"/>
                <a:sym typeface="Helvetica"/>
              </a:rPr>
              <a:t> 規劃設計方案</a:t>
            </a:r>
          </a:p>
        </p:txBody>
      </p:sp>
      <p:sp>
        <p:nvSpPr>
          <p:cNvPr id="3"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marL="0" marR="0" lvl="0" indent="0" algn="l" defTabSz="914400" rtl="0" eaLnBrk="1" fontAlgn="auto" latinLnBrk="0" hangingPunct="0">
              <a:lnSpc>
                <a:spcPts val="1600"/>
              </a:lnSpc>
              <a:spcBef>
                <a:spcPts val="600"/>
              </a:spcBef>
              <a:spcAft>
                <a:spcPts val="0"/>
              </a:spcAft>
              <a:buClrTx/>
              <a:buSzTx/>
              <a:buFontTx/>
              <a:buNone/>
              <a:tabLst/>
              <a:defRPr/>
            </a:pP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02. </a:t>
            </a:r>
            <a:r>
              <a:rPr kumimoji="0" sz="1700" b="1" i="0" u="none" strike="noStrike" kern="0" cap="none" spc="0" normalizeH="0" baseline="0" noProof="0" dirty="0" err="1">
                <a:ln>
                  <a:noFill/>
                </a:ln>
                <a:solidFill>
                  <a:srgbClr val="F79646"/>
                </a:solidFill>
                <a:effectLst/>
                <a:uLnTx/>
                <a:uFillTx/>
                <a:latin typeface="微軟正黑體" pitchFamily="34" charset="-120"/>
                <a:ea typeface="微軟正黑體" pitchFamily="34" charset="-120"/>
                <a:cs typeface="Helvetica"/>
                <a:sym typeface="Helvetica"/>
              </a:rPr>
              <a:t>規劃方案</a:t>
            </a: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 – </a:t>
            </a:r>
            <a:r>
              <a:rPr kumimoji="0" lang="zh-TW" alt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透視圖</a:t>
            </a:r>
            <a:endParaRPr kumimoji="0"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endParaRPr>
          </a:p>
        </p:txBody>
      </p:sp>
      <p:pic>
        <p:nvPicPr>
          <p:cNvPr id="6" name="Picture 4" descr="C:\Users\Administrator\Desktop\0709\render\P_1 (2).jpg"/>
          <p:cNvPicPr>
            <a:picLocks noChangeAspect="1" noChangeArrowheads="1"/>
          </p:cNvPicPr>
          <p:nvPr/>
        </p:nvPicPr>
        <p:blipFill>
          <a:blip r:embed="rId2" cstate="print"/>
          <a:srcRect/>
          <a:stretch>
            <a:fillRect/>
          </a:stretch>
        </p:blipFill>
        <p:spPr bwMode="auto">
          <a:xfrm>
            <a:off x="899592" y="1412776"/>
            <a:ext cx="7344816" cy="4896544"/>
          </a:xfrm>
          <a:prstGeom prst="rect">
            <a:avLst/>
          </a:prstGeom>
          <a:noFill/>
        </p:spPr>
      </p:pic>
    </p:spTree>
    <p:extLst>
      <p:ext uri="{BB962C8B-B14F-4D97-AF65-F5344CB8AC3E}">
        <p14:creationId xmlns:p14="http://schemas.microsoft.com/office/powerpoint/2010/main" xmlns="" val="3681213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p:cNvGrpSpPr/>
          <p:nvPr/>
        </p:nvGrpSpPr>
        <p:grpSpPr>
          <a:xfrm>
            <a:off x="467544" y="1221079"/>
            <a:ext cx="4733019" cy="3154097"/>
            <a:chOff x="461747" y="994983"/>
            <a:chExt cx="8620844" cy="5744954"/>
          </a:xfrm>
        </p:grpSpPr>
        <p:pic>
          <p:nvPicPr>
            <p:cNvPr id="9" name="Picture 3" descr="Picture 3"/>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461747" y="994983"/>
              <a:ext cx="8620844" cy="5744954"/>
            </a:xfrm>
            <a:prstGeom prst="rect">
              <a:avLst/>
            </a:prstGeom>
            <a:ln w="12700" cap="flat">
              <a:noFill/>
              <a:miter lim="400000"/>
            </a:ln>
            <a:effectLst/>
          </p:spPr>
        </p:pic>
        <p:sp>
          <p:nvSpPr>
            <p:cNvPr id="10" name="文字方塊 16"/>
            <p:cNvSpPr txBox="1"/>
            <p:nvPr/>
          </p:nvSpPr>
          <p:spPr>
            <a:xfrm>
              <a:off x="870366" y="2852936"/>
              <a:ext cx="1195923"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連接空橋</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1" name="文字方塊 12"/>
            <p:cNvSpPr txBox="1"/>
            <p:nvPr/>
          </p:nvSpPr>
          <p:spPr>
            <a:xfrm>
              <a:off x="1766014" y="3645025"/>
              <a:ext cx="1709798"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大陀螺溜滑梯</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2" name="文字方塊 11"/>
            <p:cNvSpPr txBox="1"/>
            <p:nvPr/>
          </p:nvSpPr>
          <p:spPr>
            <a:xfrm>
              <a:off x="3375663" y="4027287"/>
              <a:ext cx="1102491"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陀螺競技場</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3" name="文字方塊 17"/>
            <p:cNvSpPr txBox="1"/>
            <p:nvPr/>
          </p:nvSpPr>
          <p:spPr>
            <a:xfrm>
              <a:off x="4959046" y="3182783"/>
              <a:ext cx="728762"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攀爬橋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4" name="文字方塊 17"/>
            <p:cNvSpPr txBox="1"/>
            <p:nvPr/>
          </p:nvSpPr>
          <p:spPr>
            <a:xfrm>
              <a:off x="2987824" y="3126525"/>
              <a:ext cx="728762"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攀爬橋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5" name="文字方塊 15"/>
            <p:cNvSpPr txBox="1"/>
            <p:nvPr/>
          </p:nvSpPr>
          <p:spPr>
            <a:xfrm>
              <a:off x="3375663" y="2102663"/>
              <a:ext cx="915627"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陀螺遊具</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6" name="文字方塊 13"/>
            <p:cNvSpPr txBox="1"/>
            <p:nvPr/>
          </p:nvSpPr>
          <p:spPr>
            <a:xfrm>
              <a:off x="4716015" y="3861048"/>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小陀螺攀爬區</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7" name="文字方塊 18"/>
            <p:cNvSpPr txBox="1"/>
            <p:nvPr/>
          </p:nvSpPr>
          <p:spPr>
            <a:xfrm>
              <a:off x="4070271" y="4797151"/>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親子休憩座椅</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8" name="文字方塊 14"/>
            <p:cNvSpPr txBox="1"/>
            <p:nvPr/>
          </p:nvSpPr>
          <p:spPr>
            <a:xfrm>
              <a:off x="6734565" y="3573016"/>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入口藝術陀螺</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grpSp>
      <p:sp>
        <p:nvSpPr>
          <p:cNvPr id="3" name="文字方塊 1"/>
          <p:cNvSpPr txBox="1"/>
          <p:nvPr/>
        </p:nvSpPr>
        <p:spPr>
          <a:xfrm>
            <a:off x="588703" y="584368"/>
            <a:ext cx="1815720"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marR="0" lvl="1" indent="0" algn="l" defTabSz="914400" rtl="0" eaLnBrk="1" fontAlgn="auto" latinLnBrk="0" hangingPunct="0">
              <a:lnSpc>
                <a:spcPct val="100000"/>
              </a:lnSpc>
              <a:spcBef>
                <a:spcPts val="0"/>
              </a:spcBef>
              <a:spcAft>
                <a:spcPts val="0"/>
              </a:spcAft>
              <a:buClr>
                <a:srgbClr val="E46C0A"/>
              </a:buClr>
              <a:buSzPct val="100000"/>
              <a:buFontTx/>
              <a:buChar char="■"/>
              <a:tabLst/>
              <a:defRPr sz="2000" b="1">
                <a:latin typeface="+mn-lt"/>
                <a:ea typeface="+mn-ea"/>
                <a:cs typeface="+mn-cs"/>
                <a:sym typeface="Helvetica"/>
              </a:defRPr>
            </a:pPr>
            <a:r>
              <a:rPr kumimoji="0" sz="2000" b="1" i="0" u="none" strike="noStrike" kern="0" cap="none" spc="0" normalizeH="0" baseline="0" noProof="0">
                <a:ln>
                  <a:noFill/>
                </a:ln>
                <a:solidFill>
                  <a:srgbClr val="000000"/>
                </a:solidFill>
                <a:effectLst/>
                <a:uLnTx/>
                <a:uFillTx/>
                <a:latin typeface="微軟正黑體" pitchFamily="34" charset="-120"/>
                <a:ea typeface="微軟正黑體" pitchFamily="34" charset="-120"/>
                <a:cs typeface="Helvetica"/>
                <a:sym typeface="Helvetica"/>
              </a:rPr>
              <a:t> 規劃設計方案</a:t>
            </a:r>
          </a:p>
        </p:txBody>
      </p:sp>
      <p:sp>
        <p:nvSpPr>
          <p:cNvPr id="4"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marL="0" marR="0" lvl="0" indent="0" algn="l" defTabSz="914400" rtl="0" eaLnBrk="1" fontAlgn="auto" latinLnBrk="0" hangingPunct="0">
              <a:lnSpc>
                <a:spcPts val="1600"/>
              </a:lnSpc>
              <a:spcBef>
                <a:spcPts val="600"/>
              </a:spcBef>
              <a:spcAft>
                <a:spcPts val="0"/>
              </a:spcAft>
              <a:buClrTx/>
              <a:buSzTx/>
              <a:buFontTx/>
              <a:buNone/>
              <a:tabLst/>
              <a:defRPr/>
            </a:pP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03. </a:t>
            </a:r>
            <a:r>
              <a:rPr kumimoji="0" sz="1700" b="1" i="0" u="none" strike="noStrike" kern="0" cap="none" spc="0" normalizeH="0" baseline="0" noProof="0" dirty="0" err="1">
                <a:ln>
                  <a:noFill/>
                </a:ln>
                <a:solidFill>
                  <a:srgbClr val="F79646"/>
                </a:solidFill>
                <a:effectLst/>
                <a:uLnTx/>
                <a:uFillTx/>
                <a:latin typeface="微軟正黑體" pitchFamily="34" charset="-120"/>
                <a:ea typeface="微軟正黑體" pitchFamily="34" charset="-120"/>
                <a:cs typeface="Helvetica"/>
                <a:sym typeface="Helvetica"/>
              </a:rPr>
              <a:t>規劃方案說明</a:t>
            </a:r>
            <a:endParaRPr kumimoji="0"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endParaRPr>
          </a:p>
        </p:txBody>
      </p:sp>
      <p:pic>
        <p:nvPicPr>
          <p:cNvPr id="5" name="Picture 4" descr="Picture 4"/>
          <p:cNvPicPr>
            <a:picLocks noChangeAspect="1"/>
          </p:cNvPicPr>
          <p:nvPr/>
        </p:nvPicPr>
        <p:blipFill>
          <a:blip r:embed="rId3" cstate="print"/>
          <a:stretch>
            <a:fillRect/>
          </a:stretch>
        </p:blipFill>
        <p:spPr>
          <a:xfrm>
            <a:off x="5544108" y="4365104"/>
            <a:ext cx="3275856" cy="2223335"/>
          </a:xfrm>
          <a:prstGeom prst="rect">
            <a:avLst/>
          </a:prstGeom>
          <a:ln w="12700">
            <a:miter lim="400000"/>
          </a:ln>
        </p:spPr>
      </p:pic>
      <p:pic>
        <p:nvPicPr>
          <p:cNvPr id="6" name="Picture 5" descr="Picture 5"/>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a:xfrm>
            <a:off x="3131369" y="4504955"/>
            <a:ext cx="1871297" cy="2126474"/>
          </a:xfrm>
          <a:prstGeom prst="rect">
            <a:avLst/>
          </a:prstGeom>
          <a:ln w="12700">
            <a:miter lim="400000"/>
          </a:ln>
        </p:spPr>
      </p:pic>
      <p:pic>
        <p:nvPicPr>
          <p:cNvPr id="7" name="Picture 4" descr="Picture 4"/>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a:xfrm>
            <a:off x="611560" y="4505071"/>
            <a:ext cx="2519809" cy="2126358"/>
          </a:xfrm>
          <a:prstGeom prst="rect">
            <a:avLst/>
          </a:prstGeom>
          <a:ln w="12700">
            <a:miter lim="400000"/>
          </a:ln>
        </p:spPr>
      </p:pic>
      <p:sp>
        <p:nvSpPr>
          <p:cNvPr id="19" name="矩形 36"/>
          <p:cNvSpPr/>
          <p:nvPr/>
        </p:nvSpPr>
        <p:spPr>
          <a:xfrm>
            <a:off x="691884" y="1559881"/>
            <a:ext cx="1562633" cy="2445183"/>
          </a:xfrm>
          <a:prstGeom prst="rect">
            <a:avLst/>
          </a:prstGeom>
          <a:ln w="19050">
            <a:solidFill>
              <a:srgbClr val="C00000"/>
            </a:solidFill>
            <a:prstDash val="sysDash"/>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20" name="Picture 2" descr="Picture 2"/>
          <p:cNvPicPr>
            <a:picLocks noChangeAspect="1"/>
          </p:cNvPicPr>
          <p:nvPr/>
        </p:nvPicPr>
        <p:blipFill>
          <a:blip r:embed="rId6" cstate="print"/>
          <a:stretch>
            <a:fillRect/>
          </a:stretch>
        </p:blipFill>
        <p:spPr>
          <a:xfrm>
            <a:off x="5525852" y="2378120"/>
            <a:ext cx="3312368" cy="2101759"/>
          </a:xfrm>
          <a:prstGeom prst="rect">
            <a:avLst/>
          </a:prstGeom>
          <a:ln w="12700">
            <a:miter lim="400000"/>
          </a:ln>
        </p:spPr>
      </p:pic>
      <p:pic>
        <p:nvPicPr>
          <p:cNvPr id="3074" name="Picture 2" descr="C:\Users\Administrator\Desktop\0709\render\PP\_3.jpg"/>
          <p:cNvPicPr>
            <a:picLocks noChangeAspect="1" noChangeArrowheads="1"/>
          </p:cNvPicPr>
          <p:nvPr/>
        </p:nvPicPr>
        <p:blipFill>
          <a:blip r:embed="rId7" cstate="print"/>
          <a:srcRect/>
          <a:stretch>
            <a:fillRect/>
          </a:stretch>
        </p:blipFill>
        <p:spPr bwMode="auto">
          <a:xfrm>
            <a:off x="5508104" y="188640"/>
            <a:ext cx="3347864" cy="2183904"/>
          </a:xfrm>
          <a:prstGeom prst="rect">
            <a:avLst/>
          </a:prstGeom>
          <a:noFill/>
        </p:spPr>
      </p:pic>
    </p:spTree>
    <p:extLst>
      <p:ext uri="{BB962C8B-B14F-4D97-AF65-F5344CB8AC3E}">
        <p14:creationId xmlns:p14="http://schemas.microsoft.com/office/powerpoint/2010/main" xmlns="" val="2110093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323528" y="1268760"/>
            <a:ext cx="4733019" cy="3154097"/>
            <a:chOff x="461747" y="994983"/>
            <a:chExt cx="8620844" cy="5744954"/>
          </a:xfrm>
        </p:grpSpPr>
        <p:pic>
          <p:nvPicPr>
            <p:cNvPr id="3" name="Picture 3" descr="Picture 3"/>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461747" y="994983"/>
              <a:ext cx="8620844" cy="5744954"/>
            </a:xfrm>
            <a:prstGeom prst="rect">
              <a:avLst/>
            </a:prstGeom>
            <a:ln w="12700" cap="flat">
              <a:noFill/>
              <a:miter lim="400000"/>
            </a:ln>
            <a:effectLst/>
          </p:spPr>
        </p:pic>
        <p:sp>
          <p:nvSpPr>
            <p:cNvPr id="4" name="文字方塊 16"/>
            <p:cNvSpPr txBox="1"/>
            <p:nvPr/>
          </p:nvSpPr>
          <p:spPr>
            <a:xfrm>
              <a:off x="870366" y="2852936"/>
              <a:ext cx="915627"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連接空橋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5" name="文字方塊 12"/>
            <p:cNvSpPr txBox="1"/>
            <p:nvPr/>
          </p:nvSpPr>
          <p:spPr>
            <a:xfrm>
              <a:off x="1766014" y="3645025"/>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大陀螺溜滑梯</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6" name="文字方塊 5"/>
            <p:cNvSpPr txBox="1"/>
            <p:nvPr/>
          </p:nvSpPr>
          <p:spPr>
            <a:xfrm>
              <a:off x="3375663" y="4027287"/>
              <a:ext cx="1102491"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陀螺競技場</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7" name="文字方塊 17"/>
            <p:cNvSpPr txBox="1"/>
            <p:nvPr/>
          </p:nvSpPr>
          <p:spPr>
            <a:xfrm>
              <a:off x="4959046" y="3182783"/>
              <a:ext cx="938985"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攀爬橋</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8" name="文字方塊 17"/>
            <p:cNvSpPr txBox="1"/>
            <p:nvPr/>
          </p:nvSpPr>
          <p:spPr>
            <a:xfrm>
              <a:off x="2987824" y="3126525"/>
              <a:ext cx="938985"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攀爬橋</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9" name="文字方塊 15"/>
            <p:cNvSpPr txBox="1"/>
            <p:nvPr/>
          </p:nvSpPr>
          <p:spPr>
            <a:xfrm>
              <a:off x="3375663" y="2102663"/>
              <a:ext cx="915627"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陀螺遊具</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0" name="文字方塊 13"/>
            <p:cNvSpPr txBox="1"/>
            <p:nvPr/>
          </p:nvSpPr>
          <p:spPr>
            <a:xfrm>
              <a:off x="4716015" y="3861048"/>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小陀螺攀爬區</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1" name="文字方塊 18"/>
            <p:cNvSpPr txBox="1"/>
            <p:nvPr/>
          </p:nvSpPr>
          <p:spPr>
            <a:xfrm>
              <a:off x="4070271" y="4797151"/>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親子休憩座椅</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2" name="文字方塊 14"/>
            <p:cNvSpPr txBox="1"/>
            <p:nvPr/>
          </p:nvSpPr>
          <p:spPr>
            <a:xfrm>
              <a:off x="6734565" y="3573016"/>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入口藝術陀螺</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grpSp>
      <p:sp>
        <p:nvSpPr>
          <p:cNvPr id="13" name="矩形 36"/>
          <p:cNvSpPr/>
          <p:nvPr/>
        </p:nvSpPr>
        <p:spPr>
          <a:xfrm>
            <a:off x="1619672" y="2204864"/>
            <a:ext cx="1847172" cy="692201"/>
          </a:xfrm>
          <a:prstGeom prst="rect">
            <a:avLst/>
          </a:prstGeom>
          <a:ln w="19050">
            <a:solidFill>
              <a:srgbClr val="C00000"/>
            </a:solidFill>
            <a:prstDash val="sysDash"/>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 name="文字方塊 1"/>
          <p:cNvSpPr txBox="1"/>
          <p:nvPr/>
        </p:nvSpPr>
        <p:spPr>
          <a:xfrm>
            <a:off x="588703" y="584368"/>
            <a:ext cx="1815720"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marR="0" lvl="1" indent="0" algn="l" defTabSz="914400" rtl="0" eaLnBrk="1" fontAlgn="auto" latinLnBrk="0" hangingPunct="0">
              <a:lnSpc>
                <a:spcPct val="100000"/>
              </a:lnSpc>
              <a:spcBef>
                <a:spcPts val="0"/>
              </a:spcBef>
              <a:spcAft>
                <a:spcPts val="0"/>
              </a:spcAft>
              <a:buClr>
                <a:srgbClr val="E46C0A"/>
              </a:buClr>
              <a:buSzPct val="100000"/>
              <a:buFontTx/>
              <a:buChar char="■"/>
              <a:tabLst/>
              <a:defRPr sz="2000" b="1">
                <a:latin typeface="+mn-lt"/>
                <a:ea typeface="+mn-ea"/>
                <a:cs typeface="+mn-cs"/>
                <a:sym typeface="Helvetica"/>
              </a:defRPr>
            </a:pPr>
            <a:r>
              <a:rPr kumimoji="0" sz="2000" b="1" i="0" u="none" strike="noStrike" kern="0" cap="none" spc="0" normalizeH="0" baseline="0" noProof="0">
                <a:ln>
                  <a:noFill/>
                </a:ln>
                <a:solidFill>
                  <a:srgbClr val="000000"/>
                </a:solidFill>
                <a:effectLst/>
                <a:uLnTx/>
                <a:uFillTx/>
                <a:latin typeface="微軟正黑體" pitchFamily="34" charset="-120"/>
                <a:ea typeface="微軟正黑體" pitchFamily="34" charset="-120"/>
                <a:cs typeface="Helvetica"/>
                <a:sym typeface="Helvetica"/>
              </a:rPr>
              <a:t> 規劃設計方案</a:t>
            </a:r>
          </a:p>
        </p:txBody>
      </p:sp>
      <p:sp>
        <p:nvSpPr>
          <p:cNvPr id="15"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marL="0" marR="0" lvl="0" indent="0" algn="l" defTabSz="914400" rtl="0" eaLnBrk="1" fontAlgn="auto" latinLnBrk="0" hangingPunct="0">
              <a:lnSpc>
                <a:spcPts val="1600"/>
              </a:lnSpc>
              <a:spcBef>
                <a:spcPts val="600"/>
              </a:spcBef>
              <a:spcAft>
                <a:spcPts val="0"/>
              </a:spcAft>
              <a:buClrTx/>
              <a:buSzTx/>
              <a:buFontTx/>
              <a:buNone/>
              <a:tabLst/>
              <a:defRPr/>
            </a:pP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03. </a:t>
            </a:r>
            <a:r>
              <a:rPr kumimoji="0" sz="1700" b="1" i="0" u="none" strike="noStrike" kern="0" cap="none" spc="0" normalizeH="0" baseline="0" noProof="0" dirty="0" err="1">
                <a:ln>
                  <a:noFill/>
                </a:ln>
                <a:solidFill>
                  <a:srgbClr val="F79646"/>
                </a:solidFill>
                <a:effectLst/>
                <a:uLnTx/>
                <a:uFillTx/>
                <a:latin typeface="微軟正黑體" pitchFamily="34" charset="-120"/>
                <a:ea typeface="微軟正黑體" pitchFamily="34" charset="-120"/>
                <a:cs typeface="Helvetica"/>
                <a:sym typeface="Helvetica"/>
              </a:rPr>
              <a:t>規劃方案說明</a:t>
            </a:r>
            <a:endParaRPr kumimoji="0"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endParaRPr>
          </a:p>
        </p:txBody>
      </p:sp>
      <p:pic>
        <p:nvPicPr>
          <p:cNvPr id="18" name="Picture 2" descr="Picture 2"/>
          <p:cNvPicPr>
            <a:picLocks noChangeAspect="1"/>
          </p:cNvPicPr>
          <p:nvPr/>
        </p:nvPicPr>
        <p:blipFill>
          <a:blip r:embed="rId3" cstate="print"/>
          <a:stretch>
            <a:fillRect/>
          </a:stretch>
        </p:blipFill>
        <p:spPr>
          <a:xfrm>
            <a:off x="5580112" y="332656"/>
            <a:ext cx="3253840" cy="1831633"/>
          </a:xfrm>
          <a:prstGeom prst="rect">
            <a:avLst/>
          </a:prstGeom>
          <a:ln w="12700" cap="flat">
            <a:noFill/>
            <a:miter lim="400000"/>
          </a:ln>
          <a:effectLst/>
        </p:spPr>
      </p:pic>
      <p:pic>
        <p:nvPicPr>
          <p:cNvPr id="20" name="圖片 12" descr="圖片 12"/>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a:xfrm>
            <a:off x="5580112" y="4772461"/>
            <a:ext cx="3240360" cy="1725499"/>
          </a:xfrm>
          <a:prstGeom prst="rect">
            <a:avLst/>
          </a:prstGeom>
          <a:ln w="12700" cap="flat">
            <a:noFill/>
            <a:miter lim="400000"/>
          </a:ln>
          <a:effectLst/>
        </p:spPr>
      </p:pic>
      <p:grpSp>
        <p:nvGrpSpPr>
          <p:cNvPr id="146" name="群組 145"/>
          <p:cNvGrpSpPr/>
          <p:nvPr/>
        </p:nvGrpSpPr>
        <p:grpSpPr>
          <a:xfrm>
            <a:off x="5580112" y="2276872"/>
            <a:ext cx="3240360" cy="2455135"/>
            <a:chOff x="5076056" y="2304256"/>
            <a:chExt cx="3816424" cy="2790387"/>
          </a:xfrm>
        </p:grpSpPr>
        <p:pic>
          <p:nvPicPr>
            <p:cNvPr id="23" name="Picture 14" descr="Picture 14"/>
            <p:cNvPicPr>
              <a:picLocks noChangeAspect="1"/>
            </p:cNvPicPr>
            <p:nvPr/>
          </p:nvPicPr>
          <p:blipFill>
            <a:blip r:embed="rId5" cstate="print"/>
            <a:stretch>
              <a:fillRect/>
            </a:stretch>
          </p:blipFill>
          <p:spPr>
            <a:xfrm>
              <a:off x="7033385" y="2304256"/>
              <a:ext cx="1859095" cy="2790387"/>
            </a:xfrm>
            <a:prstGeom prst="rect">
              <a:avLst/>
            </a:prstGeom>
            <a:ln w="12700" cap="flat">
              <a:noFill/>
              <a:miter lim="400000"/>
            </a:ln>
            <a:effectLst/>
          </p:spPr>
        </p:pic>
        <p:pic>
          <p:nvPicPr>
            <p:cNvPr id="24" name="Picture 2" descr="Picture 2"/>
            <p:cNvPicPr>
              <a:picLocks noChangeAspect="1"/>
            </p:cNvPicPr>
            <p:nvPr/>
          </p:nvPicPr>
          <p:blipFill>
            <a:blip r:embed="rId6" cstate="print"/>
            <a:stretch>
              <a:fillRect/>
            </a:stretch>
          </p:blipFill>
          <p:spPr>
            <a:xfrm>
              <a:off x="5076056" y="2304256"/>
              <a:ext cx="1859097" cy="2790387"/>
            </a:xfrm>
            <a:prstGeom prst="rect">
              <a:avLst/>
            </a:prstGeom>
            <a:ln w="12700" cap="flat">
              <a:noFill/>
              <a:miter lim="400000"/>
            </a:ln>
            <a:effectLst/>
          </p:spPr>
        </p:pic>
      </p:grpSp>
      <p:sp>
        <p:nvSpPr>
          <p:cNvPr id="102" name="橢圓 101"/>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03" name="橢圓 102"/>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45" name="橢圓 44"/>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54" name="橢圓 53"/>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55" name="橢圓 54"/>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56" name="橢圓 55"/>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57" name="橢圓 56"/>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60" name="橢圓 59"/>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61" name="橢圓 60"/>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81" name="橢圓 80"/>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82" name="橢圓 81"/>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83" name="橢圓 82"/>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86" name="橢圓 85"/>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87" name="橢圓 86"/>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88" name="橢圓 87"/>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89" name="橢圓 88"/>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90" name="橢圓 89"/>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91" name="橢圓 90"/>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92" name="橢圓 91"/>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93" name="橢圓 92"/>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94" name="橢圓 93"/>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97" name="橢圓 96"/>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98" name="橢圓 97"/>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99" name="橢圓 98"/>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00" name="橢圓 99"/>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01" name="橢圓 100"/>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04" name="橢圓 103"/>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05" name="橢圓 104"/>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06" name="橢圓 105"/>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07" name="橢圓 106"/>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08" name="橢圓 107"/>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09" name="橢圓 108"/>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12" name="橢圓 111"/>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13" name="橢圓 112"/>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14" name="橢圓 113"/>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15" name="橢圓 114"/>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16" name="橢圓 115"/>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17" name="橢圓 116"/>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18" name="橢圓 117"/>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19" name="橢圓 118"/>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20" name="橢圓 119"/>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21" name="橢圓 120"/>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22" name="橢圓 121"/>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23" name="橢圓 122"/>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24" name="橢圓 123"/>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25" name="橢圓 124"/>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26" name="橢圓 125"/>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27" name="橢圓 126"/>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28" name="橢圓 127"/>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29" name="橢圓 128"/>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30" name="橢圓 129"/>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31" name="橢圓 130"/>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32" name="橢圓 131"/>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33" name="橢圓 132"/>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34" name="橢圓 133"/>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35" name="橢圓 134"/>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36" name="橢圓 135"/>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37" name="橢圓 136"/>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38" name="橢圓 137"/>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39" name="橢圓 138"/>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40" name="橢圓 139"/>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41" name="橢圓 140"/>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42" name="橢圓 141"/>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143" name="橢圓 142"/>
          <p:cNvSpPr/>
          <p:nvPr/>
        </p:nvSpPr>
        <p:spPr>
          <a:xfrm>
            <a:off x="997889" y="2204864"/>
            <a:ext cx="45719" cy="45719"/>
          </a:xfrm>
          <a:prstGeom prst="ellipse">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pic>
        <p:nvPicPr>
          <p:cNvPr id="144" name="Picture 6" descr="C:\Users\Administrator\Desktop\0709\render\PP\_2.jpg"/>
          <p:cNvPicPr>
            <a:picLocks noChangeAspect="1" noChangeArrowheads="1"/>
          </p:cNvPicPr>
          <p:nvPr/>
        </p:nvPicPr>
        <p:blipFill>
          <a:blip r:embed="rId7" cstate="print"/>
          <a:srcRect t="14870"/>
          <a:stretch>
            <a:fillRect/>
          </a:stretch>
        </p:blipFill>
        <p:spPr bwMode="auto">
          <a:xfrm>
            <a:off x="467544" y="4365104"/>
            <a:ext cx="4392488" cy="2492896"/>
          </a:xfrm>
          <a:prstGeom prst="rect">
            <a:avLst/>
          </a:prstGeom>
          <a:noFill/>
        </p:spPr>
      </p:pic>
    </p:spTree>
    <p:extLst>
      <p:ext uri="{BB962C8B-B14F-4D97-AF65-F5344CB8AC3E}">
        <p14:creationId xmlns:p14="http://schemas.microsoft.com/office/powerpoint/2010/main" xmlns="" val="228222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300"/>
                                  </p:stCondLst>
                                  <p:childTnLst>
                                    <p:animMotion origin="layout" path="M 0 0 C -0.00208 0.00324 -0.00417 0.00648 -0.00625 0.01019 C -0.00833 0.01389 -0.01076 0.01829 -0.01233 0.02269 C -0.01389 0.02708 -0.01528 0.03241 -0.01615 0.03727 C -0.01701 0.04213 -0.01736 0.04745 -0.01771 0.05255 C -0.01805 0.05764 -0.01788 0.06273 -0.01771 0.06783 C -0.01753 0.07292 -0.01719 0.07755 -0.01649 0.08264 C -0.0158 0.08773 -0.0151 0.09398 -0.01354 0.09861 C -0.01198 0.10324 -0.00937 0.10718 -0.00712 0.11088 C -0.00486 0.11458 -0.0026 0.11759 0.00017 0.12083 C 0.00295 0.12408 0.00642 0.12801 0.0099 0.13033 C 0.01337 0.13264 0.01719 0.13426 0.02083 0.13542 C 0.02448 0.13658 0.02795 0.13727 0.03177 0.13681 C 0.03559 0.13634 0.03976 0.13449 0.0434 0.13241 C 0.04705 0.13033 0.05017 0.12801 0.05313 0.125 C 0.05608 0.12199 0.05938 0.11852 0.06146 0.11435 C 0.06354 0.11019 0.06441 0.10509 0.0658 0.10046 C 0.06719 0.09583 0.06823 0.09028 0.06979 0.08588 C 0.07135 0.08148 0.07326 0.07732 0.0757 0.07338 C 0.07813 0.06945 0.08142 0.06528 0.08403 0.06158 C 0.08663 0.05787 0.08854 0.05417 0.09132 0.05116 C 0.0941 0.04815 0.09722 0.04607 0.10052 0.04352 C 0.10382 0.04097 0.10781 0.03773 0.11146 0.03542 C 0.1151 0.0331 0.11823 0.03171 0.12205 0.03033 C 0.12587 0.02894 0.13021 0.02801 0.13403 0.02708 C 0.13785 0.02616 0.14115 0.02454 0.14479 0.02431 C 0.14844 0.02408 0.15278 0.02523 0.15642 0.0257 C 0.16007 0.02616 0.16337 0.02662 0.16684 0.02778 C 0.17031 0.02894 0.17396 0.03148 0.17778 0.03333 C 0.1816 0.03519 0.18594 0.03704 0.18958 0.03889 C 0.19323 0.04074 0.19618 0.04306 0.19948 0.04514 C 0.20278 0.04722 0.20625 0.04931 0.20938 0.05185 C 0.2125 0.0544 0.21563 0.05671 0.21823 0.06042 C 0.22083 0.06412 0.22413 0.06921 0.22552 0.07361 C 0.22691 0.07801 0.22639 0.08287 0.22622 0.0875 C 0.22604 0.09213 0.22813 0.10903 0.22465 0.10208 " pathEditMode="relative" ptsTypes="aaaaaaaaaaaaaaaaaaaaaaaaaaaaaaaaaaaA">
                                      <p:cBhvr>
                                        <p:cTn id="6" dur="2000" fill="hold"/>
                                        <p:tgtEl>
                                          <p:spTgt spid="102"/>
                                        </p:tgtEl>
                                        <p:attrNameLst>
                                          <p:attrName>ppt_x</p:attrName>
                                          <p:attrName>ppt_y</p:attrName>
                                        </p:attrNameLst>
                                      </p:cBhvr>
                                    </p:animMotion>
                                  </p:childTnLst>
                                </p:cTn>
                              </p:par>
                              <p:par>
                                <p:cTn id="7" presetID="0" presetClass="path" presetSubtype="0" accel="50000" decel="50000" fill="hold" grpId="0" nodeType="withEffect">
                                  <p:stCondLst>
                                    <p:cond delay="300"/>
                                  </p:stCondLst>
                                  <p:childTnLst>
                                    <p:animMotion origin="layout" path="M 1.94444E-6 -1.11111E-6 C -0.00209 0.00324 -0.00417 0.00648 -0.00625 0.01019 C -0.00834 0.01389 -0.01077 0.01829 -0.01233 0.02269 C -0.01389 0.02708 -0.01528 0.03241 -0.01615 0.03727 C -0.01702 0.04213 -0.01736 0.04745 -0.01771 0.05255 C -0.01806 0.05764 -0.01788 0.06273 -0.01771 0.06783 C -0.01754 0.07292 -0.01719 0.07755 -0.01649 0.08264 C -0.0158 0.08773 -0.01511 0.09398 -0.01354 0.09861 C -0.01198 0.10324 -0.00938 0.10718 -0.00712 0.11088 C -0.00486 0.11458 -0.00261 0.11759 0.00017 0.12083 C 0.00295 0.12408 0.00642 0.12801 0.00989 0.13033 C 0.01337 0.13264 0.01719 0.13426 0.02083 0.13542 C 0.02448 0.13658 0.02795 0.13727 0.03177 0.13681 C 0.03559 0.13634 0.03976 0.13449 0.0434 0.13241 C 0.04705 0.13033 0.05017 0.12801 0.05312 0.125 C 0.05607 0.12199 0.05937 0.11852 0.06146 0.11435 C 0.06354 0.11019 0.06441 0.10509 0.0658 0.10046 C 0.06719 0.09583 0.06823 0.09028 0.06979 0.08588 C 0.07135 0.08148 0.07326 0.07732 0.07569 0.07338 C 0.07812 0.06945 0.08142 0.06528 0.08403 0.06158 C 0.08663 0.05787 0.08854 0.05417 0.09132 0.05116 C 0.0941 0.04815 0.09722 0.04607 0.10052 0.04352 C 0.10382 0.04097 0.10781 0.03773 0.11146 0.03542 C 0.1151 0.0331 0.11823 0.03171 0.12205 0.03033 C 0.12587 0.02894 0.13021 0.02801 0.13403 0.02708 C 0.13785 0.02616 0.14114 0.02454 0.14479 0.02431 C 0.14844 0.02408 0.15278 0.02523 0.15642 0.0257 C 0.16007 0.02616 0.16337 0.02662 0.16684 0.02778 C 0.17031 0.02894 0.17396 0.03148 0.17778 0.03333 C 0.1816 0.03519 0.18594 0.03704 0.18958 0.03889 C 0.19323 0.04074 0.19618 0.04306 0.19948 0.04514 C 0.20278 0.04722 0.20625 0.04931 0.20937 0.05185 C 0.2125 0.0544 0.21562 0.05671 0.21823 0.06042 C 0.22083 0.06412 0.22413 0.06921 0.22552 0.07361 C 0.22691 0.07801 0.22604 0.08519 0.22621 0.0875 " pathEditMode="relative" rAng="0" ptsTypes="aaaaaaaaaaaaaaaaaaaaaaaaaaaaaaaaaaa">
                                      <p:cBhvr>
                                        <p:cTn id="8" dur="2000" fill="hold"/>
                                        <p:tgtEl>
                                          <p:spTgt spid="103"/>
                                        </p:tgtEl>
                                        <p:attrNameLst>
                                          <p:attrName>ppt_x</p:attrName>
                                          <p:attrName>ppt_y</p:attrName>
                                        </p:attrNameLst>
                                      </p:cBhvr>
                                      <p:rCtr x="10400" y="6900"/>
                                    </p:animMotion>
                                  </p:childTnLst>
                                </p:cTn>
                              </p:par>
                              <p:par>
                                <p:cTn id="9" presetID="0" presetClass="path" presetSubtype="0" accel="50000" decel="50000" fill="hold" grpId="0" nodeType="withEffect">
                                  <p:stCondLst>
                                    <p:cond delay="300"/>
                                  </p:stCondLst>
                                  <p:childTnLst>
                                    <p:animMotion origin="layout" path="M -2.77778E-7 -1.85185E-6 C -0.00208 0.00324 -0.00417 0.00648 -0.00625 0.01019 C -0.00833 0.01389 -0.01076 0.01829 -0.01233 0.02269 C -0.01389 0.02709 -0.01528 0.03241 -0.01615 0.03727 C -0.01701 0.04213 -0.01736 0.04746 -0.01771 0.05255 C -0.01806 0.05764 -0.01788 0.06273 -0.01771 0.06783 C -0.01753 0.07292 -0.01719 0.07755 -0.01649 0.08264 C -0.0158 0.08773 -0.0151 0.09398 -0.01354 0.09861 C -0.01198 0.10324 -0.00937 0.10718 -0.00712 0.11088 C -0.00486 0.11459 -0.0026 0.11759 0.00017 0.12084 C 0.00295 0.12408 0.00642 0.12801 0.0099 0.13033 C 0.01337 0.13264 0.01719 0.13426 0.02083 0.13542 C 0.02448 0.13658 0.02795 0.13727 0.03177 0.13681 C 0.03559 0.13634 0.03976 0.13449 0.0434 0.13241 C 0.04705 0.13033 0.05017 0.12801 0.05313 0.125 C 0.05608 0.12199 0.05938 0.11852 0.06146 0.11435 C 0.06354 0.11019 0.06441 0.10509 0.0658 0.10046 C 0.06719 0.09584 0.06823 0.09028 0.06979 0.08588 C 0.07135 0.08148 0.07326 0.07732 0.07569 0.07338 C 0.07813 0.06945 0.08142 0.06528 0.08403 0.06158 C 0.08663 0.05787 0.08854 0.05417 0.09132 0.05116 C 0.0941 0.04815 0.09722 0.04607 0.10052 0.04352 C 0.10382 0.04097 0.10781 0.03773 0.11146 0.03542 C 0.1151 0.0331 0.11823 0.03171 0.12205 0.03033 C 0.12587 0.02894 0.13021 0.02801 0.13403 0.02709 C 0.13785 0.02616 0.14115 0.02454 0.14479 0.02431 C 0.14844 0.02408 0.15278 0.02523 0.15642 0.0257 C 0.16007 0.02616 0.16337 0.02662 0.16684 0.02778 C 0.17031 0.02894 0.17396 0.03148 0.17778 0.03334 C 0.1816 0.03519 0.18594 0.03704 0.18958 0.03889 C 0.19323 0.04074 0.19618 0.04306 0.19948 0.04514 C 0.20278 0.04722 0.20625 0.04931 0.20938 0.05185 C 0.2125 0.0544 0.21563 0.05671 0.21823 0.06042 C 0.22083 0.06412 0.22431 0.07153 0.22552 0.07361 " pathEditMode="relative" rAng="0" ptsTypes="aaaaaaaaaaaaaaaaaaaaaaaaaaaaaaaaaa">
                                      <p:cBhvr>
                                        <p:cTn id="10" dur="2000" fill="hold"/>
                                        <p:tgtEl>
                                          <p:spTgt spid="45"/>
                                        </p:tgtEl>
                                        <p:attrNameLst>
                                          <p:attrName>ppt_x</p:attrName>
                                          <p:attrName>ppt_y</p:attrName>
                                        </p:attrNameLst>
                                      </p:cBhvr>
                                      <p:rCtr x="10400" y="6900"/>
                                    </p:animMotion>
                                  </p:childTnLst>
                                </p:cTn>
                              </p:par>
                              <p:par>
                                <p:cTn id="11" presetID="0" presetClass="path" presetSubtype="0" accel="50000" decel="50000" fill="hold" grpId="0" nodeType="withEffect">
                                  <p:stCondLst>
                                    <p:cond delay="300"/>
                                  </p:stCondLst>
                                  <p:childTnLst>
                                    <p:animMotion origin="layout" path="M 1.94444E-6 -1.85185E-6 C -0.00209 0.00324 -0.00417 0.00648 -0.00625 0.01019 C -0.00834 0.01389 -0.01077 0.01829 -0.01233 0.02269 C -0.01389 0.02709 -0.01528 0.03241 -0.01615 0.03727 C -0.01702 0.04213 -0.01736 0.04746 -0.01771 0.05255 C -0.01806 0.05764 -0.01788 0.06273 -0.01771 0.06783 C -0.01754 0.07292 -0.01719 0.07755 -0.01649 0.08264 C -0.0158 0.08773 -0.01511 0.09398 -0.01354 0.09861 C -0.01198 0.10324 -0.00938 0.10718 -0.00712 0.11088 C -0.00486 0.11459 -0.00261 0.11759 0.00017 0.12084 C 0.00295 0.12408 0.00642 0.12801 0.00989 0.13033 C 0.01337 0.13264 0.01719 0.13426 0.02083 0.13542 C 0.02448 0.13658 0.02795 0.13727 0.03177 0.13681 C 0.03559 0.13634 0.03976 0.13449 0.0434 0.13241 C 0.04705 0.13033 0.05017 0.12801 0.05312 0.125 C 0.05607 0.12199 0.05937 0.11852 0.06146 0.11435 C 0.06354 0.11019 0.06441 0.10509 0.0658 0.10046 C 0.06719 0.09584 0.06823 0.09028 0.06979 0.08588 C 0.07135 0.08148 0.07326 0.07732 0.07569 0.07338 C 0.07812 0.06945 0.08142 0.06528 0.08403 0.06158 C 0.08663 0.05787 0.08854 0.05417 0.09132 0.05116 C 0.0941 0.04815 0.09722 0.04607 0.10052 0.04352 C 0.10382 0.04097 0.10781 0.03773 0.11146 0.03542 C 0.1151 0.0331 0.11823 0.03171 0.12205 0.03033 C 0.12587 0.02894 0.13021 0.02801 0.13403 0.02709 C 0.13785 0.02616 0.14114 0.02454 0.14479 0.02431 C 0.14844 0.02408 0.15278 0.02523 0.15642 0.0257 C 0.16007 0.02616 0.16337 0.02662 0.16684 0.02778 C 0.17014 0.02894 0.17378 0.03148 0.17778 0.03334 C 0.1816 0.03519 0.18594 0.03704 0.18958 0.03889 C 0.19323 0.04074 0.19618 0.04306 0.19948 0.04514 C 0.20278 0.04722 0.20625 0.04931 0.20937 0.05185 C 0.2125 0.0544 0.21684 0.05903 0.21823 0.06042 " pathEditMode="relative" rAng="0" ptsTypes="aaaaaaaaaaaaaaaaaaaaaaaaaaaaaaaaa">
                                      <p:cBhvr>
                                        <p:cTn id="12" dur="2000" fill="hold"/>
                                        <p:tgtEl>
                                          <p:spTgt spid="54"/>
                                        </p:tgtEl>
                                        <p:attrNameLst>
                                          <p:attrName>ppt_x</p:attrName>
                                          <p:attrName>ppt_y</p:attrName>
                                        </p:attrNameLst>
                                      </p:cBhvr>
                                      <p:rCtr x="10000" y="6900"/>
                                    </p:animMotion>
                                  </p:childTnLst>
                                </p:cTn>
                              </p:par>
                              <p:par>
                                <p:cTn id="13" presetID="0" presetClass="path" presetSubtype="0" accel="50000" decel="50000" fill="hold" grpId="0" nodeType="withEffect">
                                  <p:stCondLst>
                                    <p:cond delay="300"/>
                                  </p:stCondLst>
                                  <p:childTnLst>
                                    <p:animMotion origin="layout" path="M 5.55556E-7 -1.85185E-6 C -0.00208 0.00324 -0.00417 0.00648 -0.00625 0.01019 C -0.00833 0.01389 -0.01076 0.01829 -0.01233 0.02269 C -0.01389 0.02709 -0.01528 0.03241 -0.01615 0.03727 C -0.01701 0.04213 -0.01736 0.04746 -0.01771 0.05255 C -0.01806 0.05764 -0.01788 0.06273 -0.01771 0.06783 C -0.01754 0.07292 -0.01719 0.07755 -0.01649 0.08264 C -0.0158 0.08773 -0.0151 0.09398 -0.01354 0.09861 C -0.01198 0.10324 -0.00938 0.10718 -0.00712 0.11088 C -0.00486 0.11459 -0.0026 0.11759 0.00017 0.12084 C 0.00295 0.12408 0.00642 0.12801 0.0099 0.13033 C 0.01337 0.13264 0.01719 0.13426 0.02083 0.13542 C 0.02448 0.13658 0.02795 0.13727 0.03177 0.13681 C 0.03559 0.13634 0.03976 0.13449 0.0434 0.13241 C 0.04705 0.13033 0.05017 0.12801 0.05312 0.125 C 0.05608 0.12199 0.05937 0.11852 0.06146 0.11435 C 0.06354 0.11019 0.06441 0.10509 0.0658 0.10046 C 0.06719 0.09584 0.06823 0.09028 0.06979 0.08588 C 0.07135 0.08148 0.07326 0.07732 0.07569 0.07338 C 0.07812 0.06945 0.08142 0.06528 0.08403 0.06158 C 0.08663 0.05787 0.08854 0.05417 0.09132 0.05116 C 0.0941 0.04815 0.09722 0.04607 0.10052 0.04352 C 0.10382 0.04097 0.10781 0.03773 0.11146 0.03542 C 0.1151 0.0331 0.11823 0.03171 0.12205 0.03033 C 0.12587 0.02894 0.13021 0.02801 0.13403 0.02709 C 0.13785 0.02616 0.14115 0.02454 0.14479 0.02431 C 0.14844 0.02408 0.15278 0.02523 0.15642 0.0257 C 0.16007 0.02616 0.16337 0.02662 0.16684 0.02778 C 0.17014 0.02894 0.17378 0.03148 0.17778 0.03334 C 0.1816 0.03519 0.18594 0.03704 0.18958 0.03889 C 0.19323 0.04074 0.19618 0.04306 0.19948 0.04514 C 0.20278 0.04722 0.20781 0.0507 0.20937 0.05185 " pathEditMode="relative" rAng="0" ptsTypes="aaaaaaaaaaaaaaaaaaaaaaaaaaaaaaaa">
                                      <p:cBhvr>
                                        <p:cTn id="14" dur="2000" fill="hold"/>
                                        <p:tgtEl>
                                          <p:spTgt spid="55"/>
                                        </p:tgtEl>
                                        <p:attrNameLst>
                                          <p:attrName>ppt_x</p:attrName>
                                          <p:attrName>ppt_y</p:attrName>
                                        </p:attrNameLst>
                                      </p:cBhvr>
                                      <p:rCtr x="9600" y="6900"/>
                                    </p:animMotion>
                                  </p:childTnLst>
                                </p:cTn>
                              </p:par>
                              <p:par>
                                <p:cTn id="15" presetID="0" presetClass="path" presetSubtype="0" accel="50000" decel="50000" fill="hold" grpId="0" nodeType="withEffect">
                                  <p:stCondLst>
                                    <p:cond delay="300"/>
                                  </p:stCondLst>
                                  <p:childTnLst>
                                    <p:animMotion origin="layout" path="M 2.5E-6 -1.85185E-6 C -0.00209 0.00324 -0.00417 0.00648 -0.00625 0.01019 C -0.00834 0.01389 -0.01077 0.01829 -0.01233 0.02269 C -0.01389 0.02709 -0.01528 0.03241 -0.01615 0.03727 C -0.01702 0.04213 -0.01736 0.04746 -0.01771 0.05255 C -0.01806 0.05764 -0.01788 0.06273 -0.01771 0.06783 C -0.01754 0.07292 -0.01719 0.07755 -0.0165 0.08264 C -0.0158 0.08773 -0.01511 0.09398 -0.01354 0.09861 C -0.01198 0.10324 -0.00938 0.10718 -0.00712 0.11088 C -0.00486 0.11459 -0.00261 0.11759 0.00017 0.12084 C 0.00295 0.12408 0.00642 0.12801 0.00989 0.13033 C 0.01337 0.13264 0.01719 0.13426 0.02083 0.13542 C 0.02448 0.13658 0.02795 0.13727 0.03177 0.13681 C 0.03559 0.13634 0.03975 0.13449 0.0434 0.13241 C 0.04705 0.13033 0.05017 0.12801 0.05312 0.125 C 0.05607 0.12199 0.05937 0.11852 0.06146 0.11435 C 0.06354 0.11019 0.06441 0.10509 0.0658 0.10046 C 0.06719 0.09584 0.06823 0.09028 0.06979 0.08588 C 0.07135 0.08148 0.07326 0.07732 0.07569 0.07338 C 0.07812 0.06945 0.08142 0.06528 0.08403 0.06158 C 0.08663 0.05787 0.08854 0.05417 0.09132 0.05116 C 0.09409 0.04815 0.09722 0.04607 0.10052 0.04352 C 0.10382 0.04097 0.10781 0.03773 0.11146 0.03542 C 0.1151 0.0331 0.11823 0.03171 0.12205 0.03033 C 0.12587 0.02894 0.13021 0.02801 0.13403 0.02709 C 0.13784 0.02616 0.14114 0.02454 0.14479 0.02431 C 0.14844 0.02408 0.15278 0.02523 0.15642 0.0257 C 0.16007 0.02616 0.16337 0.02662 0.16684 0.02778 C 0.17014 0.02894 0.17378 0.03148 0.17778 0.03334 C 0.18159 0.03519 0.18594 0.03704 0.18958 0.03889 C 0.19323 0.04074 0.19774 0.04398 0.19948 0.04514 " pathEditMode="relative" rAng="0" ptsTypes="aaaaaaaaaaaaaaaaaaaaaaaaaaaaaaa">
                                      <p:cBhvr>
                                        <p:cTn id="16" dur="2000" fill="hold"/>
                                        <p:tgtEl>
                                          <p:spTgt spid="56"/>
                                        </p:tgtEl>
                                        <p:attrNameLst>
                                          <p:attrName>ppt_x</p:attrName>
                                          <p:attrName>ppt_y</p:attrName>
                                        </p:attrNameLst>
                                      </p:cBhvr>
                                      <p:rCtr x="9100" y="6900"/>
                                    </p:animMotion>
                                  </p:childTnLst>
                                </p:cTn>
                              </p:par>
                              <p:par>
                                <p:cTn id="17" presetID="0" presetClass="path" presetSubtype="0" accel="50000" decel="50000" fill="hold" grpId="0" nodeType="withEffect">
                                  <p:stCondLst>
                                    <p:cond delay="300"/>
                                  </p:stCondLst>
                                  <p:childTnLst>
                                    <p:animMotion origin="layout" path="M 8.33333E-7 -1.85185E-6 C -0.00208 0.00324 -0.00417 0.00648 -0.00625 0.01019 C -0.00833 0.01389 -0.01076 0.01829 -0.01233 0.02269 C -0.01389 0.02709 -0.01528 0.03241 -0.01615 0.03727 C -0.01701 0.04213 -0.01736 0.04746 -0.01771 0.05255 C -0.01806 0.05764 -0.01788 0.06273 -0.01771 0.06783 C -0.01754 0.07292 -0.01719 0.07755 -0.01649 0.08264 C -0.0158 0.08773 -0.0151 0.09398 -0.01354 0.09861 C -0.01198 0.10324 -0.00938 0.10718 -0.00712 0.11088 C -0.00486 0.11459 -0.0026 0.11759 0.00017 0.12084 C 0.00295 0.12408 0.00642 0.12801 0.0099 0.13033 C 0.01337 0.13264 0.01719 0.13426 0.02083 0.13542 C 0.02448 0.13658 0.02795 0.13727 0.03177 0.13681 C 0.03559 0.13634 0.03976 0.13449 0.0434 0.13241 C 0.04705 0.13033 0.05017 0.12801 0.05312 0.125 C 0.05608 0.12199 0.05937 0.11852 0.06146 0.11435 C 0.06354 0.11019 0.06441 0.10509 0.0658 0.10046 C 0.06719 0.09584 0.06823 0.09028 0.06979 0.08588 C 0.07135 0.08148 0.07326 0.07732 0.07569 0.07338 C 0.07812 0.06945 0.08142 0.06528 0.08403 0.06158 C 0.08663 0.05787 0.08854 0.05417 0.09132 0.05116 C 0.0941 0.04815 0.09722 0.04607 0.10052 0.04352 C 0.10382 0.04097 0.10781 0.03773 0.11146 0.03542 C 0.1151 0.0331 0.11823 0.03171 0.12205 0.03033 C 0.12587 0.02894 0.13021 0.02801 0.13403 0.02709 C 0.13785 0.02616 0.14115 0.02454 0.14479 0.02431 C 0.14844 0.02408 0.15278 0.02523 0.15642 0.0257 C 0.16007 0.02616 0.16337 0.02662 0.16684 0.02778 C 0.17014 0.02894 0.17378 0.03148 0.17778 0.03334 C 0.1816 0.03519 0.18767 0.03796 0.18958 0.03889 " pathEditMode="relative" rAng="0" ptsTypes="aaaaaaaaaaaaaaaaaaaaaaaaaaaaaa">
                                      <p:cBhvr>
                                        <p:cTn id="18" dur="2000" fill="hold"/>
                                        <p:tgtEl>
                                          <p:spTgt spid="57"/>
                                        </p:tgtEl>
                                        <p:attrNameLst>
                                          <p:attrName>ppt_x</p:attrName>
                                          <p:attrName>ppt_y</p:attrName>
                                        </p:attrNameLst>
                                      </p:cBhvr>
                                      <p:rCtr x="8600" y="6900"/>
                                    </p:animMotion>
                                  </p:childTnLst>
                                </p:cTn>
                              </p:par>
                              <p:par>
                                <p:cTn id="19" presetID="0" presetClass="path" presetSubtype="0" accel="50000" decel="50000" fill="hold" grpId="0" nodeType="withEffect">
                                  <p:stCondLst>
                                    <p:cond delay="300"/>
                                  </p:stCondLst>
                                  <p:childTnLst>
                                    <p:animMotion origin="layout" path="M 2.77778E-6 -1.85185E-6 C -0.00209 0.00324 -0.00417 0.00648 -0.00625 0.01019 C -0.00834 0.01389 -0.01077 0.01829 -0.01233 0.02269 C -0.01389 0.02709 -0.01528 0.03241 -0.01615 0.03727 C -0.01702 0.04213 -0.01736 0.04746 -0.01771 0.05255 C -0.01806 0.05764 -0.01788 0.06273 -0.01771 0.06783 C -0.01754 0.07292 -0.01719 0.07755 -0.0165 0.08264 C -0.0158 0.08773 -0.01511 0.09398 -0.01354 0.09861 C -0.01198 0.10324 -0.00938 0.10718 -0.00712 0.11088 C -0.00486 0.11459 -0.00261 0.11759 0.00017 0.12084 C 0.00295 0.12408 0.00642 0.12801 0.00989 0.13033 C 0.01337 0.13264 0.01718 0.13426 0.02083 0.13542 C 0.02448 0.13658 0.02795 0.13727 0.03177 0.13681 C 0.03559 0.13634 0.03975 0.13449 0.0434 0.13241 C 0.04705 0.13033 0.05017 0.12801 0.05312 0.125 C 0.05607 0.12199 0.05937 0.11852 0.06146 0.11435 C 0.06354 0.11019 0.06441 0.10509 0.0658 0.10046 C 0.06718 0.09584 0.06823 0.09028 0.06979 0.08588 C 0.07135 0.08148 0.07326 0.07732 0.07569 0.07338 C 0.07812 0.06945 0.08142 0.06528 0.08403 0.06158 C 0.08663 0.05787 0.08854 0.05417 0.09132 0.05116 C 0.09409 0.04815 0.09722 0.04607 0.10052 0.04352 C 0.10382 0.04097 0.10781 0.03773 0.11146 0.03542 C 0.1151 0.0331 0.11823 0.03171 0.12205 0.03033 C 0.12587 0.02894 0.13021 0.02801 0.13403 0.02709 C 0.13784 0.02616 0.14114 0.02454 0.14479 0.02431 C 0.14843 0.02408 0.15278 0.02523 0.15642 0.0257 C 0.16007 0.02616 0.16337 0.02662 0.16684 0.02778 C 0.17031 0.02894 0.17604 0.03241 0.17778 0.03334 " pathEditMode="relative" rAng="0" ptsTypes="aaaaaaaaaaaaaaaaaaaaaaaaaaaaa">
                                      <p:cBhvr>
                                        <p:cTn id="20" dur="2000" fill="hold"/>
                                        <p:tgtEl>
                                          <p:spTgt spid="60"/>
                                        </p:tgtEl>
                                        <p:attrNameLst>
                                          <p:attrName>ppt_x</p:attrName>
                                          <p:attrName>ppt_y</p:attrName>
                                        </p:attrNameLst>
                                      </p:cBhvr>
                                      <p:rCtr x="8000" y="6900"/>
                                    </p:animMotion>
                                  </p:childTnLst>
                                </p:cTn>
                              </p:par>
                              <p:par>
                                <p:cTn id="21" presetID="0" presetClass="path" presetSubtype="0" accel="50000" decel="50000" fill="hold" grpId="0" nodeType="withEffect">
                                  <p:stCondLst>
                                    <p:cond delay="300"/>
                                  </p:stCondLst>
                                  <p:childTnLst>
                                    <p:animMotion origin="layout" path="M -1.66667E-6 -1.85185E-6 C -0.00208 0.00324 -0.00416 0.00648 -0.00625 0.01019 C -0.00833 0.01389 -0.01076 0.01829 -0.01232 0.02269 C -0.01389 0.02709 -0.01528 0.03241 -0.01614 0.03727 C -0.01701 0.04213 -0.01736 0.04746 -0.01771 0.05255 C -0.01805 0.05764 -0.01788 0.06273 -0.01771 0.06783 C -0.01753 0.07292 -0.01719 0.07755 -0.01649 0.08264 C -0.0158 0.08773 -0.0151 0.09398 -0.01354 0.09861 C -0.01198 0.10324 -0.00937 0.10718 -0.00712 0.11088 C -0.00486 0.11459 -0.0026 0.11759 0.00018 0.12084 C 0.00295 0.12408 0.00643 0.12801 0.0099 0.13033 C 0.01337 0.13264 0.01719 0.13426 0.02084 0.13542 C 0.02448 0.13658 0.02795 0.13727 0.03177 0.13681 C 0.03559 0.13634 0.03976 0.13449 0.0434 0.13241 C 0.04705 0.13033 0.05018 0.12801 0.05313 0.125 C 0.05608 0.12199 0.05938 0.11852 0.06146 0.11435 C 0.06354 0.11019 0.06441 0.10509 0.0658 0.10046 C 0.06719 0.09584 0.06823 0.09028 0.06979 0.08588 C 0.07136 0.08148 0.07327 0.07732 0.0757 0.07338 C 0.07813 0.06945 0.08143 0.06528 0.08403 0.06158 C 0.08663 0.05787 0.08854 0.05417 0.09132 0.05116 C 0.0941 0.04815 0.09722 0.04607 0.10052 0.04352 C 0.10382 0.04097 0.10781 0.03773 0.11146 0.03542 C 0.11511 0.0331 0.11823 0.03171 0.12205 0.03033 C 0.12587 0.02894 0.13021 0.02801 0.13403 0.02709 C 0.13785 0.02616 0.14115 0.02454 0.14479 0.02431 C 0.14844 0.02408 0.15278 0.02523 0.15643 0.0257 C 0.16007 0.02616 0.16511 0.02732 0.16684 0.02778 " pathEditMode="relative" rAng="0" ptsTypes="aaaaaaaaaaaaaaaaaaaaaaaaaaaa">
                                      <p:cBhvr>
                                        <p:cTn id="22" dur="2000" fill="hold"/>
                                        <p:tgtEl>
                                          <p:spTgt spid="61"/>
                                        </p:tgtEl>
                                        <p:attrNameLst>
                                          <p:attrName>ppt_x</p:attrName>
                                          <p:attrName>ppt_y</p:attrName>
                                        </p:attrNameLst>
                                      </p:cBhvr>
                                      <p:rCtr x="7400" y="6900"/>
                                    </p:animMotion>
                                  </p:childTnLst>
                                </p:cTn>
                              </p:par>
                              <p:par>
                                <p:cTn id="23" presetID="0" presetClass="path" presetSubtype="0" accel="50000" decel="50000" fill="hold" grpId="0" nodeType="withEffect">
                                  <p:stCondLst>
                                    <p:cond delay="300"/>
                                  </p:stCondLst>
                                  <p:childTnLst>
                                    <p:animMotion origin="layout" path="M 2.77778E-7 -1.85185E-6 C -0.00208 0.00324 -0.00417 0.00648 -0.00625 0.01019 C -0.00833 0.01389 -0.01076 0.01829 -0.01233 0.02269 C -0.01389 0.02709 -0.01528 0.03241 -0.01615 0.03727 C -0.01701 0.04213 -0.01736 0.04746 -0.01771 0.05255 C -0.01806 0.05764 -0.01788 0.06273 -0.01771 0.06783 C -0.01753 0.07292 -0.01719 0.07755 -0.01649 0.08264 C -0.0158 0.08773 -0.0151 0.09398 -0.01354 0.09861 C -0.01198 0.10324 -0.00938 0.10718 -0.00712 0.11088 C -0.00486 0.11459 -0.0026 0.11759 0.00017 0.12084 C 0.00295 0.12408 0.00642 0.12801 0.0099 0.13033 C 0.01337 0.13264 0.01719 0.13426 0.02083 0.13542 C 0.02448 0.13658 0.02795 0.13727 0.03177 0.13681 C 0.03559 0.13634 0.03976 0.13449 0.0434 0.13241 C 0.04705 0.13033 0.05017 0.12801 0.05312 0.125 C 0.05608 0.12199 0.05937 0.11852 0.06146 0.11435 C 0.06354 0.11019 0.06441 0.10509 0.0658 0.10046 C 0.06719 0.09584 0.06823 0.09028 0.06979 0.08588 C 0.07135 0.08148 0.07326 0.07732 0.07569 0.07338 C 0.07812 0.06945 0.08142 0.06528 0.08403 0.06158 C 0.08663 0.05787 0.08854 0.05417 0.09132 0.05116 C 0.0941 0.04815 0.09722 0.04607 0.10052 0.04352 C 0.10382 0.04097 0.10781 0.03773 0.11146 0.03542 C 0.1151 0.0331 0.11823 0.03171 0.12205 0.03033 C 0.12587 0.02894 0.13021 0.02801 0.13403 0.02709 C 0.13785 0.02616 0.14306 0.02477 0.14479 0.02431 " pathEditMode="relative" rAng="0" ptsTypes="aaaaaaaaaaaaaaaaaaaaaaaaaa">
                                      <p:cBhvr>
                                        <p:cTn id="24" dur="2000" fill="hold"/>
                                        <p:tgtEl>
                                          <p:spTgt spid="81"/>
                                        </p:tgtEl>
                                        <p:attrNameLst>
                                          <p:attrName>ppt_x</p:attrName>
                                          <p:attrName>ppt_y</p:attrName>
                                        </p:attrNameLst>
                                      </p:cBhvr>
                                      <p:rCtr x="6300" y="6900"/>
                                    </p:animMotion>
                                  </p:childTnLst>
                                </p:cTn>
                              </p:par>
                              <p:par>
                                <p:cTn id="25" presetID="0" presetClass="path" presetSubtype="0" accel="50000" decel="50000" fill="hold" grpId="0" nodeType="withEffect">
                                  <p:stCondLst>
                                    <p:cond delay="300"/>
                                  </p:stCondLst>
                                  <p:childTnLst>
                                    <p:animMotion origin="layout" path="M -1.38889E-6 -1.85185E-6 C -0.00208 0.00324 -0.00417 0.00648 -0.00625 0.01019 C -0.00833 0.01389 -0.01076 0.01829 -0.01232 0.02269 C -0.01389 0.02709 -0.01528 0.03241 -0.01614 0.03727 C -0.01701 0.04213 -0.01736 0.04746 -0.01771 0.05255 C -0.01805 0.05764 -0.01788 0.06273 -0.01771 0.06783 C -0.01753 0.07292 -0.01719 0.07755 -0.01649 0.08264 C -0.0158 0.08773 -0.0151 0.09398 -0.01354 0.09861 C -0.01198 0.10324 -0.00937 0.10718 -0.00712 0.11088 C -0.00486 0.11459 -0.0026 0.11759 0.00018 0.12084 C 0.00295 0.12408 0.00643 0.12801 0.0099 0.13033 C 0.01337 0.13264 0.01719 0.13426 0.02083 0.13542 C 0.02448 0.13658 0.02795 0.13727 0.03177 0.13681 C 0.03559 0.13634 0.03976 0.13449 0.0434 0.13241 C 0.04705 0.13033 0.05018 0.12801 0.05313 0.125 C 0.05608 0.12199 0.05938 0.11852 0.06146 0.11435 C 0.06354 0.11019 0.06441 0.10509 0.0658 0.10046 C 0.06719 0.09584 0.06823 0.09028 0.06979 0.08588 C 0.07136 0.08148 0.07327 0.07732 0.0757 0.07338 C 0.07813 0.06945 0.08143 0.06528 0.08403 0.06158 C 0.08663 0.05787 0.08854 0.05417 0.09132 0.05116 C 0.0941 0.04815 0.09722 0.04607 0.10052 0.04352 C 0.10382 0.04097 0.10781 0.03773 0.11146 0.03542 C 0.11511 0.0331 0.12031 0.03125 0.12205 0.03033 " pathEditMode="relative" rAng="0" ptsTypes="aaaaaaaaaaaaaaaaaaaaaaaa">
                                      <p:cBhvr>
                                        <p:cTn id="26" dur="2000" fill="hold"/>
                                        <p:tgtEl>
                                          <p:spTgt spid="82"/>
                                        </p:tgtEl>
                                        <p:attrNameLst>
                                          <p:attrName>ppt_x</p:attrName>
                                          <p:attrName>ppt_y</p:attrName>
                                        </p:attrNameLst>
                                      </p:cBhvr>
                                      <p:rCtr x="5200" y="6900"/>
                                    </p:animMotion>
                                  </p:childTnLst>
                                </p:cTn>
                              </p:par>
                              <p:par>
                                <p:cTn id="27" presetID="0" presetClass="path" presetSubtype="0" accel="50000" decel="50000" fill="hold" grpId="0" nodeType="withEffect">
                                  <p:stCondLst>
                                    <p:cond delay="300"/>
                                  </p:stCondLst>
                                  <p:childTnLst>
                                    <p:animMotion origin="layout" path="M -3.61111E-6 -1.85185E-6 C -0.00208 0.00324 -0.00416 0.00648 -0.00625 0.01019 C -0.00833 0.01389 -0.01076 0.01829 -0.01232 0.02269 C -0.01389 0.02709 -0.01527 0.03241 -0.01614 0.03727 C -0.01701 0.04213 -0.01736 0.04746 -0.0177 0.05255 C -0.01805 0.05764 -0.01788 0.06273 -0.0177 0.06783 C -0.01753 0.07292 -0.01718 0.07755 -0.01649 0.08264 C -0.01579 0.08773 -0.0151 0.09398 -0.01354 0.09861 C -0.01198 0.10324 -0.00937 0.10718 -0.00711 0.11088 C -0.00486 0.11459 -0.0026 0.11759 0.00018 0.12084 C 0.00296 0.12408 0.00643 0.12801 0.0099 0.13033 C 0.01337 0.13264 0.01719 0.13426 0.02084 0.13542 C 0.02448 0.13658 0.02796 0.13727 0.03177 0.13681 C 0.03559 0.13634 0.03976 0.13449 0.04341 0.13241 C 0.04705 0.13033 0.05018 0.12801 0.05313 0.125 C 0.05608 0.12199 0.05938 0.11852 0.06146 0.11435 C 0.06355 0.11019 0.06441 0.10509 0.0658 0.10046 C 0.06719 0.09584 0.06823 0.09028 0.0698 0.08588 C 0.07136 0.08148 0.07327 0.07732 0.0757 0.07338 C 0.07813 0.06945 0.08143 0.06528 0.08403 0.06158 C 0.08664 0.05787 0.08855 0.05417 0.09132 0.05116 C 0.0941 0.04815 0.09896 0.04491 0.10052 0.04352 " pathEditMode="relative" rAng="0" ptsTypes="aaaaaaaaaaaaaaaaaaaaaa">
                                      <p:cBhvr>
                                        <p:cTn id="28" dur="2000" fill="hold"/>
                                        <p:tgtEl>
                                          <p:spTgt spid="83"/>
                                        </p:tgtEl>
                                        <p:attrNameLst>
                                          <p:attrName>ppt_x</p:attrName>
                                          <p:attrName>ppt_y</p:attrName>
                                        </p:attrNameLst>
                                      </p:cBhvr>
                                      <p:rCtr x="4100" y="6900"/>
                                    </p:animMotion>
                                  </p:childTnLst>
                                </p:cTn>
                              </p:par>
                              <p:par>
                                <p:cTn id="29" presetID="0" presetClass="path" presetSubtype="0" accel="50000" decel="50000" fill="hold" grpId="0" nodeType="withEffect">
                                  <p:stCondLst>
                                    <p:cond delay="300"/>
                                  </p:stCondLst>
                                  <p:childTnLst>
                                    <p:animMotion origin="layout" path="M 3.88889E-6 -1.85185E-6 C -0.00209 0.00324 -0.00417 0.00648 -0.00625 0.01019 C -0.00834 0.01389 -0.01077 0.01829 -0.01233 0.02269 C -0.01389 0.02709 -0.01528 0.03241 -0.01615 0.03727 C -0.01702 0.04213 -0.01736 0.04746 -0.01771 0.05255 C -0.01806 0.05764 -0.01789 0.06273 -0.01771 0.06783 C -0.01754 0.07292 -0.01719 0.07755 -0.0165 0.08264 C -0.0158 0.08773 -0.01511 0.09398 -0.01355 0.09861 C -0.01198 0.10324 -0.00938 0.10718 -0.00712 0.11088 C -0.00486 0.11459 -0.00261 0.11759 0.00017 0.12084 C 0.00295 0.12408 0.00642 0.12801 0.00989 0.13033 C 0.01336 0.13264 0.01718 0.13426 0.02083 0.13542 C 0.02448 0.13658 0.02795 0.13727 0.03177 0.13681 C 0.03559 0.13634 0.03975 0.13449 0.0434 0.13241 C 0.04704 0.13033 0.05017 0.12801 0.05312 0.125 C 0.05607 0.12199 0.05937 0.11852 0.06145 0.11435 C 0.06354 0.11019 0.06441 0.10509 0.06579 0.10046 C 0.06718 0.09584 0.06823 0.09028 0.06979 0.08588 C 0.07135 0.08148 0.07326 0.07732 0.07569 0.07338 C 0.07812 0.06945 0.08142 0.06528 0.08402 0.06158 C 0.08663 0.05787 0.0901 0.05278 0.09132 0.05116 " pathEditMode="relative" rAng="0" ptsTypes="aaaaaaaaaaaaaaaaaaaaa">
                                      <p:cBhvr>
                                        <p:cTn id="30" dur="2000" fill="hold"/>
                                        <p:tgtEl>
                                          <p:spTgt spid="86"/>
                                        </p:tgtEl>
                                        <p:attrNameLst>
                                          <p:attrName>ppt_x</p:attrName>
                                          <p:attrName>ppt_y</p:attrName>
                                        </p:attrNameLst>
                                      </p:cBhvr>
                                      <p:rCtr x="3700" y="6900"/>
                                    </p:animMotion>
                                  </p:childTnLst>
                                </p:cTn>
                              </p:par>
                              <p:par>
                                <p:cTn id="31" presetID="0" presetClass="path" presetSubtype="0" accel="50000" decel="50000" fill="hold" grpId="0" nodeType="withEffect">
                                  <p:stCondLst>
                                    <p:cond delay="300"/>
                                  </p:stCondLst>
                                  <p:childTnLst>
                                    <p:animMotion origin="layout" path="M -2.22222E-6 -1.85185E-6 C -0.00208 0.00324 -0.00416 0.00648 -0.00625 0.01019 C -0.00833 0.01389 -0.01076 0.01829 -0.01232 0.02269 C -0.01389 0.02709 -0.01528 0.03241 -0.01614 0.03727 C -0.01701 0.04213 -0.01736 0.04746 -0.01771 0.05255 C -0.01805 0.05764 -0.01788 0.06273 -0.01771 0.06783 C -0.01753 0.07292 -0.01719 0.07755 -0.01649 0.08264 C -0.0158 0.08773 -0.0151 0.09398 -0.01354 0.09861 C -0.01198 0.10324 -0.00937 0.10718 -0.00712 0.11088 C -0.00486 0.11459 -0.0026 0.11759 0.00018 0.12084 C 0.00295 0.12408 0.00643 0.12801 0.0099 0.13033 C 0.01337 0.13264 0.01719 0.13426 0.02084 0.13542 C 0.02448 0.13658 0.02795 0.13727 0.03177 0.13681 C 0.03559 0.13634 0.03976 0.13449 0.04341 0.13241 C 0.04705 0.13033 0.05018 0.12801 0.05313 0.125 C 0.05608 0.12199 0.05938 0.11852 0.06146 0.11435 C 0.06354 0.11019 0.06441 0.10509 0.0658 0.10046 C 0.06719 0.09584 0.06823 0.09028 0.06979 0.08588 C 0.07136 0.08148 0.07327 0.07732 0.0757 0.07338 C 0.07813 0.06945 0.08264 0.06366 0.08403 0.06158 " pathEditMode="relative" rAng="0" ptsTypes="aaaaaaaaaaaaaaaaaaaa">
                                      <p:cBhvr>
                                        <p:cTn id="32" dur="2000" fill="hold"/>
                                        <p:tgtEl>
                                          <p:spTgt spid="87"/>
                                        </p:tgtEl>
                                        <p:attrNameLst>
                                          <p:attrName>ppt_x</p:attrName>
                                          <p:attrName>ppt_y</p:attrName>
                                        </p:attrNameLst>
                                      </p:cBhvr>
                                      <p:rCtr x="3300" y="6900"/>
                                    </p:animMotion>
                                  </p:childTnLst>
                                </p:cTn>
                              </p:par>
                              <p:par>
                                <p:cTn id="33" presetID="0" presetClass="path" presetSubtype="0" accel="50000" decel="50000" fill="hold" grpId="0" nodeType="withEffect">
                                  <p:stCondLst>
                                    <p:cond delay="300"/>
                                  </p:stCondLst>
                                  <p:childTnLst>
                                    <p:animMotion origin="layout" path="M -4.72222E-6 -1.85185E-6 C -0.00208 0.00324 -0.00416 0.00648 -0.00625 0.01019 C -0.00833 0.01389 -0.01076 0.01829 -0.01232 0.02269 C -0.01388 0.02709 -0.01527 0.03241 -0.01614 0.03727 C -0.01701 0.04213 -0.01736 0.04746 -0.0177 0.05255 C -0.01805 0.05764 -0.01788 0.06273 -0.0177 0.06783 C -0.01753 0.07292 -0.01718 0.07755 -0.01649 0.08264 C -0.01579 0.08773 -0.0151 0.09398 -0.01354 0.09861 C -0.01197 0.10324 -0.00937 0.10718 -0.00711 0.11088 C -0.00486 0.11459 -0.0026 0.11759 0.00018 0.12084 C 0.00296 0.12408 0.00643 0.12801 0.0099 0.13033 C 0.01337 0.13264 0.01719 0.13426 0.02084 0.13542 C 0.02448 0.13658 0.02796 0.13727 0.03178 0.13681 C 0.0356 0.13634 0.03976 0.13449 0.04341 0.13241 C 0.04705 0.13033 0.05018 0.12801 0.05313 0.125 C 0.05608 0.12199 0.05938 0.11852 0.06146 0.11435 C 0.06355 0.11019 0.06441 0.10509 0.0658 0.10046 C 0.06719 0.09584 0.06823 0.09028 0.0698 0.08588 C 0.07136 0.08148 0.07466 0.07546 0.0757 0.07338 " pathEditMode="relative" rAng="0" ptsTypes="aaaaaaaaaaaaaaaaaaa">
                                      <p:cBhvr>
                                        <p:cTn id="34" dur="2000" fill="hold"/>
                                        <p:tgtEl>
                                          <p:spTgt spid="88"/>
                                        </p:tgtEl>
                                        <p:attrNameLst>
                                          <p:attrName>ppt_x</p:attrName>
                                          <p:attrName>ppt_y</p:attrName>
                                        </p:attrNameLst>
                                      </p:cBhvr>
                                      <p:rCtr x="2900" y="6900"/>
                                    </p:animMotion>
                                  </p:childTnLst>
                                </p:cTn>
                              </p:par>
                              <p:par>
                                <p:cTn id="35" presetID="0" presetClass="path" presetSubtype="0" accel="50000" decel="50000" fill="hold" grpId="0" nodeType="withEffect">
                                  <p:stCondLst>
                                    <p:cond delay="300"/>
                                  </p:stCondLst>
                                  <p:childTnLst>
                                    <p:animMotion origin="layout" path="M -8.33333E-7 -1.85185E-6 C -0.00208 0.00324 -0.00417 0.00648 -0.00625 0.01019 C -0.00833 0.01389 -0.01076 0.01829 -0.01233 0.02269 C -0.01389 0.02709 -0.01528 0.03241 -0.01614 0.03727 C -0.01701 0.04213 -0.01736 0.04746 -0.01771 0.05255 C -0.01805 0.05764 -0.01788 0.06273 -0.01771 0.06783 C -0.01753 0.07292 -0.01719 0.07755 -0.01649 0.08264 C -0.0158 0.08773 -0.0151 0.09398 -0.01354 0.09861 C -0.01198 0.10324 -0.00937 0.10718 -0.00712 0.11088 C -0.00486 0.11459 -0.0026 0.11759 0.00017 0.12084 C 0.00295 0.12408 0.00642 0.12801 0.0099 0.13033 C 0.01337 0.13264 0.01719 0.13426 0.02083 0.13542 C 0.02448 0.13658 0.02795 0.13727 0.03177 0.13681 C 0.03559 0.13634 0.03976 0.13449 0.0434 0.13241 C 0.04705 0.13033 0.05017 0.12801 0.05313 0.125 C 0.05608 0.12199 0.05938 0.11852 0.06146 0.11435 C 0.06354 0.11019 0.06441 0.10509 0.0658 0.10046 C 0.06719 0.09584 0.0691 0.0882 0.06979 0.08588 " pathEditMode="relative" rAng="0" ptsTypes="aaaaaaaaaaaaaaaaaa">
                                      <p:cBhvr>
                                        <p:cTn id="36" dur="2000" fill="hold"/>
                                        <p:tgtEl>
                                          <p:spTgt spid="89"/>
                                        </p:tgtEl>
                                        <p:attrNameLst>
                                          <p:attrName>ppt_x</p:attrName>
                                          <p:attrName>ppt_y</p:attrName>
                                        </p:attrNameLst>
                                      </p:cBhvr>
                                      <p:rCtr x="2600" y="6900"/>
                                    </p:animMotion>
                                  </p:childTnLst>
                                </p:cTn>
                              </p:par>
                              <p:par>
                                <p:cTn id="37" presetID="0" presetClass="path" presetSubtype="0" accel="50000" decel="50000" fill="hold" grpId="0" nodeType="withEffect">
                                  <p:stCondLst>
                                    <p:cond delay="300"/>
                                  </p:stCondLst>
                                  <p:childTnLst>
                                    <p:animMotion origin="layout" path="M -3.33333E-6 -1.85185E-6 C -0.00208 0.00324 -0.00416 0.00648 -0.00625 0.01019 C -0.00833 0.01389 -0.01076 0.01829 -0.01232 0.02269 C -0.01389 0.02709 -0.01527 0.03241 -0.01614 0.03727 C -0.01701 0.04213 -0.01736 0.04746 -0.0177 0.05255 C -0.01805 0.05764 -0.01788 0.06273 -0.0177 0.06783 C -0.01753 0.07292 -0.01718 0.07755 -0.01649 0.08264 C -0.0158 0.08773 -0.0151 0.09398 -0.01354 0.09861 C -0.01198 0.10324 -0.00937 0.10718 -0.00711 0.11088 C -0.00486 0.11459 -0.0026 0.11759 0.00018 0.12084 C 0.00295 0.12408 0.00643 0.12801 0.0099 0.13033 C 0.01337 0.13264 0.01719 0.13426 0.02084 0.13542 C 0.02448 0.13658 0.02795 0.13727 0.03177 0.13681 C 0.03559 0.13634 0.03976 0.13449 0.04341 0.13241 C 0.04705 0.13033 0.05018 0.12801 0.05313 0.125 C 0.05608 0.12199 0.05938 0.11852 0.06146 0.11435 C 0.06355 0.11019 0.06511 0.10278 0.0658 0.10046 " pathEditMode="relative" rAng="0" ptsTypes="aaaaaaaaaaaaaaaaa">
                                      <p:cBhvr>
                                        <p:cTn id="38" dur="2000" fill="hold"/>
                                        <p:tgtEl>
                                          <p:spTgt spid="90"/>
                                        </p:tgtEl>
                                        <p:attrNameLst>
                                          <p:attrName>ppt_x</p:attrName>
                                          <p:attrName>ppt_y</p:attrName>
                                        </p:attrNameLst>
                                      </p:cBhvr>
                                      <p:rCtr x="2400" y="6900"/>
                                    </p:animMotion>
                                  </p:childTnLst>
                                </p:cTn>
                              </p:par>
                              <p:par>
                                <p:cTn id="39" presetID="0" presetClass="path" presetSubtype="0" accel="50000" decel="50000" fill="hold" grpId="0" nodeType="withEffect">
                                  <p:stCondLst>
                                    <p:cond delay="300"/>
                                  </p:stCondLst>
                                  <p:childTnLst>
                                    <p:animMotion origin="layout" path="M 4.16667E-6 -1.85185E-6 C -0.00209 0.00324 -0.00417 0.00648 -0.00625 0.01019 C -0.00834 0.01389 -0.01077 0.01829 -0.01233 0.02269 C -0.01389 0.02709 -0.01528 0.03241 -0.01615 0.03727 C -0.01702 0.04213 -0.01737 0.04746 -0.01771 0.05255 C -0.01806 0.05764 -0.01789 0.06273 -0.01771 0.06783 C -0.01754 0.07292 -0.01719 0.07755 -0.0165 0.08264 C -0.0158 0.08773 -0.01511 0.09398 -0.01355 0.09861 C -0.01198 0.10324 -0.00938 0.10718 -0.00712 0.11088 C -0.00487 0.11459 -0.00261 0.11759 0.00017 0.12084 C 0.00295 0.12408 0.00642 0.12801 0.00989 0.13033 C 0.01336 0.13264 0.01718 0.13426 0.02083 0.13542 C 0.02448 0.13658 0.02795 0.13727 0.03177 0.13681 C 0.03559 0.13634 0.03975 0.13449 0.0434 0.13241 C 0.04704 0.13033 0.05017 0.12801 0.05312 0.125 C 0.05607 0.12199 0.06007 0.11621 0.06145 0.11435 " pathEditMode="relative" rAng="0" ptsTypes="aaaaaaaaaaaaaaaa">
                                      <p:cBhvr>
                                        <p:cTn id="40" dur="2000" fill="hold"/>
                                        <p:tgtEl>
                                          <p:spTgt spid="91"/>
                                        </p:tgtEl>
                                        <p:attrNameLst>
                                          <p:attrName>ppt_x</p:attrName>
                                          <p:attrName>ppt_y</p:attrName>
                                        </p:attrNameLst>
                                      </p:cBhvr>
                                      <p:rCtr x="2200" y="6900"/>
                                    </p:animMotion>
                                  </p:childTnLst>
                                </p:cTn>
                              </p:par>
                              <p:par>
                                <p:cTn id="41" presetID="0" presetClass="path" presetSubtype="0" accel="50000" decel="50000" fill="hold" grpId="0" nodeType="withEffect">
                                  <p:stCondLst>
                                    <p:cond delay="300"/>
                                  </p:stCondLst>
                                  <p:childTnLst>
                                    <p:animMotion origin="layout" path="M -1.94444E-6 -1.85185E-6 C -0.00208 0.00324 -0.00416 0.00648 -0.00625 0.01019 C -0.00833 0.01389 -0.01076 0.01829 -0.01232 0.02269 C -0.01389 0.02709 -0.01528 0.03241 -0.01614 0.03727 C -0.01701 0.04213 -0.01736 0.04746 -0.01771 0.05255 C -0.01805 0.05764 -0.01788 0.06273 -0.01771 0.06783 C -0.01753 0.07292 -0.01719 0.07755 -0.01649 0.08264 C -0.0158 0.08773 -0.0151 0.09398 -0.01354 0.09861 C -0.01198 0.10324 -0.00937 0.10718 -0.00712 0.11088 C -0.00486 0.11459 -0.0026 0.11759 0.00018 0.12084 C 0.00295 0.12408 0.00643 0.12801 0.0099 0.13033 C 0.01337 0.13264 0.01719 0.13426 0.02084 0.13542 C 0.02448 0.13658 0.02795 0.13727 0.03177 0.13681 C 0.03559 0.13634 0.03976 0.13449 0.0434 0.13241 C 0.04705 0.13033 0.05156 0.12616 0.05313 0.125 " pathEditMode="relative" rAng="0" ptsTypes="aaaaaaaaaaaaaaa">
                                      <p:cBhvr>
                                        <p:cTn id="42" dur="2000" fill="hold"/>
                                        <p:tgtEl>
                                          <p:spTgt spid="92"/>
                                        </p:tgtEl>
                                        <p:attrNameLst>
                                          <p:attrName>ppt_x</p:attrName>
                                          <p:attrName>ppt_y</p:attrName>
                                        </p:attrNameLst>
                                      </p:cBhvr>
                                      <p:rCtr x="1800" y="6900"/>
                                    </p:animMotion>
                                  </p:childTnLst>
                                </p:cTn>
                              </p:par>
                              <p:par>
                                <p:cTn id="43" presetID="0" presetClass="path" presetSubtype="0" accel="50000" decel="50000" fill="hold" grpId="0" nodeType="withEffect">
                                  <p:stCondLst>
                                    <p:cond delay="300"/>
                                  </p:stCondLst>
                                  <p:childTnLst>
                                    <p:animMotion origin="layout" path="M -4.44444E-6 -1.85185E-6 C -0.00208 0.00324 -0.00416 0.00648 -0.00625 0.01019 C -0.00833 0.01389 -0.01076 0.01829 -0.01232 0.02269 C -0.01388 0.02709 -0.01527 0.03241 -0.01614 0.03727 C -0.01701 0.04213 -0.01736 0.04746 -0.0177 0.05255 C -0.01805 0.05764 -0.01788 0.06273 -0.0177 0.06783 C -0.01753 0.07292 -0.01718 0.07755 -0.01649 0.08264 C -0.01579 0.08773 -0.0151 0.09398 -0.01354 0.09861 C -0.01197 0.10324 -0.00937 0.10718 -0.00711 0.11088 C -0.00486 0.11459 -0.0026 0.11759 0.00018 0.12084 C 0.00296 0.12408 0.00643 0.12801 0.0099 0.13033 C 0.01337 0.13264 0.01719 0.13426 0.02084 0.13542 C 0.02448 0.13658 0.02796 0.13727 0.03178 0.13681 C 0.03559 0.13634 0.0415 0.1331 0.04341 0.13241 " pathEditMode="relative" rAng="0" ptsTypes="aaaaaaaaaaaaaa">
                                      <p:cBhvr>
                                        <p:cTn id="44" dur="2000" fill="hold"/>
                                        <p:tgtEl>
                                          <p:spTgt spid="93"/>
                                        </p:tgtEl>
                                        <p:attrNameLst>
                                          <p:attrName>ppt_x</p:attrName>
                                          <p:attrName>ppt_y</p:attrName>
                                        </p:attrNameLst>
                                      </p:cBhvr>
                                      <p:rCtr x="1300" y="6900"/>
                                    </p:animMotion>
                                  </p:childTnLst>
                                </p:cTn>
                              </p:par>
                              <p:par>
                                <p:cTn id="45" presetID="0" presetClass="path" presetSubtype="0" accel="50000" decel="50000" fill="hold" grpId="0" nodeType="withEffect">
                                  <p:stCondLst>
                                    <p:cond delay="300"/>
                                  </p:stCondLst>
                                  <p:childTnLst>
                                    <p:animMotion origin="layout" path="M 3.05556E-6 -1.85185E-6 C -0.00209 0.00324 -0.00417 0.00648 -0.00625 0.01019 C -0.00834 0.01389 -0.01077 0.01829 -0.01233 0.02269 C -0.01389 0.02709 -0.01528 0.03241 -0.01615 0.03727 C -0.01702 0.04213 -0.01736 0.04746 -0.01771 0.05255 C -0.01806 0.05764 -0.01788 0.06273 -0.01771 0.06783 C -0.01754 0.07292 -0.01719 0.07755 -0.0165 0.08264 C -0.0158 0.08773 -0.01511 0.09398 -0.01354 0.09861 C -0.01198 0.10324 -0.00938 0.10718 -0.00712 0.11088 C -0.00486 0.11459 -0.00261 0.11759 0.00017 0.12084 C 0.00295 0.12408 0.00642 0.12801 0.00989 0.13033 C 0.01337 0.13264 0.01718 0.13426 0.02083 0.13542 C 0.02448 0.13658 0.03003 0.13658 0.03177 0.13681 " pathEditMode="relative" rAng="0" ptsTypes="aaaaaaaaaaaaa">
                                      <p:cBhvr>
                                        <p:cTn id="46" dur="2000" fill="hold"/>
                                        <p:tgtEl>
                                          <p:spTgt spid="94"/>
                                        </p:tgtEl>
                                        <p:attrNameLst>
                                          <p:attrName>ppt_x</p:attrName>
                                          <p:attrName>ppt_y</p:attrName>
                                        </p:attrNameLst>
                                      </p:cBhvr>
                                      <p:rCtr x="700" y="6800"/>
                                    </p:animMotion>
                                  </p:childTnLst>
                                </p:cTn>
                              </p:par>
                              <p:par>
                                <p:cTn id="47" presetID="0" presetClass="path" presetSubtype="0" accel="50000" decel="50000" fill="hold" grpId="0" nodeType="withEffect">
                                  <p:stCondLst>
                                    <p:cond delay="300"/>
                                  </p:stCondLst>
                                  <p:childTnLst>
                                    <p:animMotion origin="layout" path="M -3.05556E-6 -1.85185E-6 C -0.00208 0.00324 -0.00416 0.00648 -0.00625 0.01019 C -0.00833 0.01389 -0.01076 0.01829 -0.01232 0.02269 C -0.01389 0.02709 -0.01527 0.03241 -0.01614 0.03727 C -0.01701 0.04213 -0.01736 0.04746 -0.01771 0.05255 C -0.01805 0.05764 -0.01788 0.06273 -0.01771 0.06783 C -0.01753 0.07292 -0.01718 0.07755 -0.01649 0.08264 C -0.0158 0.08773 -0.0151 0.09398 -0.01354 0.09861 C -0.01198 0.10324 -0.00937 0.10718 -0.00711 0.11088 C -0.00486 0.11459 -0.0026 0.11759 0.00018 0.12084 C 0.00295 0.12408 0.00643 0.12801 0.0099 0.13033 C 0.01337 0.13264 0.01893 0.13449 0.02084 0.13542 " pathEditMode="relative" rAng="0" ptsTypes="aaaaaaaaaaaa">
                                      <p:cBhvr>
                                        <p:cTn id="48" dur="2000" fill="hold"/>
                                        <p:tgtEl>
                                          <p:spTgt spid="97"/>
                                        </p:tgtEl>
                                        <p:attrNameLst>
                                          <p:attrName>ppt_x</p:attrName>
                                          <p:attrName>ppt_y</p:attrName>
                                        </p:attrNameLst>
                                      </p:cBhvr>
                                      <p:rCtr x="100" y="6800"/>
                                    </p:animMotion>
                                  </p:childTnLst>
                                </p:cTn>
                              </p:par>
                              <p:par>
                                <p:cTn id="49" presetID="0" presetClass="path" presetSubtype="0" accel="50000" decel="50000" fill="hold" grpId="0" nodeType="withEffect">
                                  <p:stCondLst>
                                    <p:cond delay="300"/>
                                  </p:stCondLst>
                                  <p:childTnLst>
                                    <p:animMotion origin="layout" path="M 4.44444E-6 -1.85185E-6 C -0.00209 0.00324 -0.00417 0.00648 -0.00625 0.01019 C -0.00834 0.01389 -0.01077 0.01829 -0.01233 0.02269 C -0.01389 0.02709 -0.01528 0.03241 -0.01615 0.03727 C -0.01702 0.04213 -0.01737 0.04746 -0.01771 0.05255 C -0.01806 0.05764 -0.01789 0.06273 -0.01771 0.06783 C -0.01754 0.07292 -0.01719 0.07755 -0.0165 0.08264 C -0.0158 0.08773 -0.01511 0.09398 -0.01355 0.09861 C -0.01198 0.10324 -0.00938 0.10718 -0.00712 0.11088 C -0.00487 0.11459 -0.00261 0.11759 0.00017 0.12084 C 0.00295 0.12408 0.00833 0.12871 0.00989 0.13033 " pathEditMode="relative" rAng="0" ptsTypes="aaaaaaaaaaa">
                                      <p:cBhvr>
                                        <p:cTn id="50" dur="2000" fill="hold"/>
                                        <p:tgtEl>
                                          <p:spTgt spid="98"/>
                                        </p:tgtEl>
                                        <p:attrNameLst>
                                          <p:attrName>ppt_x</p:attrName>
                                          <p:attrName>ppt_y</p:attrName>
                                        </p:attrNameLst>
                                      </p:cBhvr>
                                      <p:rCtr x="-400" y="6500"/>
                                    </p:animMotion>
                                  </p:childTnLst>
                                </p:cTn>
                              </p:par>
                              <p:par>
                                <p:cTn id="51" presetID="0" presetClass="path" presetSubtype="0" accel="50000" decel="50000" fill="hold" grpId="0" nodeType="withEffect">
                                  <p:stCondLst>
                                    <p:cond delay="300"/>
                                  </p:stCondLst>
                                  <p:childTnLst>
                                    <p:animMotion origin="layout" path="M 1.94444E-6 -1.85185E-6 C -0.00209 0.00324 -0.00417 0.00648 -0.00625 0.01019 C -0.00834 0.01389 -0.01077 0.01829 -0.01233 0.02269 C -0.01389 0.02709 -0.01528 0.03241 -0.01615 0.03727 C -0.01702 0.04213 -0.01736 0.04746 -0.01771 0.05255 C -0.01806 0.05764 -0.01788 0.06273 -0.01771 0.06783 C -0.01754 0.07292 -0.01719 0.07755 -0.01649 0.08264 C -0.0158 0.08773 -0.01511 0.09398 -0.01354 0.09861 C -0.01198 0.10324 -0.00938 0.10718 -0.00712 0.11088 C -0.00486 0.11459 -0.00104 0.11921 0.00017 0.12084 " pathEditMode="relative" rAng="0" ptsTypes="aaaaaaaaaa">
                                      <p:cBhvr>
                                        <p:cTn id="52" dur="2000" fill="hold"/>
                                        <p:tgtEl>
                                          <p:spTgt spid="99"/>
                                        </p:tgtEl>
                                        <p:attrNameLst>
                                          <p:attrName>ppt_x</p:attrName>
                                          <p:attrName>ppt_y</p:attrName>
                                        </p:attrNameLst>
                                      </p:cBhvr>
                                      <p:rCtr x="-900" y="6000"/>
                                    </p:animMotion>
                                  </p:childTnLst>
                                </p:cTn>
                              </p:par>
                              <p:par>
                                <p:cTn id="53" presetID="0" presetClass="path" presetSubtype="0" accel="50000" decel="50000" fill="hold" grpId="0" nodeType="withEffect">
                                  <p:stCondLst>
                                    <p:cond delay="300"/>
                                  </p:stCondLst>
                                  <p:childTnLst>
                                    <p:animMotion origin="layout" path="M -4.16667E-6 -1.85185E-6 C -0.00208 0.00324 -0.00416 0.00648 -0.00625 0.01019 C -0.00833 0.01389 -0.01076 0.01829 -0.01232 0.02269 C -0.01388 0.02709 -0.01527 0.03241 -0.01614 0.03727 C -0.01701 0.04213 -0.01736 0.04746 -0.0177 0.05255 C -0.01805 0.05764 -0.01788 0.06273 -0.0177 0.06783 C -0.01753 0.07292 -0.01718 0.07755 -0.01649 0.08264 C -0.01579 0.08773 -0.0151 0.09398 -0.01354 0.09861 C -0.01197 0.10324 -0.00816 0.1088 -0.00711 0.11088 " pathEditMode="relative" rAng="0" ptsTypes="aaaaaaaaa">
                                      <p:cBhvr>
                                        <p:cTn id="54" dur="2000" fill="hold"/>
                                        <p:tgtEl>
                                          <p:spTgt spid="100"/>
                                        </p:tgtEl>
                                        <p:attrNameLst>
                                          <p:attrName>ppt_x</p:attrName>
                                          <p:attrName>ppt_y</p:attrName>
                                        </p:attrNameLst>
                                      </p:cBhvr>
                                      <p:rCtr x="-900" y="5500"/>
                                    </p:animMotion>
                                  </p:childTnLst>
                                </p:cTn>
                              </p:par>
                              <p:par>
                                <p:cTn id="55" presetID="0" presetClass="path" presetSubtype="0" accel="50000" decel="50000" fill="hold" grpId="0" nodeType="withEffect">
                                  <p:stCondLst>
                                    <p:cond delay="300"/>
                                  </p:stCondLst>
                                  <p:childTnLst>
                                    <p:animMotion origin="layout" path="M 3.33333E-6 -1.85185E-6 C -0.00209 0.00324 -0.00417 0.00648 -0.00625 0.01019 C -0.00834 0.01389 -0.01077 0.01829 -0.01233 0.02269 C -0.01389 0.02709 -0.01528 0.03241 -0.01615 0.03727 C -0.01702 0.04213 -0.01736 0.04746 -0.01771 0.05255 C -0.01806 0.05764 -0.01789 0.06273 -0.01771 0.06783 C -0.01754 0.07292 -0.01719 0.07755 -0.0165 0.08264 C -0.0158 0.08773 -0.01407 0.09607 -0.01354 0.09861 " pathEditMode="relative" rAng="0" ptsTypes="aaaaaaaa">
                                      <p:cBhvr>
                                        <p:cTn id="56" dur="2000" fill="hold"/>
                                        <p:tgtEl>
                                          <p:spTgt spid="101"/>
                                        </p:tgtEl>
                                        <p:attrNameLst>
                                          <p:attrName>ppt_x</p:attrName>
                                          <p:attrName>ppt_y</p:attrName>
                                        </p:attrNameLst>
                                      </p:cBhvr>
                                      <p:rCtr x="-900" y="4900"/>
                                    </p:animMotion>
                                  </p:childTnLst>
                                </p:cTn>
                              </p:par>
                              <p:par>
                                <p:cTn id="57" presetID="0" presetClass="path" presetSubtype="0" accel="50000" decel="50000" fill="hold" grpId="0" nodeType="withEffect">
                                  <p:stCondLst>
                                    <p:cond delay="300"/>
                                  </p:stCondLst>
                                  <p:childTnLst>
                                    <p:animMotion origin="layout" path="M 8.33333E-7 -1.85185E-6 C -0.00208 0.00324 -0.00417 0.00648 -0.00625 0.01019 C -0.00833 0.01389 -0.01076 0.01829 -0.01233 0.02269 C -0.01389 0.02709 -0.01528 0.03241 -0.01615 0.03727 C -0.01701 0.04213 -0.01736 0.04746 -0.01771 0.05255 C -0.01806 0.05764 -0.01788 0.06273 -0.01771 0.06783 C -0.01754 0.07292 -0.01667 0.08009 -0.01649 0.08264 " pathEditMode="relative" rAng="0" ptsTypes="aaaaaaa">
                                      <p:cBhvr>
                                        <p:cTn id="58" dur="2000" fill="hold"/>
                                        <p:tgtEl>
                                          <p:spTgt spid="104"/>
                                        </p:tgtEl>
                                        <p:attrNameLst>
                                          <p:attrName>ppt_x</p:attrName>
                                          <p:attrName>ppt_y</p:attrName>
                                        </p:attrNameLst>
                                      </p:cBhvr>
                                      <p:rCtr x="-900" y="4100"/>
                                    </p:animMotion>
                                  </p:childTnLst>
                                </p:cTn>
                              </p:par>
                              <p:par>
                                <p:cTn id="59" presetID="0" presetClass="path" presetSubtype="0" accel="50000" decel="50000" fill="hold" grpId="0" nodeType="withEffect">
                                  <p:stCondLst>
                                    <p:cond delay="300"/>
                                  </p:stCondLst>
                                  <p:childTnLst>
                                    <p:animMotion origin="layout" path="M 3.05556E-6 -1.85185E-6 C -0.00209 0.00324 -0.00417 0.00648 -0.00625 0.01019 C -0.00834 0.01389 -0.01077 0.01829 -0.01233 0.02269 C -0.01389 0.02709 -0.01528 0.03241 -0.01615 0.03727 C -0.01702 0.04213 -0.01736 0.04746 -0.01771 0.05255 C -0.01806 0.05764 -0.01771 0.06528 -0.01771 0.06783 " pathEditMode="relative" rAng="0" ptsTypes="aaaaaa">
                                      <p:cBhvr>
                                        <p:cTn id="60" dur="2000" fill="hold"/>
                                        <p:tgtEl>
                                          <p:spTgt spid="105"/>
                                        </p:tgtEl>
                                        <p:attrNameLst>
                                          <p:attrName>ppt_x</p:attrName>
                                          <p:attrName>ppt_y</p:attrName>
                                        </p:attrNameLst>
                                      </p:cBhvr>
                                      <p:rCtr x="-900" y="3400"/>
                                    </p:animMotion>
                                  </p:childTnLst>
                                </p:cTn>
                              </p:par>
                              <p:par>
                                <p:cTn id="61" presetID="0" presetClass="path" presetSubtype="0" accel="50000" decel="50000" fill="hold" grpId="0" nodeType="withEffect">
                                  <p:stCondLst>
                                    <p:cond delay="300"/>
                                  </p:stCondLst>
                                  <p:childTnLst>
                                    <p:animMotion origin="layout" path="M 2.22222E-6 -1.85185E-6 C -0.00209 0.00324 -0.00417 0.00648 -0.00625 0.01019 C -0.00834 0.01389 -0.01077 0.01829 -0.01233 0.02269 C -0.01389 0.02709 -0.01528 0.03241 -0.01615 0.03727 C -0.01702 0.04213 -0.01736 0.05 -0.01771 0.05255 " pathEditMode="relative" rAng="0" ptsTypes="aaaaa">
                                      <p:cBhvr>
                                        <p:cTn id="62" dur="2000" fill="hold"/>
                                        <p:tgtEl>
                                          <p:spTgt spid="106"/>
                                        </p:tgtEl>
                                        <p:attrNameLst>
                                          <p:attrName>ppt_x</p:attrName>
                                          <p:attrName>ppt_y</p:attrName>
                                        </p:attrNameLst>
                                      </p:cBhvr>
                                      <p:rCtr x="-900" y="2600"/>
                                    </p:animMotion>
                                  </p:childTnLst>
                                </p:cTn>
                              </p:par>
                              <p:par>
                                <p:cTn id="63" presetID="0" presetClass="path" presetSubtype="0" accel="50000" decel="50000" fill="hold" grpId="0" nodeType="withEffect">
                                  <p:stCondLst>
                                    <p:cond delay="300"/>
                                  </p:stCondLst>
                                  <p:childTnLst>
                                    <p:animMotion origin="layout" path="M -3.88889E-6 -1.85185E-6 C -0.00208 0.00324 -0.00416 0.00648 -0.00625 0.01019 C -0.00833 0.01389 -0.01076 0.01829 -0.01232 0.02269 C -0.01388 0.02709 -0.01545 0.03472 -0.01614 0.03727 " pathEditMode="relative" rAng="0" ptsTypes="aaaa">
                                      <p:cBhvr>
                                        <p:cTn id="64" dur="2000" fill="hold"/>
                                        <p:tgtEl>
                                          <p:spTgt spid="107"/>
                                        </p:tgtEl>
                                        <p:attrNameLst>
                                          <p:attrName>ppt_x</p:attrName>
                                          <p:attrName>ppt_y</p:attrName>
                                        </p:attrNameLst>
                                      </p:cBhvr>
                                      <p:rCtr x="-800" y="1900"/>
                                    </p:animMotion>
                                  </p:childTnLst>
                                </p:cTn>
                              </p:par>
                              <p:par>
                                <p:cTn id="65" presetID="0" presetClass="path" presetSubtype="0" accel="50000" decel="50000" fill="hold" grpId="0" nodeType="withEffect">
                                  <p:stCondLst>
                                    <p:cond delay="300"/>
                                  </p:stCondLst>
                                  <p:childTnLst>
                                    <p:animMotion origin="layout" path="M 3.61111E-6 -1.85185E-6 C -0.00209 0.00324 -0.00417 0.00648 -0.00625 0.01019 C -0.00834 0.01389 -0.01129 0.0206 -0.01233 0.02269 " pathEditMode="relative" rAng="0" ptsTypes="aaa">
                                      <p:cBhvr>
                                        <p:cTn id="66" dur="2000" fill="hold"/>
                                        <p:tgtEl>
                                          <p:spTgt spid="108"/>
                                        </p:tgtEl>
                                        <p:attrNameLst>
                                          <p:attrName>ppt_x</p:attrName>
                                          <p:attrName>ppt_y</p:attrName>
                                        </p:attrNameLst>
                                      </p:cBhvr>
                                      <p:rCtr x="-600" y="1100"/>
                                    </p:animMotion>
                                  </p:childTnLst>
                                </p:cTn>
                              </p:par>
                              <p:par>
                                <p:cTn id="67" presetID="0" presetClass="path" presetSubtype="0" accel="50000" decel="50000" fill="hold" grpId="0" nodeType="withEffect">
                                  <p:stCondLst>
                                    <p:cond delay="300"/>
                                  </p:stCondLst>
                                  <p:childTnLst>
                                    <p:animMotion origin="layout" path="M 1.11111E-6 -1.85185E-6 C -0.00208 0.00324 -0.00521 0.00857 -0.00625 0.01019 " pathEditMode="relative" rAng="0" ptsTypes="aa">
                                      <p:cBhvr>
                                        <p:cTn id="68" dur="2000" fill="hold"/>
                                        <p:tgtEl>
                                          <p:spTgt spid="109"/>
                                        </p:tgtEl>
                                        <p:attrNameLst>
                                          <p:attrName>ppt_x</p:attrName>
                                          <p:attrName>ppt_y</p:attrName>
                                        </p:attrNameLst>
                                      </p:cBhvr>
                                      <p:rCtr x="-300" y="500"/>
                                    </p:animMotion>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17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grpId="1" nodeType="withEffect">
                                  <p:stCondLst>
                                    <p:cond delay="17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grpId="1" nodeType="withEffect">
                                  <p:stCondLst>
                                    <p:cond delay="17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par>
                                <p:cTn id="80" presetID="10" presetClass="exit" presetSubtype="0" fill="hold" grpId="1" nodeType="withEffect">
                                  <p:stCondLst>
                                    <p:cond delay="1700"/>
                                  </p:stCondLst>
                                  <p:childTnLst>
                                    <p:animEffect transition="out" filter="fade">
                                      <p:cBhvr>
                                        <p:cTn id="81" dur="500"/>
                                        <p:tgtEl>
                                          <p:spTgt spid="54"/>
                                        </p:tgtEl>
                                      </p:cBhvr>
                                    </p:animEffect>
                                    <p:set>
                                      <p:cBhvr>
                                        <p:cTn id="82" dur="1" fill="hold">
                                          <p:stCondLst>
                                            <p:cond delay="499"/>
                                          </p:stCondLst>
                                        </p:cTn>
                                        <p:tgtEl>
                                          <p:spTgt spid="54"/>
                                        </p:tgtEl>
                                        <p:attrNameLst>
                                          <p:attrName>style.visibility</p:attrName>
                                        </p:attrNameLst>
                                      </p:cBhvr>
                                      <p:to>
                                        <p:strVal val="hidden"/>
                                      </p:to>
                                    </p:set>
                                  </p:childTnLst>
                                </p:cTn>
                              </p:par>
                              <p:par>
                                <p:cTn id="83" presetID="10" presetClass="exit" presetSubtype="0" fill="hold" grpId="1" nodeType="withEffect">
                                  <p:stCondLst>
                                    <p:cond delay="1700"/>
                                  </p:stCondLst>
                                  <p:childTnLst>
                                    <p:animEffect transition="out" filter="fade">
                                      <p:cBhvr>
                                        <p:cTn id="84" dur="500"/>
                                        <p:tgtEl>
                                          <p:spTgt spid="55"/>
                                        </p:tgtEl>
                                      </p:cBhvr>
                                    </p:animEffect>
                                    <p:set>
                                      <p:cBhvr>
                                        <p:cTn id="85" dur="1" fill="hold">
                                          <p:stCondLst>
                                            <p:cond delay="499"/>
                                          </p:stCondLst>
                                        </p:cTn>
                                        <p:tgtEl>
                                          <p:spTgt spid="55"/>
                                        </p:tgtEl>
                                        <p:attrNameLst>
                                          <p:attrName>style.visibility</p:attrName>
                                        </p:attrNameLst>
                                      </p:cBhvr>
                                      <p:to>
                                        <p:strVal val="hidden"/>
                                      </p:to>
                                    </p:set>
                                  </p:childTnLst>
                                </p:cTn>
                              </p:par>
                              <p:par>
                                <p:cTn id="86" presetID="10" presetClass="exit" presetSubtype="0" fill="hold" grpId="1" nodeType="withEffect">
                                  <p:stCondLst>
                                    <p:cond delay="170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grpId="1" nodeType="withEffect">
                                  <p:stCondLst>
                                    <p:cond delay="1700"/>
                                  </p:stCondLst>
                                  <p:childTnLst>
                                    <p:animEffect transition="out" filter="fade">
                                      <p:cBhvr>
                                        <p:cTn id="90" dur="500"/>
                                        <p:tgtEl>
                                          <p:spTgt spid="57"/>
                                        </p:tgtEl>
                                      </p:cBhvr>
                                    </p:animEffect>
                                    <p:set>
                                      <p:cBhvr>
                                        <p:cTn id="91" dur="1" fill="hold">
                                          <p:stCondLst>
                                            <p:cond delay="499"/>
                                          </p:stCondLst>
                                        </p:cTn>
                                        <p:tgtEl>
                                          <p:spTgt spid="57"/>
                                        </p:tgtEl>
                                        <p:attrNameLst>
                                          <p:attrName>style.visibility</p:attrName>
                                        </p:attrNameLst>
                                      </p:cBhvr>
                                      <p:to>
                                        <p:strVal val="hidden"/>
                                      </p:to>
                                    </p:set>
                                  </p:childTnLst>
                                </p:cTn>
                              </p:par>
                              <p:par>
                                <p:cTn id="92" presetID="10" presetClass="exit" presetSubtype="0" fill="hold" grpId="1" nodeType="withEffect">
                                  <p:stCondLst>
                                    <p:cond delay="1700"/>
                                  </p:stCondLst>
                                  <p:childTnLst>
                                    <p:animEffect transition="out" filter="fade">
                                      <p:cBhvr>
                                        <p:cTn id="93" dur="500"/>
                                        <p:tgtEl>
                                          <p:spTgt spid="60"/>
                                        </p:tgtEl>
                                      </p:cBhvr>
                                    </p:animEffect>
                                    <p:set>
                                      <p:cBhvr>
                                        <p:cTn id="94" dur="1" fill="hold">
                                          <p:stCondLst>
                                            <p:cond delay="499"/>
                                          </p:stCondLst>
                                        </p:cTn>
                                        <p:tgtEl>
                                          <p:spTgt spid="60"/>
                                        </p:tgtEl>
                                        <p:attrNameLst>
                                          <p:attrName>style.visibility</p:attrName>
                                        </p:attrNameLst>
                                      </p:cBhvr>
                                      <p:to>
                                        <p:strVal val="hidden"/>
                                      </p:to>
                                    </p:set>
                                  </p:childTnLst>
                                </p:cTn>
                              </p:par>
                              <p:par>
                                <p:cTn id="95" presetID="10" presetClass="exit" presetSubtype="0" fill="hold" grpId="1" nodeType="withEffect">
                                  <p:stCondLst>
                                    <p:cond delay="1700"/>
                                  </p:stCondLst>
                                  <p:childTnLst>
                                    <p:animEffect transition="out" filter="fade">
                                      <p:cBhvr>
                                        <p:cTn id="96" dur="500"/>
                                        <p:tgtEl>
                                          <p:spTgt spid="61"/>
                                        </p:tgtEl>
                                      </p:cBhvr>
                                    </p:animEffect>
                                    <p:set>
                                      <p:cBhvr>
                                        <p:cTn id="97" dur="1" fill="hold">
                                          <p:stCondLst>
                                            <p:cond delay="499"/>
                                          </p:stCondLst>
                                        </p:cTn>
                                        <p:tgtEl>
                                          <p:spTgt spid="61"/>
                                        </p:tgtEl>
                                        <p:attrNameLst>
                                          <p:attrName>style.visibility</p:attrName>
                                        </p:attrNameLst>
                                      </p:cBhvr>
                                      <p:to>
                                        <p:strVal val="hidden"/>
                                      </p:to>
                                    </p:set>
                                  </p:childTnLst>
                                </p:cTn>
                              </p:par>
                              <p:par>
                                <p:cTn id="98" presetID="10" presetClass="exit" presetSubtype="0" fill="hold" grpId="1" nodeType="withEffect">
                                  <p:stCondLst>
                                    <p:cond delay="1700"/>
                                  </p:stCondLst>
                                  <p:childTnLst>
                                    <p:animEffect transition="out" filter="fade">
                                      <p:cBhvr>
                                        <p:cTn id="99" dur="500"/>
                                        <p:tgtEl>
                                          <p:spTgt spid="81"/>
                                        </p:tgtEl>
                                      </p:cBhvr>
                                    </p:animEffect>
                                    <p:set>
                                      <p:cBhvr>
                                        <p:cTn id="100" dur="1" fill="hold">
                                          <p:stCondLst>
                                            <p:cond delay="499"/>
                                          </p:stCondLst>
                                        </p:cTn>
                                        <p:tgtEl>
                                          <p:spTgt spid="81"/>
                                        </p:tgtEl>
                                        <p:attrNameLst>
                                          <p:attrName>style.visibility</p:attrName>
                                        </p:attrNameLst>
                                      </p:cBhvr>
                                      <p:to>
                                        <p:strVal val="hidden"/>
                                      </p:to>
                                    </p:set>
                                  </p:childTnLst>
                                </p:cTn>
                              </p:par>
                              <p:par>
                                <p:cTn id="101" presetID="10" presetClass="exit" presetSubtype="0" fill="hold" grpId="1" nodeType="withEffect">
                                  <p:stCondLst>
                                    <p:cond delay="1700"/>
                                  </p:stCondLst>
                                  <p:childTnLst>
                                    <p:animEffect transition="out" filter="fade">
                                      <p:cBhvr>
                                        <p:cTn id="102" dur="500"/>
                                        <p:tgtEl>
                                          <p:spTgt spid="82"/>
                                        </p:tgtEl>
                                      </p:cBhvr>
                                    </p:animEffect>
                                    <p:set>
                                      <p:cBhvr>
                                        <p:cTn id="103" dur="1" fill="hold">
                                          <p:stCondLst>
                                            <p:cond delay="499"/>
                                          </p:stCondLst>
                                        </p:cTn>
                                        <p:tgtEl>
                                          <p:spTgt spid="82"/>
                                        </p:tgtEl>
                                        <p:attrNameLst>
                                          <p:attrName>style.visibility</p:attrName>
                                        </p:attrNameLst>
                                      </p:cBhvr>
                                      <p:to>
                                        <p:strVal val="hidden"/>
                                      </p:to>
                                    </p:set>
                                  </p:childTnLst>
                                </p:cTn>
                              </p:par>
                              <p:par>
                                <p:cTn id="104" presetID="10" presetClass="exit" presetSubtype="0" fill="hold" grpId="1" nodeType="withEffect">
                                  <p:stCondLst>
                                    <p:cond delay="1700"/>
                                  </p:stCondLst>
                                  <p:childTnLst>
                                    <p:animEffect transition="out" filter="fade">
                                      <p:cBhvr>
                                        <p:cTn id="105" dur="500"/>
                                        <p:tgtEl>
                                          <p:spTgt spid="83"/>
                                        </p:tgtEl>
                                      </p:cBhvr>
                                    </p:animEffect>
                                    <p:set>
                                      <p:cBhvr>
                                        <p:cTn id="106" dur="1" fill="hold">
                                          <p:stCondLst>
                                            <p:cond delay="499"/>
                                          </p:stCondLst>
                                        </p:cTn>
                                        <p:tgtEl>
                                          <p:spTgt spid="83"/>
                                        </p:tgtEl>
                                        <p:attrNameLst>
                                          <p:attrName>style.visibility</p:attrName>
                                        </p:attrNameLst>
                                      </p:cBhvr>
                                      <p:to>
                                        <p:strVal val="hidden"/>
                                      </p:to>
                                    </p:set>
                                  </p:childTnLst>
                                </p:cTn>
                              </p:par>
                              <p:par>
                                <p:cTn id="107" presetID="10" presetClass="exit" presetSubtype="0" fill="hold" grpId="1" nodeType="withEffect">
                                  <p:stCondLst>
                                    <p:cond delay="1700"/>
                                  </p:stCondLst>
                                  <p:childTnLst>
                                    <p:animEffect transition="out" filter="fade">
                                      <p:cBhvr>
                                        <p:cTn id="108" dur="500"/>
                                        <p:tgtEl>
                                          <p:spTgt spid="86"/>
                                        </p:tgtEl>
                                      </p:cBhvr>
                                    </p:animEffect>
                                    <p:set>
                                      <p:cBhvr>
                                        <p:cTn id="109" dur="1" fill="hold">
                                          <p:stCondLst>
                                            <p:cond delay="499"/>
                                          </p:stCondLst>
                                        </p:cTn>
                                        <p:tgtEl>
                                          <p:spTgt spid="86"/>
                                        </p:tgtEl>
                                        <p:attrNameLst>
                                          <p:attrName>style.visibility</p:attrName>
                                        </p:attrNameLst>
                                      </p:cBhvr>
                                      <p:to>
                                        <p:strVal val="hidden"/>
                                      </p:to>
                                    </p:set>
                                  </p:childTnLst>
                                </p:cTn>
                              </p:par>
                              <p:par>
                                <p:cTn id="110" presetID="10" presetClass="exit" presetSubtype="0" fill="hold" grpId="1" nodeType="withEffect">
                                  <p:stCondLst>
                                    <p:cond delay="1700"/>
                                  </p:stCondLst>
                                  <p:childTnLst>
                                    <p:animEffect transition="out" filter="fade">
                                      <p:cBhvr>
                                        <p:cTn id="111" dur="500"/>
                                        <p:tgtEl>
                                          <p:spTgt spid="87"/>
                                        </p:tgtEl>
                                      </p:cBhvr>
                                    </p:animEffect>
                                    <p:set>
                                      <p:cBhvr>
                                        <p:cTn id="112" dur="1" fill="hold">
                                          <p:stCondLst>
                                            <p:cond delay="499"/>
                                          </p:stCondLst>
                                        </p:cTn>
                                        <p:tgtEl>
                                          <p:spTgt spid="87"/>
                                        </p:tgtEl>
                                        <p:attrNameLst>
                                          <p:attrName>style.visibility</p:attrName>
                                        </p:attrNameLst>
                                      </p:cBhvr>
                                      <p:to>
                                        <p:strVal val="hidden"/>
                                      </p:to>
                                    </p:set>
                                  </p:childTnLst>
                                </p:cTn>
                              </p:par>
                              <p:par>
                                <p:cTn id="113" presetID="10" presetClass="exit" presetSubtype="0" fill="hold" grpId="1" nodeType="withEffect">
                                  <p:stCondLst>
                                    <p:cond delay="1700"/>
                                  </p:stCondLst>
                                  <p:childTnLst>
                                    <p:animEffect transition="out" filter="fade">
                                      <p:cBhvr>
                                        <p:cTn id="114" dur="500"/>
                                        <p:tgtEl>
                                          <p:spTgt spid="88"/>
                                        </p:tgtEl>
                                      </p:cBhvr>
                                    </p:animEffect>
                                    <p:set>
                                      <p:cBhvr>
                                        <p:cTn id="115" dur="1" fill="hold">
                                          <p:stCondLst>
                                            <p:cond delay="499"/>
                                          </p:stCondLst>
                                        </p:cTn>
                                        <p:tgtEl>
                                          <p:spTgt spid="88"/>
                                        </p:tgtEl>
                                        <p:attrNameLst>
                                          <p:attrName>style.visibility</p:attrName>
                                        </p:attrNameLst>
                                      </p:cBhvr>
                                      <p:to>
                                        <p:strVal val="hidden"/>
                                      </p:to>
                                    </p:set>
                                  </p:childTnLst>
                                </p:cTn>
                              </p:par>
                              <p:par>
                                <p:cTn id="116" presetID="10" presetClass="exit" presetSubtype="0" fill="hold" grpId="1" nodeType="withEffect">
                                  <p:stCondLst>
                                    <p:cond delay="1700"/>
                                  </p:stCondLst>
                                  <p:childTnLst>
                                    <p:animEffect transition="out" filter="fade">
                                      <p:cBhvr>
                                        <p:cTn id="117" dur="500"/>
                                        <p:tgtEl>
                                          <p:spTgt spid="89"/>
                                        </p:tgtEl>
                                      </p:cBhvr>
                                    </p:animEffect>
                                    <p:set>
                                      <p:cBhvr>
                                        <p:cTn id="118" dur="1" fill="hold">
                                          <p:stCondLst>
                                            <p:cond delay="499"/>
                                          </p:stCondLst>
                                        </p:cTn>
                                        <p:tgtEl>
                                          <p:spTgt spid="89"/>
                                        </p:tgtEl>
                                        <p:attrNameLst>
                                          <p:attrName>style.visibility</p:attrName>
                                        </p:attrNameLst>
                                      </p:cBhvr>
                                      <p:to>
                                        <p:strVal val="hidden"/>
                                      </p:to>
                                    </p:set>
                                  </p:childTnLst>
                                </p:cTn>
                              </p:par>
                              <p:par>
                                <p:cTn id="119" presetID="10" presetClass="exit" presetSubtype="0" fill="hold" grpId="1" nodeType="withEffect">
                                  <p:stCondLst>
                                    <p:cond delay="1700"/>
                                  </p:stCondLst>
                                  <p:childTnLst>
                                    <p:animEffect transition="out" filter="fade">
                                      <p:cBhvr>
                                        <p:cTn id="120" dur="500"/>
                                        <p:tgtEl>
                                          <p:spTgt spid="90"/>
                                        </p:tgtEl>
                                      </p:cBhvr>
                                    </p:animEffect>
                                    <p:set>
                                      <p:cBhvr>
                                        <p:cTn id="121" dur="1" fill="hold">
                                          <p:stCondLst>
                                            <p:cond delay="499"/>
                                          </p:stCondLst>
                                        </p:cTn>
                                        <p:tgtEl>
                                          <p:spTgt spid="90"/>
                                        </p:tgtEl>
                                        <p:attrNameLst>
                                          <p:attrName>style.visibility</p:attrName>
                                        </p:attrNameLst>
                                      </p:cBhvr>
                                      <p:to>
                                        <p:strVal val="hidden"/>
                                      </p:to>
                                    </p:set>
                                  </p:childTnLst>
                                </p:cTn>
                              </p:par>
                              <p:par>
                                <p:cTn id="122" presetID="10" presetClass="exit" presetSubtype="0" fill="hold" grpId="1" nodeType="withEffect">
                                  <p:stCondLst>
                                    <p:cond delay="1700"/>
                                  </p:stCondLst>
                                  <p:childTnLst>
                                    <p:animEffect transition="out" filter="fade">
                                      <p:cBhvr>
                                        <p:cTn id="123" dur="500"/>
                                        <p:tgtEl>
                                          <p:spTgt spid="91"/>
                                        </p:tgtEl>
                                      </p:cBhvr>
                                    </p:animEffect>
                                    <p:set>
                                      <p:cBhvr>
                                        <p:cTn id="124" dur="1" fill="hold">
                                          <p:stCondLst>
                                            <p:cond delay="499"/>
                                          </p:stCondLst>
                                        </p:cTn>
                                        <p:tgtEl>
                                          <p:spTgt spid="91"/>
                                        </p:tgtEl>
                                        <p:attrNameLst>
                                          <p:attrName>style.visibility</p:attrName>
                                        </p:attrNameLst>
                                      </p:cBhvr>
                                      <p:to>
                                        <p:strVal val="hidden"/>
                                      </p:to>
                                    </p:set>
                                  </p:childTnLst>
                                </p:cTn>
                              </p:par>
                              <p:par>
                                <p:cTn id="125" presetID="10" presetClass="exit" presetSubtype="0" fill="hold" grpId="1" nodeType="withEffect">
                                  <p:stCondLst>
                                    <p:cond delay="1700"/>
                                  </p:stCondLst>
                                  <p:childTnLst>
                                    <p:animEffect transition="out" filter="fade">
                                      <p:cBhvr>
                                        <p:cTn id="126" dur="500"/>
                                        <p:tgtEl>
                                          <p:spTgt spid="92"/>
                                        </p:tgtEl>
                                      </p:cBhvr>
                                    </p:animEffect>
                                    <p:set>
                                      <p:cBhvr>
                                        <p:cTn id="127" dur="1" fill="hold">
                                          <p:stCondLst>
                                            <p:cond delay="499"/>
                                          </p:stCondLst>
                                        </p:cTn>
                                        <p:tgtEl>
                                          <p:spTgt spid="92"/>
                                        </p:tgtEl>
                                        <p:attrNameLst>
                                          <p:attrName>style.visibility</p:attrName>
                                        </p:attrNameLst>
                                      </p:cBhvr>
                                      <p:to>
                                        <p:strVal val="hidden"/>
                                      </p:to>
                                    </p:set>
                                  </p:childTnLst>
                                </p:cTn>
                              </p:par>
                              <p:par>
                                <p:cTn id="128" presetID="10" presetClass="exit" presetSubtype="0" fill="hold" grpId="1" nodeType="withEffect">
                                  <p:stCondLst>
                                    <p:cond delay="1700"/>
                                  </p:stCondLst>
                                  <p:childTnLst>
                                    <p:animEffect transition="out" filter="fade">
                                      <p:cBhvr>
                                        <p:cTn id="129" dur="500"/>
                                        <p:tgtEl>
                                          <p:spTgt spid="93"/>
                                        </p:tgtEl>
                                      </p:cBhvr>
                                    </p:animEffect>
                                    <p:set>
                                      <p:cBhvr>
                                        <p:cTn id="130" dur="1" fill="hold">
                                          <p:stCondLst>
                                            <p:cond delay="499"/>
                                          </p:stCondLst>
                                        </p:cTn>
                                        <p:tgtEl>
                                          <p:spTgt spid="93"/>
                                        </p:tgtEl>
                                        <p:attrNameLst>
                                          <p:attrName>style.visibility</p:attrName>
                                        </p:attrNameLst>
                                      </p:cBhvr>
                                      <p:to>
                                        <p:strVal val="hidden"/>
                                      </p:to>
                                    </p:set>
                                  </p:childTnLst>
                                </p:cTn>
                              </p:par>
                              <p:par>
                                <p:cTn id="131" presetID="10" presetClass="exit" presetSubtype="0" fill="hold" grpId="1" nodeType="withEffect">
                                  <p:stCondLst>
                                    <p:cond delay="1700"/>
                                  </p:stCondLst>
                                  <p:childTnLst>
                                    <p:animEffect transition="out" filter="fade">
                                      <p:cBhvr>
                                        <p:cTn id="132" dur="500"/>
                                        <p:tgtEl>
                                          <p:spTgt spid="94"/>
                                        </p:tgtEl>
                                      </p:cBhvr>
                                    </p:animEffect>
                                    <p:set>
                                      <p:cBhvr>
                                        <p:cTn id="133" dur="1" fill="hold">
                                          <p:stCondLst>
                                            <p:cond delay="499"/>
                                          </p:stCondLst>
                                        </p:cTn>
                                        <p:tgtEl>
                                          <p:spTgt spid="94"/>
                                        </p:tgtEl>
                                        <p:attrNameLst>
                                          <p:attrName>style.visibility</p:attrName>
                                        </p:attrNameLst>
                                      </p:cBhvr>
                                      <p:to>
                                        <p:strVal val="hidden"/>
                                      </p:to>
                                    </p:set>
                                  </p:childTnLst>
                                </p:cTn>
                              </p:par>
                              <p:par>
                                <p:cTn id="134" presetID="10" presetClass="exit" presetSubtype="0" fill="hold" grpId="1" nodeType="withEffect">
                                  <p:stCondLst>
                                    <p:cond delay="1700"/>
                                  </p:stCondLst>
                                  <p:childTnLst>
                                    <p:animEffect transition="out" filter="fade">
                                      <p:cBhvr>
                                        <p:cTn id="135" dur="500"/>
                                        <p:tgtEl>
                                          <p:spTgt spid="97"/>
                                        </p:tgtEl>
                                      </p:cBhvr>
                                    </p:animEffect>
                                    <p:set>
                                      <p:cBhvr>
                                        <p:cTn id="136" dur="1" fill="hold">
                                          <p:stCondLst>
                                            <p:cond delay="499"/>
                                          </p:stCondLst>
                                        </p:cTn>
                                        <p:tgtEl>
                                          <p:spTgt spid="97"/>
                                        </p:tgtEl>
                                        <p:attrNameLst>
                                          <p:attrName>style.visibility</p:attrName>
                                        </p:attrNameLst>
                                      </p:cBhvr>
                                      <p:to>
                                        <p:strVal val="hidden"/>
                                      </p:to>
                                    </p:set>
                                  </p:childTnLst>
                                </p:cTn>
                              </p:par>
                              <p:par>
                                <p:cTn id="137" presetID="10" presetClass="exit" presetSubtype="0" fill="hold" grpId="1" nodeType="withEffect">
                                  <p:stCondLst>
                                    <p:cond delay="1700"/>
                                  </p:stCondLst>
                                  <p:childTnLst>
                                    <p:animEffect transition="out" filter="fade">
                                      <p:cBhvr>
                                        <p:cTn id="138" dur="500"/>
                                        <p:tgtEl>
                                          <p:spTgt spid="98"/>
                                        </p:tgtEl>
                                      </p:cBhvr>
                                    </p:animEffect>
                                    <p:set>
                                      <p:cBhvr>
                                        <p:cTn id="139" dur="1" fill="hold">
                                          <p:stCondLst>
                                            <p:cond delay="499"/>
                                          </p:stCondLst>
                                        </p:cTn>
                                        <p:tgtEl>
                                          <p:spTgt spid="98"/>
                                        </p:tgtEl>
                                        <p:attrNameLst>
                                          <p:attrName>style.visibility</p:attrName>
                                        </p:attrNameLst>
                                      </p:cBhvr>
                                      <p:to>
                                        <p:strVal val="hidden"/>
                                      </p:to>
                                    </p:set>
                                  </p:childTnLst>
                                </p:cTn>
                              </p:par>
                              <p:par>
                                <p:cTn id="140" presetID="10" presetClass="exit" presetSubtype="0" fill="hold" grpId="1" nodeType="withEffect">
                                  <p:stCondLst>
                                    <p:cond delay="1700"/>
                                  </p:stCondLst>
                                  <p:childTnLst>
                                    <p:animEffect transition="out" filter="fade">
                                      <p:cBhvr>
                                        <p:cTn id="141" dur="500"/>
                                        <p:tgtEl>
                                          <p:spTgt spid="99"/>
                                        </p:tgtEl>
                                      </p:cBhvr>
                                    </p:animEffect>
                                    <p:set>
                                      <p:cBhvr>
                                        <p:cTn id="142" dur="1" fill="hold">
                                          <p:stCondLst>
                                            <p:cond delay="499"/>
                                          </p:stCondLst>
                                        </p:cTn>
                                        <p:tgtEl>
                                          <p:spTgt spid="99"/>
                                        </p:tgtEl>
                                        <p:attrNameLst>
                                          <p:attrName>style.visibility</p:attrName>
                                        </p:attrNameLst>
                                      </p:cBhvr>
                                      <p:to>
                                        <p:strVal val="hidden"/>
                                      </p:to>
                                    </p:set>
                                  </p:childTnLst>
                                </p:cTn>
                              </p:par>
                              <p:par>
                                <p:cTn id="143" presetID="10" presetClass="exit" presetSubtype="0" fill="hold" grpId="1" nodeType="withEffect">
                                  <p:stCondLst>
                                    <p:cond delay="1700"/>
                                  </p:stCondLst>
                                  <p:childTnLst>
                                    <p:animEffect transition="out" filter="fade">
                                      <p:cBhvr>
                                        <p:cTn id="144" dur="500"/>
                                        <p:tgtEl>
                                          <p:spTgt spid="100"/>
                                        </p:tgtEl>
                                      </p:cBhvr>
                                    </p:animEffect>
                                    <p:set>
                                      <p:cBhvr>
                                        <p:cTn id="145" dur="1" fill="hold">
                                          <p:stCondLst>
                                            <p:cond delay="499"/>
                                          </p:stCondLst>
                                        </p:cTn>
                                        <p:tgtEl>
                                          <p:spTgt spid="100"/>
                                        </p:tgtEl>
                                        <p:attrNameLst>
                                          <p:attrName>style.visibility</p:attrName>
                                        </p:attrNameLst>
                                      </p:cBhvr>
                                      <p:to>
                                        <p:strVal val="hidden"/>
                                      </p:to>
                                    </p:set>
                                  </p:childTnLst>
                                </p:cTn>
                              </p:par>
                              <p:par>
                                <p:cTn id="146" presetID="10" presetClass="exit" presetSubtype="0" fill="hold" grpId="1" nodeType="withEffect">
                                  <p:stCondLst>
                                    <p:cond delay="170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10" presetClass="exit" presetSubtype="0" fill="hold" grpId="1" nodeType="withEffect">
                                  <p:stCondLst>
                                    <p:cond delay="1700"/>
                                  </p:stCondLst>
                                  <p:childTnLst>
                                    <p:animEffect transition="out" filter="fade">
                                      <p:cBhvr>
                                        <p:cTn id="150" dur="500"/>
                                        <p:tgtEl>
                                          <p:spTgt spid="104"/>
                                        </p:tgtEl>
                                      </p:cBhvr>
                                    </p:animEffect>
                                    <p:set>
                                      <p:cBhvr>
                                        <p:cTn id="151" dur="1" fill="hold">
                                          <p:stCondLst>
                                            <p:cond delay="499"/>
                                          </p:stCondLst>
                                        </p:cTn>
                                        <p:tgtEl>
                                          <p:spTgt spid="104"/>
                                        </p:tgtEl>
                                        <p:attrNameLst>
                                          <p:attrName>style.visibility</p:attrName>
                                        </p:attrNameLst>
                                      </p:cBhvr>
                                      <p:to>
                                        <p:strVal val="hidden"/>
                                      </p:to>
                                    </p:set>
                                  </p:childTnLst>
                                </p:cTn>
                              </p:par>
                              <p:par>
                                <p:cTn id="152" presetID="10" presetClass="exit" presetSubtype="0" fill="hold" grpId="1" nodeType="withEffect">
                                  <p:stCondLst>
                                    <p:cond delay="1700"/>
                                  </p:stCondLst>
                                  <p:childTnLst>
                                    <p:animEffect transition="out" filter="fade">
                                      <p:cBhvr>
                                        <p:cTn id="153" dur="500"/>
                                        <p:tgtEl>
                                          <p:spTgt spid="105"/>
                                        </p:tgtEl>
                                      </p:cBhvr>
                                    </p:animEffect>
                                    <p:set>
                                      <p:cBhvr>
                                        <p:cTn id="154" dur="1" fill="hold">
                                          <p:stCondLst>
                                            <p:cond delay="499"/>
                                          </p:stCondLst>
                                        </p:cTn>
                                        <p:tgtEl>
                                          <p:spTgt spid="105"/>
                                        </p:tgtEl>
                                        <p:attrNameLst>
                                          <p:attrName>style.visibility</p:attrName>
                                        </p:attrNameLst>
                                      </p:cBhvr>
                                      <p:to>
                                        <p:strVal val="hidden"/>
                                      </p:to>
                                    </p:set>
                                  </p:childTnLst>
                                </p:cTn>
                              </p:par>
                              <p:par>
                                <p:cTn id="155" presetID="10" presetClass="exit" presetSubtype="0" fill="hold" grpId="1" nodeType="withEffect">
                                  <p:stCondLst>
                                    <p:cond delay="1700"/>
                                  </p:stCondLst>
                                  <p:childTnLst>
                                    <p:animEffect transition="out" filter="fade">
                                      <p:cBhvr>
                                        <p:cTn id="156" dur="500"/>
                                        <p:tgtEl>
                                          <p:spTgt spid="106"/>
                                        </p:tgtEl>
                                      </p:cBhvr>
                                    </p:animEffect>
                                    <p:set>
                                      <p:cBhvr>
                                        <p:cTn id="157" dur="1" fill="hold">
                                          <p:stCondLst>
                                            <p:cond delay="499"/>
                                          </p:stCondLst>
                                        </p:cTn>
                                        <p:tgtEl>
                                          <p:spTgt spid="106"/>
                                        </p:tgtEl>
                                        <p:attrNameLst>
                                          <p:attrName>style.visibility</p:attrName>
                                        </p:attrNameLst>
                                      </p:cBhvr>
                                      <p:to>
                                        <p:strVal val="hidden"/>
                                      </p:to>
                                    </p:set>
                                  </p:childTnLst>
                                </p:cTn>
                              </p:par>
                              <p:par>
                                <p:cTn id="158" presetID="10" presetClass="exit" presetSubtype="0" fill="hold" grpId="1" nodeType="withEffect">
                                  <p:stCondLst>
                                    <p:cond delay="1700"/>
                                  </p:stCondLst>
                                  <p:childTnLst>
                                    <p:animEffect transition="out" filter="fade">
                                      <p:cBhvr>
                                        <p:cTn id="159" dur="500"/>
                                        <p:tgtEl>
                                          <p:spTgt spid="107"/>
                                        </p:tgtEl>
                                      </p:cBhvr>
                                    </p:animEffect>
                                    <p:set>
                                      <p:cBhvr>
                                        <p:cTn id="160" dur="1" fill="hold">
                                          <p:stCondLst>
                                            <p:cond delay="499"/>
                                          </p:stCondLst>
                                        </p:cTn>
                                        <p:tgtEl>
                                          <p:spTgt spid="107"/>
                                        </p:tgtEl>
                                        <p:attrNameLst>
                                          <p:attrName>style.visibility</p:attrName>
                                        </p:attrNameLst>
                                      </p:cBhvr>
                                      <p:to>
                                        <p:strVal val="hidden"/>
                                      </p:to>
                                    </p:set>
                                  </p:childTnLst>
                                </p:cTn>
                              </p:par>
                              <p:par>
                                <p:cTn id="161" presetID="10" presetClass="exit" presetSubtype="0" fill="hold" grpId="1" nodeType="withEffect">
                                  <p:stCondLst>
                                    <p:cond delay="1700"/>
                                  </p:stCondLst>
                                  <p:childTnLst>
                                    <p:animEffect transition="out" filter="fade">
                                      <p:cBhvr>
                                        <p:cTn id="162" dur="500"/>
                                        <p:tgtEl>
                                          <p:spTgt spid="108"/>
                                        </p:tgtEl>
                                      </p:cBhvr>
                                    </p:animEffect>
                                    <p:set>
                                      <p:cBhvr>
                                        <p:cTn id="163" dur="1" fill="hold">
                                          <p:stCondLst>
                                            <p:cond delay="499"/>
                                          </p:stCondLst>
                                        </p:cTn>
                                        <p:tgtEl>
                                          <p:spTgt spid="108"/>
                                        </p:tgtEl>
                                        <p:attrNameLst>
                                          <p:attrName>style.visibility</p:attrName>
                                        </p:attrNameLst>
                                      </p:cBhvr>
                                      <p:to>
                                        <p:strVal val="hidden"/>
                                      </p:to>
                                    </p:set>
                                  </p:childTnLst>
                                </p:cTn>
                              </p:par>
                              <p:par>
                                <p:cTn id="164" presetID="10" presetClass="exit" presetSubtype="0" fill="hold" grpId="1" nodeType="withEffect">
                                  <p:stCondLst>
                                    <p:cond delay="1700"/>
                                  </p:stCondLst>
                                  <p:childTnLst>
                                    <p:animEffect transition="out" filter="fade">
                                      <p:cBhvr>
                                        <p:cTn id="165" dur="500"/>
                                        <p:tgtEl>
                                          <p:spTgt spid="109"/>
                                        </p:tgtEl>
                                      </p:cBhvr>
                                    </p:animEffect>
                                    <p:set>
                                      <p:cBhvr>
                                        <p:cTn id="166" dur="1" fill="hold">
                                          <p:stCondLst>
                                            <p:cond delay="499"/>
                                          </p:stCondLst>
                                        </p:cTn>
                                        <p:tgtEl>
                                          <p:spTgt spid="109"/>
                                        </p:tgtEl>
                                        <p:attrNameLst>
                                          <p:attrName>style.visibility</p:attrName>
                                        </p:attrNameLst>
                                      </p:cBhvr>
                                      <p:to>
                                        <p:strVal val="hidden"/>
                                      </p:to>
                                    </p:set>
                                  </p:childTnLst>
                                </p:cTn>
                              </p:par>
                              <p:par>
                                <p:cTn id="167" presetID="0" presetClass="path" presetSubtype="0" accel="50000" decel="50000" fill="hold" nodeType="withEffect">
                                  <p:stCondLst>
                                    <p:cond delay="1100"/>
                                  </p:stCondLst>
                                  <p:childTnLst>
                                    <p:animMotion origin="layout" path="M 0 0 C -0.00208 0.00324 -0.00417 0.00648 -0.00625 0.01019 C -0.00833 0.01389 -0.01076 0.01829 -0.01233 0.02269 C -0.01389 0.02708 -0.01528 0.03241 -0.01615 0.03727 C -0.01701 0.04213 -0.01736 0.04745 -0.01771 0.05255 C -0.01805 0.05764 -0.01788 0.06273 -0.01771 0.06783 C -0.01753 0.07292 -0.01719 0.07755 -0.01649 0.08264 C -0.0158 0.08773 -0.0151 0.09398 -0.01354 0.09861 C -0.01198 0.10324 -0.00937 0.10718 -0.00712 0.11088 C -0.00486 0.11458 -0.0026 0.11759 0.00017 0.12083 C 0.00295 0.12408 0.00642 0.12801 0.0099 0.13033 C 0.01337 0.13264 0.01719 0.13426 0.02083 0.13542 C 0.02448 0.13658 0.02795 0.13727 0.03177 0.13681 C 0.03559 0.13634 0.03976 0.13449 0.0434 0.13241 C 0.04705 0.13033 0.05017 0.12801 0.05313 0.125 C 0.05608 0.12199 0.05938 0.11852 0.06146 0.11435 C 0.06354 0.11019 0.06441 0.10509 0.0658 0.10046 C 0.06719 0.09583 0.06823 0.09028 0.06979 0.08588 C 0.07135 0.08148 0.07326 0.07732 0.0757 0.07338 C 0.07813 0.06945 0.08142 0.06528 0.08403 0.06158 C 0.08663 0.05787 0.08854 0.05417 0.09132 0.05116 C 0.0941 0.04815 0.09722 0.04607 0.10052 0.04352 C 0.10382 0.04097 0.10781 0.03773 0.11146 0.03542 C 0.1151 0.0331 0.11823 0.03171 0.12205 0.03033 C 0.12587 0.02894 0.13021 0.02801 0.13403 0.02708 C 0.13785 0.02616 0.14115 0.02454 0.14479 0.02431 C 0.14844 0.02408 0.15278 0.02523 0.15642 0.0257 C 0.16007 0.02616 0.16337 0.02662 0.16684 0.02778 C 0.17031 0.02894 0.17396 0.03148 0.17778 0.03333 C 0.1816 0.03519 0.18594 0.03704 0.18958 0.03889 C 0.19323 0.04074 0.19618 0.04306 0.19948 0.04514 C 0.20278 0.04722 0.20625 0.04931 0.20938 0.05185 C 0.2125 0.0544 0.21563 0.05671 0.21823 0.06042 C 0.22083 0.06412 0.22413 0.06921 0.22552 0.07361 C 0.22691 0.07801 0.22639 0.08287 0.22622 0.0875 C 0.22604 0.09213 0.22813 0.10903 0.22465 0.10208 " pathEditMode="relative" ptsTypes="aaaaaaaaaaaaaaaaaaaaaaaaaaaaaaaaaaaA">
                                      <p:cBhvr>
                                        <p:cTn id="168" dur="2000" fill="hold"/>
                                        <p:tgtEl>
                                          <p:spTgt spid="112"/>
                                        </p:tgtEl>
                                        <p:attrNameLst>
                                          <p:attrName>ppt_x</p:attrName>
                                          <p:attrName>ppt_y</p:attrName>
                                        </p:attrNameLst>
                                      </p:cBhvr>
                                    </p:animMotion>
                                  </p:childTnLst>
                                </p:cTn>
                              </p:par>
                              <p:par>
                                <p:cTn id="169" presetID="0" presetClass="path" presetSubtype="0" accel="50000" decel="50000" fill="hold" nodeType="withEffect">
                                  <p:stCondLst>
                                    <p:cond delay="1700"/>
                                  </p:stCondLst>
                                  <p:childTnLst>
                                    <p:animMotion origin="layout" path="M 1.94444E-6 -1.11111E-6 C -0.00209 0.00324 -0.00417 0.00648 -0.00625 0.01019 C -0.00834 0.01389 -0.01077 0.01829 -0.01233 0.02269 C -0.01389 0.02708 -0.01528 0.03241 -0.01615 0.03727 C -0.01702 0.04213 -0.01736 0.04745 -0.01771 0.05255 C -0.01806 0.05764 -0.01788 0.06273 -0.01771 0.06783 C -0.01754 0.07292 -0.01719 0.07755 -0.01649 0.08264 C -0.0158 0.08773 -0.01511 0.09398 -0.01354 0.09861 C -0.01198 0.10324 -0.00938 0.10718 -0.00712 0.11088 C -0.00486 0.11458 -0.00261 0.11759 0.00017 0.12083 C 0.00295 0.12408 0.00642 0.12801 0.00989 0.13033 C 0.01337 0.13264 0.01719 0.13426 0.02083 0.13542 C 0.02448 0.13658 0.02795 0.13727 0.03177 0.13681 C 0.03559 0.13634 0.03976 0.13449 0.0434 0.13241 C 0.04705 0.13033 0.05017 0.12801 0.05312 0.125 C 0.05607 0.12199 0.05937 0.11852 0.06146 0.11435 C 0.06354 0.11019 0.06441 0.10509 0.0658 0.10046 C 0.06719 0.09583 0.06823 0.09028 0.06979 0.08588 C 0.07135 0.08148 0.07326 0.07732 0.07569 0.07338 C 0.07812 0.06945 0.08142 0.06528 0.08403 0.06158 C 0.08663 0.05787 0.08854 0.05417 0.09132 0.05116 C 0.0941 0.04815 0.09722 0.04607 0.10052 0.04352 C 0.10382 0.04097 0.10781 0.03773 0.11146 0.03542 C 0.1151 0.0331 0.11823 0.03171 0.12205 0.03033 C 0.12587 0.02894 0.13021 0.02801 0.13403 0.02708 C 0.13785 0.02616 0.14114 0.02454 0.14479 0.02431 C 0.14844 0.02408 0.15278 0.02523 0.15642 0.0257 C 0.16007 0.02616 0.16337 0.02662 0.16684 0.02778 C 0.17031 0.02894 0.17396 0.03148 0.17778 0.03333 C 0.1816 0.03519 0.18594 0.03704 0.18958 0.03889 C 0.19323 0.04074 0.19618 0.04306 0.19948 0.04514 C 0.20278 0.04722 0.20625 0.04931 0.20937 0.05185 C 0.2125 0.0544 0.21562 0.05671 0.21823 0.06042 C 0.22083 0.06412 0.22413 0.06921 0.22552 0.07361 C 0.22691 0.07801 0.22604 0.08519 0.22621 0.0875 " pathEditMode="relative" rAng="0" ptsTypes="aaaaaaaaaaaaaaaaaaaaaaaaaaaaaaaaaaa">
                                      <p:cBhvr>
                                        <p:cTn id="170" dur="2000" fill="hold"/>
                                        <p:tgtEl>
                                          <p:spTgt spid="113"/>
                                        </p:tgtEl>
                                        <p:attrNameLst>
                                          <p:attrName>ppt_x</p:attrName>
                                          <p:attrName>ppt_y</p:attrName>
                                        </p:attrNameLst>
                                      </p:cBhvr>
                                      <p:rCtr x="10400" y="6900"/>
                                    </p:animMotion>
                                  </p:childTnLst>
                                </p:cTn>
                              </p:par>
                              <p:par>
                                <p:cTn id="171" presetID="0" presetClass="path" presetSubtype="0" accel="50000" decel="50000" fill="hold" nodeType="withEffect">
                                  <p:stCondLst>
                                    <p:cond delay="1700"/>
                                  </p:stCondLst>
                                  <p:childTnLst>
                                    <p:animMotion origin="layout" path="M -2.77778E-7 -1.85185E-6 C -0.00208 0.00324 -0.00417 0.00648 -0.00625 0.01019 C -0.00833 0.01389 -0.01076 0.01829 -0.01233 0.02269 C -0.01389 0.02709 -0.01528 0.03241 -0.01615 0.03727 C -0.01701 0.04213 -0.01736 0.04746 -0.01771 0.05255 C -0.01806 0.05764 -0.01788 0.06273 -0.01771 0.06783 C -0.01753 0.07292 -0.01719 0.07755 -0.01649 0.08264 C -0.0158 0.08773 -0.0151 0.09398 -0.01354 0.09861 C -0.01198 0.10324 -0.00937 0.10718 -0.00712 0.11088 C -0.00486 0.11459 -0.0026 0.11759 0.00017 0.12084 C 0.00295 0.12408 0.00642 0.12801 0.0099 0.13033 C 0.01337 0.13264 0.01719 0.13426 0.02083 0.13542 C 0.02448 0.13658 0.02795 0.13727 0.03177 0.13681 C 0.03559 0.13634 0.03976 0.13449 0.0434 0.13241 C 0.04705 0.13033 0.05017 0.12801 0.05313 0.125 C 0.05608 0.12199 0.05938 0.11852 0.06146 0.11435 C 0.06354 0.11019 0.06441 0.10509 0.0658 0.10046 C 0.06719 0.09584 0.06823 0.09028 0.06979 0.08588 C 0.07135 0.08148 0.07326 0.07732 0.07569 0.07338 C 0.07813 0.06945 0.08142 0.06528 0.08403 0.06158 C 0.08663 0.05787 0.08854 0.05417 0.09132 0.05116 C 0.0941 0.04815 0.09722 0.04607 0.10052 0.04352 C 0.10382 0.04097 0.10781 0.03773 0.11146 0.03542 C 0.1151 0.0331 0.11823 0.03171 0.12205 0.03033 C 0.12587 0.02894 0.13021 0.02801 0.13403 0.02709 C 0.13785 0.02616 0.14115 0.02454 0.14479 0.02431 C 0.14844 0.02408 0.15278 0.02523 0.15642 0.0257 C 0.16007 0.02616 0.16337 0.02662 0.16684 0.02778 C 0.17031 0.02894 0.17396 0.03148 0.17778 0.03334 C 0.1816 0.03519 0.18594 0.03704 0.18958 0.03889 C 0.19323 0.04074 0.19618 0.04306 0.19948 0.04514 C 0.20278 0.04722 0.20625 0.04931 0.20938 0.05185 C 0.2125 0.0544 0.21563 0.05671 0.21823 0.06042 C 0.22083 0.06412 0.22431 0.07153 0.22552 0.07361 " pathEditMode="relative" rAng="0" ptsTypes="aaaaaaaaaaaaaaaaaaaaaaaaaaaaaaaaaa">
                                      <p:cBhvr>
                                        <p:cTn id="172" dur="2000" fill="hold"/>
                                        <p:tgtEl>
                                          <p:spTgt spid="114"/>
                                        </p:tgtEl>
                                        <p:attrNameLst>
                                          <p:attrName>ppt_x</p:attrName>
                                          <p:attrName>ppt_y</p:attrName>
                                        </p:attrNameLst>
                                      </p:cBhvr>
                                      <p:rCtr x="10400" y="6900"/>
                                    </p:animMotion>
                                  </p:childTnLst>
                                </p:cTn>
                              </p:par>
                              <p:par>
                                <p:cTn id="173" presetID="0" presetClass="path" presetSubtype="0" accel="50000" decel="50000" fill="hold" nodeType="withEffect">
                                  <p:stCondLst>
                                    <p:cond delay="1700"/>
                                  </p:stCondLst>
                                  <p:childTnLst>
                                    <p:animMotion origin="layout" path="M 1.94444E-6 -1.85185E-6 C -0.00209 0.00324 -0.00417 0.00648 -0.00625 0.01019 C -0.00834 0.01389 -0.01077 0.01829 -0.01233 0.02269 C -0.01389 0.02709 -0.01528 0.03241 -0.01615 0.03727 C -0.01702 0.04213 -0.01736 0.04746 -0.01771 0.05255 C -0.01806 0.05764 -0.01788 0.06273 -0.01771 0.06783 C -0.01754 0.07292 -0.01719 0.07755 -0.01649 0.08264 C -0.0158 0.08773 -0.01511 0.09398 -0.01354 0.09861 C -0.01198 0.10324 -0.00938 0.10718 -0.00712 0.11088 C -0.00486 0.11459 -0.00261 0.11759 0.00017 0.12084 C 0.00295 0.12408 0.00642 0.12801 0.00989 0.13033 C 0.01337 0.13264 0.01719 0.13426 0.02083 0.13542 C 0.02448 0.13658 0.02795 0.13727 0.03177 0.13681 C 0.03559 0.13634 0.03976 0.13449 0.0434 0.13241 C 0.04705 0.13033 0.05017 0.12801 0.05312 0.125 C 0.05607 0.12199 0.05937 0.11852 0.06146 0.11435 C 0.06354 0.11019 0.06441 0.10509 0.0658 0.10046 C 0.06719 0.09584 0.06823 0.09028 0.06979 0.08588 C 0.07135 0.08148 0.07326 0.07732 0.07569 0.07338 C 0.07812 0.06945 0.08142 0.06528 0.08403 0.06158 C 0.08663 0.05787 0.08854 0.05417 0.09132 0.05116 C 0.0941 0.04815 0.09722 0.04607 0.10052 0.04352 C 0.10382 0.04097 0.10781 0.03773 0.11146 0.03542 C 0.1151 0.0331 0.11823 0.03171 0.12205 0.03033 C 0.12587 0.02894 0.13021 0.02801 0.13403 0.02709 C 0.13785 0.02616 0.14114 0.02454 0.14479 0.02431 C 0.14844 0.02408 0.15278 0.02523 0.15642 0.0257 C 0.16007 0.02616 0.16337 0.02662 0.16684 0.02778 C 0.17014 0.02894 0.17378 0.03148 0.17778 0.03334 C 0.1816 0.03519 0.18594 0.03704 0.18958 0.03889 C 0.19323 0.04074 0.19618 0.04306 0.19948 0.04514 C 0.20278 0.04722 0.20625 0.04931 0.20937 0.05185 C 0.2125 0.0544 0.21684 0.05903 0.21823 0.06042 " pathEditMode="relative" rAng="0" ptsTypes="aaaaaaaaaaaaaaaaaaaaaaaaaaaaaaaaa">
                                      <p:cBhvr>
                                        <p:cTn id="174" dur="2000" fill="hold"/>
                                        <p:tgtEl>
                                          <p:spTgt spid="115"/>
                                        </p:tgtEl>
                                        <p:attrNameLst>
                                          <p:attrName>ppt_x</p:attrName>
                                          <p:attrName>ppt_y</p:attrName>
                                        </p:attrNameLst>
                                      </p:cBhvr>
                                      <p:rCtr x="10000" y="6900"/>
                                    </p:animMotion>
                                  </p:childTnLst>
                                </p:cTn>
                              </p:par>
                              <p:par>
                                <p:cTn id="175" presetID="0" presetClass="path" presetSubtype="0" accel="50000" decel="50000" fill="hold" nodeType="withEffect">
                                  <p:stCondLst>
                                    <p:cond delay="1700"/>
                                  </p:stCondLst>
                                  <p:childTnLst>
                                    <p:animMotion origin="layout" path="M 5.55556E-7 -1.85185E-6 C -0.00208 0.00324 -0.00417 0.00648 -0.00625 0.01019 C -0.00833 0.01389 -0.01076 0.01829 -0.01233 0.02269 C -0.01389 0.02709 -0.01528 0.03241 -0.01615 0.03727 C -0.01701 0.04213 -0.01736 0.04746 -0.01771 0.05255 C -0.01806 0.05764 -0.01788 0.06273 -0.01771 0.06783 C -0.01754 0.07292 -0.01719 0.07755 -0.01649 0.08264 C -0.0158 0.08773 -0.0151 0.09398 -0.01354 0.09861 C -0.01198 0.10324 -0.00938 0.10718 -0.00712 0.11088 C -0.00486 0.11459 -0.0026 0.11759 0.00017 0.12084 C 0.00295 0.12408 0.00642 0.12801 0.0099 0.13033 C 0.01337 0.13264 0.01719 0.13426 0.02083 0.13542 C 0.02448 0.13658 0.02795 0.13727 0.03177 0.13681 C 0.03559 0.13634 0.03976 0.13449 0.0434 0.13241 C 0.04705 0.13033 0.05017 0.12801 0.05312 0.125 C 0.05608 0.12199 0.05937 0.11852 0.06146 0.11435 C 0.06354 0.11019 0.06441 0.10509 0.0658 0.10046 C 0.06719 0.09584 0.06823 0.09028 0.06979 0.08588 C 0.07135 0.08148 0.07326 0.07732 0.07569 0.07338 C 0.07812 0.06945 0.08142 0.06528 0.08403 0.06158 C 0.08663 0.05787 0.08854 0.05417 0.09132 0.05116 C 0.0941 0.04815 0.09722 0.04607 0.10052 0.04352 C 0.10382 0.04097 0.10781 0.03773 0.11146 0.03542 C 0.1151 0.0331 0.11823 0.03171 0.12205 0.03033 C 0.12587 0.02894 0.13021 0.02801 0.13403 0.02709 C 0.13785 0.02616 0.14115 0.02454 0.14479 0.02431 C 0.14844 0.02408 0.15278 0.02523 0.15642 0.0257 C 0.16007 0.02616 0.16337 0.02662 0.16684 0.02778 C 0.17014 0.02894 0.17378 0.03148 0.17778 0.03334 C 0.1816 0.03519 0.18594 0.03704 0.18958 0.03889 C 0.19323 0.04074 0.19618 0.04306 0.19948 0.04514 C 0.20278 0.04722 0.20781 0.0507 0.20937 0.05185 " pathEditMode="relative" rAng="0" ptsTypes="aaaaaaaaaaaaaaaaaaaaaaaaaaaaaaaa">
                                      <p:cBhvr>
                                        <p:cTn id="176" dur="2000" fill="hold"/>
                                        <p:tgtEl>
                                          <p:spTgt spid="116"/>
                                        </p:tgtEl>
                                        <p:attrNameLst>
                                          <p:attrName>ppt_x</p:attrName>
                                          <p:attrName>ppt_y</p:attrName>
                                        </p:attrNameLst>
                                      </p:cBhvr>
                                      <p:rCtr x="9600" y="6900"/>
                                    </p:animMotion>
                                  </p:childTnLst>
                                </p:cTn>
                              </p:par>
                              <p:par>
                                <p:cTn id="177" presetID="0" presetClass="path" presetSubtype="0" accel="50000" decel="50000" fill="hold" nodeType="withEffect">
                                  <p:stCondLst>
                                    <p:cond delay="1700"/>
                                  </p:stCondLst>
                                  <p:childTnLst>
                                    <p:animMotion origin="layout" path="M 2.5E-6 -1.85185E-6 C -0.00209 0.00324 -0.00417 0.00648 -0.00625 0.01019 C -0.00834 0.01389 -0.01077 0.01829 -0.01233 0.02269 C -0.01389 0.02709 -0.01528 0.03241 -0.01615 0.03727 C -0.01702 0.04213 -0.01736 0.04746 -0.01771 0.05255 C -0.01806 0.05764 -0.01788 0.06273 -0.01771 0.06783 C -0.01754 0.07292 -0.01719 0.07755 -0.0165 0.08264 C -0.0158 0.08773 -0.01511 0.09398 -0.01354 0.09861 C -0.01198 0.10324 -0.00938 0.10718 -0.00712 0.11088 C -0.00486 0.11459 -0.00261 0.11759 0.00017 0.12084 C 0.00295 0.12408 0.00642 0.12801 0.00989 0.13033 C 0.01337 0.13264 0.01719 0.13426 0.02083 0.13542 C 0.02448 0.13658 0.02795 0.13727 0.03177 0.13681 C 0.03559 0.13634 0.03975 0.13449 0.0434 0.13241 C 0.04705 0.13033 0.05017 0.12801 0.05312 0.125 C 0.05607 0.12199 0.05937 0.11852 0.06146 0.11435 C 0.06354 0.11019 0.06441 0.10509 0.0658 0.10046 C 0.06719 0.09584 0.06823 0.09028 0.06979 0.08588 C 0.07135 0.08148 0.07326 0.07732 0.07569 0.07338 C 0.07812 0.06945 0.08142 0.06528 0.08403 0.06158 C 0.08663 0.05787 0.08854 0.05417 0.09132 0.05116 C 0.09409 0.04815 0.09722 0.04607 0.10052 0.04352 C 0.10382 0.04097 0.10781 0.03773 0.11146 0.03542 C 0.1151 0.0331 0.11823 0.03171 0.12205 0.03033 C 0.12587 0.02894 0.13021 0.02801 0.13403 0.02709 C 0.13784 0.02616 0.14114 0.02454 0.14479 0.02431 C 0.14844 0.02408 0.15278 0.02523 0.15642 0.0257 C 0.16007 0.02616 0.16337 0.02662 0.16684 0.02778 C 0.17014 0.02894 0.17378 0.03148 0.17778 0.03334 C 0.18159 0.03519 0.18594 0.03704 0.18958 0.03889 C 0.19323 0.04074 0.19774 0.04398 0.19948 0.04514 " pathEditMode="relative" rAng="0" ptsTypes="aaaaaaaaaaaaaaaaaaaaaaaaaaaaaaa">
                                      <p:cBhvr>
                                        <p:cTn id="178" dur="2000" fill="hold"/>
                                        <p:tgtEl>
                                          <p:spTgt spid="117"/>
                                        </p:tgtEl>
                                        <p:attrNameLst>
                                          <p:attrName>ppt_x</p:attrName>
                                          <p:attrName>ppt_y</p:attrName>
                                        </p:attrNameLst>
                                      </p:cBhvr>
                                      <p:rCtr x="9100" y="6900"/>
                                    </p:animMotion>
                                  </p:childTnLst>
                                </p:cTn>
                              </p:par>
                              <p:par>
                                <p:cTn id="179" presetID="0" presetClass="path" presetSubtype="0" accel="50000" decel="50000" fill="hold" nodeType="withEffect">
                                  <p:stCondLst>
                                    <p:cond delay="1700"/>
                                  </p:stCondLst>
                                  <p:childTnLst>
                                    <p:animMotion origin="layout" path="M 8.33333E-7 -1.85185E-6 C -0.00208 0.00324 -0.00417 0.00648 -0.00625 0.01019 C -0.00833 0.01389 -0.01076 0.01829 -0.01233 0.02269 C -0.01389 0.02709 -0.01528 0.03241 -0.01615 0.03727 C -0.01701 0.04213 -0.01736 0.04746 -0.01771 0.05255 C -0.01806 0.05764 -0.01788 0.06273 -0.01771 0.06783 C -0.01754 0.07292 -0.01719 0.07755 -0.01649 0.08264 C -0.0158 0.08773 -0.0151 0.09398 -0.01354 0.09861 C -0.01198 0.10324 -0.00938 0.10718 -0.00712 0.11088 C -0.00486 0.11459 -0.0026 0.11759 0.00017 0.12084 C 0.00295 0.12408 0.00642 0.12801 0.0099 0.13033 C 0.01337 0.13264 0.01719 0.13426 0.02083 0.13542 C 0.02448 0.13658 0.02795 0.13727 0.03177 0.13681 C 0.03559 0.13634 0.03976 0.13449 0.0434 0.13241 C 0.04705 0.13033 0.05017 0.12801 0.05312 0.125 C 0.05608 0.12199 0.05937 0.11852 0.06146 0.11435 C 0.06354 0.11019 0.06441 0.10509 0.0658 0.10046 C 0.06719 0.09584 0.06823 0.09028 0.06979 0.08588 C 0.07135 0.08148 0.07326 0.07732 0.07569 0.07338 C 0.07812 0.06945 0.08142 0.06528 0.08403 0.06158 C 0.08663 0.05787 0.08854 0.05417 0.09132 0.05116 C 0.0941 0.04815 0.09722 0.04607 0.10052 0.04352 C 0.10382 0.04097 0.10781 0.03773 0.11146 0.03542 C 0.1151 0.0331 0.11823 0.03171 0.12205 0.03033 C 0.12587 0.02894 0.13021 0.02801 0.13403 0.02709 C 0.13785 0.02616 0.14115 0.02454 0.14479 0.02431 C 0.14844 0.02408 0.15278 0.02523 0.15642 0.0257 C 0.16007 0.02616 0.16337 0.02662 0.16684 0.02778 C 0.17014 0.02894 0.17378 0.03148 0.17778 0.03334 C 0.1816 0.03519 0.18767 0.03796 0.18958 0.03889 " pathEditMode="relative" rAng="0" ptsTypes="aaaaaaaaaaaaaaaaaaaaaaaaaaaaaa">
                                      <p:cBhvr>
                                        <p:cTn id="180" dur="2000" fill="hold"/>
                                        <p:tgtEl>
                                          <p:spTgt spid="118"/>
                                        </p:tgtEl>
                                        <p:attrNameLst>
                                          <p:attrName>ppt_x</p:attrName>
                                          <p:attrName>ppt_y</p:attrName>
                                        </p:attrNameLst>
                                      </p:cBhvr>
                                      <p:rCtr x="8600" y="6900"/>
                                    </p:animMotion>
                                  </p:childTnLst>
                                </p:cTn>
                              </p:par>
                              <p:par>
                                <p:cTn id="181" presetID="0" presetClass="path" presetSubtype="0" accel="50000" decel="50000" fill="hold" nodeType="withEffect">
                                  <p:stCondLst>
                                    <p:cond delay="1700"/>
                                  </p:stCondLst>
                                  <p:childTnLst>
                                    <p:animMotion origin="layout" path="M 2.77778E-6 -1.85185E-6 C -0.00209 0.00324 -0.00417 0.00648 -0.00625 0.01019 C -0.00834 0.01389 -0.01077 0.01829 -0.01233 0.02269 C -0.01389 0.02709 -0.01528 0.03241 -0.01615 0.03727 C -0.01702 0.04213 -0.01736 0.04746 -0.01771 0.05255 C -0.01806 0.05764 -0.01788 0.06273 -0.01771 0.06783 C -0.01754 0.07292 -0.01719 0.07755 -0.0165 0.08264 C -0.0158 0.08773 -0.01511 0.09398 -0.01354 0.09861 C -0.01198 0.10324 -0.00938 0.10718 -0.00712 0.11088 C -0.00486 0.11459 -0.00261 0.11759 0.00017 0.12084 C 0.00295 0.12408 0.00642 0.12801 0.00989 0.13033 C 0.01337 0.13264 0.01718 0.13426 0.02083 0.13542 C 0.02448 0.13658 0.02795 0.13727 0.03177 0.13681 C 0.03559 0.13634 0.03975 0.13449 0.0434 0.13241 C 0.04705 0.13033 0.05017 0.12801 0.05312 0.125 C 0.05607 0.12199 0.05937 0.11852 0.06146 0.11435 C 0.06354 0.11019 0.06441 0.10509 0.0658 0.10046 C 0.06718 0.09584 0.06823 0.09028 0.06979 0.08588 C 0.07135 0.08148 0.07326 0.07732 0.07569 0.07338 C 0.07812 0.06945 0.08142 0.06528 0.08403 0.06158 C 0.08663 0.05787 0.08854 0.05417 0.09132 0.05116 C 0.09409 0.04815 0.09722 0.04607 0.10052 0.04352 C 0.10382 0.04097 0.10781 0.03773 0.11146 0.03542 C 0.1151 0.0331 0.11823 0.03171 0.12205 0.03033 C 0.12587 0.02894 0.13021 0.02801 0.13403 0.02709 C 0.13784 0.02616 0.14114 0.02454 0.14479 0.02431 C 0.14843 0.02408 0.15278 0.02523 0.15642 0.0257 C 0.16007 0.02616 0.16337 0.02662 0.16684 0.02778 C 0.17031 0.02894 0.17604 0.03241 0.17778 0.03334 " pathEditMode="relative" rAng="0" ptsTypes="aaaaaaaaaaaaaaaaaaaaaaaaaaaaa">
                                      <p:cBhvr>
                                        <p:cTn id="182" dur="2000" fill="hold"/>
                                        <p:tgtEl>
                                          <p:spTgt spid="119"/>
                                        </p:tgtEl>
                                        <p:attrNameLst>
                                          <p:attrName>ppt_x</p:attrName>
                                          <p:attrName>ppt_y</p:attrName>
                                        </p:attrNameLst>
                                      </p:cBhvr>
                                      <p:rCtr x="8000" y="6900"/>
                                    </p:animMotion>
                                  </p:childTnLst>
                                </p:cTn>
                              </p:par>
                              <p:par>
                                <p:cTn id="183" presetID="0" presetClass="path" presetSubtype="0" accel="50000" decel="50000" fill="hold" nodeType="withEffect">
                                  <p:stCondLst>
                                    <p:cond delay="1700"/>
                                  </p:stCondLst>
                                  <p:childTnLst>
                                    <p:animMotion origin="layout" path="M -1.66667E-6 -1.85185E-6 C -0.00208 0.00324 -0.00416 0.00648 -0.00625 0.01019 C -0.00833 0.01389 -0.01076 0.01829 -0.01232 0.02269 C -0.01389 0.02709 -0.01528 0.03241 -0.01614 0.03727 C -0.01701 0.04213 -0.01736 0.04746 -0.01771 0.05255 C -0.01805 0.05764 -0.01788 0.06273 -0.01771 0.06783 C -0.01753 0.07292 -0.01719 0.07755 -0.01649 0.08264 C -0.0158 0.08773 -0.0151 0.09398 -0.01354 0.09861 C -0.01198 0.10324 -0.00937 0.10718 -0.00712 0.11088 C -0.00486 0.11459 -0.0026 0.11759 0.00018 0.12084 C 0.00295 0.12408 0.00643 0.12801 0.0099 0.13033 C 0.01337 0.13264 0.01719 0.13426 0.02084 0.13542 C 0.02448 0.13658 0.02795 0.13727 0.03177 0.13681 C 0.03559 0.13634 0.03976 0.13449 0.0434 0.13241 C 0.04705 0.13033 0.05018 0.12801 0.05313 0.125 C 0.05608 0.12199 0.05938 0.11852 0.06146 0.11435 C 0.06354 0.11019 0.06441 0.10509 0.0658 0.10046 C 0.06719 0.09584 0.06823 0.09028 0.06979 0.08588 C 0.07136 0.08148 0.07327 0.07732 0.0757 0.07338 C 0.07813 0.06945 0.08143 0.06528 0.08403 0.06158 C 0.08663 0.05787 0.08854 0.05417 0.09132 0.05116 C 0.0941 0.04815 0.09722 0.04607 0.10052 0.04352 C 0.10382 0.04097 0.10781 0.03773 0.11146 0.03542 C 0.11511 0.0331 0.11823 0.03171 0.12205 0.03033 C 0.12587 0.02894 0.13021 0.02801 0.13403 0.02709 C 0.13785 0.02616 0.14115 0.02454 0.14479 0.02431 C 0.14844 0.02408 0.15278 0.02523 0.15643 0.0257 C 0.16007 0.02616 0.16511 0.02732 0.16684 0.02778 " pathEditMode="relative" rAng="0" ptsTypes="aaaaaaaaaaaaaaaaaaaaaaaaaaaa">
                                      <p:cBhvr>
                                        <p:cTn id="184" dur="2000" fill="hold"/>
                                        <p:tgtEl>
                                          <p:spTgt spid="120"/>
                                        </p:tgtEl>
                                        <p:attrNameLst>
                                          <p:attrName>ppt_x</p:attrName>
                                          <p:attrName>ppt_y</p:attrName>
                                        </p:attrNameLst>
                                      </p:cBhvr>
                                      <p:rCtr x="7400" y="6900"/>
                                    </p:animMotion>
                                  </p:childTnLst>
                                </p:cTn>
                              </p:par>
                              <p:par>
                                <p:cTn id="185" presetID="0" presetClass="path" presetSubtype="0" accel="50000" decel="50000" fill="hold" nodeType="withEffect">
                                  <p:stCondLst>
                                    <p:cond delay="1700"/>
                                  </p:stCondLst>
                                  <p:childTnLst>
                                    <p:animMotion origin="layout" path="M 2.77778E-7 -1.85185E-6 C -0.00208 0.00324 -0.00417 0.00648 -0.00625 0.01019 C -0.00833 0.01389 -0.01076 0.01829 -0.01233 0.02269 C -0.01389 0.02709 -0.01528 0.03241 -0.01615 0.03727 C -0.01701 0.04213 -0.01736 0.04746 -0.01771 0.05255 C -0.01806 0.05764 -0.01788 0.06273 -0.01771 0.06783 C -0.01753 0.07292 -0.01719 0.07755 -0.01649 0.08264 C -0.0158 0.08773 -0.0151 0.09398 -0.01354 0.09861 C -0.01198 0.10324 -0.00938 0.10718 -0.00712 0.11088 C -0.00486 0.11459 -0.0026 0.11759 0.00017 0.12084 C 0.00295 0.12408 0.00642 0.12801 0.0099 0.13033 C 0.01337 0.13264 0.01719 0.13426 0.02083 0.13542 C 0.02448 0.13658 0.02795 0.13727 0.03177 0.13681 C 0.03559 0.13634 0.03976 0.13449 0.0434 0.13241 C 0.04705 0.13033 0.05017 0.12801 0.05312 0.125 C 0.05608 0.12199 0.05937 0.11852 0.06146 0.11435 C 0.06354 0.11019 0.06441 0.10509 0.0658 0.10046 C 0.06719 0.09584 0.06823 0.09028 0.06979 0.08588 C 0.07135 0.08148 0.07326 0.07732 0.07569 0.07338 C 0.07812 0.06945 0.08142 0.06528 0.08403 0.06158 C 0.08663 0.05787 0.08854 0.05417 0.09132 0.05116 C 0.0941 0.04815 0.09722 0.04607 0.10052 0.04352 C 0.10382 0.04097 0.10781 0.03773 0.11146 0.03542 C 0.1151 0.0331 0.11823 0.03171 0.12205 0.03033 C 0.12587 0.02894 0.13021 0.02801 0.13403 0.02709 C 0.13785 0.02616 0.14306 0.02477 0.14479 0.02431 " pathEditMode="relative" rAng="0" ptsTypes="aaaaaaaaaaaaaaaaaaaaaaaaaa">
                                      <p:cBhvr>
                                        <p:cTn id="186" dur="2000" fill="hold"/>
                                        <p:tgtEl>
                                          <p:spTgt spid="121"/>
                                        </p:tgtEl>
                                        <p:attrNameLst>
                                          <p:attrName>ppt_x</p:attrName>
                                          <p:attrName>ppt_y</p:attrName>
                                        </p:attrNameLst>
                                      </p:cBhvr>
                                      <p:rCtr x="6300" y="6900"/>
                                    </p:animMotion>
                                  </p:childTnLst>
                                </p:cTn>
                              </p:par>
                              <p:par>
                                <p:cTn id="187" presetID="0" presetClass="path" presetSubtype="0" accel="50000" decel="50000" fill="hold" nodeType="withEffect">
                                  <p:stCondLst>
                                    <p:cond delay="1700"/>
                                  </p:stCondLst>
                                  <p:childTnLst>
                                    <p:animMotion origin="layout" path="M -1.38889E-6 -1.85185E-6 C -0.00208 0.00324 -0.00417 0.00648 -0.00625 0.01019 C -0.00833 0.01389 -0.01076 0.01829 -0.01232 0.02269 C -0.01389 0.02709 -0.01528 0.03241 -0.01614 0.03727 C -0.01701 0.04213 -0.01736 0.04746 -0.01771 0.05255 C -0.01805 0.05764 -0.01788 0.06273 -0.01771 0.06783 C -0.01753 0.07292 -0.01719 0.07755 -0.01649 0.08264 C -0.0158 0.08773 -0.0151 0.09398 -0.01354 0.09861 C -0.01198 0.10324 -0.00937 0.10718 -0.00712 0.11088 C -0.00486 0.11459 -0.0026 0.11759 0.00018 0.12084 C 0.00295 0.12408 0.00643 0.12801 0.0099 0.13033 C 0.01337 0.13264 0.01719 0.13426 0.02083 0.13542 C 0.02448 0.13658 0.02795 0.13727 0.03177 0.13681 C 0.03559 0.13634 0.03976 0.13449 0.0434 0.13241 C 0.04705 0.13033 0.05018 0.12801 0.05313 0.125 C 0.05608 0.12199 0.05938 0.11852 0.06146 0.11435 C 0.06354 0.11019 0.06441 0.10509 0.0658 0.10046 C 0.06719 0.09584 0.06823 0.09028 0.06979 0.08588 C 0.07136 0.08148 0.07327 0.07732 0.0757 0.07338 C 0.07813 0.06945 0.08143 0.06528 0.08403 0.06158 C 0.08663 0.05787 0.08854 0.05417 0.09132 0.05116 C 0.0941 0.04815 0.09722 0.04607 0.10052 0.04352 C 0.10382 0.04097 0.10781 0.03773 0.11146 0.03542 C 0.11511 0.0331 0.12031 0.03125 0.12205 0.03033 " pathEditMode="relative" rAng="0" ptsTypes="aaaaaaaaaaaaaaaaaaaaaaaa">
                                      <p:cBhvr>
                                        <p:cTn id="188" dur="2000" fill="hold"/>
                                        <p:tgtEl>
                                          <p:spTgt spid="122"/>
                                        </p:tgtEl>
                                        <p:attrNameLst>
                                          <p:attrName>ppt_x</p:attrName>
                                          <p:attrName>ppt_y</p:attrName>
                                        </p:attrNameLst>
                                      </p:cBhvr>
                                      <p:rCtr x="5200" y="6900"/>
                                    </p:animMotion>
                                  </p:childTnLst>
                                </p:cTn>
                              </p:par>
                              <p:par>
                                <p:cTn id="189" presetID="0" presetClass="path" presetSubtype="0" accel="50000" decel="50000" fill="hold" nodeType="withEffect">
                                  <p:stCondLst>
                                    <p:cond delay="1700"/>
                                  </p:stCondLst>
                                  <p:childTnLst>
                                    <p:animMotion origin="layout" path="M -3.61111E-6 -1.85185E-6 C -0.00208 0.00324 -0.00416 0.00648 -0.00625 0.01019 C -0.00833 0.01389 -0.01076 0.01829 -0.01232 0.02269 C -0.01389 0.02709 -0.01527 0.03241 -0.01614 0.03727 C -0.01701 0.04213 -0.01736 0.04746 -0.0177 0.05255 C -0.01805 0.05764 -0.01788 0.06273 -0.0177 0.06783 C -0.01753 0.07292 -0.01718 0.07755 -0.01649 0.08264 C -0.01579 0.08773 -0.0151 0.09398 -0.01354 0.09861 C -0.01198 0.10324 -0.00937 0.10718 -0.00711 0.11088 C -0.00486 0.11459 -0.0026 0.11759 0.00018 0.12084 C 0.00296 0.12408 0.00643 0.12801 0.0099 0.13033 C 0.01337 0.13264 0.01719 0.13426 0.02084 0.13542 C 0.02448 0.13658 0.02796 0.13727 0.03177 0.13681 C 0.03559 0.13634 0.03976 0.13449 0.04341 0.13241 C 0.04705 0.13033 0.05018 0.12801 0.05313 0.125 C 0.05608 0.12199 0.05938 0.11852 0.06146 0.11435 C 0.06355 0.11019 0.06441 0.10509 0.0658 0.10046 C 0.06719 0.09584 0.06823 0.09028 0.0698 0.08588 C 0.07136 0.08148 0.07327 0.07732 0.0757 0.07338 C 0.07813 0.06945 0.08143 0.06528 0.08403 0.06158 C 0.08664 0.05787 0.08855 0.05417 0.09132 0.05116 C 0.0941 0.04815 0.09896 0.04491 0.10052 0.04352 " pathEditMode="relative" rAng="0" ptsTypes="aaaaaaaaaaaaaaaaaaaaaa">
                                      <p:cBhvr>
                                        <p:cTn id="190" dur="2000" fill="hold"/>
                                        <p:tgtEl>
                                          <p:spTgt spid="123"/>
                                        </p:tgtEl>
                                        <p:attrNameLst>
                                          <p:attrName>ppt_x</p:attrName>
                                          <p:attrName>ppt_y</p:attrName>
                                        </p:attrNameLst>
                                      </p:cBhvr>
                                      <p:rCtr x="4100" y="6900"/>
                                    </p:animMotion>
                                  </p:childTnLst>
                                </p:cTn>
                              </p:par>
                              <p:par>
                                <p:cTn id="191" presetID="0" presetClass="path" presetSubtype="0" accel="50000" decel="50000" fill="hold" nodeType="withEffect">
                                  <p:stCondLst>
                                    <p:cond delay="1700"/>
                                  </p:stCondLst>
                                  <p:childTnLst>
                                    <p:animMotion origin="layout" path="M 3.88889E-6 -1.85185E-6 C -0.00209 0.00324 -0.00417 0.00648 -0.00625 0.01019 C -0.00834 0.01389 -0.01077 0.01829 -0.01233 0.02269 C -0.01389 0.02709 -0.01528 0.03241 -0.01615 0.03727 C -0.01702 0.04213 -0.01736 0.04746 -0.01771 0.05255 C -0.01806 0.05764 -0.01789 0.06273 -0.01771 0.06783 C -0.01754 0.07292 -0.01719 0.07755 -0.0165 0.08264 C -0.0158 0.08773 -0.01511 0.09398 -0.01355 0.09861 C -0.01198 0.10324 -0.00938 0.10718 -0.00712 0.11088 C -0.00486 0.11459 -0.00261 0.11759 0.00017 0.12084 C 0.00295 0.12408 0.00642 0.12801 0.00989 0.13033 C 0.01336 0.13264 0.01718 0.13426 0.02083 0.13542 C 0.02448 0.13658 0.02795 0.13727 0.03177 0.13681 C 0.03559 0.13634 0.03975 0.13449 0.0434 0.13241 C 0.04704 0.13033 0.05017 0.12801 0.05312 0.125 C 0.05607 0.12199 0.05937 0.11852 0.06145 0.11435 C 0.06354 0.11019 0.06441 0.10509 0.06579 0.10046 C 0.06718 0.09584 0.06823 0.09028 0.06979 0.08588 C 0.07135 0.08148 0.07326 0.07732 0.07569 0.07338 C 0.07812 0.06945 0.08142 0.06528 0.08402 0.06158 C 0.08663 0.05787 0.0901 0.05278 0.09132 0.05116 " pathEditMode="relative" rAng="0" ptsTypes="aaaaaaaaaaaaaaaaaaaaa">
                                      <p:cBhvr>
                                        <p:cTn id="192" dur="2000" fill="hold"/>
                                        <p:tgtEl>
                                          <p:spTgt spid="124"/>
                                        </p:tgtEl>
                                        <p:attrNameLst>
                                          <p:attrName>ppt_x</p:attrName>
                                          <p:attrName>ppt_y</p:attrName>
                                        </p:attrNameLst>
                                      </p:cBhvr>
                                      <p:rCtr x="3700" y="6900"/>
                                    </p:animMotion>
                                  </p:childTnLst>
                                </p:cTn>
                              </p:par>
                              <p:par>
                                <p:cTn id="193" presetID="0" presetClass="path" presetSubtype="0" accel="50000" decel="50000" fill="hold" nodeType="withEffect">
                                  <p:stCondLst>
                                    <p:cond delay="1700"/>
                                  </p:stCondLst>
                                  <p:childTnLst>
                                    <p:animMotion origin="layout" path="M -2.22222E-6 -1.85185E-6 C -0.00208 0.00324 -0.00416 0.00648 -0.00625 0.01019 C -0.00833 0.01389 -0.01076 0.01829 -0.01232 0.02269 C -0.01389 0.02709 -0.01528 0.03241 -0.01614 0.03727 C -0.01701 0.04213 -0.01736 0.04746 -0.01771 0.05255 C -0.01805 0.05764 -0.01788 0.06273 -0.01771 0.06783 C -0.01753 0.07292 -0.01719 0.07755 -0.01649 0.08264 C -0.0158 0.08773 -0.0151 0.09398 -0.01354 0.09861 C -0.01198 0.10324 -0.00937 0.10718 -0.00712 0.11088 C -0.00486 0.11459 -0.0026 0.11759 0.00018 0.12084 C 0.00295 0.12408 0.00643 0.12801 0.0099 0.13033 C 0.01337 0.13264 0.01719 0.13426 0.02084 0.13542 C 0.02448 0.13658 0.02795 0.13727 0.03177 0.13681 C 0.03559 0.13634 0.03976 0.13449 0.04341 0.13241 C 0.04705 0.13033 0.05018 0.12801 0.05313 0.125 C 0.05608 0.12199 0.05938 0.11852 0.06146 0.11435 C 0.06354 0.11019 0.06441 0.10509 0.0658 0.10046 C 0.06719 0.09584 0.06823 0.09028 0.06979 0.08588 C 0.07136 0.08148 0.07327 0.07732 0.0757 0.07338 C 0.07813 0.06945 0.08264 0.06366 0.08403 0.06158 " pathEditMode="relative" rAng="0" ptsTypes="aaaaaaaaaaaaaaaaaaaa">
                                      <p:cBhvr>
                                        <p:cTn id="194" dur="2000" fill="hold"/>
                                        <p:tgtEl>
                                          <p:spTgt spid="125"/>
                                        </p:tgtEl>
                                        <p:attrNameLst>
                                          <p:attrName>ppt_x</p:attrName>
                                          <p:attrName>ppt_y</p:attrName>
                                        </p:attrNameLst>
                                      </p:cBhvr>
                                      <p:rCtr x="3300" y="6900"/>
                                    </p:animMotion>
                                  </p:childTnLst>
                                </p:cTn>
                              </p:par>
                              <p:par>
                                <p:cTn id="195" presetID="0" presetClass="path" presetSubtype="0" accel="50000" decel="50000" fill="hold" nodeType="withEffect">
                                  <p:stCondLst>
                                    <p:cond delay="1700"/>
                                  </p:stCondLst>
                                  <p:childTnLst>
                                    <p:animMotion origin="layout" path="M -4.72222E-6 -1.85185E-6 C -0.00208 0.00324 -0.00416 0.00648 -0.00625 0.01019 C -0.00833 0.01389 -0.01076 0.01829 -0.01232 0.02269 C -0.01388 0.02709 -0.01527 0.03241 -0.01614 0.03727 C -0.01701 0.04213 -0.01736 0.04746 -0.0177 0.05255 C -0.01805 0.05764 -0.01788 0.06273 -0.0177 0.06783 C -0.01753 0.07292 -0.01718 0.07755 -0.01649 0.08264 C -0.01579 0.08773 -0.0151 0.09398 -0.01354 0.09861 C -0.01197 0.10324 -0.00937 0.10718 -0.00711 0.11088 C -0.00486 0.11459 -0.0026 0.11759 0.00018 0.12084 C 0.00296 0.12408 0.00643 0.12801 0.0099 0.13033 C 0.01337 0.13264 0.01719 0.13426 0.02084 0.13542 C 0.02448 0.13658 0.02796 0.13727 0.03178 0.13681 C 0.0356 0.13634 0.03976 0.13449 0.04341 0.13241 C 0.04705 0.13033 0.05018 0.12801 0.05313 0.125 C 0.05608 0.12199 0.05938 0.11852 0.06146 0.11435 C 0.06355 0.11019 0.06441 0.10509 0.0658 0.10046 C 0.06719 0.09584 0.06823 0.09028 0.0698 0.08588 C 0.07136 0.08148 0.07466 0.07546 0.0757 0.07338 " pathEditMode="relative" rAng="0" ptsTypes="aaaaaaaaaaaaaaaaaaa">
                                      <p:cBhvr>
                                        <p:cTn id="196" dur="2000" fill="hold"/>
                                        <p:tgtEl>
                                          <p:spTgt spid="126"/>
                                        </p:tgtEl>
                                        <p:attrNameLst>
                                          <p:attrName>ppt_x</p:attrName>
                                          <p:attrName>ppt_y</p:attrName>
                                        </p:attrNameLst>
                                      </p:cBhvr>
                                      <p:rCtr x="2900" y="6900"/>
                                    </p:animMotion>
                                  </p:childTnLst>
                                </p:cTn>
                              </p:par>
                              <p:par>
                                <p:cTn id="197" presetID="0" presetClass="path" presetSubtype="0" accel="50000" decel="50000" fill="hold" nodeType="withEffect">
                                  <p:stCondLst>
                                    <p:cond delay="1700"/>
                                  </p:stCondLst>
                                  <p:childTnLst>
                                    <p:animMotion origin="layout" path="M -8.33333E-7 -1.85185E-6 C -0.00208 0.00324 -0.00417 0.00648 -0.00625 0.01019 C -0.00833 0.01389 -0.01076 0.01829 -0.01233 0.02269 C -0.01389 0.02709 -0.01528 0.03241 -0.01614 0.03727 C -0.01701 0.04213 -0.01736 0.04746 -0.01771 0.05255 C -0.01805 0.05764 -0.01788 0.06273 -0.01771 0.06783 C -0.01753 0.07292 -0.01719 0.07755 -0.01649 0.08264 C -0.0158 0.08773 -0.0151 0.09398 -0.01354 0.09861 C -0.01198 0.10324 -0.00937 0.10718 -0.00712 0.11088 C -0.00486 0.11459 -0.0026 0.11759 0.00017 0.12084 C 0.00295 0.12408 0.00642 0.12801 0.0099 0.13033 C 0.01337 0.13264 0.01719 0.13426 0.02083 0.13542 C 0.02448 0.13658 0.02795 0.13727 0.03177 0.13681 C 0.03559 0.13634 0.03976 0.13449 0.0434 0.13241 C 0.04705 0.13033 0.05017 0.12801 0.05313 0.125 C 0.05608 0.12199 0.05938 0.11852 0.06146 0.11435 C 0.06354 0.11019 0.06441 0.10509 0.0658 0.10046 C 0.06719 0.09584 0.0691 0.0882 0.06979 0.08588 " pathEditMode="relative" rAng="0" ptsTypes="aaaaaaaaaaaaaaaaaa">
                                      <p:cBhvr>
                                        <p:cTn id="198" dur="2000" fill="hold"/>
                                        <p:tgtEl>
                                          <p:spTgt spid="127"/>
                                        </p:tgtEl>
                                        <p:attrNameLst>
                                          <p:attrName>ppt_x</p:attrName>
                                          <p:attrName>ppt_y</p:attrName>
                                        </p:attrNameLst>
                                      </p:cBhvr>
                                      <p:rCtr x="2600" y="6900"/>
                                    </p:animMotion>
                                  </p:childTnLst>
                                </p:cTn>
                              </p:par>
                              <p:par>
                                <p:cTn id="199" presetID="0" presetClass="path" presetSubtype="0" accel="50000" decel="50000" fill="hold" nodeType="withEffect">
                                  <p:stCondLst>
                                    <p:cond delay="1700"/>
                                  </p:stCondLst>
                                  <p:childTnLst>
                                    <p:animMotion origin="layout" path="M -3.33333E-6 -1.85185E-6 C -0.00208 0.00324 -0.00416 0.00648 -0.00625 0.01019 C -0.00833 0.01389 -0.01076 0.01829 -0.01232 0.02269 C -0.01389 0.02709 -0.01527 0.03241 -0.01614 0.03727 C -0.01701 0.04213 -0.01736 0.04746 -0.0177 0.05255 C -0.01805 0.05764 -0.01788 0.06273 -0.0177 0.06783 C -0.01753 0.07292 -0.01718 0.07755 -0.01649 0.08264 C -0.0158 0.08773 -0.0151 0.09398 -0.01354 0.09861 C -0.01198 0.10324 -0.00937 0.10718 -0.00711 0.11088 C -0.00486 0.11459 -0.0026 0.11759 0.00018 0.12084 C 0.00295 0.12408 0.00643 0.12801 0.0099 0.13033 C 0.01337 0.13264 0.01719 0.13426 0.02084 0.13542 C 0.02448 0.13658 0.02795 0.13727 0.03177 0.13681 C 0.03559 0.13634 0.03976 0.13449 0.04341 0.13241 C 0.04705 0.13033 0.05018 0.12801 0.05313 0.125 C 0.05608 0.12199 0.05938 0.11852 0.06146 0.11435 C 0.06355 0.11019 0.06511 0.10278 0.0658 0.10046 " pathEditMode="relative" rAng="0" ptsTypes="aaaaaaaaaaaaaaaaa">
                                      <p:cBhvr>
                                        <p:cTn id="200" dur="2000" fill="hold"/>
                                        <p:tgtEl>
                                          <p:spTgt spid="128"/>
                                        </p:tgtEl>
                                        <p:attrNameLst>
                                          <p:attrName>ppt_x</p:attrName>
                                          <p:attrName>ppt_y</p:attrName>
                                        </p:attrNameLst>
                                      </p:cBhvr>
                                      <p:rCtr x="2400" y="6900"/>
                                    </p:animMotion>
                                  </p:childTnLst>
                                </p:cTn>
                              </p:par>
                              <p:par>
                                <p:cTn id="201" presetID="0" presetClass="path" presetSubtype="0" accel="50000" decel="50000" fill="hold" nodeType="withEffect">
                                  <p:stCondLst>
                                    <p:cond delay="1700"/>
                                  </p:stCondLst>
                                  <p:childTnLst>
                                    <p:animMotion origin="layout" path="M 4.16667E-6 -1.85185E-6 C -0.00209 0.00324 -0.00417 0.00648 -0.00625 0.01019 C -0.00834 0.01389 -0.01077 0.01829 -0.01233 0.02269 C -0.01389 0.02709 -0.01528 0.03241 -0.01615 0.03727 C -0.01702 0.04213 -0.01737 0.04746 -0.01771 0.05255 C -0.01806 0.05764 -0.01789 0.06273 -0.01771 0.06783 C -0.01754 0.07292 -0.01719 0.07755 -0.0165 0.08264 C -0.0158 0.08773 -0.01511 0.09398 -0.01355 0.09861 C -0.01198 0.10324 -0.00938 0.10718 -0.00712 0.11088 C -0.00487 0.11459 -0.00261 0.11759 0.00017 0.12084 C 0.00295 0.12408 0.00642 0.12801 0.00989 0.13033 C 0.01336 0.13264 0.01718 0.13426 0.02083 0.13542 C 0.02448 0.13658 0.02795 0.13727 0.03177 0.13681 C 0.03559 0.13634 0.03975 0.13449 0.0434 0.13241 C 0.04704 0.13033 0.05017 0.12801 0.05312 0.125 C 0.05607 0.12199 0.06007 0.11621 0.06145 0.11435 " pathEditMode="relative" rAng="0" ptsTypes="aaaaaaaaaaaaaaaa">
                                      <p:cBhvr>
                                        <p:cTn id="202" dur="2000" fill="hold"/>
                                        <p:tgtEl>
                                          <p:spTgt spid="129"/>
                                        </p:tgtEl>
                                        <p:attrNameLst>
                                          <p:attrName>ppt_x</p:attrName>
                                          <p:attrName>ppt_y</p:attrName>
                                        </p:attrNameLst>
                                      </p:cBhvr>
                                      <p:rCtr x="2200" y="6900"/>
                                    </p:animMotion>
                                  </p:childTnLst>
                                </p:cTn>
                              </p:par>
                              <p:par>
                                <p:cTn id="203" presetID="0" presetClass="path" presetSubtype="0" accel="50000" decel="50000" fill="hold" nodeType="withEffect">
                                  <p:stCondLst>
                                    <p:cond delay="1700"/>
                                  </p:stCondLst>
                                  <p:childTnLst>
                                    <p:animMotion origin="layout" path="M -1.94444E-6 -1.85185E-6 C -0.00208 0.00324 -0.00416 0.00648 -0.00625 0.01019 C -0.00833 0.01389 -0.01076 0.01829 -0.01232 0.02269 C -0.01389 0.02709 -0.01528 0.03241 -0.01614 0.03727 C -0.01701 0.04213 -0.01736 0.04746 -0.01771 0.05255 C -0.01805 0.05764 -0.01788 0.06273 -0.01771 0.06783 C -0.01753 0.07292 -0.01719 0.07755 -0.01649 0.08264 C -0.0158 0.08773 -0.0151 0.09398 -0.01354 0.09861 C -0.01198 0.10324 -0.00937 0.10718 -0.00712 0.11088 C -0.00486 0.11459 -0.0026 0.11759 0.00018 0.12084 C 0.00295 0.12408 0.00643 0.12801 0.0099 0.13033 C 0.01337 0.13264 0.01719 0.13426 0.02084 0.13542 C 0.02448 0.13658 0.02795 0.13727 0.03177 0.13681 C 0.03559 0.13634 0.03976 0.13449 0.0434 0.13241 C 0.04705 0.13033 0.05156 0.12616 0.05313 0.125 " pathEditMode="relative" rAng="0" ptsTypes="aaaaaaaaaaaaaaa">
                                      <p:cBhvr>
                                        <p:cTn id="204" dur="2000" fill="hold"/>
                                        <p:tgtEl>
                                          <p:spTgt spid="130"/>
                                        </p:tgtEl>
                                        <p:attrNameLst>
                                          <p:attrName>ppt_x</p:attrName>
                                          <p:attrName>ppt_y</p:attrName>
                                        </p:attrNameLst>
                                      </p:cBhvr>
                                      <p:rCtr x="1800" y="6900"/>
                                    </p:animMotion>
                                  </p:childTnLst>
                                </p:cTn>
                              </p:par>
                              <p:par>
                                <p:cTn id="205" presetID="0" presetClass="path" presetSubtype="0" accel="50000" decel="50000" fill="hold" nodeType="withEffect">
                                  <p:stCondLst>
                                    <p:cond delay="1700"/>
                                  </p:stCondLst>
                                  <p:childTnLst>
                                    <p:animMotion origin="layout" path="M -4.44444E-6 -1.85185E-6 C -0.00208 0.00324 -0.00416 0.00648 -0.00625 0.01019 C -0.00833 0.01389 -0.01076 0.01829 -0.01232 0.02269 C -0.01388 0.02709 -0.01527 0.03241 -0.01614 0.03727 C -0.01701 0.04213 -0.01736 0.04746 -0.0177 0.05255 C -0.01805 0.05764 -0.01788 0.06273 -0.0177 0.06783 C -0.01753 0.07292 -0.01718 0.07755 -0.01649 0.08264 C -0.01579 0.08773 -0.0151 0.09398 -0.01354 0.09861 C -0.01197 0.10324 -0.00937 0.10718 -0.00711 0.11088 C -0.00486 0.11459 -0.0026 0.11759 0.00018 0.12084 C 0.00296 0.12408 0.00643 0.12801 0.0099 0.13033 C 0.01337 0.13264 0.01719 0.13426 0.02084 0.13542 C 0.02448 0.13658 0.02796 0.13727 0.03178 0.13681 C 0.03559 0.13634 0.0415 0.1331 0.04341 0.13241 " pathEditMode="relative" rAng="0" ptsTypes="aaaaaaaaaaaaaa">
                                      <p:cBhvr>
                                        <p:cTn id="206" dur="2000" fill="hold"/>
                                        <p:tgtEl>
                                          <p:spTgt spid="131"/>
                                        </p:tgtEl>
                                        <p:attrNameLst>
                                          <p:attrName>ppt_x</p:attrName>
                                          <p:attrName>ppt_y</p:attrName>
                                        </p:attrNameLst>
                                      </p:cBhvr>
                                      <p:rCtr x="1300" y="6900"/>
                                    </p:animMotion>
                                  </p:childTnLst>
                                </p:cTn>
                              </p:par>
                              <p:par>
                                <p:cTn id="207" presetID="0" presetClass="path" presetSubtype="0" accel="50000" decel="50000" fill="hold" nodeType="withEffect">
                                  <p:stCondLst>
                                    <p:cond delay="1700"/>
                                  </p:stCondLst>
                                  <p:childTnLst>
                                    <p:animMotion origin="layout" path="M 3.05556E-6 -1.85185E-6 C -0.00209 0.00324 -0.00417 0.00648 -0.00625 0.01019 C -0.00834 0.01389 -0.01077 0.01829 -0.01233 0.02269 C -0.01389 0.02709 -0.01528 0.03241 -0.01615 0.03727 C -0.01702 0.04213 -0.01736 0.04746 -0.01771 0.05255 C -0.01806 0.05764 -0.01788 0.06273 -0.01771 0.06783 C -0.01754 0.07292 -0.01719 0.07755 -0.0165 0.08264 C -0.0158 0.08773 -0.01511 0.09398 -0.01354 0.09861 C -0.01198 0.10324 -0.00938 0.10718 -0.00712 0.11088 C -0.00486 0.11459 -0.00261 0.11759 0.00017 0.12084 C 0.00295 0.12408 0.00642 0.12801 0.00989 0.13033 C 0.01337 0.13264 0.01718 0.13426 0.02083 0.13542 C 0.02448 0.13658 0.03003 0.13658 0.03177 0.13681 " pathEditMode="relative" rAng="0" ptsTypes="aaaaaaaaaaaaa">
                                      <p:cBhvr>
                                        <p:cTn id="208" dur="2000" fill="hold"/>
                                        <p:tgtEl>
                                          <p:spTgt spid="132"/>
                                        </p:tgtEl>
                                        <p:attrNameLst>
                                          <p:attrName>ppt_x</p:attrName>
                                          <p:attrName>ppt_y</p:attrName>
                                        </p:attrNameLst>
                                      </p:cBhvr>
                                      <p:rCtr x="700" y="6800"/>
                                    </p:animMotion>
                                  </p:childTnLst>
                                </p:cTn>
                              </p:par>
                              <p:par>
                                <p:cTn id="209" presetID="0" presetClass="path" presetSubtype="0" accel="50000" decel="50000" fill="hold" nodeType="withEffect">
                                  <p:stCondLst>
                                    <p:cond delay="1700"/>
                                  </p:stCondLst>
                                  <p:childTnLst>
                                    <p:animMotion origin="layout" path="M -3.05556E-6 -1.85185E-6 C -0.00208 0.00324 -0.00416 0.00648 -0.00625 0.01019 C -0.00833 0.01389 -0.01076 0.01829 -0.01232 0.02269 C -0.01389 0.02709 -0.01527 0.03241 -0.01614 0.03727 C -0.01701 0.04213 -0.01736 0.04746 -0.01771 0.05255 C -0.01805 0.05764 -0.01788 0.06273 -0.01771 0.06783 C -0.01753 0.07292 -0.01718 0.07755 -0.01649 0.08264 C -0.0158 0.08773 -0.0151 0.09398 -0.01354 0.09861 C -0.01198 0.10324 -0.00937 0.10718 -0.00711 0.11088 C -0.00486 0.11459 -0.0026 0.11759 0.00018 0.12084 C 0.00295 0.12408 0.00643 0.12801 0.0099 0.13033 C 0.01337 0.13264 0.01893 0.13449 0.02084 0.13542 " pathEditMode="relative" rAng="0" ptsTypes="aaaaaaaaaaaa">
                                      <p:cBhvr>
                                        <p:cTn id="210" dur="2000" fill="hold"/>
                                        <p:tgtEl>
                                          <p:spTgt spid="133"/>
                                        </p:tgtEl>
                                        <p:attrNameLst>
                                          <p:attrName>ppt_x</p:attrName>
                                          <p:attrName>ppt_y</p:attrName>
                                        </p:attrNameLst>
                                      </p:cBhvr>
                                      <p:rCtr x="100" y="6800"/>
                                    </p:animMotion>
                                  </p:childTnLst>
                                </p:cTn>
                              </p:par>
                              <p:par>
                                <p:cTn id="211" presetID="0" presetClass="path" presetSubtype="0" accel="50000" decel="50000" fill="hold" nodeType="withEffect">
                                  <p:stCondLst>
                                    <p:cond delay="1700"/>
                                  </p:stCondLst>
                                  <p:childTnLst>
                                    <p:animMotion origin="layout" path="M 4.44444E-6 -1.85185E-6 C -0.00209 0.00324 -0.00417 0.00648 -0.00625 0.01019 C -0.00834 0.01389 -0.01077 0.01829 -0.01233 0.02269 C -0.01389 0.02709 -0.01528 0.03241 -0.01615 0.03727 C -0.01702 0.04213 -0.01737 0.04746 -0.01771 0.05255 C -0.01806 0.05764 -0.01789 0.06273 -0.01771 0.06783 C -0.01754 0.07292 -0.01719 0.07755 -0.0165 0.08264 C -0.0158 0.08773 -0.01511 0.09398 -0.01355 0.09861 C -0.01198 0.10324 -0.00938 0.10718 -0.00712 0.11088 C -0.00487 0.11459 -0.00261 0.11759 0.00017 0.12084 C 0.00295 0.12408 0.00833 0.12871 0.00989 0.13033 " pathEditMode="relative" rAng="0" ptsTypes="aaaaaaaaaaa">
                                      <p:cBhvr>
                                        <p:cTn id="212" dur="2000" fill="hold"/>
                                        <p:tgtEl>
                                          <p:spTgt spid="134"/>
                                        </p:tgtEl>
                                        <p:attrNameLst>
                                          <p:attrName>ppt_x</p:attrName>
                                          <p:attrName>ppt_y</p:attrName>
                                        </p:attrNameLst>
                                      </p:cBhvr>
                                      <p:rCtr x="-400" y="6500"/>
                                    </p:animMotion>
                                  </p:childTnLst>
                                </p:cTn>
                              </p:par>
                              <p:par>
                                <p:cTn id="213" presetID="0" presetClass="path" presetSubtype="0" accel="50000" decel="50000" fill="hold" nodeType="withEffect">
                                  <p:stCondLst>
                                    <p:cond delay="1700"/>
                                  </p:stCondLst>
                                  <p:childTnLst>
                                    <p:animMotion origin="layout" path="M 1.94444E-6 -1.85185E-6 C -0.00209 0.00324 -0.00417 0.00648 -0.00625 0.01019 C -0.00834 0.01389 -0.01077 0.01829 -0.01233 0.02269 C -0.01389 0.02709 -0.01528 0.03241 -0.01615 0.03727 C -0.01702 0.04213 -0.01736 0.04746 -0.01771 0.05255 C -0.01806 0.05764 -0.01788 0.06273 -0.01771 0.06783 C -0.01754 0.07292 -0.01719 0.07755 -0.01649 0.08264 C -0.0158 0.08773 -0.01511 0.09398 -0.01354 0.09861 C -0.01198 0.10324 -0.00938 0.10718 -0.00712 0.11088 C -0.00486 0.11459 -0.00104 0.11921 0.00017 0.12084 " pathEditMode="relative" rAng="0" ptsTypes="aaaaaaaaaa">
                                      <p:cBhvr>
                                        <p:cTn id="214" dur="2000" fill="hold"/>
                                        <p:tgtEl>
                                          <p:spTgt spid="135"/>
                                        </p:tgtEl>
                                        <p:attrNameLst>
                                          <p:attrName>ppt_x</p:attrName>
                                          <p:attrName>ppt_y</p:attrName>
                                        </p:attrNameLst>
                                      </p:cBhvr>
                                      <p:rCtr x="-900" y="6000"/>
                                    </p:animMotion>
                                  </p:childTnLst>
                                </p:cTn>
                              </p:par>
                              <p:par>
                                <p:cTn id="215" presetID="0" presetClass="path" presetSubtype="0" accel="50000" decel="50000" fill="hold" nodeType="withEffect">
                                  <p:stCondLst>
                                    <p:cond delay="1700"/>
                                  </p:stCondLst>
                                  <p:childTnLst>
                                    <p:animMotion origin="layout" path="M -4.16667E-6 -1.85185E-6 C -0.00208 0.00324 -0.00416 0.00648 -0.00625 0.01019 C -0.00833 0.01389 -0.01076 0.01829 -0.01232 0.02269 C -0.01388 0.02709 -0.01527 0.03241 -0.01614 0.03727 C -0.01701 0.04213 -0.01736 0.04746 -0.0177 0.05255 C -0.01805 0.05764 -0.01788 0.06273 -0.0177 0.06783 C -0.01753 0.07292 -0.01718 0.07755 -0.01649 0.08264 C -0.01579 0.08773 -0.0151 0.09398 -0.01354 0.09861 C -0.01197 0.10324 -0.00816 0.1088 -0.00711 0.11088 " pathEditMode="relative" rAng="0" ptsTypes="aaaaaaaaa">
                                      <p:cBhvr>
                                        <p:cTn id="216" dur="2000" fill="hold"/>
                                        <p:tgtEl>
                                          <p:spTgt spid="136"/>
                                        </p:tgtEl>
                                        <p:attrNameLst>
                                          <p:attrName>ppt_x</p:attrName>
                                          <p:attrName>ppt_y</p:attrName>
                                        </p:attrNameLst>
                                      </p:cBhvr>
                                      <p:rCtr x="-900" y="5500"/>
                                    </p:animMotion>
                                  </p:childTnLst>
                                </p:cTn>
                              </p:par>
                              <p:par>
                                <p:cTn id="217" presetID="0" presetClass="path" presetSubtype="0" accel="50000" decel="50000" fill="hold" nodeType="withEffect">
                                  <p:stCondLst>
                                    <p:cond delay="1700"/>
                                  </p:stCondLst>
                                  <p:childTnLst>
                                    <p:animMotion origin="layout" path="M 3.33333E-6 -1.85185E-6 C -0.00209 0.00324 -0.00417 0.00648 -0.00625 0.01019 C -0.00834 0.01389 -0.01077 0.01829 -0.01233 0.02269 C -0.01389 0.02709 -0.01528 0.03241 -0.01615 0.03727 C -0.01702 0.04213 -0.01736 0.04746 -0.01771 0.05255 C -0.01806 0.05764 -0.01789 0.06273 -0.01771 0.06783 C -0.01754 0.07292 -0.01719 0.07755 -0.0165 0.08264 C -0.0158 0.08773 -0.01407 0.09607 -0.01354 0.09861 " pathEditMode="relative" rAng="0" ptsTypes="aaaaaaaa">
                                      <p:cBhvr>
                                        <p:cTn id="218" dur="2000" fill="hold"/>
                                        <p:tgtEl>
                                          <p:spTgt spid="137"/>
                                        </p:tgtEl>
                                        <p:attrNameLst>
                                          <p:attrName>ppt_x</p:attrName>
                                          <p:attrName>ppt_y</p:attrName>
                                        </p:attrNameLst>
                                      </p:cBhvr>
                                      <p:rCtr x="-900" y="4900"/>
                                    </p:animMotion>
                                  </p:childTnLst>
                                </p:cTn>
                              </p:par>
                              <p:par>
                                <p:cTn id="219" presetID="0" presetClass="path" presetSubtype="0" accel="50000" decel="50000" fill="hold" nodeType="withEffect">
                                  <p:stCondLst>
                                    <p:cond delay="1700"/>
                                  </p:stCondLst>
                                  <p:childTnLst>
                                    <p:animMotion origin="layout" path="M 8.33333E-7 -1.85185E-6 C -0.00208 0.00324 -0.00417 0.00648 -0.00625 0.01019 C -0.00833 0.01389 -0.01076 0.01829 -0.01233 0.02269 C -0.01389 0.02709 -0.01528 0.03241 -0.01615 0.03727 C -0.01701 0.04213 -0.01736 0.04746 -0.01771 0.05255 C -0.01806 0.05764 -0.01788 0.06273 -0.01771 0.06783 C -0.01754 0.07292 -0.01667 0.08009 -0.01649 0.08264 " pathEditMode="relative" rAng="0" ptsTypes="aaaaaaa">
                                      <p:cBhvr>
                                        <p:cTn id="220" dur="2000" fill="hold"/>
                                        <p:tgtEl>
                                          <p:spTgt spid="138"/>
                                        </p:tgtEl>
                                        <p:attrNameLst>
                                          <p:attrName>ppt_x</p:attrName>
                                          <p:attrName>ppt_y</p:attrName>
                                        </p:attrNameLst>
                                      </p:cBhvr>
                                      <p:rCtr x="-900" y="4100"/>
                                    </p:animMotion>
                                  </p:childTnLst>
                                </p:cTn>
                              </p:par>
                              <p:par>
                                <p:cTn id="221" presetID="0" presetClass="path" presetSubtype="0" accel="50000" decel="50000" fill="hold" nodeType="withEffect">
                                  <p:stCondLst>
                                    <p:cond delay="1700"/>
                                  </p:stCondLst>
                                  <p:childTnLst>
                                    <p:animMotion origin="layout" path="M 3.05556E-6 -1.85185E-6 C -0.00209 0.00324 -0.00417 0.00648 -0.00625 0.01019 C -0.00834 0.01389 -0.01077 0.01829 -0.01233 0.02269 C -0.01389 0.02709 -0.01528 0.03241 -0.01615 0.03727 C -0.01702 0.04213 -0.01736 0.04746 -0.01771 0.05255 C -0.01806 0.05764 -0.01771 0.06528 -0.01771 0.06783 " pathEditMode="relative" rAng="0" ptsTypes="aaaaaa">
                                      <p:cBhvr>
                                        <p:cTn id="222" dur="2000" fill="hold"/>
                                        <p:tgtEl>
                                          <p:spTgt spid="139"/>
                                        </p:tgtEl>
                                        <p:attrNameLst>
                                          <p:attrName>ppt_x</p:attrName>
                                          <p:attrName>ppt_y</p:attrName>
                                        </p:attrNameLst>
                                      </p:cBhvr>
                                      <p:rCtr x="-900" y="3400"/>
                                    </p:animMotion>
                                  </p:childTnLst>
                                </p:cTn>
                              </p:par>
                              <p:par>
                                <p:cTn id="223" presetID="0" presetClass="path" presetSubtype="0" accel="50000" decel="50000" fill="hold" nodeType="withEffect">
                                  <p:stCondLst>
                                    <p:cond delay="1700"/>
                                  </p:stCondLst>
                                  <p:childTnLst>
                                    <p:animMotion origin="layout" path="M 2.22222E-6 -1.85185E-6 C -0.00209 0.00324 -0.00417 0.00648 -0.00625 0.01019 C -0.00834 0.01389 -0.01077 0.01829 -0.01233 0.02269 C -0.01389 0.02709 -0.01528 0.03241 -0.01615 0.03727 C -0.01702 0.04213 -0.01736 0.05 -0.01771 0.05255 " pathEditMode="relative" rAng="0" ptsTypes="aaaaa">
                                      <p:cBhvr>
                                        <p:cTn id="224" dur="2000" fill="hold"/>
                                        <p:tgtEl>
                                          <p:spTgt spid="140"/>
                                        </p:tgtEl>
                                        <p:attrNameLst>
                                          <p:attrName>ppt_x</p:attrName>
                                          <p:attrName>ppt_y</p:attrName>
                                        </p:attrNameLst>
                                      </p:cBhvr>
                                      <p:rCtr x="-900" y="2600"/>
                                    </p:animMotion>
                                  </p:childTnLst>
                                </p:cTn>
                              </p:par>
                              <p:par>
                                <p:cTn id="225" presetID="0" presetClass="path" presetSubtype="0" accel="50000" decel="50000" fill="hold" nodeType="withEffect">
                                  <p:stCondLst>
                                    <p:cond delay="1700"/>
                                  </p:stCondLst>
                                  <p:childTnLst>
                                    <p:animMotion origin="layout" path="M -3.88889E-6 -1.85185E-6 C -0.00208 0.00324 -0.00416 0.00648 -0.00625 0.01019 C -0.00833 0.01389 -0.01076 0.01829 -0.01232 0.02269 C -0.01388 0.02709 -0.01545 0.03472 -0.01614 0.03727 " pathEditMode="relative" rAng="0" ptsTypes="aaaa">
                                      <p:cBhvr>
                                        <p:cTn id="226" dur="2000" fill="hold"/>
                                        <p:tgtEl>
                                          <p:spTgt spid="141"/>
                                        </p:tgtEl>
                                        <p:attrNameLst>
                                          <p:attrName>ppt_x</p:attrName>
                                          <p:attrName>ppt_y</p:attrName>
                                        </p:attrNameLst>
                                      </p:cBhvr>
                                      <p:rCtr x="-800" y="1900"/>
                                    </p:animMotion>
                                  </p:childTnLst>
                                </p:cTn>
                              </p:par>
                              <p:par>
                                <p:cTn id="227" presetID="0" presetClass="path" presetSubtype="0" accel="50000" decel="50000" fill="hold" nodeType="withEffect">
                                  <p:stCondLst>
                                    <p:cond delay="1700"/>
                                  </p:stCondLst>
                                  <p:childTnLst>
                                    <p:animMotion origin="layout" path="M 3.61111E-6 -1.85185E-6 C -0.00209 0.00324 -0.00417 0.00648 -0.00625 0.01019 C -0.00834 0.01389 -0.01129 0.0206 -0.01233 0.02269 " pathEditMode="relative" rAng="0" ptsTypes="aaa">
                                      <p:cBhvr>
                                        <p:cTn id="228" dur="2000" fill="hold"/>
                                        <p:tgtEl>
                                          <p:spTgt spid="142"/>
                                        </p:tgtEl>
                                        <p:attrNameLst>
                                          <p:attrName>ppt_x</p:attrName>
                                          <p:attrName>ppt_y</p:attrName>
                                        </p:attrNameLst>
                                      </p:cBhvr>
                                      <p:rCtr x="-600" y="1100"/>
                                    </p:animMotion>
                                  </p:childTnLst>
                                </p:cTn>
                              </p:par>
                              <p:par>
                                <p:cTn id="229" presetID="0" presetClass="path" presetSubtype="0" accel="50000" decel="50000" fill="hold" nodeType="withEffect">
                                  <p:stCondLst>
                                    <p:cond delay="1700"/>
                                  </p:stCondLst>
                                  <p:childTnLst>
                                    <p:animMotion origin="layout" path="M 1.11111E-6 -1.85185E-6 C -0.00208 0.00324 -0.00521 0.00857 -0.00625 0.01019 " pathEditMode="relative" rAng="0" ptsTypes="aa">
                                      <p:cBhvr>
                                        <p:cTn id="230" dur="2000" fill="hold"/>
                                        <p:tgtEl>
                                          <p:spTgt spid="143"/>
                                        </p:tgtEl>
                                        <p:attrNameLst>
                                          <p:attrName>ppt_x</p:attrName>
                                          <p:attrName>ppt_y</p:attrName>
                                        </p:attrNameLst>
                                      </p:cBhvr>
                                      <p:rCtr x="-300" y="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2" grpId="1" animBg="1"/>
      <p:bldP spid="103" grpId="0" animBg="1"/>
      <p:bldP spid="103" grpId="1" animBg="1"/>
      <p:bldP spid="45" grpId="0" animBg="1"/>
      <p:bldP spid="45" grpId="1" animBg="1"/>
      <p:bldP spid="54" grpId="0" animBg="1"/>
      <p:bldP spid="54" grpId="1" animBg="1"/>
      <p:bldP spid="55" grpId="0" animBg="1"/>
      <p:bldP spid="55" grpId="1" animBg="1"/>
      <p:bldP spid="56" grpId="0" animBg="1"/>
      <p:bldP spid="56" grpId="1" animBg="1"/>
      <p:bldP spid="57" grpId="0" animBg="1"/>
      <p:bldP spid="57" grpId="1" animBg="1"/>
      <p:bldP spid="60" grpId="0" animBg="1"/>
      <p:bldP spid="60" grpId="1" animBg="1"/>
      <p:bldP spid="61" grpId="0" animBg="1"/>
      <p:bldP spid="61" grpId="1" animBg="1"/>
      <p:bldP spid="81" grpId="0" animBg="1"/>
      <p:bldP spid="81" grpId="1" animBg="1"/>
      <p:bldP spid="82" grpId="0" animBg="1"/>
      <p:bldP spid="82" grpId="1" animBg="1"/>
      <p:bldP spid="83" grpId="0" animBg="1"/>
      <p:bldP spid="83"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467544" y="1221079"/>
            <a:ext cx="4733019" cy="3154097"/>
            <a:chOff x="461747" y="994983"/>
            <a:chExt cx="8620844" cy="5744954"/>
          </a:xfrm>
        </p:grpSpPr>
        <p:pic>
          <p:nvPicPr>
            <p:cNvPr id="3" name="Picture 3" descr="Picture 3"/>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461747" y="994983"/>
              <a:ext cx="8620844" cy="5744954"/>
            </a:xfrm>
            <a:prstGeom prst="rect">
              <a:avLst/>
            </a:prstGeom>
            <a:ln w="12700" cap="flat">
              <a:noFill/>
              <a:miter lim="400000"/>
            </a:ln>
            <a:effectLst/>
          </p:spPr>
        </p:pic>
        <p:sp>
          <p:nvSpPr>
            <p:cNvPr id="4" name="文字方塊 16"/>
            <p:cNvSpPr txBox="1"/>
            <p:nvPr/>
          </p:nvSpPr>
          <p:spPr>
            <a:xfrm>
              <a:off x="870366" y="2852936"/>
              <a:ext cx="915627"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連接空橋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5" name="文字方塊 12"/>
            <p:cNvSpPr txBox="1"/>
            <p:nvPr/>
          </p:nvSpPr>
          <p:spPr>
            <a:xfrm>
              <a:off x="1766014" y="3645025"/>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大陀螺溜滑梯</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6" name="文字方塊 5"/>
            <p:cNvSpPr txBox="1"/>
            <p:nvPr/>
          </p:nvSpPr>
          <p:spPr>
            <a:xfrm>
              <a:off x="3375663" y="4027287"/>
              <a:ext cx="1102491"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陀螺競技場</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7" name="文字方塊 17"/>
            <p:cNvSpPr txBox="1"/>
            <p:nvPr/>
          </p:nvSpPr>
          <p:spPr>
            <a:xfrm>
              <a:off x="4959046" y="3182783"/>
              <a:ext cx="728762"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攀爬橋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8" name="文字方塊 17"/>
            <p:cNvSpPr txBox="1"/>
            <p:nvPr/>
          </p:nvSpPr>
          <p:spPr>
            <a:xfrm>
              <a:off x="2987824" y="3126525"/>
              <a:ext cx="728762"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攀爬橋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9" name="文字方塊 15"/>
            <p:cNvSpPr txBox="1"/>
            <p:nvPr/>
          </p:nvSpPr>
          <p:spPr>
            <a:xfrm>
              <a:off x="3375663" y="2102663"/>
              <a:ext cx="915627"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陀螺遊具</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0" name="文字方塊 13"/>
            <p:cNvSpPr txBox="1"/>
            <p:nvPr/>
          </p:nvSpPr>
          <p:spPr>
            <a:xfrm>
              <a:off x="4716015" y="3861048"/>
              <a:ext cx="1709798"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小陀螺攀爬區</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1" name="文字方塊 18"/>
            <p:cNvSpPr txBox="1"/>
            <p:nvPr/>
          </p:nvSpPr>
          <p:spPr>
            <a:xfrm>
              <a:off x="4070271" y="4797151"/>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親子休憩座椅</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2" name="文字方塊 14"/>
            <p:cNvSpPr txBox="1"/>
            <p:nvPr/>
          </p:nvSpPr>
          <p:spPr>
            <a:xfrm>
              <a:off x="6734565" y="3573016"/>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入口藝術陀螺</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grpSp>
      <p:sp>
        <p:nvSpPr>
          <p:cNvPr id="13" name="矩形 36"/>
          <p:cNvSpPr/>
          <p:nvPr/>
        </p:nvSpPr>
        <p:spPr>
          <a:xfrm>
            <a:off x="2558611" y="2329905"/>
            <a:ext cx="1149293" cy="1086362"/>
          </a:xfrm>
          <a:prstGeom prst="rect">
            <a:avLst/>
          </a:prstGeom>
          <a:ln w="19050">
            <a:solidFill>
              <a:srgbClr val="C00000"/>
            </a:solidFill>
            <a:prstDash val="sysDash"/>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 name="文字方塊 1"/>
          <p:cNvSpPr txBox="1"/>
          <p:nvPr/>
        </p:nvSpPr>
        <p:spPr>
          <a:xfrm>
            <a:off x="588703" y="584368"/>
            <a:ext cx="1815720"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marR="0" lvl="1" indent="0" algn="l" defTabSz="914400" rtl="0" eaLnBrk="1" fontAlgn="auto" latinLnBrk="0" hangingPunct="0">
              <a:lnSpc>
                <a:spcPct val="100000"/>
              </a:lnSpc>
              <a:spcBef>
                <a:spcPts val="0"/>
              </a:spcBef>
              <a:spcAft>
                <a:spcPts val="0"/>
              </a:spcAft>
              <a:buClr>
                <a:srgbClr val="E46C0A"/>
              </a:buClr>
              <a:buSzPct val="100000"/>
              <a:buFontTx/>
              <a:buChar char="■"/>
              <a:tabLst/>
              <a:defRPr sz="2000" b="1">
                <a:latin typeface="+mn-lt"/>
                <a:ea typeface="+mn-ea"/>
                <a:cs typeface="+mn-cs"/>
                <a:sym typeface="Helvetica"/>
              </a:defRPr>
            </a:pPr>
            <a:r>
              <a:rPr kumimoji="0" sz="2000" b="1"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rPr>
              <a:t> </a:t>
            </a:r>
            <a:r>
              <a:rPr kumimoji="0" sz="2000" b="1"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Helvetica"/>
                <a:sym typeface="Helvetica"/>
              </a:rPr>
              <a:t>規劃設計方案</a:t>
            </a:r>
            <a:endParaRPr kumimoji="0" sz="2000" b="1"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endParaRPr>
          </a:p>
        </p:txBody>
      </p:sp>
      <p:pic>
        <p:nvPicPr>
          <p:cNvPr id="15" name="Picture 6" descr="Picture 6"/>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08795" y="4509120"/>
            <a:ext cx="2663786" cy="1997841"/>
          </a:xfrm>
          <a:prstGeom prst="rect">
            <a:avLst/>
          </a:prstGeom>
          <a:ln w="12700">
            <a:miter lim="400000"/>
          </a:ln>
        </p:spPr>
      </p:pic>
      <p:pic>
        <p:nvPicPr>
          <p:cNvPr id="2050" name="Picture 2" descr="Z:\C-Order\2019\2019-C05 大溪國小多元遊戲場\01規劃草案(2018E14)\00參考資料\案例2\案例😆_190707_0002.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5724128" y="3429000"/>
            <a:ext cx="2657596" cy="2958791"/>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2" descr="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3386498" y="4509119"/>
            <a:ext cx="1473533" cy="1964713"/>
          </a:xfrm>
          <a:prstGeom prst="rect">
            <a:avLst/>
          </a:prstGeom>
          <a:ln w="12700" cap="flat">
            <a:noFill/>
            <a:miter lim="400000"/>
          </a:ln>
          <a:effectLst/>
        </p:spPr>
      </p:pic>
      <p:sp>
        <p:nvSpPr>
          <p:cNvPr id="18"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marL="0" marR="0" lvl="0" indent="0" algn="l" defTabSz="914400" rtl="0" eaLnBrk="1" fontAlgn="auto" latinLnBrk="0" hangingPunct="0">
              <a:lnSpc>
                <a:spcPts val="1600"/>
              </a:lnSpc>
              <a:spcBef>
                <a:spcPts val="600"/>
              </a:spcBef>
              <a:spcAft>
                <a:spcPts val="0"/>
              </a:spcAft>
              <a:buClrTx/>
              <a:buSzTx/>
              <a:buFontTx/>
              <a:buNone/>
              <a:tabLst/>
              <a:defRPr/>
            </a:pP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03. </a:t>
            </a:r>
            <a:r>
              <a:rPr kumimoji="0" sz="1700" b="1" i="0" u="none" strike="noStrike" kern="0" cap="none" spc="0" normalizeH="0" baseline="0" noProof="0" dirty="0" err="1">
                <a:ln>
                  <a:noFill/>
                </a:ln>
                <a:solidFill>
                  <a:srgbClr val="F79646"/>
                </a:solidFill>
                <a:effectLst/>
                <a:uLnTx/>
                <a:uFillTx/>
                <a:latin typeface="微軟正黑體" pitchFamily="34" charset="-120"/>
                <a:ea typeface="微軟正黑體" pitchFamily="34" charset="-120"/>
                <a:cs typeface="Helvetica"/>
                <a:sym typeface="Helvetica"/>
              </a:rPr>
              <a:t>規劃方案說明</a:t>
            </a:r>
            <a:endParaRPr kumimoji="0"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endParaRPr>
          </a:p>
        </p:txBody>
      </p:sp>
      <p:pic>
        <p:nvPicPr>
          <p:cNvPr id="19" name="Picture 3" descr="C:\Users\Administrator\Desktop\0709\render\PP\_7.jpg"/>
          <p:cNvPicPr>
            <a:picLocks noChangeAspect="1" noChangeArrowheads="1"/>
          </p:cNvPicPr>
          <p:nvPr/>
        </p:nvPicPr>
        <p:blipFill>
          <a:blip r:embed="rId6" cstate="print"/>
          <a:srcRect l="15754"/>
          <a:stretch>
            <a:fillRect/>
          </a:stretch>
        </p:blipFill>
        <p:spPr bwMode="auto">
          <a:xfrm>
            <a:off x="5436096" y="620688"/>
            <a:ext cx="3275856" cy="2592288"/>
          </a:xfrm>
          <a:prstGeom prst="rect">
            <a:avLst/>
          </a:prstGeom>
          <a:noFill/>
        </p:spPr>
      </p:pic>
    </p:spTree>
    <p:extLst>
      <p:ext uri="{BB962C8B-B14F-4D97-AF65-F5344CB8AC3E}">
        <p14:creationId xmlns:p14="http://schemas.microsoft.com/office/powerpoint/2010/main" xmlns="" val="3229290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467544" y="1221079"/>
            <a:ext cx="4733019" cy="3154097"/>
            <a:chOff x="461747" y="994983"/>
            <a:chExt cx="8620844" cy="5744954"/>
          </a:xfrm>
        </p:grpSpPr>
        <p:pic>
          <p:nvPicPr>
            <p:cNvPr id="5" name="Picture 3" descr="Picture 3"/>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461747" y="994983"/>
              <a:ext cx="8620844" cy="5744954"/>
            </a:xfrm>
            <a:prstGeom prst="rect">
              <a:avLst/>
            </a:prstGeom>
            <a:ln w="12700" cap="flat">
              <a:noFill/>
              <a:miter lim="400000"/>
            </a:ln>
            <a:effectLst/>
          </p:spPr>
        </p:pic>
        <p:sp>
          <p:nvSpPr>
            <p:cNvPr id="6" name="文字方塊 16"/>
            <p:cNvSpPr txBox="1"/>
            <p:nvPr/>
          </p:nvSpPr>
          <p:spPr>
            <a:xfrm>
              <a:off x="870366" y="2852936"/>
              <a:ext cx="915627"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連接空橋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7" name="文字方塊 12"/>
            <p:cNvSpPr txBox="1"/>
            <p:nvPr/>
          </p:nvSpPr>
          <p:spPr>
            <a:xfrm>
              <a:off x="1766014" y="3645025"/>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大陀螺溜滑梯</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8" name="文字方塊 7"/>
            <p:cNvSpPr txBox="1"/>
            <p:nvPr/>
          </p:nvSpPr>
          <p:spPr>
            <a:xfrm>
              <a:off x="3375663" y="4027287"/>
              <a:ext cx="1102491"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陀螺競技場</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9" name="文字方塊 17"/>
            <p:cNvSpPr txBox="1"/>
            <p:nvPr/>
          </p:nvSpPr>
          <p:spPr>
            <a:xfrm>
              <a:off x="4959046" y="3182783"/>
              <a:ext cx="728762"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攀爬橋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0" name="文字方塊 17"/>
            <p:cNvSpPr txBox="1"/>
            <p:nvPr/>
          </p:nvSpPr>
          <p:spPr>
            <a:xfrm>
              <a:off x="2987824" y="3126525"/>
              <a:ext cx="728762"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攀爬橋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1" name="文字方塊 15"/>
            <p:cNvSpPr txBox="1"/>
            <p:nvPr/>
          </p:nvSpPr>
          <p:spPr>
            <a:xfrm>
              <a:off x="3375663" y="2102663"/>
              <a:ext cx="1195923"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陀螺遊具</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2" name="文字方塊 13"/>
            <p:cNvSpPr txBox="1"/>
            <p:nvPr/>
          </p:nvSpPr>
          <p:spPr>
            <a:xfrm>
              <a:off x="4716015" y="3861048"/>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小陀螺攀爬區</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3" name="文字方塊 18"/>
            <p:cNvSpPr txBox="1"/>
            <p:nvPr/>
          </p:nvSpPr>
          <p:spPr>
            <a:xfrm>
              <a:off x="4070271" y="4797151"/>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親子休憩座椅</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4" name="文字方塊 14"/>
            <p:cNvSpPr txBox="1"/>
            <p:nvPr/>
          </p:nvSpPr>
          <p:spPr>
            <a:xfrm>
              <a:off x="6734565" y="3573016"/>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入口藝術陀螺</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grpSp>
      <p:sp>
        <p:nvSpPr>
          <p:cNvPr id="15" name="矩形 36"/>
          <p:cNvSpPr/>
          <p:nvPr/>
        </p:nvSpPr>
        <p:spPr>
          <a:xfrm>
            <a:off x="1500373" y="1628800"/>
            <a:ext cx="1636332" cy="793426"/>
          </a:xfrm>
          <a:prstGeom prst="rect">
            <a:avLst/>
          </a:prstGeom>
          <a:ln w="19050">
            <a:solidFill>
              <a:srgbClr val="C00000"/>
            </a:solidFill>
            <a:prstDash val="sysDash"/>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24" name="群組 23"/>
          <p:cNvGrpSpPr/>
          <p:nvPr/>
        </p:nvGrpSpPr>
        <p:grpSpPr>
          <a:xfrm>
            <a:off x="125760" y="4653135"/>
            <a:ext cx="9018240" cy="2036109"/>
            <a:chOff x="0" y="4767452"/>
            <a:chExt cx="10212332" cy="2305709"/>
          </a:xfrm>
        </p:grpSpPr>
        <p:pic>
          <p:nvPicPr>
            <p:cNvPr id="18" name="Picture 2" descr="Picture 2"/>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0" y="4916537"/>
              <a:ext cx="2030415" cy="1941463"/>
            </a:xfrm>
            <a:prstGeom prst="rect">
              <a:avLst/>
            </a:prstGeom>
            <a:ln w="12700" cap="flat">
              <a:noFill/>
              <a:miter lim="400000"/>
            </a:ln>
            <a:effectLst/>
          </p:spPr>
        </p:pic>
        <p:pic>
          <p:nvPicPr>
            <p:cNvPr id="19" name="影像" descr="影像"/>
            <p:cNvPicPr>
              <a:picLocks noChangeAspect="1"/>
            </p:cNvPicPr>
            <p:nvPr/>
          </p:nvPicPr>
          <p:blipFill>
            <a:blip r:embed="rId4" cstate="print"/>
            <a:stretch>
              <a:fillRect/>
            </a:stretch>
          </p:blipFill>
          <p:spPr>
            <a:xfrm>
              <a:off x="8674852" y="4767452"/>
              <a:ext cx="1537480" cy="2253636"/>
            </a:xfrm>
            <a:prstGeom prst="rect">
              <a:avLst/>
            </a:prstGeom>
            <a:ln w="12700">
              <a:miter lim="400000"/>
            </a:ln>
          </p:spPr>
        </p:pic>
        <p:pic>
          <p:nvPicPr>
            <p:cNvPr id="20" name="影像" descr="影像"/>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a:xfrm>
              <a:off x="1936346" y="5012077"/>
              <a:ext cx="2232248" cy="2020584"/>
            </a:xfrm>
            <a:prstGeom prst="rect">
              <a:avLst/>
            </a:prstGeom>
            <a:ln w="12700">
              <a:miter lim="400000"/>
            </a:ln>
          </p:spPr>
        </p:pic>
        <p:pic>
          <p:nvPicPr>
            <p:cNvPr id="21" name="Picture 3" descr="Picture 3"/>
            <p:cNvPicPr>
              <a:picLocks noChangeAspect="1"/>
            </p:cNvPicPr>
            <p:nvPr/>
          </p:nvPicPr>
          <p:blipFill>
            <a:blip r:embed="rId6" cstate="print">
              <a:extLst>
                <a:ext uri="{28A0092B-C50C-407E-A947-70E740481C1C}">
                  <a14:useLocalDpi xmlns:a14="http://schemas.microsoft.com/office/drawing/2010/main" xmlns=""/>
                </a:ext>
              </a:extLst>
            </a:blip>
            <a:srcRect/>
            <a:stretch>
              <a:fillRect/>
            </a:stretch>
          </p:blipFill>
          <p:spPr>
            <a:xfrm>
              <a:off x="3913056" y="5093621"/>
              <a:ext cx="2243809" cy="1681818"/>
            </a:xfrm>
            <a:prstGeom prst="rect">
              <a:avLst/>
            </a:prstGeom>
            <a:ln w="12700" cap="flat">
              <a:noFill/>
              <a:miter lim="400000"/>
            </a:ln>
            <a:effectLst/>
          </p:spPr>
        </p:pic>
        <p:pic>
          <p:nvPicPr>
            <p:cNvPr id="22" name="Picture 2" descr="Picture 2"/>
            <p:cNvPicPr>
              <a:picLocks noChangeAspect="1"/>
            </p:cNvPicPr>
            <p:nvPr/>
          </p:nvPicPr>
          <p:blipFill>
            <a:blip r:embed="rId7" cstate="print">
              <a:extLst>
                <a:ext uri="{28A0092B-C50C-407E-A947-70E740481C1C}">
                  <a14:useLocalDpi xmlns:a14="http://schemas.microsoft.com/office/drawing/2010/main" xmlns=""/>
                </a:ext>
              </a:extLst>
            </a:blip>
            <a:srcRect/>
            <a:stretch>
              <a:fillRect/>
            </a:stretch>
          </p:blipFill>
          <p:spPr>
            <a:xfrm>
              <a:off x="6421182" y="4848994"/>
              <a:ext cx="1941673" cy="2224167"/>
            </a:xfrm>
            <a:prstGeom prst="rect">
              <a:avLst/>
            </a:prstGeom>
            <a:ln w="12700" cap="flat">
              <a:noFill/>
              <a:miter lim="400000"/>
            </a:ln>
            <a:effectLst/>
          </p:spPr>
        </p:pic>
      </p:grpSp>
      <p:sp>
        <p:nvSpPr>
          <p:cNvPr id="2" name="文字方塊 1"/>
          <p:cNvSpPr txBox="1"/>
          <p:nvPr/>
        </p:nvSpPr>
        <p:spPr>
          <a:xfrm>
            <a:off x="588703" y="584368"/>
            <a:ext cx="1815720"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marR="0" lvl="1" indent="0" algn="l" defTabSz="914400" rtl="0" eaLnBrk="1" fontAlgn="auto" latinLnBrk="0" hangingPunct="0">
              <a:lnSpc>
                <a:spcPct val="100000"/>
              </a:lnSpc>
              <a:spcBef>
                <a:spcPts val="0"/>
              </a:spcBef>
              <a:spcAft>
                <a:spcPts val="0"/>
              </a:spcAft>
              <a:buClr>
                <a:srgbClr val="E46C0A"/>
              </a:buClr>
              <a:buSzPct val="100000"/>
              <a:buFontTx/>
              <a:buChar char="■"/>
              <a:tabLst/>
              <a:defRPr sz="2000" b="1">
                <a:latin typeface="+mn-lt"/>
                <a:ea typeface="+mn-ea"/>
                <a:cs typeface="+mn-cs"/>
                <a:sym typeface="Helvetica"/>
              </a:defRPr>
            </a:pPr>
            <a:r>
              <a:rPr kumimoji="0" sz="2000" b="1"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rPr>
              <a:t> </a:t>
            </a:r>
            <a:r>
              <a:rPr kumimoji="0" sz="2000" b="1"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Helvetica"/>
                <a:sym typeface="Helvetica"/>
              </a:rPr>
              <a:t>規劃設計方案</a:t>
            </a:r>
            <a:endParaRPr kumimoji="0" sz="2000" b="1"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endParaRPr>
          </a:p>
        </p:txBody>
      </p:sp>
      <p:sp>
        <p:nvSpPr>
          <p:cNvPr id="3"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marL="0" marR="0" lvl="0" indent="0" algn="l" defTabSz="914400" rtl="0" eaLnBrk="1" fontAlgn="auto" latinLnBrk="0" hangingPunct="0">
              <a:lnSpc>
                <a:spcPts val="1600"/>
              </a:lnSpc>
              <a:spcBef>
                <a:spcPts val="600"/>
              </a:spcBef>
              <a:spcAft>
                <a:spcPts val="0"/>
              </a:spcAft>
              <a:buClrTx/>
              <a:buSzTx/>
              <a:buFontTx/>
              <a:buNone/>
              <a:tabLst/>
              <a:defRPr/>
            </a:pP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03. </a:t>
            </a:r>
            <a:r>
              <a:rPr kumimoji="0" sz="1700" b="1" i="0" u="none" strike="noStrike" kern="0" cap="none" spc="0" normalizeH="0" baseline="0" noProof="0" dirty="0" err="1">
                <a:ln>
                  <a:noFill/>
                </a:ln>
                <a:solidFill>
                  <a:srgbClr val="F79646"/>
                </a:solidFill>
                <a:effectLst/>
                <a:uLnTx/>
                <a:uFillTx/>
                <a:latin typeface="微軟正黑體" pitchFamily="34" charset="-120"/>
                <a:ea typeface="微軟正黑體" pitchFamily="34" charset="-120"/>
                <a:cs typeface="Helvetica"/>
                <a:sym typeface="Helvetica"/>
              </a:rPr>
              <a:t>規劃方案說明</a:t>
            </a:r>
            <a:endParaRPr kumimoji="0"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endParaRPr>
          </a:p>
        </p:txBody>
      </p:sp>
      <p:pic>
        <p:nvPicPr>
          <p:cNvPr id="23" name="Picture 4" descr="C:\Users\Administrator\Desktop\0709\render\PP\_8.jpg"/>
          <p:cNvPicPr>
            <a:picLocks noChangeAspect="1" noChangeArrowheads="1"/>
          </p:cNvPicPr>
          <p:nvPr/>
        </p:nvPicPr>
        <p:blipFill>
          <a:blip r:embed="rId8" cstate="print"/>
          <a:srcRect l="7584"/>
          <a:stretch>
            <a:fillRect/>
          </a:stretch>
        </p:blipFill>
        <p:spPr bwMode="auto">
          <a:xfrm>
            <a:off x="5436096" y="1556792"/>
            <a:ext cx="3419872" cy="2467000"/>
          </a:xfrm>
          <a:prstGeom prst="rect">
            <a:avLst/>
          </a:prstGeom>
          <a:noFill/>
        </p:spPr>
      </p:pic>
    </p:spTree>
    <p:extLst>
      <p:ext uri="{BB962C8B-B14F-4D97-AF65-F5344CB8AC3E}">
        <p14:creationId xmlns:p14="http://schemas.microsoft.com/office/powerpoint/2010/main" xmlns="" val="9154089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467544" y="1221079"/>
            <a:ext cx="4733019" cy="3154097"/>
            <a:chOff x="461747" y="994983"/>
            <a:chExt cx="8620844" cy="5744954"/>
          </a:xfrm>
        </p:grpSpPr>
        <p:pic>
          <p:nvPicPr>
            <p:cNvPr id="3" name="Picture 3" descr="Picture 3"/>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461747" y="994983"/>
              <a:ext cx="8620844" cy="5744954"/>
            </a:xfrm>
            <a:prstGeom prst="rect">
              <a:avLst/>
            </a:prstGeom>
            <a:ln w="12700" cap="flat">
              <a:noFill/>
              <a:miter lim="400000"/>
            </a:ln>
            <a:effectLst/>
          </p:spPr>
        </p:pic>
        <p:sp>
          <p:nvSpPr>
            <p:cNvPr id="4" name="文字方塊 16"/>
            <p:cNvSpPr txBox="1"/>
            <p:nvPr/>
          </p:nvSpPr>
          <p:spPr>
            <a:xfrm>
              <a:off x="870366" y="2852936"/>
              <a:ext cx="915627"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連接空橋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5" name="文字方塊 12"/>
            <p:cNvSpPr txBox="1"/>
            <p:nvPr/>
          </p:nvSpPr>
          <p:spPr>
            <a:xfrm>
              <a:off x="1766014" y="3645025"/>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大陀螺溜滑梯</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6" name="文字方塊 5"/>
            <p:cNvSpPr txBox="1"/>
            <p:nvPr/>
          </p:nvSpPr>
          <p:spPr>
            <a:xfrm>
              <a:off x="3074761" y="4027287"/>
              <a:ext cx="1452860"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陀螺競技場</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7" name="文字方塊 17"/>
            <p:cNvSpPr txBox="1"/>
            <p:nvPr/>
          </p:nvSpPr>
          <p:spPr>
            <a:xfrm>
              <a:off x="4959046" y="3182783"/>
              <a:ext cx="728762"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攀爬橋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8" name="文字方塊 17"/>
            <p:cNvSpPr txBox="1"/>
            <p:nvPr/>
          </p:nvSpPr>
          <p:spPr>
            <a:xfrm>
              <a:off x="2987824" y="3126525"/>
              <a:ext cx="728762"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攀爬橋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9" name="文字方塊 15"/>
            <p:cNvSpPr txBox="1"/>
            <p:nvPr/>
          </p:nvSpPr>
          <p:spPr>
            <a:xfrm>
              <a:off x="3375663" y="2102663"/>
              <a:ext cx="915627"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陀螺遊具</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0" name="文字方塊 13"/>
            <p:cNvSpPr txBox="1"/>
            <p:nvPr/>
          </p:nvSpPr>
          <p:spPr>
            <a:xfrm>
              <a:off x="4716015" y="3861048"/>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小陀螺攀爬區</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1" name="文字方塊 18"/>
            <p:cNvSpPr txBox="1"/>
            <p:nvPr/>
          </p:nvSpPr>
          <p:spPr>
            <a:xfrm>
              <a:off x="4070271" y="4797151"/>
              <a:ext cx="1709798"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親子休憩座椅</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2" name="文字方塊 14"/>
            <p:cNvSpPr txBox="1"/>
            <p:nvPr/>
          </p:nvSpPr>
          <p:spPr>
            <a:xfrm>
              <a:off x="6734565" y="3573016"/>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入口藝術陀螺</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grpSp>
      <p:sp>
        <p:nvSpPr>
          <p:cNvPr id="13" name="矩形 36"/>
          <p:cNvSpPr/>
          <p:nvPr/>
        </p:nvSpPr>
        <p:spPr>
          <a:xfrm>
            <a:off x="1586257" y="2635574"/>
            <a:ext cx="1636332" cy="1225474"/>
          </a:xfrm>
          <a:prstGeom prst="rect">
            <a:avLst/>
          </a:prstGeom>
          <a:ln w="19050">
            <a:solidFill>
              <a:srgbClr val="C00000"/>
            </a:solidFill>
            <a:prstDash val="sysDash"/>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 name="文字方塊 13"/>
          <p:cNvSpPr txBox="1"/>
          <p:nvPr/>
        </p:nvSpPr>
        <p:spPr>
          <a:xfrm>
            <a:off x="588703" y="584368"/>
            <a:ext cx="1815720"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marR="0" lvl="1" indent="0" algn="l" defTabSz="914400" rtl="0" eaLnBrk="1" fontAlgn="auto" latinLnBrk="0" hangingPunct="0">
              <a:lnSpc>
                <a:spcPct val="100000"/>
              </a:lnSpc>
              <a:spcBef>
                <a:spcPts val="0"/>
              </a:spcBef>
              <a:spcAft>
                <a:spcPts val="0"/>
              </a:spcAft>
              <a:buClr>
                <a:srgbClr val="E46C0A"/>
              </a:buClr>
              <a:buSzPct val="100000"/>
              <a:buFontTx/>
              <a:buChar char="■"/>
              <a:tabLst/>
              <a:defRPr sz="2000" b="1">
                <a:latin typeface="+mn-lt"/>
                <a:ea typeface="+mn-ea"/>
                <a:cs typeface="+mn-cs"/>
                <a:sym typeface="Helvetica"/>
              </a:defRPr>
            </a:pPr>
            <a:r>
              <a:rPr kumimoji="0" sz="2000" b="1"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rPr>
              <a:t> </a:t>
            </a:r>
            <a:r>
              <a:rPr kumimoji="0" sz="2000" b="1"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Helvetica"/>
                <a:sym typeface="Helvetica"/>
              </a:rPr>
              <a:t>規劃設計方案</a:t>
            </a:r>
            <a:endParaRPr kumimoji="0" sz="2000" b="1"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endParaRPr>
          </a:p>
        </p:txBody>
      </p:sp>
      <p:sp>
        <p:nvSpPr>
          <p:cNvPr id="15"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marL="0" marR="0" lvl="0" indent="0" algn="l" defTabSz="914400" rtl="0" eaLnBrk="1" fontAlgn="auto" latinLnBrk="0" hangingPunct="0">
              <a:lnSpc>
                <a:spcPts val="1600"/>
              </a:lnSpc>
              <a:spcBef>
                <a:spcPts val="600"/>
              </a:spcBef>
              <a:spcAft>
                <a:spcPts val="0"/>
              </a:spcAft>
              <a:buClrTx/>
              <a:buSzTx/>
              <a:buFontTx/>
              <a:buNone/>
              <a:tabLst/>
              <a:defRPr/>
            </a:pP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03. </a:t>
            </a:r>
            <a:r>
              <a:rPr kumimoji="0" sz="1700" b="1" i="0" u="none" strike="noStrike" kern="0" cap="none" spc="0" normalizeH="0" baseline="0" noProof="0" dirty="0" err="1">
                <a:ln>
                  <a:noFill/>
                </a:ln>
                <a:solidFill>
                  <a:srgbClr val="F79646"/>
                </a:solidFill>
                <a:effectLst/>
                <a:uLnTx/>
                <a:uFillTx/>
                <a:latin typeface="微軟正黑體" pitchFamily="34" charset="-120"/>
                <a:ea typeface="微軟正黑體" pitchFamily="34" charset="-120"/>
                <a:cs typeface="Helvetica"/>
                <a:sym typeface="Helvetica"/>
              </a:rPr>
              <a:t>規劃方案說明</a:t>
            </a:r>
            <a:endParaRPr kumimoji="0"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endParaRPr>
          </a:p>
        </p:txBody>
      </p:sp>
      <p:pic>
        <p:nvPicPr>
          <p:cNvPr id="16" name="影像" descr="影像"/>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5652120" y="2924944"/>
            <a:ext cx="3019148" cy="1699560"/>
          </a:xfrm>
          <a:prstGeom prst="rect">
            <a:avLst/>
          </a:prstGeom>
          <a:ln w="12700" cap="flat">
            <a:noFill/>
            <a:miter lim="400000"/>
          </a:ln>
          <a:effectLst/>
        </p:spPr>
      </p:pic>
      <p:grpSp>
        <p:nvGrpSpPr>
          <p:cNvPr id="23" name="群組 22"/>
          <p:cNvGrpSpPr/>
          <p:nvPr/>
        </p:nvGrpSpPr>
        <p:grpSpPr>
          <a:xfrm>
            <a:off x="611560" y="4725144"/>
            <a:ext cx="8064896" cy="1656184"/>
            <a:chOff x="611560" y="4633024"/>
            <a:chExt cx="8852920" cy="1748304"/>
          </a:xfrm>
        </p:grpSpPr>
        <p:pic>
          <p:nvPicPr>
            <p:cNvPr id="18" name="Picture 5" descr="Picture 5"/>
            <p:cNvPicPr>
              <a:picLocks noChangeAspect="1"/>
            </p:cNvPicPr>
            <p:nvPr/>
          </p:nvPicPr>
          <p:blipFill>
            <a:blip r:embed="rId4" cstate="print"/>
            <a:stretch>
              <a:fillRect/>
            </a:stretch>
          </p:blipFill>
          <p:spPr>
            <a:xfrm>
              <a:off x="3440252" y="4633024"/>
              <a:ext cx="3461983" cy="1748303"/>
            </a:xfrm>
            <a:prstGeom prst="rect">
              <a:avLst/>
            </a:prstGeom>
            <a:ln w="12700" cap="flat">
              <a:noFill/>
              <a:miter lim="400000"/>
            </a:ln>
            <a:effectLst/>
          </p:spPr>
        </p:pic>
        <p:pic>
          <p:nvPicPr>
            <p:cNvPr id="19" name="Picture 8" descr="Picture 8"/>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a:xfrm>
              <a:off x="6876256" y="4633024"/>
              <a:ext cx="2588224" cy="1748304"/>
            </a:xfrm>
            <a:prstGeom prst="rect">
              <a:avLst/>
            </a:prstGeom>
            <a:ln w="12700" cap="flat">
              <a:noFill/>
              <a:miter lim="400000"/>
            </a:ln>
            <a:effectLst/>
          </p:spPr>
        </p:pic>
        <p:pic>
          <p:nvPicPr>
            <p:cNvPr id="20" name="Picture 4" descr="Picture 4"/>
            <p:cNvPicPr>
              <a:picLocks noChangeAspect="1"/>
            </p:cNvPicPr>
            <p:nvPr/>
          </p:nvPicPr>
          <p:blipFill>
            <a:blip r:embed="rId6" cstate="print">
              <a:extLst>
                <a:ext uri="{28A0092B-C50C-407E-A947-70E740481C1C}">
                  <a14:useLocalDpi xmlns:a14="http://schemas.microsoft.com/office/drawing/2010/main" xmlns=""/>
                </a:ext>
              </a:extLst>
            </a:blip>
            <a:srcRect/>
            <a:stretch>
              <a:fillRect/>
            </a:stretch>
          </p:blipFill>
          <p:spPr>
            <a:xfrm>
              <a:off x="611560" y="4643486"/>
              <a:ext cx="2807137" cy="1737842"/>
            </a:xfrm>
            <a:prstGeom prst="rect">
              <a:avLst/>
            </a:prstGeom>
            <a:ln w="12700">
              <a:miter lim="400000"/>
            </a:ln>
          </p:spPr>
        </p:pic>
      </p:grpSp>
      <p:pic>
        <p:nvPicPr>
          <p:cNvPr id="22" name="Picture 5" descr="C:\Users\Administrator\Desktop\0709\render\PP\_9.jpg"/>
          <p:cNvPicPr>
            <a:picLocks noChangeAspect="1" noChangeArrowheads="1"/>
          </p:cNvPicPr>
          <p:nvPr/>
        </p:nvPicPr>
        <p:blipFill>
          <a:blip r:embed="rId7" cstate="print"/>
          <a:srcRect/>
          <a:stretch>
            <a:fillRect/>
          </a:stretch>
        </p:blipFill>
        <p:spPr bwMode="auto">
          <a:xfrm>
            <a:off x="5652120" y="764704"/>
            <a:ext cx="3052428" cy="2034952"/>
          </a:xfrm>
          <a:prstGeom prst="rect">
            <a:avLst/>
          </a:prstGeom>
          <a:noFill/>
        </p:spPr>
      </p:pic>
    </p:spTree>
    <p:extLst>
      <p:ext uri="{BB962C8B-B14F-4D97-AF65-F5344CB8AC3E}">
        <p14:creationId xmlns:p14="http://schemas.microsoft.com/office/powerpoint/2010/main" xmlns="" val="3694489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p:cNvGrpSpPr/>
          <p:nvPr/>
        </p:nvGrpSpPr>
        <p:grpSpPr>
          <a:xfrm>
            <a:off x="467544" y="1221079"/>
            <a:ext cx="4733019" cy="3154097"/>
            <a:chOff x="461747" y="994983"/>
            <a:chExt cx="8620844" cy="5744954"/>
          </a:xfrm>
        </p:grpSpPr>
        <p:pic>
          <p:nvPicPr>
            <p:cNvPr id="9" name="Picture 3" descr="Picture 3"/>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461747" y="994983"/>
              <a:ext cx="8620844" cy="5744954"/>
            </a:xfrm>
            <a:prstGeom prst="rect">
              <a:avLst/>
            </a:prstGeom>
            <a:ln w="12700" cap="flat">
              <a:noFill/>
              <a:miter lim="400000"/>
            </a:ln>
            <a:effectLst/>
          </p:spPr>
        </p:pic>
        <p:sp>
          <p:nvSpPr>
            <p:cNvPr id="10" name="文字方塊 16"/>
            <p:cNvSpPr txBox="1"/>
            <p:nvPr/>
          </p:nvSpPr>
          <p:spPr>
            <a:xfrm>
              <a:off x="870366" y="2852936"/>
              <a:ext cx="915627"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連接空橋</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1" name="文字方塊 12"/>
            <p:cNvSpPr txBox="1"/>
            <p:nvPr/>
          </p:nvSpPr>
          <p:spPr>
            <a:xfrm>
              <a:off x="1585316" y="3704975"/>
              <a:ext cx="1499576"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大陀螺</a:t>
              </a: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溜滑梯</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2" name="文字方塊 11"/>
            <p:cNvSpPr txBox="1"/>
            <p:nvPr/>
          </p:nvSpPr>
          <p:spPr>
            <a:xfrm>
              <a:off x="3074761" y="4027287"/>
              <a:ext cx="1102491"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陀螺競技場</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3" name="文字方塊 17"/>
            <p:cNvSpPr txBox="1"/>
            <p:nvPr/>
          </p:nvSpPr>
          <p:spPr>
            <a:xfrm>
              <a:off x="4959046" y="3182783"/>
              <a:ext cx="938985"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攀爬橋</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4" name="文字方塊 17"/>
            <p:cNvSpPr txBox="1"/>
            <p:nvPr/>
          </p:nvSpPr>
          <p:spPr>
            <a:xfrm>
              <a:off x="2987824" y="3126525"/>
              <a:ext cx="938985"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攀爬橋</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5" name="文字方塊 15"/>
            <p:cNvSpPr txBox="1"/>
            <p:nvPr/>
          </p:nvSpPr>
          <p:spPr>
            <a:xfrm>
              <a:off x="3375663" y="2102663"/>
              <a:ext cx="1195923"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陀螺遊具</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6" name="文字方塊 13"/>
            <p:cNvSpPr txBox="1"/>
            <p:nvPr/>
          </p:nvSpPr>
          <p:spPr>
            <a:xfrm>
              <a:off x="4716015" y="3861048"/>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小陀螺攀爬區</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sp>
          <p:nvSpPr>
            <p:cNvPr id="17" name="文字方塊 18"/>
            <p:cNvSpPr txBox="1"/>
            <p:nvPr/>
          </p:nvSpPr>
          <p:spPr>
            <a:xfrm>
              <a:off x="4070271" y="4797151"/>
              <a:ext cx="1569650" cy="476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親子</a:t>
              </a:r>
              <a:r>
                <a:rPr kumimoji="0" sz="1100" b="1" i="0" u="none" strike="noStrike" kern="0" cap="none" spc="0" normalizeH="0" baseline="0" noProof="0" dirty="0" err="1">
                  <a:ln>
                    <a:noFill/>
                  </a:ln>
                  <a:solidFill>
                    <a:srgbClr val="C00000"/>
                  </a:solidFill>
                  <a:effectLst/>
                  <a:uLnTx/>
                  <a:uFillTx/>
                  <a:latin typeface="微軟正黑體" pitchFamily="34" charset="-120"/>
                  <a:ea typeface="微軟正黑體" pitchFamily="34" charset="-120"/>
                  <a:cs typeface="Calibri"/>
                  <a:sym typeface="Calibri"/>
                </a:rPr>
                <a:t>休憩座椅</a:t>
              </a:r>
              <a:endParaRPr kumimoji="0" sz="11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Calibri"/>
                <a:sym typeface="Calibri"/>
              </a:endParaRPr>
            </a:p>
          </p:txBody>
        </p:sp>
        <p:sp>
          <p:nvSpPr>
            <p:cNvPr id="18" name="文字方塊 14"/>
            <p:cNvSpPr txBox="1"/>
            <p:nvPr/>
          </p:nvSpPr>
          <p:spPr>
            <a:xfrm>
              <a:off x="6363823" y="3573016"/>
              <a:ext cx="1289355" cy="392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b="1">
                  <a:solidFill>
                    <a:srgbClr val="4D4D4D"/>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dirty="0" err="1">
                  <a:ln>
                    <a:noFill/>
                  </a:ln>
                  <a:solidFill>
                    <a:srgbClr val="000000">
                      <a:lumMod val="65000"/>
                      <a:lumOff val="35000"/>
                    </a:srgbClr>
                  </a:solidFill>
                  <a:effectLst/>
                  <a:uLnTx/>
                  <a:uFillTx/>
                  <a:latin typeface="微軟正黑體" pitchFamily="34" charset="-120"/>
                  <a:ea typeface="微軟正黑體" pitchFamily="34" charset="-120"/>
                  <a:cs typeface="Calibri"/>
                  <a:sym typeface="Calibri"/>
                </a:rPr>
                <a:t>入口藝術陀螺</a:t>
              </a:r>
              <a:endParaRPr kumimoji="0" sz="800" b="1" i="0" u="none" strike="noStrike" kern="0" cap="none" spc="0" normalizeH="0" baseline="0" noProof="0" dirty="0">
                <a:ln>
                  <a:noFill/>
                </a:ln>
                <a:solidFill>
                  <a:srgbClr val="000000">
                    <a:lumMod val="65000"/>
                    <a:lumOff val="35000"/>
                  </a:srgbClr>
                </a:solidFill>
                <a:effectLst/>
                <a:uLnTx/>
                <a:uFillTx/>
                <a:latin typeface="微軟正黑體" pitchFamily="34" charset="-120"/>
                <a:ea typeface="微軟正黑體" pitchFamily="34" charset="-120"/>
                <a:cs typeface="Calibri"/>
                <a:sym typeface="Calibri"/>
              </a:endParaRPr>
            </a:p>
          </p:txBody>
        </p:sp>
      </p:grpSp>
      <p:sp>
        <p:nvSpPr>
          <p:cNvPr id="2" name="文字方塊 1"/>
          <p:cNvSpPr txBox="1"/>
          <p:nvPr/>
        </p:nvSpPr>
        <p:spPr>
          <a:xfrm>
            <a:off x="588703" y="584368"/>
            <a:ext cx="1815720"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marR="0" lvl="1" indent="0" algn="l" defTabSz="914400" rtl="0" eaLnBrk="1" fontAlgn="auto" latinLnBrk="0" hangingPunct="0">
              <a:lnSpc>
                <a:spcPct val="100000"/>
              </a:lnSpc>
              <a:spcBef>
                <a:spcPts val="0"/>
              </a:spcBef>
              <a:spcAft>
                <a:spcPts val="0"/>
              </a:spcAft>
              <a:buClr>
                <a:srgbClr val="E46C0A"/>
              </a:buClr>
              <a:buSzPct val="100000"/>
              <a:buFontTx/>
              <a:buChar char="■"/>
              <a:tabLst/>
              <a:defRPr sz="2000" b="1">
                <a:latin typeface="+mn-lt"/>
                <a:ea typeface="+mn-ea"/>
                <a:cs typeface="+mn-cs"/>
                <a:sym typeface="Helvetica"/>
              </a:defRPr>
            </a:pPr>
            <a:r>
              <a:rPr kumimoji="0" sz="2000" b="1"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rPr>
              <a:t> </a:t>
            </a:r>
            <a:r>
              <a:rPr kumimoji="0" sz="2000" b="1"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Helvetica"/>
                <a:sym typeface="Helvetica"/>
              </a:rPr>
              <a:t>規劃設計方案</a:t>
            </a:r>
            <a:endParaRPr kumimoji="0" sz="2000" b="1"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endParaRPr>
          </a:p>
        </p:txBody>
      </p:sp>
      <p:sp>
        <p:nvSpPr>
          <p:cNvPr id="3"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marL="0" marR="0" lvl="0" indent="0" algn="l" defTabSz="914400" rtl="0" eaLnBrk="1" fontAlgn="auto" latinLnBrk="0" hangingPunct="0">
              <a:lnSpc>
                <a:spcPts val="1600"/>
              </a:lnSpc>
              <a:spcBef>
                <a:spcPts val="600"/>
              </a:spcBef>
              <a:spcAft>
                <a:spcPts val="0"/>
              </a:spcAft>
              <a:buClrTx/>
              <a:buSzTx/>
              <a:buFontTx/>
              <a:buNone/>
              <a:tabLst/>
              <a:defRPr/>
            </a:pP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04. </a:t>
            </a:r>
            <a:r>
              <a:rPr kumimoji="0" lang="zh-TW" alt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後續執行計畫 </a:t>
            </a:r>
            <a:r>
              <a:rPr kumimoji="0" lang="en-US" altLang="zh-TW"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a:t>
            </a:r>
            <a:r>
              <a:rPr kumimoji="0" lang="zh-TW" alt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 學生參與計畫</a:t>
            </a:r>
            <a:endParaRPr kumimoji="0"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endParaRPr>
          </a:p>
        </p:txBody>
      </p:sp>
      <p:pic>
        <p:nvPicPr>
          <p:cNvPr id="4" name="Picture 2" descr="Picture 2"/>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622316" y="4581128"/>
            <a:ext cx="1927882" cy="1842094"/>
          </a:xfrm>
          <a:prstGeom prst="rect">
            <a:avLst/>
          </a:prstGeom>
          <a:ln w="12700">
            <a:miter lim="400000"/>
          </a:ln>
        </p:spPr>
      </p:pic>
      <p:pic>
        <p:nvPicPr>
          <p:cNvPr id="5" name="Picture 3" descr="Picture 3"/>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2587200" y="4580018"/>
            <a:ext cx="2128816" cy="1801310"/>
          </a:xfrm>
          <a:prstGeom prst="rect">
            <a:avLst/>
          </a:prstGeom>
          <a:ln w="12700">
            <a:miter lim="400000"/>
          </a:ln>
        </p:spPr>
      </p:pic>
      <p:pic>
        <p:nvPicPr>
          <p:cNvPr id="6" name="影像" descr="影像"/>
          <p:cNvPicPr>
            <a:picLocks noChangeAspect="1"/>
          </p:cNvPicPr>
          <p:nvPr/>
        </p:nvPicPr>
        <p:blipFill>
          <a:blip r:embed="rId5" cstate="print"/>
          <a:stretch>
            <a:fillRect/>
          </a:stretch>
        </p:blipFill>
        <p:spPr>
          <a:xfrm>
            <a:off x="6660232" y="4580018"/>
            <a:ext cx="2199003" cy="1801310"/>
          </a:xfrm>
          <a:prstGeom prst="rect">
            <a:avLst/>
          </a:prstGeom>
          <a:ln w="12700">
            <a:miter lim="400000"/>
          </a:ln>
        </p:spPr>
      </p:pic>
      <p:pic>
        <p:nvPicPr>
          <p:cNvPr id="7" name="影像" descr="影像"/>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4788024" y="4581128"/>
            <a:ext cx="1800201" cy="1800200"/>
          </a:xfrm>
          <a:prstGeom prst="rect">
            <a:avLst/>
          </a:prstGeom>
          <a:ln w="12700">
            <a:miter lim="400000"/>
          </a:ln>
        </p:spPr>
      </p:pic>
      <p:sp>
        <p:nvSpPr>
          <p:cNvPr id="20" name="文字方塊 4"/>
          <p:cNvSpPr txBox="1"/>
          <p:nvPr/>
        </p:nvSpPr>
        <p:spPr>
          <a:xfrm>
            <a:off x="5200563" y="1410135"/>
            <a:ext cx="3779923" cy="2693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7" tIns="45717" rIns="45717" bIns="45717">
            <a:spAutoFit/>
          </a:bodyPr>
          <a:lstStyle/>
          <a:p>
            <a:pPr marL="0" marR="0" lvl="0" indent="0" algn="l" defTabSz="914400" rtl="0" eaLnBrk="1" fontAlgn="auto" latinLnBrk="0" hangingPunct="0">
              <a:lnSpc>
                <a:spcPct val="100000"/>
              </a:lnSpc>
              <a:spcBef>
                <a:spcPts val="600"/>
              </a:spcBef>
              <a:spcAft>
                <a:spcPts val="0"/>
              </a:spcAft>
              <a:buClrTx/>
              <a:buSzTx/>
              <a:buFontTx/>
              <a:buNone/>
              <a:tabLst/>
              <a:defRPr sz="1300"/>
            </a:pPr>
            <a:r>
              <a:rPr kumimoji="0" sz="1300" b="0"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Calibri"/>
                <a:sym typeface="Calibri"/>
              </a:rPr>
              <a:t>設計階段</a:t>
            </a:r>
            <a:r>
              <a:rPr kumimoji="0" lang="zh-TW" alt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校方</a:t>
            </a:r>
            <a:r>
              <a:rPr kumimoji="0"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可</a:t>
            </a:r>
            <a:r>
              <a:rPr kumimoji="0" lang="zh-TW" alt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再舉辦一次活動，讓</a:t>
            </a:r>
            <a:r>
              <a:rPr kumimoji="0" sz="1300" b="0"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Calibri"/>
                <a:sym typeface="Calibri"/>
              </a:rPr>
              <a:t>學生</a:t>
            </a:r>
            <a:r>
              <a:rPr kumimoji="0" lang="zh-TW" alt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實際</a:t>
            </a:r>
            <a:r>
              <a:rPr kumimoji="0" sz="1300" b="0"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Calibri"/>
                <a:sym typeface="Calibri"/>
              </a:rPr>
              <a:t>參與設計</a:t>
            </a:r>
            <a:r>
              <a:rPr kumimoji="0" lang="zh-TW" alt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的發展</a:t>
            </a:r>
            <a:r>
              <a:rPr kumimoji="0"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a:t>
            </a:r>
            <a:r>
              <a:rPr kumimoji="0" sz="1300" b="0"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Calibri"/>
                <a:sym typeface="Calibri"/>
              </a:rPr>
              <a:t>而參與的方式著重於主題式的設計，由我們制定主題構想，學生與美術老師可以依據創意與想像力提出陀螺造型，以各式陀螺為主題遊具</a:t>
            </a:r>
            <a:r>
              <a:rPr kumimoji="0"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a:t>
            </a:r>
            <a:r>
              <a:rPr kumimoji="0" sz="1300" b="0"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Calibri"/>
                <a:sym typeface="Calibri"/>
              </a:rPr>
              <a:t>盪鞦韆、旋轉盤</a:t>
            </a:r>
            <a:r>
              <a:rPr kumimoji="0"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a:t>
            </a:r>
            <a:r>
              <a:rPr kumimoji="0" sz="1300" b="0"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Calibri"/>
                <a:sym typeface="Calibri"/>
              </a:rPr>
              <a:t>或藝術品，再經過競賽型活動選出的優秀遊具作品，最後引用至設計內容，成為真正學生參與的遊樂場</a:t>
            </a:r>
            <a:r>
              <a:rPr kumimoji="0"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a:t>
            </a:r>
            <a:r>
              <a:rPr kumimoji="0" 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
            </a:r>
            <a:br>
              <a:rPr kumimoji="0" 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br>
            <a:r>
              <a:rPr kumimoji="0" lang="zh-TW" alt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提出以下可行的學生參與活動：</a:t>
            </a:r>
            <a:r>
              <a:rPr kumimoji="0" 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
            </a:r>
            <a:br>
              <a:rPr kumimoji="0" 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br>
            <a: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1.</a:t>
            </a:r>
            <a:r>
              <a:rPr kumimoji="0" lang="zh-TW" alt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 主題陀螺量體的造型設計</a:t>
            </a:r>
            <a: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
            </a:r>
            <a:b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br>
            <a: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2.</a:t>
            </a:r>
            <a:r>
              <a:rPr kumimoji="0" lang="zh-TW" alt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 由設計者掌控執行預算，提出可行的遊樂設施由</a:t>
            </a:r>
            <a: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
            </a:r>
            <a:b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br>
            <a:r>
              <a:rPr kumimoji="0" lang="zh-TW" alt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    學生票選決定</a:t>
            </a:r>
            <a: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
            </a:r>
            <a:b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br>
            <a: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3.</a:t>
            </a:r>
            <a:r>
              <a:rPr kumimoji="0" lang="zh-TW" alt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 各小型陀螺遊具的票選活動</a:t>
            </a:r>
            <a: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
            </a:r>
            <a:b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br>
            <a:r>
              <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4.</a:t>
            </a:r>
            <a:r>
              <a:rPr kumimoji="0" lang="zh-TW" altLang="en-US"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rPr>
              <a:t> 各個小型陀螺景觀傢俱的造型設計</a:t>
            </a:r>
            <a:endParaRPr kumimoji="0" lang="en-US" altLang="zh-TW" sz="13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Calibri"/>
              <a:sym typeface="Calibri"/>
            </a:endParaRPr>
          </a:p>
        </p:txBody>
      </p:sp>
    </p:spTree>
    <p:extLst>
      <p:ext uri="{BB962C8B-B14F-4D97-AF65-F5344CB8AC3E}">
        <p14:creationId xmlns:p14="http://schemas.microsoft.com/office/powerpoint/2010/main" xmlns="" val="15970334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7772400" cy="792087"/>
          </a:xfrm>
        </p:spPr>
        <p:txBody>
          <a:bodyPr>
            <a:normAutofit/>
          </a:bodyPr>
          <a:lstStyle/>
          <a:p>
            <a:r>
              <a:rPr lang="zh-TW" altLang="en-US" dirty="0">
                <a:latin typeface="新細明體"/>
                <a:ea typeface="新細明體"/>
              </a:rPr>
              <a:t>二、</a:t>
            </a:r>
            <a:r>
              <a:rPr lang="zh-TW" altLang="en-US" dirty="0"/>
              <a:t>申請階段</a:t>
            </a:r>
            <a:r>
              <a:rPr lang="en-US" altLang="zh-TW" dirty="0"/>
              <a:t>(</a:t>
            </a:r>
            <a:r>
              <a:rPr lang="zh-TW" altLang="en-US" dirty="0"/>
              <a:t>一</a:t>
            </a:r>
            <a:r>
              <a:rPr lang="en-US" altLang="zh-TW" dirty="0"/>
              <a:t>)</a:t>
            </a:r>
            <a:endParaRPr lang="zh-TW" altLang="en-US" dirty="0"/>
          </a:p>
        </p:txBody>
      </p:sp>
      <p:sp>
        <p:nvSpPr>
          <p:cNvPr id="3" name="副標題 2"/>
          <p:cNvSpPr>
            <a:spLocks noGrp="1"/>
          </p:cNvSpPr>
          <p:nvPr>
            <p:ph type="subTitle" idx="1"/>
          </p:nvPr>
        </p:nvSpPr>
        <p:spPr>
          <a:xfrm>
            <a:off x="611560" y="1916832"/>
            <a:ext cx="8352928" cy="4824536"/>
          </a:xfrm>
        </p:spPr>
        <p:txBody>
          <a:bodyPr>
            <a:normAutofit/>
          </a:bodyPr>
          <a:lstStyle/>
          <a:p>
            <a:pPr algn="l"/>
            <a:r>
              <a:rPr lang="en-US" altLang="zh-TW" sz="3600" dirty="0">
                <a:solidFill>
                  <a:schemeClr val="tx1"/>
                </a:solidFill>
              </a:rPr>
              <a:t>1.107.10~</a:t>
            </a:r>
            <a:r>
              <a:rPr lang="zh-TW" altLang="en-US" sz="3600" dirty="0">
                <a:solidFill>
                  <a:schemeClr val="tx1"/>
                </a:solidFill>
                <a:latin typeface="新細明體"/>
                <a:ea typeface="新細明體"/>
              </a:rPr>
              <a:t>：</a:t>
            </a:r>
            <a:endParaRPr lang="en-US" altLang="zh-TW" sz="3600" dirty="0">
              <a:solidFill>
                <a:schemeClr val="tx1"/>
              </a:solidFill>
              <a:latin typeface="新細明體"/>
              <a:ea typeface="新細明體"/>
            </a:endParaRPr>
          </a:p>
          <a:p>
            <a:pPr algn="l"/>
            <a:r>
              <a:rPr lang="zh-TW" altLang="en-US" sz="3600" dirty="0">
                <a:solidFill>
                  <a:schemeClr val="tx1"/>
                </a:solidFill>
                <a:latin typeface="新細明體"/>
                <a:ea typeface="新細明體"/>
              </a:rPr>
              <a:t>   邀集校內藝術專長教師及相關處室開會</a:t>
            </a:r>
            <a:endParaRPr lang="en-US" altLang="zh-TW" sz="3600" dirty="0">
              <a:solidFill>
                <a:schemeClr val="tx1"/>
              </a:solidFill>
              <a:latin typeface="新細明體"/>
              <a:ea typeface="新細明體"/>
            </a:endParaRPr>
          </a:p>
          <a:p>
            <a:pPr algn="l"/>
            <a:r>
              <a:rPr lang="zh-TW" altLang="en-US" sz="3600" dirty="0">
                <a:latin typeface="新細明體"/>
                <a:ea typeface="新細明體"/>
              </a:rPr>
              <a:t>   </a:t>
            </a:r>
            <a:r>
              <a:rPr lang="zh-TW" altLang="en-US" sz="3600" dirty="0">
                <a:solidFill>
                  <a:schemeClr val="tx1"/>
                </a:solidFill>
                <a:latin typeface="新細明體"/>
                <a:ea typeface="新細明體"/>
              </a:rPr>
              <a:t>討論後擬定以豆乾及豆腐製作過程為主</a:t>
            </a:r>
            <a:endParaRPr lang="en-US" altLang="zh-TW" sz="3600" dirty="0">
              <a:solidFill>
                <a:schemeClr val="tx1"/>
              </a:solidFill>
              <a:latin typeface="新細明體"/>
              <a:ea typeface="新細明體"/>
            </a:endParaRPr>
          </a:p>
          <a:p>
            <a:pPr algn="l"/>
            <a:r>
              <a:rPr lang="zh-TW" altLang="en-US" sz="3600" dirty="0">
                <a:latin typeface="新細明體"/>
                <a:ea typeface="新細明體"/>
              </a:rPr>
              <a:t>   </a:t>
            </a:r>
            <a:r>
              <a:rPr lang="zh-TW" altLang="en-US" sz="3600" dirty="0">
                <a:solidFill>
                  <a:schemeClr val="tx1"/>
                </a:solidFill>
                <a:latin typeface="新細明體"/>
                <a:ea typeface="新細明體"/>
              </a:rPr>
              <a:t>題之特色遊戲場</a:t>
            </a:r>
            <a:endParaRPr lang="en-US" altLang="zh-TW" sz="3600" dirty="0">
              <a:solidFill>
                <a:schemeClr val="tx1"/>
              </a:solidFill>
            </a:endParaRPr>
          </a:p>
        </p:txBody>
      </p:sp>
    </p:spTree>
    <p:extLst>
      <p:ext uri="{BB962C8B-B14F-4D97-AF65-F5344CB8AC3E}">
        <p14:creationId xmlns:p14="http://schemas.microsoft.com/office/powerpoint/2010/main" xmlns="" val="16953479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88703" y="584368"/>
            <a:ext cx="1815720"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marR="0" lvl="1" indent="0" algn="l" defTabSz="914400" rtl="0" eaLnBrk="1" fontAlgn="auto" latinLnBrk="0" hangingPunct="0">
              <a:lnSpc>
                <a:spcPct val="100000"/>
              </a:lnSpc>
              <a:spcBef>
                <a:spcPts val="0"/>
              </a:spcBef>
              <a:spcAft>
                <a:spcPts val="0"/>
              </a:spcAft>
              <a:buClr>
                <a:srgbClr val="E46C0A"/>
              </a:buClr>
              <a:buSzPct val="100000"/>
              <a:buFontTx/>
              <a:buChar char="■"/>
              <a:tabLst/>
              <a:defRPr sz="2000" b="1">
                <a:latin typeface="+mn-lt"/>
                <a:ea typeface="+mn-ea"/>
                <a:cs typeface="+mn-cs"/>
                <a:sym typeface="Helvetica"/>
              </a:defRPr>
            </a:pPr>
            <a:r>
              <a:rPr kumimoji="0" sz="2000" b="1"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rPr>
              <a:t> </a:t>
            </a:r>
            <a:r>
              <a:rPr kumimoji="0" sz="2000" b="1" i="0" u="none" strike="noStrike" kern="0" cap="none" spc="0" normalizeH="0" baseline="0" noProof="0" dirty="0" err="1">
                <a:ln>
                  <a:noFill/>
                </a:ln>
                <a:solidFill>
                  <a:srgbClr val="000000"/>
                </a:solidFill>
                <a:effectLst/>
                <a:uLnTx/>
                <a:uFillTx/>
                <a:latin typeface="微軟正黑體" pitchFamily="34" charset="-120"/>
                <a:ea typeface="微軟正黑體" pitchFamily="34" charset="-120"/>
                <a:cs typeface="Helvetica"/>
                <a:sym typeface="Helvetica"/>
              </a:rPr>
              <a:t>規劃設計方案</a:t>
            </a:r>
            <a:endParaRPr kumimoji="0" sz="2000" b="1"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Helvetica"/>
              <a:sym typeface="Helvetica"/>
            </a:endParaRPr>
          </a:p>
        </p:txBody>
      </p:sp>
      <p:sp>
        <p:nvSpPr>
          <p:cNvPr id="3" name="矩形 2"/>
          <p:cNvSpPr txBox="1"/>
          <p:nvPr/>
        </p:nvSpPr>
        <p:spPr>
          <a:xfrm>
            <a:off x="611560" y="1052736"/>
            <a:ext cx="6984776" cy="26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336" tIns="28336" rIns="28336" bIns="28336">
            <a:spAutoFit/>
          </a:bodyPr>
          <a:lstStyle>
            <a:lvl1pPr>
              <a:lnSpc>
                <a:spcPts val="1600"/>
              </a:lnSpc>
              <a:spcBef>
                <a:spcPts val="600"/>
              </a:spcBef>
              <a:defRPr sz="1700" b="1">
                <a:solidFill>
                  <a:srgbClr val="215968"/>
                </a:solidFill>
                <a:latin typeface="+mn-lt"/>
                <a:ea typeface="+mn-ea"/>
                <a:cs typeface="+mn-cs"/>
                <a:sym typeface="Helvetica"/>
              </a:defRPr>
            </a:lvl1pPr>
          </a:lstStyle>
          <a:p>
            <a:pPr marL="0" marR="0" lvl="0" indent="0" algn="l" defTabSz="914400" rtl="0" eaLnBrk="1" fontAlgn="auto" latinLnBrk="0" hangingPunct="0">
              <a:lnSpc>
                <a:spcPts val="1600"/>
              </a:lnSpc>
              <a:spcBef>
                <a:spcPts val="600"/>
              </a:spcBef>
              <a:spcAft>
                <a:spcPts val="0"/>
              </a:spcAft>
              <a:buClrTx/>
              <a:buSzTx/>
              <a:buFontTx/>
              <a:buNone/>
              <a:tabLst/>
              <a:defRPr/>
            </a:pP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0</a:t>
            </a:r>
            <a:r>
              <a:rPr kumimoji="0" lang="en-US" altLang="zh-TW"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5</a:t>
            </a:r>
            <a:r>
              <a:rPr kumimoji="0" 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 </a:t>
            </a:r>
            <a:r>
              <a:rPr kumimoji="0" lang="zh-TW" altLang="en-US"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rPr>
              <a:t>工程概算</a:t>
            </a:r>
            <a:endParaRPr kumimoji="0" sz="1700" b="1" i="0" u="none" strike="noStrike" kern="0" cap="none" spc="0" normalizeH="0" baseline="0" noProof="0" dirty="0">
              <a:ln>
                <a:noFill/>
              </a:ln>
              <a:solidFill>
                <a:srgbClr val="F79646"/>
              </a:solidFill>
              <a:effectLst/>
              <a:uLnTx/>
              <a:uFillTx/>
              <a:latin typeface="微軟正黑體" pitchFamily="34" charset="-120"/>
              <a:ea typeface="微軟正黑體" pitchFamily="34" charset="-120"/>
              <a:cs typeface="Helvetica"/>
              <a:sym typeface="Helvetica"/>
            </a:endParaRPr>
          </a:p>
        </p:txBody>
      </p:sp>
      <p:graphicFrame>
        <p:nvGraphicFramePr>
          <p:cNvPr id="4" name="表格 3"/>
          <p:cNvGraphicFramePr>
            <a:graphicFrameLocks noGrp="1"/>
          </p:cNvGraphicFramePr>
          <p:nvPr/>
        </p:nvGraphicFramePr>
        <p:xfrm>
          <a:off x="360008" y="1478133"/>
          <a:ext cx="4284000" cy="4115280"/>
        </p:xfrm>
        <a:graphic>
          <a:graphicData uri="http://schemas.openxmlformats.org/drawingml/2006/table">
            <a:tbl>
              <a:tblPr>
                <a:tableStyleId>{5940675A-B579-460E-94D1-54222C63F5DA}</a:tableStyleId>
              </a:tblPr>
              <a:tblGrid>
                <a:gridCol w="432000">
                  <a:extLst>
                    <a:ext uri="{9D8B030D-6E8A-4147-A177-3AD203B41FA5}">
                      <a16:colId xmlns:a16="http://schemas.microsoft.com/office/drawing/2014/main" xmlns="" val="20000"/>
                    </a:ext>
                  </a:extLst>
                </a:gridCol>
                <a:gridCol w="1296000">
                  <a:extLst>
                    <a:ext uri="{9D8B030D-6E8A-4147-A177-3AD203B41FA5}">
                      <a16:colId xmlns:a16="http://schemas.microsoft.com/office/drawing/2014/main" xmlns="" val="20001"/>
                    </a:ext>
                  </a:extLst>
                </a:gridCol>
                <a:gridCol w="432000">
                  <a:extLst>
                    <a:ext uri="{9D8B030D-6E8A-4147-A177-3AD203B41FA5}">
                      <a16:colId xmlns:a16="http://schemas.microsoft.com/office/drawing/2014/main" xmlns="" val="20002"/>
                    </a:ext>
                  </a:extLst>
                </a:gridCol>
                <a:gridCol w="540000">
                  <a:extLst>
                    <a:ext uri="{9D8B030D-6E8A-4147-A177-3AD203B41FA5}">
                      <a16:colId xmlns:a16="http://schemas.microsoft.com/office/drawing/2014/main" xmlns="" val="20003"/>
                    </a:ext>
                  </a:extLst>
                </a:gridCol>
                <a:gridCol w="792000">
                  <a:extLst>
                    <a:ext uri="{9D8B030D-6E8A-4147-A177-3AD203B41FA5}">
                      <a16:colId xmlns:a16="http://schemas.microsoft.com/office/drawing/2014/main" xmlns="" val="20004"/>
                    </a:ext>
                  </a:extLst>
                </a:gridCol>
                <a:gridCol w="792000">
                  <a:extLst>
                    <a:ext uri="{9D8B030D-6E8A-4147-A177-3AD203B41FA5}">
                      <a16:colId xmlns:a16="http://schemas.microsoft.com/office/drawing/2014/main" xmlns="" val="20005"/>
                    </a:ext>
                  </a:extLst>
                </a:gridCol>
              </a:tblGrid>
              <a:tr h="288000">
                <a:tc>
                  <a:txBody>
                    <a:bodyPr/>
                    <a:lstStyle/>
                    <a:p>
                      <a:pPr algn="ctr">
                        <a:spcAft>
                          <a:spcPts val="0"/>
                        </a:spcAft>
                      </a:pPr>
                      <a:r>
                        <a:rPr lang="zh-TW" sz="1100" kern="100" dirty="0">
                          <a:effectLst/>
                          <a:latin typeface="微軟正黑體" pitchFamily="34" charset="-120"/>
                          <a:ea typeface="微軟正黑體" pitchFamily="34" charset="-120"/>
                        </a:rPr>
                        <a:t>項次</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tc>
                  <a:txBody>
                    <a:bodyPr/>
                    <a:lstStyle/>
                    <a:p>
                      <a:pPr algn="ctr">
                        <a:spcAft>
                          <a:spcPts val="0"/>
                        </a:spcAft>
                      </a:pPr>
                      <a:r>
                        <a:rPr lang="zh-TW" sz="1100" kern="100" dirty="0">
                          <a:effectLst/>
                          <a:latin typeface="微軟正黑體" pitchFamily="34" charset="-120"/>
                          <a:ea typeface="微軟正黑體" pitchFamily="34" charset="-120"/>
                        </a:rPr>
                        <a:t>經費項目</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tc>
                  <a:txBody>
                    <a:bodyPr/>
                    <a:lstStyle/>
                    <a:p>
                      <a:pPr algn="ctr">
                        <a:spcAft>
                          <a:spcPts val="0"/>
                        </a:spcAft>
                      </a:pPr>
                      <a:r>
                        <a:rPr lang="zh-TW" sz="1100" kern="100" dirty="0">
                          <a:effectLst/>
                          <a:latin typeface="微軟正黑體" pitchFamily="34" charset="-120"/>
                          <a:ea typeface="微軟正黑體" pitchFamily="34" charset="-120"/>
                        </a:rPr>
                        <a:t>單位</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tc>
                  <a:txBody>
                    <a:bodyPr/>
                    <a:lstStyle/>
                    <a:p>
                      <a:pPr algn="ctr">
                        <a:spcAft>
                          <a:spcPts val="0"/>
                        </a:spcAft>
                      </a:pPr>
                      <a:r>
                        <a:rPr lang="zh-TW" sz="1100" kern="100" dirty="0">
                          <a:effectLst/>
                          <a:latin typeface="微軟正黑體" pitchFamily="34" charset="-120"/>
                          <a:ea typeface="微軟正黑體" pitchFamily="34" charset="-120"/>
                        </a:rPr>
                        <a:t>數量</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tc>
                  <a:txBody>
                    <a:bodyPr/>
                    <a:lstStyle/>
                    <a:p>
                      <a:pPr algn="ctr">
                        <a:spcAft>
                          <a:spcPts val="0"/>
                        </a:spcAft>
                      </a:pPr>
                      <a:r>
                        <a:rPr lang="zh-TW" sz="1100" kern="100" dirty="0">
                          <a:effectLst/>
                          <a:latin typeface="微軟正黑體" pitchFamily="34" charset="-120"/>
                          <a:ea typeface="微軟正黑體" pitchFamily="34" charset="-120"/>
                        </a:rPr>
                        <a:t>單價</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tc>
                  <a:txBody>
                    <a:bodyPr/>
                    <a:lstStyle/>
                    <a:p>
                      <a:pPr algn="ctr">
                        <a:spcAft>
                          <a:spcPts val="0"/>
                        </a:spcAft>
                      </a:pPr>
                      <a:r>
                        <a:rPr lang="zh-TW" sz="1100" kern="100" dirty="0">
                          <a:effectLst/>
                          <a:latin typeface="微軟正黑體" pitchFamily="34" charset="-120"/>
                          <a:ea typeface="微軟正黑體" pitchFamily="34" charset="-120"/>
                        </a:rPr>
                        <a:t>總價</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extLst>
                  <a:ext uri="{0D108BD9-81ED-4DB2-BD59-A6C34878D82A}">
                    <a16:rowId xmlns:a16="http://schemas.microsoft.com/office/drawing/2014/main" xmlns="" val="10000"/>
                  </a:ext>
                </a:extLst>
              </a:tr>
              <a:tr h="216000">
                <a:tc>
                  <a:txBody>
                    <a:bodyPr/>
                    <a:lstStyle/>
                    <a:p>
                      <a:pPr algn="ctr">
                        <a:spcAft>
                          <a:spcPts val="0"/>
                        </a:spcAft>
                      </a:pPr>
                      <a:r>
                        <a:rPr lang="zh-TW" sz="1100" kern="100" dirty="0">
                          <a:effectLst/>
                          <a:latin typeface="微軟正黑體" pitchFamily="34" charset="-120"/>
                          <a:ea typeface="微軟正黑體" pitchFamily="34" charset="-120"/>
                        </a:rPr>
                        <a:t>一</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直接工程費</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 </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 </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 </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 </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1"/>
                  </a:ext>
                </a:extLst>
              </a:tr>
              <a:tr h="252000">
                <a:tc>
                  <a:txBody>
                    <a:bodyPr/>
                    <a:lstStyle/>
                    <a:p>
                      <a:pPr algn="ctr">
                        <a:spcAft>
                          <a:spcPts val="0"/>
                        </a:spcAft>
                      </a:pPr>
                      <a:r>
                        <a:rPr lang="en-US" sz="1100" kern="100" dirty="0">
                          <a:effectLst/>
                          <a:latin typeface="微軟正黑體" pitchFamily="34" charset="-120"/>
                          <a:ea typeface="微軟正黑體" pitchFamily="34" charset="-120"/>
                        </a:rPr>
                        <a:t>1</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假設工程</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10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10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2"/>
                  </a:ext>
                </a:extLst>
              </a:tr>
              <a:tr h="432000">
                <a:tc>
                  <a:txBody>
                    <a:bodyPr/>
                    <a:lstStyle/>
                    <a:p>
                      <a:pPr algn="ctr">
                        <a:spcAft>
                          <a:spcPts val="0"/>
                        </a:spcAft>
                      </a:pPr>
                      <a:r>
                        <a:rPr lang="en-US" sz="1100" kern="100" dirty="0">
                          <a:effectLst/>
                          <a:latin typeface="微軟正黑體" pitchFamily="34" charset="-120"/>
                          <a:ea typeface="微軟正黑體" pitchFamily="34" charset="-120"/>
                        </a:rPr>
                        <a:t>2</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既有設施、地坪</a:t>
                      </a:r>
                    </a:p>
                    <a:p>
                      <a:pPr algn="l">
                        <a:spcAft>
                          <a:spcPts val="0"/>
                        </a:spcAft>
                      </a:pPr>
                      <a:r>
                        <a:rPr lang="zh-TW" sz="1100" kern="100" dirty="0">
                          <a:effectLst/>
                          <a:latin typeface="微軟正黑體" pitchFamily="34" charset="-120"/>
                          <a:ea typeface="微軟正黑體" pitchFamily="34" charset="-120"/>
                        </a:rPr>
                        <a:t>打除及運棄</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dirty="0">
                          <a:effectLst/>
                          <a:latin typeface="微軟正黑體" pitchFamily="34" charset="-120"/>
                          <a:ea typeface="微軟正黑體" pitchFamily="34" charset="-120"/>
                        </a:rPr>
                        <a:t>式</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sz="1100" kern="100" dirty="0">
                          <a:effectLst/>
                          <a:latin typeface="微軟正黑體" pitchFamily="34" charset="-120"/>
                          <a:ea typeface="微軟正黑體" pitchFamily="34" charset="-120"/>
                        </a:rPr>
                        <a:t>100,000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sz="1100" kern="100" dirty="0">
                          <a:effectLst/>
                          <a:latin typeface="微軟正黑體" pitchFamily="34" charset="-120"/>
                          <a:ea typeface="微軟正黑體" pitchFamily="34" charset="-120"/>
                        </a:rPr>
                        <a:t>100,000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3"/>
                  </a:ext>
                </a:extLst>
              </a:tr>
              <a:tr h="252000">
                <a:tc>
                  <a:txBody>
                    <a:bodyPr/>
                    <a:lstStyle/>
                    <a:p>
                      <a:pPr algn="ctr">
                        <a:spcAft>
                          <a:spcPts val="0"/>
                        </a:spcAft>
                      </a:pPr>
                      <a:r>
                        <a:rPr lang="en-US" altLang="zh-TW" sz="1100" kern="100" dirty="0">
                          <a:effectLst/>
                          <a:latin typeface="微軟正黑體" pitchFamily="34" charset="-120"/>
                          <a:ea typeface="微軟正黑體" pitchFamily="34" charset="-120"/>
                          <a:cs typeface="Times New Roman"/>
                        </a:rPr>
                        <a:t>3</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altLang="en-US" sz="1100" kern="100" dirty="0">
                          <a:effectLst/>
                          <a:latin typeface="微軟正黑體" pitchFamily="34" charset="-120"/>
                          <a:ea typeface="微軟正黑體" pitchFamily="34" charset="-120"/>
                          <a:cs typeface="Times New Roman"/>
                        </a:rPr>
                        <a:t>整地及回填</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100" kern="100" dirty="0">
                          <a:effectLst/>
                          <a:latin typeface="微軟正黑體" pitchFamily="34" charset="-120"/>
                          <a:ea typeface="微軟正黑體" pitchFamily="34" charset="-120"/>
                        </a:rPr>
                        <a:t>式</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altLang="zh-TW" sz="1100" kern="100" dirty="0">
                          <a:effectLst/>
                          <a:latin typeface="微軟正黑體" pitchFamily="34" charset="-120"/>
                          <a:ea typeface="微軟正黑體" pitchFamily="34" charset="-120"/>
                          <a:cs typeface="Times New Roman"/>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cs typeface="Times New Roman"/>
                        </a:rPr>
                        <a:t>100,000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cs typeface="Times New Roman"/>
                        </a:rPr>
                        <a:t>100,000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4"/>
                  </a:ext>
                </a:extLst>
              </a:tr>
              <a:tr h="252000">
                <a:tc>
                  <a:txBody>
                    <a:bodyPr/>
                    <a:lstStyle/>
                    <a:p>
                      <a:pPr algn="ctr">
                        <a:spcAft>
                          <a:spcPts val="0"/>
                        </a:spcAft>
                      </a:pPr>
                      <a:r>
                        <a:rPr lang="en-US" altLang="zh-TW" sz="1100" kern="100" dirty="0">
                          <a:effectLst/>
                          <a:latin typeface="微軟正黑體" pitchFamily="34" charset="-120"/>
                          <a:ea typeface="微軟正黑體" pitchFamily="34" charset="-120"/>
                          <a:cs typeface="Times New Roman"/>
                        </a:rPr>
                        <a:t>4</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鋪面工程</a:t>
                      </a:r>
                      <a:r>
                        <a:rPr lang="zh-TW" altLang="en-US" sz="1100" kern="100" dirty="0">
                          <a:effectLst/>
                          <a:latin typeface="微軟正黑體" pitchFamily="34" charset="-120"/>
                          <a:ea typeface="微軟正黑體" pitchFamily="34" charset="-120"/>
                        </a:rPr>
                        <a:t> </a:t>
                      </a:r>
                      <a:r>
                        <a:rPr lang="en-US" altLang="zh-TW" sz="1100" kern="100" dirty="0">
                          <a:effectLst/>
                          <a:latin typeface="微軟正黑體" pitchFamily="34" charset="-120"/>
                          <a:ea typeface="微軟正黑體" pitchFamily="34" charset="-120"/>
                        </a:rPr>
                        <a:t>–</a:t>
                      </a:r>
                      <a:r>
                        <a:rPr lang="zh-TW" altLang="en-US" sz="1100" kern="100" dirty="0">
                          <a:effectLst/>
                          <a:latin typeface="微軟正黑體" pitchFamily="34" charset="-120"/>
                          <a:ea typeface="微軟正黑體" pitchFamily="34" charset="-120"/>
                        </a:rPr>
                        <a:t> 軟墊</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dirty="0">
                          <a:effectLst/>
                          <a:latin typeface="微軟正黑體" pitchFamily="34" charset="-120"/>
                          <a:ea typeface="微軟正黑體" pitchFamily="34" charset="-120"/>
                        </a:rPr>
                        <a:t>式</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90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90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5"/>
                  </a:ext>
                </a:extLst>
              </a:tr>
              <a:tr h="252000">
                <a:tc>
                  <a:txBody>
                    <a:bodyPr/>
                    <a:lstStyle/>
                    <a:p>
                      <a:pPr algn="ctr">
                        <a:spcAft>
                          <a:spcPts val="0"/>
                        </a:spcAft>
                      </a:pPr>
                      <a:r>
                        <a:rPr lang="en-US" altLang="zh-TW" sz="1100" kern="100" dirty="0">
                          <a:effectLst/>
                          <a:latin typeface="微軟正黑體" pitchFamily="34" charset="-120"/>
                          <a:ea typeface="微軟正黑體" pitchFamily="34" charset="-120"/>
                          <a:cs typeface="Times New Roman"/>
                        </a:rPr>
                        <a:t>5</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altLang="en-US" sz="1100" kern="100" dirty="0">
                          <a:effectLst/>
                          <a:latin typeface="微軟正黑體" pitchFamily="34" charset="-120"/>
                          <a:ea typeface="微軟正黑體" pitchFamily="34" charset="-120"/>
                          <a:cs typeface="Times New Roman"/>
                        </a:rPr>
                        <a:t>鋪面工程 </a:t>
                      </a:r>
                      <a:r>
                        <a:rPr lang="en-US" altLang="zh-TW" sz="1100" kern="100" dirty="0">
                          <a:effectLst/>
                          <a:latin typeface="微軟正黑體" pitchFamily="34" charset="-120"/>
                          <a:ea typeface="微軟正黑體" pitchFamily="34" charset="-120"/>
                          <a:cs typeface="Times New Roman"/>
                        </a:rPr>
                        <a:t>–</a:t>
                      </a:r>
                      <a:r>
                        <a:rPr lang="zh-TW" altLang="en-US" sz="1100" kern="100" dirty="0">
                          <a:effectLst/>
                          <a:latin typeface="微軟正黑體" pitchFamily="34" charset="-120"/>
                          <a:ea typeface="微軟正黑體" pitchFamily="34" charset="-120"/>
                          <a:cs typeface="Times New Roman"/>
                        </a:rPr>
                        <a:t> 抿石子</a:t>
                      </a:r>
                      <a:r>
                        <a:rPr lang="en-US" altLang="zh-TW" sz="1100" kern="100" dirty="0">
                          <a:effectLst/>
                          <a:latin typeface="微軟正黑體" pitchFamily="34" charset="-120"/>
                          <a:ea typeface="微軟正黑體" pitchFamily="34" charset="-120"/>
                          <a:cs typeface="Times New Roman"/>
                        </a:rPr>
                        <a:t>/</a:t>
                      </a:r>
                      <a:r>
                        <a:rPr lang="zh-TW" altLang="en-US" sz="1100" kern="100" dirty="0">
                          <a:effectLst/>
                          <a:latin typeface="微軟正黑體" pitchFamily="34" charset="-120"/>
                          <a:ea typeface="微軟正黑體" pitchFamily="34" charset="-120"/>
                          <a:cs typeface="Times New Roman"/>
                        </a:rPr>
                        <a:t>瀝青</a:t>
                      </a:r>
                      <a:r>
                        <a:rPr lang="en-US" altLang="zh-TW" sz="1100" kern="100" dirty="0">
                          <a:effectLst/>
                          <a:latin typeface="微軟正黑體" pitchFamily="34" charset="-120"/>
                          <a:ea typeface="微軟正黑體" pitchFamily="34" charset="-120"/>
                          <a:cs typeface="Times New Roman"/>
                        </a:rPr>
                        <a:t>/</a:t>
                      </a:r>
                      <a:r>
                        <a:rPr lang="zh-TW" altLang="en-US" sz="1100" kern="100" dirty="0">
                          <a:effectLst/>
                          <a:latin typeface="微軟正黑體" pitchFamily="34" charset="-120"/>
                          <a:ea typeface="微軟正黑體" pitchFamily="34" charset="-120"/>
                          <a:cs typeface="Times New Roman"/>
                        </a:rPr>
                        <a:t>透水磚</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dirty="0">
                          <a:effectLst/>
                          <a:latin typeface="微軟正黑體" pitchFamily="34" charset="-120"/>
                          <a:ea typeface="微軟正黑體" pitchFamily="34" charset="-120"/>
                        </a:rPr>
                        <a:t>式</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30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30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6"/>
                  </a:ext>
                </a:extLst>
              </a:tr>
              <a:tr h="252000">
                <a:tc>
                  <a:txBody>
                    <a:bodyPr/>
                    <a:lstStyle/>
                    <a:p>
                      <a:pPr algn="ctr">
                        <a:spcAft>
                          <a:spcPts val="0"/>
                        </a:spcAft>
                      </a:pPr>
                      <a:r>
                        <a:rPr lang="en-US" altLang="zh-TW" sz="1100" kern="100" dirty="0">
                          <a:effectLst/>
                          <a:latin typeface="微軟正黑體" pitchFamily="34" charset="-120"/>
                          <a:ea typeface="微軟正黑體" pitchFamily="34" charset="-120"/>
                          <a:cs typeface="Times New Roman"/>
                        </a:rPr>
                        <a:t>6</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排水設施工程</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25</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25</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7"/>
                  </a:ext>
                </a:extLst>
              </a:tr>
              <a:tr h="252000">
                <a:tc>
                  <a:txBody>
                    <a:bodyPr/>
                    <a:lstStyle/>
                    <a:p>
                      <a:pPr algn="ctr">
                        <a:spcAft>
                          <a:spcPts val="0"/>
                        </a:spcAft>
                      </a:pPr>
                      <a:r>
                        <a:rPr lang="en-US" altLang="zh-TW" sz="1100" kern="100" dirty="0">
                          <a:effectLst/>
                          <a:latin typeface="微軟正黑體" pitchFamily="34" charset="-120"/>
                          <a:ea typeface="微軟正黑體" pitchFamily="34" charset="-120"/>
                          <a:cs typeface="Times New Roman"/>
                        </a:rPr>
                        <a:t>7</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altLang="en-US" sz="1100" kern="100" dirty="0">
                          <a:effectLst/>
                          <a:latin typeface="微軟正黑體" pitchFamily="34" charset="-120"/>
                          <a:ea typeface="微軟正黑體" pitchFamily="34" charset="-120"/>
                          <a:cs typeface="+mn-cs"/>
                        </a:rPr>
                        <a:t>大陀螺遊具</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dirty="0">
                          <a:effectLst/>
                          <a:latin typeface="微軟正黑體" pitchFamily="34" charset="-120"/>
                          <a:ea typeface="微軟正黑體" pitchFamily="34" charset="-120"/>
                        </a:rPr>
                        <a:t>式</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1.00</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1,20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1,20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8"/>
                  </a:ext>
                </a:extLst>
              </a:tr>
              <a:tr h="252000">
                <a:tc>
                  <a:txBody>
                    <a:bodyPr/>
                    <a:lstStyle/>
                    <a:p>
                      <a:pPr algn="ctr">
                        <a:spcAft>
                          <a:spcPts val="0"/>
                        </a:spcAft>
                      </a:pPr>
                      <a:r>
                        <a:rPr lang="en-US" altLang="zh-TW" sz="1100" kern="100" dirty="0">
                          <a:effectLst/>
                          <a:latin typeface="微軟正黑體" pitchFamily="34" charset="-120"/>
                          <a:ea typeface="微軟正黑體" pitchFamily="34" charset="-120"/>
                          <a:cs typeface="Times New Roman"/>
                        </a:rPr>
                        <a:t>8</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altLang="en-US" sz="1100" kern="100" dirty="0">
                          <a:effectLst/>
                          <a:latin typeface="微軟正黑體" pitchFamily="34" charset="-120"/>
                          <a:ea typeface="微軟正黑體" pitchFamily="34" charset="-120"/>
                          <a:cs typeface="Times New Roman"/>
                        </a:rPr>
                        <a:t>小陀螺遊具</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6</a:t>
                      </a:r>
                      <a:r>
                        <a:rPr lang="en-US" sz="1100" kern="100" dirty="0">
                          <a:effectLst/>
                          <a:latin typeface="微軟正黑體" pitchFamily="34" charset="-120"/>
                          <a:ea typeface="微軟正黑體" pitchFamily="34" charset="-120"/>
                        </a:rPr>
                        <a:t>00,000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6</a:t>
                      </a:r>
                      <a:r>
                        <a:rPr lang="en-US" sz="1100" kern="100" dirty="0">
                          <a:effectLst/>
                          <a:latin typeface="微軟正黑體" pitchFamily="34" charset="-120"/>
                          <a:ea typeface="微軟正黑體" pitchFamily="34" charset="-120"/>
                        </a:rPr>
                        <a:t>00,000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9"/>
                  </a:ext>
                </a:extLst>
              </a:tr>
              <a:tr h="252000">
                <a:tc>
                  <a:txBody>
                    <a:bodyPr/>
                    <a:lstStyle/>
                    <a:p>
                      <a:pPr algn="ctr">
                        <a:spcAft>
                          <a:spcPts val="0"/>
                        </a:spcAft>
                      </a:pPr>
                      <a:r>
                        <a:rPr lang="en-US" altLang="zh-TW" sz="1100" kern="100" dirty="0">
                          <a:effectLst/>
                          <a:latin typeface="微軟正黑體" pitchFamily="34" charset="-120"/>
                          <a:ea typeface="微軟正黑體" pitchFamily="34" charset="-120"/>
                          <a:cs typeface="Times New Roman"/>
                        </a:rPr>
                        <a:t>9</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altLang="en-US" sz="1100" kern="100" dirty="0">
                          <a:effectLst/>
                          <a:latin typeface="微軟正黑體" pitchFamily="34" charset="-120"/>
                          <a:ea typeface="微軟正黑體" pitchFamily="34" charset="-120"/>
                          <a:cs typeface="Times New Roman"/>
                        </a:rPr>
                        <a:t>連通木橋</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1.00</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6</a:t>
                      </a:r>
                      <a:r>
                        <a:rPr lang="en-US" sz="1100" kern="100" dirty="0">
                          <a:effectLst/>
                          <a:latin typeface="微軟正黑體" pitchFamily="34" charset="-120"/>
                          <a:ea typeface="微軟正黑體" pitchFamily="34" charset="-120"/>
                        </a:rPr>
                        <a:t>00,000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6</a:t>
                      </a:r>
                      <a:r>
                        <a:rPr lang="en-US" sz="1100" kern="100" dirty="0">
                          <a:effectLst/>
                          <a:latin typeface="微軟正黑體" pitchFamily="34" charset="-120"/>
                          <a:ea typeface="微軟正黑體" pitchFamily="34" charset="-120"/>
                        </a:rPr>
                        <a:t>00,000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10"/>
                  </a:ext>
                </a:extLst>
              </a:tr>
              <a:tr h="252000">
                <a:tc>
                  <a:txBody>
                    <a:bodyPr/>
                    <a:lstStyle/>
                    <a:p>
                      <a:pPr algn="ctr">
                        <a:spcAft>
                          <a:spcPts val="0"/>
                        </a:spcAft>
                      </a:pPr>
                      <a:r>
                        <a:rPr lang="en-US" altLang="zh-TW" sz="1100" kern="100" dirty="0">
                          <a:effectLst/>
                          <a:latin typeface="微軟正黑體" pitchFamily="34" charset="-120"/>
                          <a:ea typeface="微軟正黑體" pitchFamily="34" charset="-120"/>
                          <a:cs typeface="Times New Roman"/>
                        </a:rPr>
                        <a:t>10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altLang="en-US" sz="1100" kern="100" dirty="0">
                          <a:effectLst/>
                          <a:latin typeface="微軟正黑體" pitchFamily="34" charset="-120"/>
                          <a:ea typeface="微軟正黑體" pitchFamily="34" charset="-120"/>
                          <a:cs typeface="Times New Roman"/>
                        </a:rPr>
                        <a:t>攀爬網橋</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1.00</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9</a:t>
                      </a:r>
                      <a:r>
                        <a:rPr lang="en-US" sz="1100" kern="100" dirty="0">
                          <a:effectLst/>
                          <a:latin typeface="微軟正黑體" pitchFamily="34" charset="-120"/>
                          <a:ea typeface="微軟正黑體" pitchFamily="34" charset="-120"/>
                        </a:rPr>
                        <a:t>00,000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9</a:t>
                      </a:r>
                      <a:r>
                        <a:rPr lang="en-US" sz="1100" kern="100" dirty="0">
                          <a:effectLst/>
                          <a:latin typeface="微軟正黑體" pitchFamily="34" charset="-120"/>
                          <a:ea typeface="微軟正黑體" pitchFamily="34" charset="-120"/>
                        </a:rPr>
                        <a:t>00,000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11"/>
                  </a:ext>
                </a:extLst>
              </a:tr>
              <a:tr h="252000">
                <a:tc>
                  <a:txBody>
                    <a:bodyPr/>
                    <a:lstStyle/>
                    <a:p>
                      <a:pPr algn="ctr">
                        <a:spcAft>
                          <a:spcPts val="0"/>
                        </a:spcAft>
                      </a:pPr>
                      <a:r>
                        <a:rPr lang="en-US" altLang="zh-TW" sz="1100" kern="100" dirty="0">
                          <a:effectLst/>
                          <a:latin typeface="微軟正黑體" pitchFamily="34" charset="-120"/>
                          <a:ea typeface="微軟正黑體" pitchFamily="34" charset="-120"/>
                          <a:cs typeface="Times New Roman"/>
                        </a:rPr>
                        <a:t>11</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altLang="en-US" sz="1100" kern="100" dirty="0">
                          <a:effectLst/>
                          <a:latin typeface="微軟正黑體" pitchFamily="34" charset="-120"/>
                          <a:ea typeface="微軟正黑體" pitchFamily="34" charset="-120"/>
                          <a:cs typeface="Times New Roman"/>
                        </a:rPr>
                        <a:t>小型遊具</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1.00</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20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20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12"/>
                  </a:ext>
                </a:extLst>
              </a:tr>
              <a:tr h="252000">
                <a:tc>
                  <a:txBody>
                    <a:bodyPr/>
                    <a:lstStyle/>
                    <a:p>
                      <a:pPr algn="ctr">
                        <a:spcAft>
                          <a:spcPts val="0"/>
                        </a:spcAft>
                      </a:pPr>
                      <a:r>
                        <a:rPr lang="en-US" sz="1100" kern="100" dirty="0">
                          <a:effectLst/>
                          <a:latin typeface="微軟正黑體" pitchFamily="34" charset="-120"/>
                          <a:ea typeface="微軟正黑體" pitchFamily="34" charset="-120"/>
                        </a:rPr>
                        <a:t>12</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altLang="en-US" sz="1100" kern="100" dirty="0">
                          <a:effectLst/>
                          <a:latin typeface="微軟正黑體" pitchFamily="34" charset="-120"/>
                          <a:ea typeface="微軟正黑體" pitchFamily="34" charset="-120"/>
                          <a:cs typeface="Times New Roman"/>
                        </a:rPr>
                        <a:t>景觀傢俱</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dirty="0">
                          <a:effectLst/>
                          <a:latin typeface="微軟正黑體" pitchFamily="34" charset="-120"/>
                          <a:ea typeface="微軟正黑體" pitchFamily="34" charset="-120"/>
                        </a:rPr>
                        <a:t>式</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20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20</a:t>
                      </a:r>
                      <a:r>
                        <a:rPr lang="en-US" sz="1100" kern="100" dirty="0">
                          <a:effectLst/>
                          <a:latin typeface="微軟正黑體" pitchFamily="34" charset="-120"/>
                          <a:ea typeface="微軟正黑體" pitchFamily="34" charset="-120"/>
                        </a:rPr>
                        <a:t>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13"/>
                  </a:ext>
                </a:extLst>
              </a:tr>
              <a:tr h="324000">
                <a:tc>
                  <a:txBody>
                    <a:bodyPr/>
                    <a:lstStyle/>
                    <a:p>
                      <a:pPr algn="ctr">
                        <a:spcAft>
                          <a:spcPts val="0"/>
                        </a:spcAft>
                      </a:pP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zh-TW" altLang="en-US" sz="1100" kern="100" dirty="0">
                          <a:effectLst/>
                          <a:latin typeface="微軟正黑體" pitchFamily="34" charset="-120"/>
                          <a:ea typeface="微軟正黑體" pitchFamily="34" charset="-120"/>
                          <a:cs typeface="Times New Roman"/>
                        </a:rPr>
                        <a:t>小計</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cs typeface="Times New Roman"/>
                        </a:rPr>
                        <a:t>5,450,000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14"/>
                  </a:ext>
                </a:extLst>
              </a:tr>
            </a:tbl>
          </a:graphicData>
        </a:graphic>
      </p:graphicFrame>
      <p:graphicFrame>
        <p:nvGraphicFramePr>
          <p:cNvPr id="11" name="表格 10"/>
          <p:cNvGraphicFramePr>
            <a:graphicFrameLocks noGrp="1"/>
          </p:cNvGraphicFramePr>
          <p:nvPr/>
        </p:nvGraphicFramePr>
        <p:xfrm>
          <a:off x="4716016" y="1478133"/>
          <a:ext cx="4284000" cy="4327131"/>
        </p:xfrm>
        <a:graphic>
          <a:graphicData uri="http://schemas.openxmlformats.org/drawingml/2006/table">
            <a:tbl>
              <a:tblPr>
                <a:tableStyleId>{5940675A-B579-460E-94D1-54222C63F5DA}</a:tableStyleId>
              </a:tblPr>
              <a:tblGrid>
                <a:gridCol w="432000">
                  <a:extLst>
                    <a:ext uri="{9D8B030D-6E8A-4147-A177-3AD203B41FA5}">
                      <a16:colId xmlns:a16="http://schemas.microsoft.com/office/drawing/2014/main" xmlns="" val="20000"/>
                    </a:ext>
                  </a:extLst>
                </a:gridCol>
                <a:gridCol w="1296000">
                  <a:extLst>
                    <a:ext uri="{9D8B030D-6E8A-4147-A177-3AD203B41FA5}">
                      <a16:colId xmlns:a16="http://schemas.microsoft.com/office/drawing/2014/main" xmlns="" val="20001"/>
                    </a:ext>
                  </a:extLst>
                </a:gridCol>
                <a:gridCol w="432000">
                  <a:extLst>
                    <a:ext uri="{9D8B030D-6E8A-4147-A177-3AD203B41FA5}">
                      <a16:colId xmlns:a16="http://schemas.microsoft.com/office/drawing/2014/main" xmlns="" val="20002"/>
                    </a:ext>
                  </a:extLst>
                </a:gridCol>
                <a:gridCol w="540000">
                  <a:extLst>
                    <a:ext uri="{9D8B030D-6E8A-4147-A177-3AD203B41FA5}">
                      <a16:colId xmlns:a16="http://schemas.microsoft.com/office/drawing/2014/main" xmlns="" val="20003"/>
                    </a:ext>
                  </a:extLst>
                </a:gridCol>
                <a:gridCol w="792000">
                  <a:extLst>
                    <a:ext uri="{9D8B030D-6E8A-4147-A177-3AD203B41FA5}">
                      <a16:colId xmlns:a16="http://schemas.microsoft.com/office/drawing/2014/main" xmlns="" val="20004"/>
                    </a:ext>
                  </a:extLst>
                </a:gridCol>
                <a:gridCol w="792000">
                  <a:extLst>
                    <a:ext uri="{9D8B030D-6E8A-4147-A177-3AD203B41FA5}">
                      <a16:colId xmlns:a16="http://schemas.microsoft.com/office/drawing/2014/main" xmlns="" val="20005"/>
                    </a:ext>
                  </a:extLst>
                </a:gridCol>
              </a:tblGrid>
              <a:tr h="288000">
                <a:tc>
                  <a:txBody>
                    <a:bodyPr/>
                    <a:lstStyle/>
                    <a:p>
                      <a:pPr algn="ctr">
                        <a:spcAft>
                          <a:spcPts val="0"/>
                        </a:spcAft>
                      </a:pPr>
                      <a:r>
                        <a:rPr lang="zh-TW" sz="1100" kern="100" dirty="0">
                          <a:effectLst/>
                          <a:latin typeface="微軟正黑體" pitchFamily="34" charset="-120"/>
                          <a:ea typeface="微軟正黑體" pitchFamily="34" charset="-120"/>
                        </a:rPr>
                        <a:t>項次</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tc>
                  <a:txBody>
                    <a:bodyPr/>
                    <a:lstStyle/>
                    <a:p>
                      <a:pPr algn="ctr">
                        <a:spcAft>
                          <a:spcPts val="0"/>
                        </a:spcAft>
                      </a:pPr>
                      <a:r>
                        <a:rPr lang="zh-TW" sz="1100" kern="100" dirty="0">
                          <a:effectLst/>
                          <a:latin typeface="微軟正黑體" pitchFamily="34" charset="-120"/>
                          <a:ea typeface="微軟正黑體" pitchFamily="34" charset="-120"/>
                        </a:rPr>
                        <a:t>經費項目</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tc>
                  <a:txBody>
                    <a:bodyPr/>
                    <a:lstStyle/>
                    <a:p>
                      <a:pPr algn="ctr">
                        <a:spcAft>
                          <a:spcPts val="0"/>
                        </a:spcAft>
                      </a:pPr>
                      <a:r>
                        <a:rPr lang="zh-TW" sz="1100" kern="100" dirty="0">
                          <a:effectLst/>
                          <a:latin typeface="微軟正黑體" pitchFamily="34" charset="-120"/>
                          <a:ea typeface="微軟正黑體" pitchFamily="34" charset="-120"/>
                        </a:rPr>
                        <a:t>單位</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tc>
                  <a:txBody>
                    <a:bodyPr/>
                    <a:lstStyle/>
                    <a:p>
                      <a:pPr algn="ctr">
                        <a:spcAft>
                          <a:spcPts val="0"/>
                        </a:spcAft>
                      </a:pPr>
                      <a:r>
                        <a:rPr lang="zh-TW" sz="1100" kern="100" dirty="0">
                          <a:effectLst/>
                          <a:latin typeface="微軟正黑體" pitchFamily="34" charset="-120"/>
                          <a:ea typeface="微軟正黑體" pitchFamily="34" charset="-120"/>
                        </a:rPr>
                        <a:t>數量</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tc>
                  <a:txBody>
                    <a:bodyPr/>
                    <a:lstStyle/>
                    <a:p>
                      <a:pPr algn="ctr">
                        <a:spcAft>
                          <a:spcPts val="0"/>
                        </a:spcAft>
                      </a:pPr>
                      <a:r>
                        <a:rPr lang="zh-TW" sz="1100" kern="100" dirty="0">
                          <a:effectLst/>
                          <a:latin typeface="微軟正黑體" pitchFamily="34" charset="-120"/>
                          <a:ea typeface="微軟正黑體" pitchFamily="34" charset="-120"/>
                        </a:rPr>
                        <a:t>單價</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tc>
                  <a:txBody>
                    <a:bodyPr/>
                    <a:lstStyle/>
                    <a:p>
                      <a:pPr algn="ctr">
                        <a:spcAft>
                          <a:spcPts val="0"/>
                        </a:spcAft>
                      </a:pPr>
                      <a:r>
                        <a:rPr lang="zh-TW" sz="1100" kern="100" dirty="0">
                          <a:effectLst/>
                          <a:latin typeface="微軟正黑體" pitchFamily="34" charset="-120"/>
                          <a:ea typeface="微軟正黑體" pitchFamily="34" charset="-120"/>
                        </a:rPr>
                        <a:t>總價</a:t>
                      </a:r>
                      <a:endParaRPr lang="zh-TW" sz="1100" kern="100" dirty="0">
                        <a:effectLst/>
                        <a:latin typeface="微軟正黑體" pitchFamily="34" charset="-120"/>
                        <a:ea typeface="微軟正黑體" pitchFamily="34" charset="-120"/>
                        <a:cs typeface="Times New Roman"/>
                      </a:endParaRPr>
                    </a:p>
                  </a:txBody>
                  <a:tcPr marL="72000" marR="72000" marT="0" marB="0" anchor="ctr">
                    <a:solidFill>
                      <a:schemeClr val="bg1">
                        <a:lumMod val="85000"/>
                      </a:schemeClr>
                    </a:solidFill>
                  </a:tcPr>
                </a:tc>
                <a:extLst>
                  <a:ext uri="{0D108BD9-81ED-4DB2-BD59-A6C34878D82A}">
                    <a16:rowId xmlns:a16="http://schemas.microsoft.com/office/drawing/2014/main" xmlns="" val="10000"/>
                  </a:ext>
                </a:extLst>
              </a:tr>
              <a:tr h="432000">
                <a:tc>
                  <a:txBody>
                    <a:bodyPr/>
                    <a:lstStyle/>
                    <a:p>
                      <a:pPr algn="ctr">
                        <a:spcAft>
                          <a:spcPts val="0"/>
                        </a:spcAft>
                      </a:pPr>
                      <a:r>
                        <a:rPr lang="en-US" sz="1100" kern="100" dirty="0">
                          <a:effectLst/>
                          <a:latin typeface="微軟正黑體" pitchFamily="34" charset="-120"/>
                          <a:ea typeface="微軟正黑體" pitchFamily="34" charset="-120"/>
                        </a:rPr>
                        <a:t>13</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職業安全衛生</a:t>
                      </a:r>
                      <a:r>
                        <a:rPr lang="en-US" sz="1100" kern="100" dirty="0">
                          <a:effectLst/>
                          <a:latin typeface="微軟正黑體" pitchFamily="34" charset="-120"/>
                          <a:ea typeface="微軟正黑體" pitchFamily="34" charset="-120"/>
                        </a:rPr>
                        <a:t>(0.8%)</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dirty="0">
                          <a:effectLst/>
                          <a:latin typeface="微軟正黑體" pitchFamily="34" charset="-120"/>
                          <a:ea typeface="微軟正黑體" pitchFamily="34" charset="-120"/>
                        </a:rPr>
                        <a:t>式</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1.00</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43</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6</a:t>
                      </a:r>
                      <a:r>
                        <a:rPr lang="en-US" sz="1100" kern="100" dirty="0">
                          <a:effectLst/>
                          <a:latin typeface="微軟正黑體" pitchFamily="34" charset="-120"/>
                          <a:ea typeface="微軟正黑體" pitchFamily="34" charset="-120"/>
                        </a:rPr>
                        <a:t>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43</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6</a:t>
                      </a:r>
                      <a:r>
                        <a:rPr lang="en-US" sz="1100" kern="100" dirty="0">
                          <a:effectLst/>
                          <a:latin typeface="微軟正黑體" pitchFamily="34" charset="-120"/>
                          <a:ea typeface="微軟正黑體" pitchFamily="34" charset="-120"/>
                        </a:rPr>
                        <a:t>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1"/>
                  </a:ext>
                </a:extLst>
              </a:tr>
              <a:tr h="252000">
                <a:tc>
                  <a:txBody>
                    <a:bodyPr/>
                    <a:lstStyle/>
                    <a:p>
                      <a:pPr algn="ctr">
                        <a:spcAft>
                          <a:spcPts val="0"/>
                        </a:spcAft>
                      </a:pPr>
                      <a:r>
                        <a:rPr lang="en-US" sz="1100" kern="100" dirty="0">
                          <a:effectLst/>
                          <a:latin typeface="微軟正黑體" pitchFamily="34" charset="-120"/>
                          <a:ea typeface="微軟正黑體" pitchFamily="34" charset="-120"/>
                        </a:rPr>
                        <a:t>14</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品質管理費</a:t>
                      </a:r>
                      <a:r>
                        <a:rPr lang="en-US" sz="1100" kern="100" dirty="0">
                          <a:effectLst/>
                          <a:latin typeface="微軟正黑體" pitchFamily="34" charset="-120"/>
                          <a:ea typeface="微軟正黑體" pitchFamily="34" charset="-120"/>
                        </a:rPr>
                        <a:t>(1%)</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54</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5</a:t>
                      </a:r>
                      <a:r>
                        <a:rPr lang="en-US" sz="1100" kern="100" dirty="0">
                          <a:effectLst/>
                          <a:latin typeface="微軟正黑體" pitchFamily="34" charset="-120"/>
                          <a:ea typeface="微軟正黑體" pitchFamily="34" charset="-120"/>
                        </a:rPr>
                        <a:t>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54</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5</a:t>
                      </a:r>
                      <a:r>
                        <a:rPr lang="en-US" sz="1100" kern="100" dirty="0">
                          <a:effectLst/>
                          <a:latin typeface="微軟正黑體" pitchFamily="34" charset="-120"/>
                          <a:ea typeface="微軟正黑體" pitchFamily="34" charset="-120"/>
                        </a:rPr>
                        <a:t>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2"/>
                  </a:ext>
                </a:extLst>
              </a:tr>
              <a:tr h="252000">
                <a:tc>
                  <a:txBody>
                    <a:bodyPr/>
                    <a:lstStyle/>
                    <a:p>
                      <a:pPr algn="ctr">
                        <a:spcAft>
                          <a:spcPts val="0"/>
                        </a:spcAft>
                      </a:pPr>
                      <a:r>
                        <a:rPr lang="en-US" sz="1100" kern="100" dirty="0">
                          <a:effectLst/>
                          <a:latin typeface="微軟正黑體" pitchFamily="34" charset="-120"/>
                          <a:ea typeface="微軟正黑體" pitchFamily="34" charset="-120"/>
                        </a:rPr>
                        <a:t>15</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保險費</a:t>
                      </a:r>
                      <a:r>
                        <a:rPr lang="en-US" sz="1100" kern="100" dirty="0">
                          <a:effectLst/>
                          <a:latin typeface="微軟正黑體" pitchFamily="34" charset="-120"/>
                          <a:ea typeface="微軟正黑體" pitchFamily="34" charset="-120"/>
                        </a:rPr>
                        <a:t>(0.3%)</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dirty="0">
                          <a:effectLst/>
                          <a:latin typeface="微軟正黑體" pitchFamily="34" charset="-120"/>
                          <a:ea typeface="微軟正黑體" pitchFamily="34" charset="-120"/>
                        </a:rPr>
                        <a:t>式</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16</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35</a:t>
                      </a:r>
                      <a:r>
                        <a:rPr lang="en-US" sz="1100" kern="100" dirty="0">
                          <a:effectLst/>
                          <a:latin typeface="微軟正黑體" pitchFamily="34" charset="-120"/>
                          <a:ea typeface="微軟正黑體" pitchFamily="34" charset="-120"/>
                        </a:rPr>
                        <a:t>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16</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35</a:t>
                      </a:r>
                      <a:r>
                        <a:rPr lang="en-US" sz="1100" kern="100" dirty="0">
                          <a:effectLst/>
                          <a:latin typeface="微軟正黑體" pitchFamily="34" charset="-120"/>
                          <a:ea typeface="微軟正黑體" pitchFamily="34" charset="-120"/>
                        </a:rPr>
                        <a:t>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3"/>
                  </a:ext>
                </a:extLst>
              </a:tr>
              <a:tr h="252000">
                <a:tc>
                  <a:txBody>
                    <a:bodyPr/>
                    <a:lstStyle/>
                    <a:p>
                      <a:pPr algn="ctr">
                        <a:spcAft>
                          <a:spcPts val="0"/>
                        </a:spcAft>
                      </a:pPr>
                      <a:r>
                        <a:rPr lang="en-US" sz="1100" kern="100" dirty="0">
                          <a:effectLst/>
                          <a:latin typeface="微軟正黑體" pitchFamily="34" charset="-120"/>
                          <a:ea typeface="微軟正黑體" pitchFamily="34" charset="-120"/>
                        </a:rPr>
                        <a:t>16</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利潤及管理費</a:t>
                      </a:r>
                      <a:r>
                        <a:rPr lang="en-US" sz="1100" kern="100" dirty="0">
                          <a:effectLst/>
                          <a:latin typeface="微軟正黑體" pitchFamily="34" charset="-120"/>
                          <a:ea typeface="微軟正黑體" pitchFamily="34" charset="-120"/>
                        </a:rPr>
                        <a:t>(6%)</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327</a:t>
                      </a:r>
                      <a:r>
                        <a:rPr lang="en-US" sz="1100" kern="100" dirty="0">
                          <a:effectLst/>
                          <a:latin typeface="微軟正黑體" pitchFamily="34" charset="-120"/>
                          <a:ea typeface="微軟正黑體" pitchFamily="34" charset="-120"/>
                        </a:rPr>
                        <a:t>,000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327</a:t>
                      </a:r>
                      <a:r>
                        <a:rPr lang="en-US" sz="1100" kern="100" dirty="0">
                          <a:effectLst/>
                          <a:latin typeface="微軟正黑體" pitchFamily="34" charset="-120"/>
                          <a:ea typeface="微軟正黑體" pitchFamily="34" charset="-120"/>
                        </a:rPr>
                        <a:t>,000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4"/>
                  </a:ext>
                </a:extLst>
              </a:tr>
              <a:tr h="252000">
                <a:tc>
                  <a:txBody>
                    <a:bodyPr/>
                    <a:lstStyle/>
                    <a:p>
                      <a:pPr algn="ctr">
                        <a:spcAft>
                          <a:spcPts val="0"/>
                        </a:spcAft>
                      </a:pPr>
                      <a:r>
                        <a:rPr lang="en-US" sz="1100" kern="100" dirty="0">
                          <a:effectLst/>
                          <a:latin typeface="微軟正黑體" pitchFamily="34" charset="-120"/>
                          <a:ea typeface="微軟正黑體" pitchFamily="34" charset="-120"/>
                        </a:rPr>
                        <a:t>17</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營業稅</a:t>
                      </a:r>
                      <a:r>
                        <a:rPr lang="en-US" sz="1100" kern="100" dirty="0">
                          <a:effectLst/>
                          <a:latin typeface="微軟正黑體" pitchFamily="34" charset="-120"/>
                          <a:ea typeface="微軟正黑體" pitchFamily="34" charset="-120"/>
                        </a:rPr>
                        <a:t>(5%)</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dirty="0">
                          <a:effectLst/>
                          <a:latin typeface="微軟正黑體" pitchFamily="34" charset="-120"/>
                          <a:ea typeface="微軟正黑體" pitchFamily="34" charset="-120"/>
                        </a:rPr>
                        <a:t>式</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1.00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294</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573</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294</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573</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5"/>
                  </a:ext>
                </a:extLst>
              </a:tr>
              <a:tr h="252000">
                <a:tc>
                  <a:txBody>
                    <a:bodyPr/>
                    <a:lstStyle/>
                    <a:p>
                      <a:pPr algn="ctr">
                        <a:spcAft>
                          <a:spcPts val="0"/>
                        </a:spcAft>
                      </a:pP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zh-TW" altLang="en-US" sz="1100" kern="100" dirty="0">
                          <a:effectLst/>
                          <a:latin typeface="微軟正黑體" pitchFamily="34" charset="-120"/>
                          <a:ea typeface="微軟正黑體" pitchFamily="34" charset="-120"/>
                          <a:cs typeface="Times New Roman"/>
                        </a:rPr>
                        <a:t>小計</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cs typeface="Times New Roman"/>
                        </a:rPr>
                        <a:t>736,023</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6"/>
                  </a:ext>
                </a:extLst>
              </a:tr>
              <a:tr h="252000">
                <a:tc>
                  <a:txBody>
                    <a:bodyPr/>
                    <a:lstStyle/>
                    <a:p>
                      <a:pPr algn="ctr">
                        <a:spcAft>
                          <a:spcPts val="0"/>
                        </a:spcAft>
                      </a:pPr>
                      <a:r>
                        <a:rPr lang="en-US" sz="1100" kern="100">
                          <a:effectLst/>
                          <a:latin typeface="微軟正黑體" pitchFamily="34" charset="-120"/>
                          <a:ea typeface="微軟正黑體" pitchFamily="34" charset="-120"/>
                        </a:rPr>
                        <a:t> </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zh-TW" altLang="en-US" sz="1100" kern="100" dirty="0">
                          <a:effectLst/>
                          <a:latin typeface="微軟正黑體" pitchFamily="34" charset="-120"/>
                          <a:ea typeface="微軟正黑體" pitchFamily="34" charset="-120"/>
                        </a:rPr>
                        <a:t>直接工程費    合計</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 </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 </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sz="1100" kern="100" dirty="0">
                          <a:effectLst/>
                          <a:latin typeface="微軟正黑體" pitchFamily="34" charset="-120"/>
                          <a:ea typeface="微軟正黑體" pitchFamily="34" charset="-120"/>
                        </a:rPr>
                        <a:t> </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6</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186</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023</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7"/>
                  </a:ext>
                </a:extLst>
              </a:tr>
              <a:tr h="252000">
                <a:tc>
                  <a:txBody>
                    <a:bodyPr/>
                    <a:lstStyle/>
                    <a:p>
                      <a:pPr algn="ctr">
                        <a:spcAft>
                          <a:spcPts val="0"/>
                        </a:spcAft>
                      </a:pPr>
                      <a:r>
                        <a:rPr lang="zh-TW" sz="1100" kern="100">
                          <a:effectLst/>
                          <a:latin typeface="微軟正黑體" pitchFamily="34" charset="-120"/>
                          <a:ea typeface="微軟正黑體" pitchFamily="34" charset="-120"/>
                        </a:rPr>
                        <a:t>二</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間接費用</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 </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 </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sz="1100" kern="100" dirty="0">
                          <a:effectLst/>
                          <a:latin typeface="微軟正黑體" pitchFamily="34" charset="-120"/>
                          <a:ea typeface="微軟正黑體" pitchFamily="34" charset="-120"/>
                        </a:rPr>
                        <a:t> </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sz="1100" kern="100" dirty="0">
                          <a:effectLst/>
                          <a:latin typeface="微軟正黑體" pitchFamily="34" charset="-120"/>
                          <a:ea typeface="微軟正黑體" pitchFamily="34" charset="-120"/>
                        </a:rPr>
                        <a:t> </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8"/>
                  </a:ext>
                </a:extLst>
              </a:tr>
              <a:tr h="252000">
                <a:tc>
                  <a:txBody>
                    <a:bodyPr/>
                    <a:lstStyle/>
                    <a:p>
                      <a:pPr algn="ctr">
                        <a:spcAft>
                          <a:spcPts val="0"/>
                        </a:spcAft>
                      </a:pPr>
                      <a:r>
                        <a:rPr lang="en-US" sz="1100" kern="100">
                          <a:effectLst/>
                          <a:latin typeface="微軟正黑體" pitchFamily="34" charset="-120"/>
                          <a:ea typeface="微軟正黑體" pitchFamily="34" charset="-120"/>
                        </a:rPr>
                        <a:t>1</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前置作業規劃費</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1.00</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sz="1100" kern="100" dirty="0">
                          <a:effectLst/>
                          <a:latin typeface="微軟正黑體" pitchFamily="34" charset="-120"/>
                          <a:ea typeface="微軟正黑體" pitchFamily="34" charset="-120"/>
                        </a:rPr>
                        <a:t>100,000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sz="1100" kern="100" dirty="0">
                          <a:effectLst/>
                          <a:latin typeface="微軟正黑體" pitchFamily="34" charset="-120"/>
                          <a:ea typeface="微軟正黑體" pitchFamily="34" charset="-120"/>
                        </a:rPr>
                        <a:t>100,000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09"/>
                  </a:ext>
                </a:extLst>
              </a:tr>
              <a:tr h="468342">
                <a:tc>
                  <a:txBody>
                    <a:bodyPr/>
                    <a:lstStyle/>
                    <a:p>
                      <a:pPr algn="ctr">
                        <a:spcAft>
                          <a:spcPts val="0"/>
                        </a:spcAft>
                      </a:pPr>
                      <a:r>
                        <a:rPr lang="en-US" sz="1100" kern="100">
                          <a:effectLst/>
                          <a:latin typeface="微軟正黑體" pitchFamily="34" charset="-120"/>
                          <a:ea typeface="微軟正黑體" pitchFamily="34" charset="-120"/>
                        </a:rPr>
                        <a:t>2</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設計監造服務費</a:t>
                      </a:r>
                    </a:p>
                    <a:p>
                      <a:pPr algn="l">
                        <a:spcAft>
                          <a:spcPts val="0"/>
                        </a:spcAft>
                      </a:pPr>
                      <a:r>
                        <a:rPr lang="en-US" altLang="zh-TW" sz="1100" kern="100" dirty="0">
                          <a:effectLst/>
                          <a:latin typeface="微軟正黑體" pitchFamily="34" charset="-120"/>
                          <a:ea typeface="微軟正黑體" pitchFamily="34" charset="-120"/>
                        </a:rPr>
                        <a:t>(8.6%</a:t>
                      </a:r>
                      <a:r>
                        <a:rPr lang="zh-TW" alt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8%)</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1.00</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500</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008</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500</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008</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10"/>
                  </a:ext>
                </a:extLst>
              </a:tr>
              <a:tr h="468342">
                <a:tc>
                  <a:txBody>
                    <a:bodyPr/>
                    <a:lstStyle/>
                    <a:p>
                      <a:pPr algn="ctr">
                        <a:spcAft>
                          <a:spcPts val="0"/>
                        </a:spcAft>
                      </a:pPr>
                      <a:r>
                        <a:rPr lang="en-US" sz="1100" kern="100">
                          <a:effectLst/>
                          <a:latin typeface="微軟正黑體" pitchFamily="34" charset="-120"/>
                          <a:ea typeface="微軟正黑體" pitchFamily="34" charset="-120"/>
                        </a:rPr>
                        <a:t>3</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工程管理費</a:t>
                      </a:r>
                    </a:p>
                    <a:p>
                      <a:pPr algn="l">
                        <a:spcAft>
                          <a:spcPts val="0"/>
                        </a:spcAft>
                      </a:pPr>
                      <a:r>
                        <a:rPr lang="en-US" sz="1100" kern="100" dirty="0">
                          <a:effectLst/>
                          <a:latin typeface="微軟正黑體" pitchFamily="34" charset="-120"/>
                          <a:ea typeface="微軟正黑體" pitchFamily="34" charset="-120"/>
                        </a:rPr>
                        <a:t>(3.5%)(</a:t>
                      </a:r>
                      <a:r>
                        <a:rPr lang="zh-TW" sz="1100" kern="100" dirty="0">
                          <a:effectLst/>
                          <a:latin typeface="微軟正黑體" pitchFamily="34" charset="-120"/>
                          <a:ea typeface="微軟正黑體" pitchFamily="34" charset="-120"/>
                        </a:rPr>
                        <a:t>不含營業稅</a:t>
                      </a:r>
                      <a:r>
                        <a:rPr lang="en-US" sz="1100" kern="100" dirty="0">
                          <a:effectLst/>
                          <a:latin typeface="微軟正黑體" pitchFamily="34" charset="-120"/>
                          <a:ea typeface="微軟正黑體" pitchFamily="34" charset="-120"/>
                        </a:rPr>
                        <a:t>.</a:t>
                      </a:r>
                      <a:r>
                        <a:rPr lang="zh-TW" sz="1100" kern="100" dirty="0">
                          <a:effectLst/>
                          <a:latin typeface="微軟正黑體" pitchFamily="34" charset="-120"/>
                          <a:ea typeface="微軟正黑體" pitchFamily="34" charset="-120"/>
                        </a:rPr>
                        <a:t>保險費</a:t>
                      </a:r>
                      <a:r>
                        <a:rPr lang="en-US" sz="1100" kern="100" dirty="0">
                          <a:effectLst/>
                          <a:latin typeface="微軟正黑體" pitchFamily="34" charset="-120"/>
                          <a:ea typeface="微軟正黑體" pitchFamily="34" charset="-120"/>
                        </a:rPr>
                        <a:t>)</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1.00</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201,253</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201,253</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11"/>
                  </a:ext>
                </a:extLst>
              </a:tr>
              <a:tr h="206623">
                <a:tc>
                  <a:txBody>
                    <a:bodyPr/>
                    <a:lstStyle/>
                    <a:p>
                      <a:pPr algn="ctr">
                        <a:spcAft>
                          <a:spcPts val="0"/>
                        </a:spcAft>
                      </a:pPr>
                      <a:r>
                        <a:rPr lang="en-US" sz="1100" kern="100">
                          <a:effectLst/>
                          <a:latin typeface="微軟正黑體" pitchFamily="34" charset="-120"/>
                          <a:ea typeface="微軟正黑體" pitchFamily="34" charset="-120"/>
                        </a:rPr>
                        <a:t>4</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l">
                        <a:spcAft>
                          <a:spcPts val="0"/>
                        </a:spcAft>
                      </a:pPr>
                      <a:r>
                        <a:rPr lang="zh-TW" sz="1100" kern="100" dirty="0">
                          <a:effectLst/>
                          <a:latin typeface="微軟正黑體" pitchFamily="34" charset="-120"/>
                          <a:ea typeface="微軟正黑體" pitchFamily="34" charset="-120"/>
                        </a:rPr>
                        <a:t>空氣汙染防制費</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zh-TW" sz="1100" kern="100">
                          <a:effectLst/>
                          <a:latin typeface="微軟正黑體" pitchFamily="34" charset="-120"/>
                          <a:ea typeface="微軟正黑體" pitchFamily="34" charset="-120"/>
                        </a:rPr>
                        <a:t>式</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1.00</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sz="1100" kern="100" dirty="0">
                          <a:effectLst/>
                          <a:latin typeface="微軟正黑體" pitchFamily="34" charset="-120"/>
                          <a:ea typeface="微軟正黑體" pitchFamily="34" charset="-120"/>
                        </a:rPr>
                        <a:t>20,000</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sz="1100" kern="100" dirty="0">
                          <a:effectLst/>
                          <a:latin typeface="微軟正黑體" pitchFamily="34" charset="-120"/>
                          <a:ea typeface="微軟正黑體" pitchFamily="34" charset="-120"/>
                        </a:rPr>
                        <a:t>20,000</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12"/>
                  </a:ext>
                </a:extLst>
              </a:tr>
              <a:tr h="206623">
                <a:tc>
                  <a:txBody>
                    <a:bodyPr/>
                    <a:lstStyle/>
                    <a:p>
                      <a:pPr algn="ctr">
                        <a:spcAft>
                          <a:spcPts val="0"/>
                        </a:spcAft>
                      </a:pPr>
                      <a:r>
                        <a:rPr lang="en-US" sz="1100" kern="100">
                          <a:effectLst/>
                          <a:latin typeface="微軟正黑體" pitchFamily="34" charset="-120"/>
                          <a:ea typeface="微軟正黑體" pitchFamily="34" charset="-120"/>
                        </a:rPr>
                        <a:t> </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zh-TW" sz="1100" kern="100">
                          <a:effectLst/>
                          <a:latin typeface="微軟正黑體" pitchFamily="34" charset="-120"/>
                          <a:ea typeface="微軟正黑體" pitchFamily="34" charset="-120"/>
                        </a:rPr>
                        <a:t>小計</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 </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a:effectLst/>
                          <a:latin typeface="微軟正黑體" pitchFamily="34" charset="-120"/>
                          <a:ea typeface="微軟正黑體" pitchFamily="34" charset="-120"/>
                        </a:rPr>
                        <a:t> </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 </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821</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261</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13"/>
                  </a:ext>
                </a:extLst>
              </a:tr>
              <a:tr h="206623">
                <a:tc gridSpan="2">
                  <a:txBody>
                    <a:bodyPr/>
                    <a:lstStyle/>
                    <a:p>
                      <a:pPr algn="ctr">
                        <a:spcAft>
                          <a:spcPts val="0"/>
                        </a:spcAft>
                      </a:pPr>
                      <a:r>
                        <a:rPr lang="zh-TW" sz="1100" kern="100" dirty="0">
                          <a:effectLst/>
                          <a:latin typeface="微軟正黑體" pitchFamily="34" charset="-120"/>
                          <a:ea typeface="微軟正黑體" pitchFamily="34" charset="-120"/>
                        </a:rPr>
                        <a:t>合計</a:t>
                      </a:r>
                      <a:endParaRPr lang="zh-TW" sz="1100" kern="100" dirty="0">
                        <a:effectLst/>
                        <a:latin typeface="微軟正黑體" pitchFamily="34" charset="-120"/>
                        <a:ea typeface="微軟正黑體" pitchFamily="34" charset="-120"/>
                        <a:cs typeface="Times New Roman"/>
                      </a:endParaRPr>
                    </a:p>
                  </a:txBody>
                  <a:tcPr marL="72000" marR="72000" marT="0" marB="0" anchor="ctr"/>
                </a:tc>
                <a:tc hMerge="1">
                  <a:txBody>
                    <a:bodyPr/>
                    <a:lstStyle/>
                    <a:p>
                      <a:endParaRPr lang="zh-TW" altLang="en-US"/>
                    </a:p>
                  </a:txBody>
                  <a:tcPr/>
                </a:tc>
                <a:tc>
                  <a:txBody>
                    <a:bodyPr/>
                    <a:lstStyle/>
                    <a:p>
                      <a:pPr algn="ctr">
                        <a:spcAft>
                          <a:spcPts val="0"/>
                        </a:spcAft>
                      </a:pPr>
                      <a:r>
                        <a:rPr lang="en-US" sz="1100" kern="100">
                          <a:effectLst/>
                          <a:latin typeface="微軟正黑體" pitchFamily="34" charset="-120"/>
                          <a:ea typeface="微軟正黑體" pitchFamily="34" charset="-120"/>
                        </a:rPr>
                        <a:t> </a:t>
                      </a:r>
                      <a:endParaRPr lang="zh-TW" sz="1100" kern="10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 </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ctr">
                        <a:spcAft>
                          <a:spcPts val="0"/>
                        </a:spcAft>
                      </a:pPr>
                      <a:r>
                        <a:rPr lang="en-US" sz="1100" kern="100" dirty="0">
                          <a:effectLst/>
                          <a:latin typeface="微軟正黑體" pitchFamily="34" charset="-120"/>
                          <a:ea typeface="微軟正黑體" pitchFamily="34" charset="-120"/>
                        </a:rPr>
                        <a:t> </a:t>
                      </a:r>
                      <a:endParaRPr lang="zh-TW" sz="1100" kern="100" dirty="0">
                        <a:effectLst/>
                        <a:latin typeface="微軟正黑體" pitchFamily="34" charset="-120"/>
                        <a:ea typeface="微軟正黑體" pitchFamily="34" charset="-120"/>
                        <a:cs typeface="Times New Roman"/>
                      </a:endParaRPr>
                    </a:p>
                  </a:txBody>
                  <a:tcPr marL="72000" marR="72000" marT="0" marB="0" anchor="ctr"/>
                </a:tc>
                <a:tc>
                  <a:txBody>
                    <a:bodyPr/>
                    <a:lstStyle/>
                    <a:p>
                      <a:pPr algn="r">
                        <a:spcAft>
                          <a:spcPts val="0"/>
                        </a:spcAft>
                      </a:pPr>
                      <a:r>
                        <a:rPr lang="en-US" altLang="zh-TW" sz="1100" kern="100" dirty="0">
                          <a:effectLst/>
                          <a:latin typeface="微軟正黑體" pitchFamily="34" charset="-120"/>
                          <a:ea typeface="微軟正黑體" pitchFamily="34" charset="-120"/>
                        </a:rPr>
                        <a:t>7</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007</a:t>
                      </a:r>
                      <a:r>
                        <a:rPr lang="en-US" sz="1100" kern="100" dirty="0">
                          <a:effectLst/>
                          <a:latin typeface="微軟正黑體" pitchFamily="34" charset="-120"/>
                          <a:ea typeface="微軟正黑體" pitchFamily="34" charset="-120"/>
                        </a:rPr>
                        <a:t>,</a:t>
                      </a:r>
                      <a:r>
                        <a:rPr lang="en-US" altLang="zh-TW" sz="1100" kern="100" dirty="0">
                          <a:effectLst/>
                          <a:latin typeface="微軟正黑體" pitchFamily="34" charset="-120"/>
                          <a:ea typeface="微軟正黑體" pitchFamily="34" charset="-120"/>
                        </a:rPr>
                        <a:t>284</a:t>
                      </a:r>
                      <a:endParaRPr lang="zh-TW" sz="1100" kern="100" dirty="0">
                        <a:effectLst/>
                        <a:latin typeface="微軟正黑體" pitchFamily="34" charset="-120"/>
                        <a:ea typeface="微軟正黑體" pitchFamily="34" charset="-120"/>
                        <a:cs typeface="Times New Roman"/>
                      </a:endParaRPr>
                    </a:p>
                  </a:txBody>
                  <a:tcPr marL="72000" marR="72000" marT="0" marB="0" anchor="ct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xmlns="" val="7786923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2780928"/>
            <a:ext cx="7772400" cy="792087"/>
          </a:xfrm>
        </p:spPr>
        <p:txBody>
          <a:bodyPr>
            <a:normAutofit/>
          </a:bodyPr>
          <a:lstStyle/>
          <a:p>
            <a:r>
              <a:rPr lang="zh-TW" altLang="en-US" dirty="0">
                <a:latin typeface="新細明體"/>
                <a:ea typeface="新細明體"/>
              </a:rPr>
              <a:t>四、設計</a:t>
            </a:r>
            <a:r>
              <a:rPr lang="zh-TW" altLang="en-US" dirty="0"/>
              <a:t>階段</a:t>
            </a:r>
          </a:p>
        </p:txBody>
      </p:sp>
    </p:spTree>
    <p:extLst>
      <p:ext uri="{BB962C8B-B14F-4D97-AF65-F5344CB8AC3E}">
        <p14:creationId xmlns:p14="http://schemas.microsoft.com/office/powerpoint/2010/main" xmlns="" val="11343355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476672"/>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一</a:t>
            </a:r>
            <a:r>
              <a:rPr lang="en-US" altLang="zh-TW" dirty="0"/>
              <a:t>)</a:t>
            </a:r>
            <a:endParaRPr lang="zh-TW" altLang="en-US" dirty="0"/>
          </a:p>
        </p:txBody>
      </p:sp>
      <p:sp>
        <p:nvSpPr>
          <p:cNvPr id="3" name="副標題 2"/>
          <p:cNvSpPr>
            <a:spLocks noGrp="1"/>
          </p:cNvSpPr>
          <p:nvPr>
            <p:ph type="subTitle" idx="1"/>
          </p:nvPr>
        </p:nvSpPr>
        <p:spPr>
          <a:xfrm>
            <a:off x="611560" y="1340768"/>
            <a:ext cx="7984976" cy="4752528"/>
          </a:xfrm>
        </p:spPr>
        <p:txBody>
          <a:bodyPr>
            <a:normAutofit/>
          </a:bodyPr>
          <a:lstStyle/>
          <a:p>
            <a:pPr algn="l"/>
            <a:r>
              <a:rPr lang="en-US" altLang="zh-TW" sz="2400" dirty="0">
                <a:solidFill>
                  <a:schemeClr val="tx1"/>
                </a:solidFill>
              </a:rPr>
              <a:t>1.</a:t>
            </a:r>
            <a:r>
              <a:rPr lang="zh-TW" altLang="en-US" sz="2400" dirty="0">
                <a:solidFill>
                  <a:schemeClr val="tx1"/>
                </a:solidFill>
              </a:rPr>
              <a:t>委託技術服務採購招標</a:t>
            </a:r>
            <a:r>
              <a:rPr lang="en-US" altLang="zh-TW" sz="2400" dirty="0">
                <a:solidFill>
                  <a:schemeClr val="tx1"/>
                </a:solidFill>
              </a:rPr>
              <a:t>(108.10.16</a:t>
            </a:r>
            <a:r>
              <a:rPr lang="zh-TW" altLang="en-US" sz="2400" dirty="0">
                <a:solidFill>
                  <a:schemeClr val="tx1"/>
                </a:solidFill>
              </a:rPr>
              <a:t>公告</a:t>
            </a:r>
            <a:r>
              <a:rPr lang="en-US" altLang="zh-TW" sz="2400" dirty="0">
                <a:solidFill>
                  <a:schemeClr val="tx1"/>
                </a:solidFill>
              </a:rPr>
              <a:t>)</a:t>
            </a:r>
            <a:r>
              <a:rPr lang="zh-TW" altLang="en-US" sz="2400" dirty="0">
                <a:solidFill>
                  <a:schemeClr val="tx1"/>
                </a:solidFill>
              </a:rPr>
              <a:t>：</a:t>
            </a:r>
            <a:endParaRPr lang="en-US" altLang="zh-TW" sz="2400" dirty="0">
              <a:solidFill>
                <a:schemeClr val="tx1"/>
              </a:solidFill>
            </a:endParaRPr>
          </a:p>
          <a:p>
            <a:pPr algn="l"/>
            <a:r>
              <a:rPr lang="zh-TW" altLang="en-US" sz="2400" dirty="0">
                <a:solidFill>
                  <a:schemeClr val="tx1"/>
                </a:solidFill>
              </a:rPr>
              <a:t>     </a:t>
            </a:r>
            <a:r>
              <a:rPr lang="en-US" altLang="zh-TW" sz="2400" dirty="0">
                <a:solidFill>
                  <a:schemeClr val="tx1"/>
                </a:solidFill>
              </a:rPr>
              <a:t>(1)</a:t>
            </a:r>
            <a:r>
              <a:rPr lang="zh-TW" altLang="en-US" sz="2400" dirty="0">
                <a:solidFill>
                  <a:schemeClr val="tx1"/>
                </a:solidFill>
              </a:rPr>
              <a:t>招標方式</a:t>
            </a:r>
            <a:r>
              <a:rPr lang="zh-TW" altLang="en-US" sz="2400" dirty="0">
                <a:solidFill>
                  <a:schemeClr val="tx1"/>
                </a:solidFill>
                <a:latin typeface="新細明體"/>
                <a:ea typeface="新細明體"/>
              </a:rPr>
              <a:t>：限制性招標</a:t>
            </a:r>
            <a:endParaRPr lang="en-US" altLang="zh-TW" sz="2400" dirty="0">
              <a:solidFill>
                <a:schemeClr val="tx1"/>
              </a:solidFill>
              <a:latin typeface="新細明體"/>
              <a:ea typeface="新細明體"/>
            </a:endParaRPr>
          </a:p>
          <a:p>
            <a:pPr algn="l"/>
            <a:r>
              <a:rPr lang="zh-TW" altLang="en-US" sz="2400" dirty="0">
                <a:solidFill>
                  <a:schemeClr val="tx1"/>
                </a:solidFill>
                <a:latin typeface="新細明體"/>
                <a:ea typeface="新細明體"/>
              </a:rPr>
              <a:t>    </a:t>
            </a:r>
            <a:r>
              <a:rPr lang="en-US" altLang="zh-TW" sz="2400" dirty="0">
                <a:solidFill>
                  <a:schemeClr val="tx1"/>
                </a:solidFill>
                <a:latin typeface="新細明體"/>
                <a:ea typeface="新細明體"/>
              </a:rPr>
              <a:t>(2)</a:t>
            </a:r>
            <a:r>
              <a:rPr lang="zh-TW" altLang="en-US" sz="2400" dirty="0">
                <a:solidFill>
                  <a:schemeClr val="tx1"/>
                </a:solidFill>
                <a:latin typeface="新細明體"/>
                <a:ea typeface="新細明體"/>
              </a:rPr>
              <a:t>決標方式：準用最有利標、固定價金</a:t>
            </a:r>
            <a:endParaRPr lang="en-US" altLang="zh-TW" sz="2400" dirty="0">
              <a:solidFill>
                <a:schemeClr val="tx1"/>
              </a:solidFill>
            </a:endParaRPr>
          </a:p>
          <a:p>
            <a:pPr algn="l"/>
            <a:r>
              <a:rPr lang="zh-TW" altLang="en-US" sz="2400" dirty="0">
                <a:solidFill>
                  <a:schemeClr val="tx1"/>
                </a:solidFill>
              </a:rPr>
              <a:t>     </a:t>
            </a:r>
            <a:r>
              <a:rPr lang="en-US" altLang="zh-TW" sz="2400" dirty="0">
                <a:solidFill>
                  <a:schemeClr val="tx1"/>
                </a:solidFill>
              </a:rPr>
              <a:t>(3)</a:t>
            </a:r>
            <a:r>
              <a:rPr lang="zh-TW" altLang="en-US" sz="2400" dirty="0">
                <a:solidFill>
                  <a:schemeClr val="tx1"/>
                </a:solidFill>
              </a:rPr>
              <a:t>評選結果</a:t>
            </a:r>
            <a:r>
              <a:rPr lang="en-US" altLang="zh-TW" sz="2400" dirty="0">
                <a:solidFill>
                  <a:schemeClr val="tx1"/>
                </a:solidFill>
              </a:rPr>
              <a:t>(108.10.31)</a:t>
            </a:r>
            <a:r>
              <a:rPr lang="zh-TW" altLang="en-US" sz="2400" dirty="0">
                <a:solidFill>
                  <a:schemeClr val="tx1"/>
                </a:solidFill>
                <a:latin typeface="新細明體"/>
              </a:rPr>
              <a:t>：</a:t>
            </a:r>
            <a:endParaRPr lang="en-US" altLang="zh-TW" sz="2400" dirty="0">
              <a:solidFill>
                <a:schemeClr val="tx1"/>
              </a:solidFill>
              <a:latin typeface="新細明體"/>
            </a:endParaRPr>
          </a:p>
          <a:p>
            <a:pPr algn="l"/>
            <a:r>
              <a:rPr lang="en-US" altLang="zh-TW" sz="2400" dirty="0">
                <a:solidFill>
                  <a:schemeClr val="tx1"/>
                </a:solidFill>
                <a:latin typeface="新細明體"/>
              </a:rPr>
              <a:t>        </a:t>
            </a:r>
            <a:r>
              <a:rPr lang="zh-TW" altLang="en-US" sz="2400" dirty="0">
                <a:solidFill>
                  <a:srgbClr val="FF0000"/>
                </a:solidFill>
                <a:latin typeface="新細明體"/>
              </a:rPr>
              <a:t>原規畫設計單位未得標</a:t>
            </a:r>
            <a:r>
              <a:rPr lang="zh-TW" altLang="en-US" sz="2400" dirty="0">
                <a:solidFill>
                  <a:srgbClr val="FF0000"/>
                </a:solidFill>
                <a:latin typeface="新細明體"/>
                <a:ea typeface="新細明體"/>
              </a:rPr>
              <a:t>，由另一家工程顧問公司得標</a:t>
            </a:r>
            <a:endParaRPr lang="en-US" altLang="zh-TW" sz="2400" dirty="0">
              <a:solidFill>
                <a:srgbClr val="FF0000"/>
              </a:solidFill>
              <a:latin typeface="新細明體"/>
              <a:ea typeface="新細明體"/>
            </a:endParaRPr>
          </a:p>
          <a:p>
            <a:pPr algn="l"/>
            <a:r>
              <a:rPr lang="en-US" altLang="zh-TW" sz="2400" dirty="0">
                <a:solidFill>
                  <a:schemeClr val="tx1"/>
                </a:solidFill>
                <a:latin typeface="新細明體"/>
                <a:ea typeface="新細明體"/>
              </a:rPr>
              <a:t/>
            </a:r>
            <a:br>
              <a:rPr lang="en-US" altLang="zh-TW" sz="2400" dirty="0">
                <a:solidFill>
                  <a:schemeClr val="tx1"/>
                </a:solidFill>
                <a:latin typeface="新細明體"/>
                <a:ea typeface="新細明體"/>
              </a:rPr>
            </a:br>
            <a:r>
              <a:rPr lang="zh-TW" altLang="en-US" sz="2400" dirty="0">
                <a:solidFill>
                  <a:schemeClr val="tx1"/>
                </a:solidFill>
                <a:latin typeface="新細明體"/>
                <a:ea typeface="新細明體"/>
              </a:rPr>
              <a:t>        </a:t>
            </a:r>
            <a:r>
              <a:rPr lang="zh-TW" altLang="en-US" sz="2400" dirty="0">
                <a:solidFill>
                  <a:schemeClr val="tx1"/>
                </a:solidFill>
                <a:highlight>
                  <a:srgbClr val="FFFF00"/>
                </a:highlight>
                <a:latin typeface="新細明體"/>
                <a:ea typeface="新細明體"/>
              </a:rPr>
              <a:t>主因：</a:t>
            </a:r>
            <a:endParaRPr lang="en-US" altLang="zh-TW" sz="2400" dirty="0">
              <a:solidFill>
                <a:schemeClr val="tx1"/>
              </a:solidFill>
              <a:highlight>
                <a:srgbClr val="FFFF00"/>
              </a:highlight>
              <a:latin typeface="新細明體"/>
              <a:ea typeface="新細明體"/>
            </a:endParaRPr>
          </a:p>
          <a:p>
            <a:pPr algn="l"/>
            <a:r>
              <a:rPr lang="en-US" altLang="zh-TW" sz="2400" dirty="0">
                <a:solidFill>
                  <a:schemeClr val="tx1"/>
                </a:solidFill>
                <a:latin typeface="新細明體"/>
                <a:ea typeface="新細明體"/>
              </a:rPr>
              <a:t>        A.</a:t>
            </a:r>
            <a:r>
              <a:rPr lang="zh-TW" altLang="en-US" sz="2400" dirty="0">
                <a:solidFill>
                  <a:srgbClr val="FF0000"/>
                </a:solidFill>
                <a:latin typeface="新細明體"/>
                <a:ea typeface="新細明體"/>
              </a:rPr>
              <a:t>訂製品過多，造價較高，受限經費，遊具缺</a:t>
            </a:r>
            <a:r>
              <a:rPr lang="zh-TW" altLang="en-US" sz="2400" dirty="0">
                <a:solidFill>
                  <a:srgbClr val="FF0000"/>
                </a:solidFill>
                <a:latin typeface="新細明體"/>
              </a:rPr>
              <a:t>乏多樣</a:t>
            </a:r>
            <a:endParaRPr lang="en-US" altLang="zh-TW" sz="2400" dirty="0">
              <a:solidFill>
                <a:srgbClr val="FF0000"/>
              </a:solidFill>
              <a:latin typeface="新細明體"/>
            </a:endParaRPr>
          </a:p>
          <a:p>
            <a:pPr algn="l"/>
            <a:r>
              <a:rPr lang="zh-TW" altLang="en-US" sz="2400" dirty="0">
                <a:solidFill>
                  <a:srgbClr val="FF0000"/>
                </a:solidFill>
                <a:latin typeface="新細明體"/>
              </a:rPr>
              <a:t>           性</a:t>
            </a:r>
            <a:r>
              <a:rPr lang="zh-TW" altLang="en-US" sz="2400" dirty="0">
                <a:solidFill>
                  <a:schemeClr val="tx1"/>
                </a:solidFill>
                <a:latin typeface="新細明體"/>
              </a:rPr>
              <a:t>。</a:t>
            </a:r>
            <a:endParaRPr lang="en-US" altLang="zh-TW" sz="2400" dirty="0">
              <a:solidFill>
                <a:schemeClr val="tx1"/>
              </a:solidFill>
              <a:latin typeface="新細明體"/>
              <a:ea typeface="新細明體"/>
            </a:endParaRPr>
          </a:p>
          <a:p>
            <a:pPr algn="l"/>
            <a:r>
              <a:rPr lang="zh-TW" altLang="en-US" sz="2400" dirty="0">
                <a:solidFill>
                  <a:schemeClr val="tx1"/>
                </a:solidFill>
                <a:latin typeface="新細明體"/>
                <a:ea typeface="新細明體"/>
              </a:rPr>
              <a:t>        </a:t>
            </a:r>
            <a:r>
              <a:rPr lang="en-US" altLang="zh-TW" sz="2400" dirty="0">
                <a:solidFill>
                  <a:schemeClr val="tx1"/>
                </a:solidFill>
                <a:latin typeface="新細明體"/>
                <a:ea typeface="新細明體"/>
              </a:rPr>
              <a:t>B.</a:t>
            </a:r>
            <a:r>
              <a:rPr lang="zh-TW" altLang="en-US" sz="2400" dirty="0">
                <a:solidFill>
                  <a:srgbClr val="FF0000"/>
                </a:solidFill>
                <a:latin typeface="新細明體"/>
                <a:ea typeface="新細明體"/>
              </a:rPr>
              <a:t>遊具具美感</a:t>
            </a:r>
            <a:r>
              <a:rPr lang="zh-TW" altLang="en-US" sz="2400" dirty="0">
                <a:solidFill>
                  <a:srgbClr val="FF0000"/>
                </a:solidFill>
                <a:latin typeface="新細明體"/>
              </a:rPr>
              <a:t>，但趣味性</a:t>
            </a:r>
            <a:r>
              <a:rPr lang="zh-TW" altLang="en-US" sz="2400" dirty="0">
                <a:solidFill>
                  <a:srgbClr val="FF0000"/>
                </a:solidFill>
                <a:latin typeface="新細明體"/>
                <a:ea typeface="新細明體"/>
              </a:rPr>
              <a:t>及刺激性較不足</a:t>
            </a:r>
            <a:r>
              <a:rPr lang="zh-TW" altLang="en-US" sz="2400" dirty="0">
                <a:solidFill>
                  <a:schemeClr val="tx1"/>
                </a:solidFill>
                <a:latin typeface="新細明體"/>
                <a:ea typeface="新細明體"/>
              </a:rPr>
              <a:t>。</a:t>
            </a:r>
            <a:endParaRPr lang="en-US" altLang="zh-TW" sz="2400" dirty="0">
              <a:solidFill>
                <a:schemeClr val="tx1"/>
              </a:solidFill>
              <a:latin typeface="新細明體"/>
            </a:endParaRPr>
          </a:p>
          <a:p>
            <a:pPr algn="l"/>
            <a:endParaRPr lang="en-US" altLang="zh-TW" dirty="0">
              <a:solidFill>
                <a:schemeClr val="tx1"/>
              </a:solidFill>
            </a:endParaRPr>
          </a:p>
        </p:txBody>
      </p:sp>
    </p:spTree>
    <p:extLst>
      <p:ext uri="{BB962C8B-B14F-4D97-AF65-F5344CB8AC3E}">
        <p14:creationId xmlns:p14="http://schemas.microsoft.com/office/powerpoint/2010/main" xmlns="" val="27601923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xmlns="" id="{0B4ED9F0-7123-409F-88E5-BBE0CCE730F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2555" y="1052736"/>
            <a:ext cx="8287917" cy="4875492"/>
          </a:xfrm>
          <a:prstGeom prst="rect">
            <a:avLst/>
          </a:prstGeom>
        </p:spPr>
      </p:pic>
    </p:spTree>
    <p:extLst>
      <p:ext uri="{BB962C8B-B14F-4D97-AF65-F5344CB8AC3E}">
        <p14:creationId xmlns:p14="http://schemas.microsoft.com/office/powerpoint/2010/main" xmlns="" val="36229857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D43B1860-62A5-42E3-8477-D2DD8273EE3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562" y="692696"/>
            <a:ext cx="8999884" cy="5328592"/>
          </a:xfrm>
          <a:prstGeom prst="rect">
            <a:avLst/>
          </a:prstGeom>
        </p:spPr>
      </p:pic>
    </p:spTree>
    <p:extLst>
      <p:ext uri="{BB962C8B-B14F-4D97-AF65-F5344CB8AC3E}">
        <p14:creationId xmlns:p14="http://schemas.microsoft.com/office/powerpoint/2010/main" xmlns="" val="6639665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xmlns="" id="{0B4ED9F0-7123-409F-88E5-BBE0CCE730F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2555" y="1052736"/>
            <a:ext cx="8287917" cy="4875492"/>
          </a:xfrm>
          <a:prstGeom prst="rect">
            <a:avLst/>
          </a:prstGeom>
        </p:spPr>
      </p:pic>
    </p:spTree>
    <p:extLst>
      <p:ext uri="{BB962C8B-B14F-4D97-AF65-F5344CB8AC3E}">
        <p14:creationId xmlns:p14="http://schemas.microsoft.com/office/powerpoint/2010/main" xmlns="" val="30328239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332656"/>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二</a:t>
            </a:r>
            <a:r>
              <a:rPr lang="en-US" altLang="zh-TW" dirty="0"/>
              <a:t>)</a:t>
            </a:r>
            <a:endParaRPr lang="zh-TW" altLang="en-US" dirty="0"/>
          </a:p>
        </p:txBody>
      </p:sp>
      <p:sp>
        <p:nvSpPr>
          <p:cNvPr id="3" name="副標題 2"/>
          <p:cNvSpPr>
            <a:spLocks noGrp="1"/>
          </p:cNvSpPr>
          <p:nvPr>
            <p:ph type="subTitle" idx="1"/>
          </p:nvPr>
        </p:nvSpPr>
        <p:spPr>
          <a:xfrm>
            <a:off x="577280" y="1386951"/>
            <a:ext cx="7984976" cy="648072"/>
          </a:xfrm>
        </p:spPr>
        <p:txBody>
          <a:bodyPr>
            <a:normAutofit/>
          </a:bodyPr>
          <a:lstStyle/>
          <a:p>
            <a:pPr algn="l"/>
            <a:r>
              <a:rPr lang="en-US" altLang="zh-TW" sz="3200" dirty="0">
                <a:solidFill>
                  <a:schemeClr val="tx1"/>
                </a:solidFill>
              </a:rPr>
              <a:t>1.</a:t>
            </a:r>
            <a:r>
              <a:rPr lang="zh-TW" altLang="en-US" sz="3200" dirty="0">
                <a:solidFill>
                  <a:schemeClr val="tx1"/>
                </a:solidFill>
                <a:hlinkClick r:id="rId3" action="ppaction://hlinksldjump"/>
              </a:rPr>
              <a:t>第一次基本設計</a:t>
            </a:r>
            <a:r>
              <a:rPr lang="en-US" altLang="zh-TW" sz="3200" dirty="0">
                <a:solidFill>
                  <a:schemeClr val="tx1"/>
                </a:solidFill>
                <a:hlinkClick r:id="rId3" action="ppaction://hlinksldjump"/>
              </a:rPr>
              <a:t>(108.11.28)</a:t>
            </a:r>
            <a:endParaRPr lang="en-US" altLang="zh-TW" sz="3200" dirty="0">
              <a:solidFill>
                <a:schemeClr val="tx1"/>
              </a:solidFill>
            </a:endParaRPr>
          </a:p>
          <a:p>
            <a:pPr algn="l"/>
            <a:endParaRPr lang="en-US" altLang="zh-TW" dirty="0">
              <a:solidFill>
                <a:schemeClr val="tx1"/>
              </a:solidFill>
            </a:endParaRPr>
          </a:p>
        </p:txBody>
      </p:sp>
      <p:sp>
        <p:nvSpPr>
          <p:cNvPr id="4" name="副標題 2">
            <a:extLst>
              <a:ext uri="{FF2B5EF4-FFF2-40B4-BE49-F238E27FC236}">
                <a16:creationId xmlns:a16="http://schemas.microsoft.com/office/drawing/2014/main" xmlns="" id="{588088C4-E546-49B5-ACA4-DA2BAE5D05FD}"/>
              </a:ext>
            </a:extLst>
          </p:cNvPr>
          <p:cNvSpPr txBox="1">
            <a:spLocks/>
          </p:cNvSpPr>
          <p:nvPr/>
        </p:nvSpPr>
        <p:spPr>
          <a:xfrm>
            <a:off x="577280" y="2132856"/>
            <a:ext cx="7984976" cy="6480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TW" dirty="0">
                <a:solidFill>
                  <a:schemeClr val="tx1"/>
                </a:solidFill>
              </a:rPr>
              <a:t>2.</a:t>
            </a:r>
            <a:r>
              <a:rPr lang="zh-TW" altLang="en-US" dirty="0">
                <a:solidFill>
                  <a:schemeClr val="tx1"/>
                </a:solidFill>
                <a:hlinkClick r:id="rId4" action="ppaction://hlinksldjump"/>
              </a:rPr>
              <a:t>第二次基本設計</a:t>
            </a:r>
            <a:r>
              <a:rPr lang="en-US" altLang="zh-TW" dirty="0">
                <a:solidFill>
                  <a:schemeClr val="tx1"/>
                </a:solidFill>
                <a:hlinkClick r:id="rId4" action="ppaction://hlinksldjump"/>
              </a:rPr>
              <a:t>(108.12.16)</a:t>
            </a:r>
            <a:endParaRPr lang="en-US" altLang="zh-TW" dirty="0">
              <a:solidFill>
                <a:schemeClr val="tx1"/>
              </a:solidFill>
            </a:endParaRPr>
          </a:p>
          <a:p>
            <a:pPr algn="l"/>
            <a:endParaRPr lang="en-US" altLang="zh-TW" dirty="0">
              <a:solidFill>
                <a:schemeClr val="tx1"/>
              </a:solidFill>
            </a:endParaRPr>
          </a:p>
        </p:txBody>
      </p:sp>
      <p:sp>
        <p:nvSpPr>
          <p:cNvPr id="5" name="副標題 2">
            <a:extLst>
              <a:ext uri="{FF2B5EF4-FFF2-40B4-BE49-F238E27FC236}">
                <a16:creationId xmlns:a16="http://schemas.microsoft.com/office/drawing/2014/main" xmlns="" id="{1EA74938-2CC0-43DB-BCF1-434E50627F8B}"/>
              </a:ext>
            </a:extLst>
          </p:cNvPr>
          <p:cNvSpPr txBox="1">
            <a:spLocks/>
          </p:cNvSpPr>
          <p:nvPr/>
        </p:nvSpPr>
        <p:spPr>
          <a:xfrm>
            <a:off x="577280" y="2780928"/>
            <a:ext cx="7984976" cy="6480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TW" dirty="0">
                <a:solidFill>
                  <a:schemeClr val="tx1"/>
                </a:solidFill>
              </a:rPr>
              <a:t>3.</a:t>
            </a:r>
            <a:r>
              <a:rPr lang="zh-TW" altLang="en-US" dirty="0">
                <a:solidFill>
                  <a:schemeClr val="tx1"/>
                </a:solidFill>
                <a:hlinkClick r:id="rId5" action="ppaction://hlinksldjump"/>
              </a:rPr>
              <a:t>第三次基本設計</a:t>
            </a:r>
            <a:r>
              <a:rPr lang="en-US" altLang="zh-TW" dirty="0">
                <a:solidFill>
                  <a:schemeClr val="tx1"/>
                </a:solidFill>
                <a:hlinkClick r:id="rId5" action="ppaction://hlinksldjump"/>
              </a:rPr>
              <a:t>(108.02.04)</a:t>
            </a:r>
            <a:endParaRPr lang="en-US" altLang="zh-TW" dirty="0">
              <a:solidFill>
                <a:schemeClr val="tx1"/>
              </a:solidFill>
            </a:endParaRPr>
          </a:p>
          <a:p>
            <a:pPr algn="l"/>
            <a:endParaRPr lang="en-US" altLang="zh-TW" dirty="0">
              <a:solidFill>
                <a:schemeClr val="tx1"/>
              </a:solidFill>
            </a:endParaRPr>
          </a:p>
        </p:txBody>
      </p:sp>
      <p:sp>
        <p:nvSpPr>
          <p:cNvPr id="6" name="副標題 2">
            <a:extLst>
              <a:ext uri="{FF2B5EF4-FFF2-40B4-BE49-F238E27FC236}">
                <a16:creationId xmlns:a16="http://schemas.microsoft.com/office/drawing/2014/main" xmlns="" id="{D16FDFDF-1367-4FED-A68A-1FDE2491AB84}"/>
              </a:ext>
            </a:extLst>
          </p:cNvPr>
          <p:cNvSpPr txBox="1">
            <a:spLocks/>
          </p:cNvSpPr>
          <p:nvPr/>
        </p:nvSpPr>
        <p:spPr>
          <a:xfrm>
            <a:off x="612880" y="3500636"/>
            <a:ext cx="7984976" cy="6480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TW" dirty="0">
                <a:solidFill>
                  <a:schemeClr val="tx1"/>
                </a:solidFill>
              </a:rPr>
              <a:t>4.</a:t>
            </a:r>
            <a:r>
              <a:rPr lang="zh-TW" altLang="en-US" dirty="0">
                <a:solidFill>
                  <a:schemeClr val="tx1"/>
                </a:solidFill>
                <a:hlinkClick r:id="rId6" action="ppaction://hlinksldjump"/>
              </a:rPr>
              <a:t>第一次細部設計計預算書審查</a:t>
            </a:r>
            <a:r>
              <a:rPr lang="en-US" altLang="zh-TW" dirty="0">
                <a:solidFill>
                  <a:schemeClr val="tx1"/>
                </a:solidFill>
                <a:hlinkClick r:id="rId6" action="ppaction://hlinksldjump"/>
              </a:rPr>
              <a:t>(109.03.05)</a:t>
            </a:r>
            <a:endParaRPr lang="en-US" altLang="zh-TW" dirty="0">
              <a:solidFill>
                <a:schemeClr val="tx1"/>
              </a:solidFill>
            </a:endParaRPr>
          </a:p>
          <a:p>
            <a:pPr algn="l"/>
            <a:endParaRPr lang="en-US" altLang="zh-TW" dirty="0">
              <a:solidFill>
                <a:schemeClr val="tx1"/>
              </a:solidFill>
            </a:endParaRPr>
          </a:p>
        </p:txBody>
      </p:sp>
      <p:sp>
        <p:nvSpPr>
          <p:cNvPr id="7" name="副標題 2">
            <a:extLst>
              <a:ext uri="{FF2B5EF4-FFF2-40B4-BE49-F238E27FC236}">
                <a16:creationId xmlns:a16="http://schemas.microsoft.com/office/drawing/2014/main" xmlns="" id="{000ED426-5F60-4B9B-8C39-A99B79C20FD3}"/>
              </a:ext>
            </a:extLst>
          </p:cNvPr>
          <p:cNvSpPr txBox="1">
            <a:spLocks/>
          </p:cNvSpPr>
          <p:nvPr/>
        </p:nvSpPr>
        <p:spPr>
          <a:xfrm>
            <a:off x="649144" y="4220344"/>
            <a:ext cx="7984976" cy="6480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TW" dirty="0">
                <a:solidFill>
                  <a:schemeClr val="tx1"/>
                </a:solidFill>
              </a:rPr>
              <a:t>5.</a:t>
            </a:r>
            <a:r>
              <a:rPr lang="zh-TW" altLang="en-US" dirty="0">
                <a:solidFill>
                  <a:schemeClr val="tx1"/>
                </a:solidFill>
                <a:hlinkClick r:id="rId7" action="ppaction://hlinksldjump"/>
              </a:rPr>
              <a:t>第二次細部設計計預算書審查</a:t>
            </a:r>
            <a:r>
              <a:rPr lang="en-US" altLang="zh-TW" dirty="0">
                <a:solidFill>
                  <a:schemeClr val="tx1"/>
                </a:solidFill>
                <a:hlinkClick r:id="rId7" action="ppaction://hlinksldjump"/>
              </a:rPr>
              <a:t>(109.03.15)</a:t>
            </a:r>
            <a:endParaRPr lang="en-US" altLang="zh-TW" dirty="0">
              <a:solidFill>
                <a:schemeClr val="tx1"/>
              </a:solidFill>
            </a:endParaRPr>
          </a:p>
          <a:p>
            <a:pPr algn="l"/>
            <a:endParaRPr lang="en-US" altLang="zh-TW" dirty="0">
              <a:solidFill>
                <a:schemeClr val="tx1"/>
              </a:solidFill>
            </a:endParaRPr>
          </a:p>
        </p:txBody>
      </p:sp>
    </p:spTree>
    <p:extLst>
      <p:ext uri="{BB962C8B-B14F-4D97-AF65-F5344CB8AC3E}">
        <p14:creationId xmlns:p14="http://schemas.microsoft.com/office/powerpoint/2010/main" xmlns="" val="29439298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332656"/>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三</a:t>
            </a:r>
            <a:r>
              <a:rPr lang="en-US" altLang="zh-TW" dirty="0"/>
              <a:t>)</a:t>
            </a:r>
            <a:endParaRPr lang="zh-TW" altLang="en-US" dirty="0"/>
          </a:p>
        </p:txBody>
      </p:sp>
      <p:sp>
        <p:nvSpPr>
          <p:cNvPr id="3" name="副標題 2"/>
          <p:cNvSpPr>
            <a:spLocks noGrp="1"/>
          </p:cNvSpPr>
          <p:nvPr>
            <p:ph type="subTitle" idx="1"/>
          </p:nvPr>
        </p:nvSpPr>
        <p:spPr>
          <a:xfrm>
            <a:off x="577280" y="2276872"/>
            <a:ext cx="7984976" cy="648072"/>
          </a:xfrm>
        </p:spPr>
        <p:txBody>
          <a:bodyPr>
            <a:normAutofit/>
          </a:bodyPr>
          <a:lstStyle/>
          <a:p>
            <a:pPr algn="l"/>
            <a:r>
              <a:rPr lang="en-US" altLang="zh-TW" sz="3600" dirty="0">
                <a:solidFill>
                  <a:schemeClr val="tx1"/>
                </a:solidFill>
              </a:rPr>
              <a:t>1.</a:t>
            </a:r>
            <a:r>
              <a:rPr lang="zh-TW" altLang="en-US" sz="3600" dirty="0">
                <a:solidFill>
                  <a:schemeClr val="tx1"/>
                </a:solidFill>
              </a:rPr>
              <a:t>第一次基本設計</a:t>
            </a:r>
            <a:r>
              <a:rPr lang="en-US" altLang="zh-TW" sz="3600" dirty="0">
                <a:solidFill>
                  <a:schemeClr val="tx1"/>
                </a:solidFill>
              </a:rPr>
              <a:t>(108.11.28)</a:t>
            </a:r>
            <a:r>
              <a:rPr lang="zh-TW" altLang="en-US" sz="3600" dirty="0">
                <a:solidFill>
                  <a:schemeClr val="tx1"/>
                </a:solidFill>
              </a:rPr>
              <a:t>：</a:t>
            </a:r>
            <a:endParaRPr lang="en-US" altLang="zh-TW" sz="3600" dirty="0">
              <a:solidFill>
                <a:schemeClr val="tx1"/>
              </a:solidFill>
            </a:endParaRPr>
          </a:p>
          <a:p>
            <a:pPr algn="l"/>
            <a:endParaRPr lang="en-US" altLang="zh-TW" dirty="0">
              <a:solidFill>
                <a:schemeClr val="tx1"/>
              </a:solidFill>
            </a:endParaRPr>
          </a:p>
        </p:txBody>
      </p:sp>
    </p:spTree>
    <p:extLst>
      <p:ext uri="{BB962C8B-B14F-4D97-AF65-F5344CB8AC3E}">
        <p14:creationId xmlns:p14="http://schemas.microsoft.com/office/powerpoint/2010/main" xmlns="" val="38788805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群組 4"/>
          <p:cNvGrpSpPr/>
          <p:nvPr/>
        </p:nvGrpSpPr>
        <p:grpSpPr>
          <a:xfrm>
            <a:off x="-11133" y="891159"/>
            <a:ext cx="9155133" cy="5627274"/>
            <a:chOff x="-15586" y="1247623"/>
            <a:chExt cx="12817186" cy="7878184"/>
          </a:xfrm>
        </p:grpSpPr>
        <p:pic>
          <p:nvPicPr>
            <p:cNvPr id="4" name="圖片 3"/>
            <p:cNvPicPr>
              <a:picLocks noChangeAspect="1"/>
            </p:cNvPicPr>
            <p:nvPr/>
          </p:nvPicPr>
          <p:blipFill rotWithShape="1">
            <a:blip r:embed="rId3" cstate="print">
              <a:extLst>
                <a:ext uri="{28A0092B-C50C-407E-A947-70E740481C1C}">
                  <a14:useLocalDpi xmlns:a14="http://schemas.microsoft.com/office/drawing/2010/main" xmlns="" val="0"/>
                </a:ext>
              </a:extLst>
            </a:blip>
            <a:srcRect l="2227"/>
            <a:stretch/>
          </p:blipFill>
          <p:spPr>
            <a:xfrm>
              <a:off x="-15586" y="1751973"/>
              <a:ext cx="12817186" cy="7373834"/>
            </a:xfrm>
            <a:prstGeom prst="rect">
              <a:avLst/>
            </a:prstGeom>
          </p:spPr>
        </p:pic>
        <p:sp>
          <p:nvSpPr>
            <p:cNvPr id="10" name="矩形圖說文字 9"/>
            <p:cNvSpPr/>
            <p:nvPr/>
          </p:nvSpPr>
          <p:spPr>
            <a:xfrm>
              <a:off x="2988853" y="6685795"/>
              <a:ext cx="2208811" cy="475013"/>
            </a:xfrm>
            <a:prstGeom prst="wedgeRectCallout">
              <a:avLst>
                <a:gd name="adj1" fmla="val -42339"/>
                <a:gd name="adj2" fmla="val -3925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廊道</a:t>
              </a:r>
            </a:p>
          </p:txBody>
        </p:sp>
        <p:sp>
          <p:nvSpPr>
            <p:cNvPr id="6" name="矩形圖說文字 5"/>
            <p:cNvSpPr/>
            <p:nvPr/>
          </p:nvSpPr>
          <p:spPr>
            <a:xfrm>
              <a:off x="368134" y="7612071"/>
              <a:ext cx="2208811" cy="475013"/>
            </a:xfrm>
            <a:prstGeom prst="wedgeRectCallout">
              <a:avLst>
                <a:gd name="adj1" fmla="val 11963"/>
                <a:gd name="adj2" fmla="val -5375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陀螺攀爬溜滑梯</a:t>
              </a:r>
            </a:p>
          </p:txBody>
        </p:sp>
        <p:sp>
          <p:nvSpPr>
            <p:cNvPr id="12" name="矩形圖說文字 11"/>
            <p:cNvSpPr/>
            <p:nvPr/>
          </p:nvSpPr>
          <p:spPr>
            <a:xfrm>
              <a:off x="5402380" y="5293709"/>
              <a:ext cx="2208811" cy="475013"/>
            </a:xfrm>
            <a:prstGeom prst="wedgeRectCallout">
              <a:avLst>
                <a:gd name="adj1" fmla="val -57842"/>
                <a:gd name="adj2" fmla="val -4615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轉杯搖搖樂</a:t>
              </a:r>
            </a:p>
          </p:txBody>
        </p:sp>
        <p:sp>
          <p:nvSpPr>
            <p:cNvPr id="13" name="矩形圖說文字 12"/>
            <p:cNvSpPr/>
            <p:nvPr/>
          </p:nvSpPr>
          <p:spPr>
            <a:xfrm>
              <a:off x="1341910" y="1247625"/>
              <a:ext cx="2208811" cy="504344"/>
            </a:xfrm>
            <a:prstGeom prst="wedgeRectCallout">
              <a:avLst>
                <a:gd name="adj1" fmla="val 66263"/>
                <a:gd name="adj2" fmla="val 40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陀螺旋轉盤</a:t>
              </a:r>
            </a:p>
          </p:txBody>
        </p:sp>
        <p:sp>
          <p:nvSpPr>
            <p:cNvPr id="14" name="矩形圖說文字 13"/>
            <p:cNvSpPr/>
            <p:nvPr/>
          </p:nvSpPr>
          <p:spPr>
            <a:xfrm>
              <a:off x="3752601" y="1247624"/>
              <a:ext cx="2208811" cy="475013"/>
            </a:xfrm>
            <a:prstGeom prst="wedgeRectCallout">
              <a:avLst>
                <a:gd name="adj1" fmla="val -1479"/>
                <a:gd name="adj2" fmla="val 2525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陀螺造型座椅</a:t>
              </a:r>
            </a:p>
          </p:txBody>
        </p:sp>
        <p:sp>
          <p:nvSpPr>
            <p:cNvPr id="15" name="矩形圖說文字 14"/>
            <p:cNvSpPr/>
            <p:nvPr/>
          </p:nvSpPr>
          <p:spPr>
            <a:xfrm>
              <a:off x="8748386" y="7374564"/>
              <a:ext cx="2208811" cy="475013"/>
            </a:xfrm>
            <a:prstGeom prst="wedgeRectCallout">
              <a:avLst>
                <a:gd name="adj1" fmla="val 32392"/>
                <a:gd name="adj2" fmla="val -46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廊道步道</a:t>
              </a:r>
            </a:p>
          </p:txBody>
        </p:sp>
        <p:sp>
          <p:nvSpPr>
            <p:cNvPr id="16" name="矩形圖說文字 15"/>
            <p:cNvSpPr/>
            <p:nvPr/>
          </p:nvSpPr>
          <p:spPr>
            <a:xfrm>
              <a:off x="10474035" y="1247623"/>
              <a:ext cx="2208811" cy="475013"/>
            </a:xfrm>
            <a:prstGeom prst="wedgeRectCallout">
              <a:avLst>
                <a:gd name="adj1" fmla="val -1479"/>
                <a:gd name="adj2" fmla="val 2525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造型花台</a:t>
              </a:r>
            </a:p>
          </p:txBody>
        </p:sp>
        <p:sp>
          <p:nvSpPr>
            <p:cNvPr id="17" name="矩形圖說文字 16"/>
            <p:cNvSpPr/>
            <p:nvPr/>
          </p:nvSpPr>
          <p:spPr>
            <a:xfrm>
              <a:off x="3971492" y="5948816"/>
              <a:ext cx="3261821" cy="475013"/>
            </a:xfrm>
            <a:prstGeom prst="wedgeRectCallout">
              <a:avLst>
                <a:gd name="adj1" fmla="val -45511"/>
                <a:gd name="adj2" fmla="val -2373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彩色彈性橡膠無縫地墊</a:t>
              </a:r>
            </a:p>
          </p:txBody>
        </p:sp>
      </p:grpSp>
      <p:sp>
        <p:nvSpPr>
          <p:cNvPr id="18" name="投影片編號版面配置區 5">
            <a:extLst>
              <a:ext uri="{FF2B5EF4-FFF2-40B4-BE49-F238E27FC236}">
                <a16:creationId xmlns:a16="http://schemas.microsoft.com/office/drawing/2014/main" xmlns="" id="{7FE5D296-CD0D-4B8D-89FC-C780C1B4A123}"/>
              </a:ext>
            </a:extLst>
          </p:cNvPr>
          <p:cNvSpPr txBox="1">
            <a:spLocks/>
          </p:cNvSpPr>
          <p:nvPr/>
        </p:nvSpPr>
        <p:spPr>
          <a:xfrm>
            <a:off x="8649720" y="6450848"/>
            <a:ext cx="435769" cy="365125"/>
          </a:xfrm>
          <a:prstGeom prst="rect">
            <a:avLst/>
          </a:prstGeom>
        </p:spPr>
        <p:txBody>
          <a:bodyPr vert="horz" lIns="76809" tIns="38405" rIns="76809" bIns="38405"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26578"/>
            <a:fld id="{193490DD-7C62-43CE-9C53-A03B3E6DD587}" type="slidenum">
              <a:rPr lang="zh-TW" altLang="en-US" sz="857">
                <a:solidFill>
                  <a:prstClr val="black">
                    <a:tint val="75000"/>
                  </a:prstClr>
                </a:solidFill>
                <a:latin typeface="華康中黑體" panose="020B0509000000000000" pitchFamily="49" charset="-120"/>
                <a:ea typeface="華康中黑體" panose="020B0509000000000000" pitchFamily="49" charset="-120"/>
              </a:rPr>
              <a:pPr defTabSz="326578"/>
              <a:t>48</a:t>
            </a:fld>
            <a:endParaRPr lang="zh-TW" altLang="en-US" sz="857" dirty="0">
              <a:solidFill>
                <a:prstClr val="black">
                  <a:tint val="75000"/>
                </a:prstClr>
              </a:solidFill>
              <a:latin typeface="華康中黑體" panose="020B0509000000000000" pitchFamily="49" charset="-120"/>
              <a:ea typeface="華康中黑體" panose="020B0509000000000000" pitchFamily="49" charset="-120"/>
            </a:endParaRPr>
          </a:p>
        </p:txBody>
      </p:sp>
    </p:spTree>
    <p:extLst>
      <p:ext uri="{BB962C8B-B14F-4D97-AF65-F5344CB8AC3E}">
        <p14:creationId xmlns:p14="http://schemas.microsoft.com/office/powerpoint/2010/main" xmlns="" val="2643489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xmlns="" id="{F2DA36CF-3DAC-4D26-BAB7-6EB911C596BA}"/>
              </a:ext>
            </a:extLst>
          </p:cNvPr>
          <p:cNvSpPr txBox="1"/>
          <p:nvPr/>
        </p:nvSpPr>
        <p:spPr>
          <a:xfrm>
            <a:off x="198869" y="350553"/>
            <a:ext cx="3312834" cy="420901"/>
          </a:xfrm>
          <a:prstGeom prst="rect">
            <a:avLst/>
          </a:prstGeom>
          <a:noFill/>
        </p:spPr>
        <p:txBody>
          <a:bodyPr wrap="square" lIns="57611" tIns="28805" rIns="57611" bIns="28805">
            <a:spAutoFit/>
          </a:bodyPr>
          <a:lstStyle/>
          <a:p>
            <a:pPr defTabSz="768092"/>
            <a:r>
              <a:rPr lang="zh-TW" altLang="en-US" sz="2357" dirty="0">
                <a:solidFill>
                  <a:prstClr val="black">
                    <a:lumMod val="75000"/>
                    <a:lumOff val="25000"/>
                  </a:prstClr>
                </a:solidFill>
                <a:latin typeface="華康儷金黑" panose="020B0809000000000000" pitchFamily="49" charset="-120"/>
                <a:ea typeface="華康儷金黑" panose="020B0809000000000000" pitchFamily="49" charset="-120"/>
              </a:rPr>
              <a:t>全區模擬圖一</a:t>
            </a:r>
            <a:r>
              <a:rPr lang="en-US" altLang="zh-TW" sz="2357" dirty="0">
                <a:solidFill>
                  <a:prstClr val="black">
                    <a:lumMod val="75000"/>
                    <a:lumOff val="25000"/>
                  </a:prstClr>
                </a:solidFill>
                <a:latin typeface="華康儷金黑" panose="020B0809000000000000" pitchFamily="49" charset="-120"/>
                <a:ea typeface="華康儷金黑" panose="020B0809000000000000" pitchFamily="49" charset="-120"/>
              </a:rPr>
              <a:t>(</a:t>
            </a:r>
            <a:r>
              <a:rPr lang="zh-TW" altLang="en-US" sz="2357" dirty="0">
                <a:solidFill>
                  <a:prstClr val="black">
                    <a:lumMod val="75000"/>
                    <a:lumOff val="25000"/>
                  </a:prstClr>
                </a:solidFill>
                <a:latin typeface="華康儷金黑" panose="020B0809000000000000" pitchFamily="49" charset="-120"/>
                <a:ea typeface="華康儷金黑" panose="020B0809000000000000" pitchFamily="49" charset="-120"/>
              </a:rPr>
              <a:t>遊戲區</a:t>
            </a:r>
            <a:r>
              <a:rPr lang="en-US" altLang="zh-TW" sz="2357" dirty="0">
                <a:solidFill>
                  <a:prstClr val="black">
                    <a:lumMod val="75000"/>
                    <a:lumOff val="25000"/>
                  </a:prstClr>
                </a:solidFill>
                <a:latin typeface="華康儷金黑" panose="020B0809000000000000" pitchFamily="49" charset="-120"/>
                <a:ea typeface="華康儷金黑" panose="020B0809000000000000" pitchFamily="49" charset="-120"/>
              </a:rPr>
              <a:t>)</a:t>
            </a:r>
            <a:endParaRPr lang="zh-TW" altLang="en-US" sz="2357" dirty="0">
              <a:solidFill>
                <a:prstClr val="black">
                  <a:lumMod val="75000"/>
                  <a:lumOff val="25000"/>
                </a:prstClr>
              </a:solidFill>
              <a:latin typeface="華康儷金黑" panose="020B0809000000000000" pitchFamily="49" charset="-120"/>
              <a:ea typeface="華康儷金黑" panose="020B0809000000000000" pitchFamily="49" charset="-120"/>
            </a:endParaRPr>
          </a:p>
        </p:txBody>
      </p:sp>
      <p:sp>
        <p:nvSpPr>
          <p:cNvPr id="36" name="投影片編號版面配置區 5">
            <a:extLst>
              <a:ext uri="{FF2B5EF4-FFF2-40B4-BE49-F238E27FC236}">
                <a16:creationId xmlns:a16="http://schemas.microsoft.com/office/drawing/2014/main" xmlns="" id="{C588AE80-F4DB-4806-9236-034CAAF79BAE}"/>
              </a:ext>
            </a:extLst>
          </p:cNvPr>
          <p:cNvSpPr txBox="1">
            <a:spLocks/>
          </p:cNvSpPr>
          <p:nvPr/>
        </p:nvSpPr>
        <p:spPr>
          <a:xfrm>
            <a:off x="8649720" y="6450848"/>
            <a:ext cx="435769" cy="365125"/>
          </a:xfrm>
          <a:prstGeom prst="rect">
            <a:avLst/>
          </a:prstGeom>
        </p:spPr>
        <p:txBody>
          <a:bodyPr vert="horz" lIns="76809" tIns="38405" rIns="76809" bIns="38405"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26578"/>
            <a:fld id="{193490DD-7C62-43CE-9C53-A03B3E6DD587}" type="slidenum">
              <a:rPr lang="zh-TW" altLang="en-US" sz="857">
                <a:solidFill>
                  <a:prstClr val="black">
                    <a:tint val="75000"/>
                  </a:prstClr>
                </a:solidFill>
                <a:latin typeface="華康中黑體" panose="020B0509000000000000" pitchFamily="49" charset="-120"/>
                <a:ea typeface="華康中黑體" panose="020B0509000000000000" pitchFamily="49" charset="-120"/>
              </a:rPr>
              <a:pPr defTabSz="326578"/>
              <a:t>49</a:t>
            </a:fld>
            <a:endParaRPr lang="zh-TW" altLang="en-US" sz="857" dirty="0">
              <a:solidFill>
                <a:prstClr val="black">
                  <a:tint val="75000"/>
                </a:prstClr>
              </a:solidFill>
              <a:latin typeface="華康中黑體" panose="020B0509000000000000" pitchFamily="49" charset="-120"/>
              <a:ea typeface="華康中黑體" panose="020B0509000000000000" pitchFamily="49"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077791"/>
            <a:ext cx="9144000" cy="5143500"/>
          </a:xfrm>
          <a:prstGeom prst="rect">
            <a:avLst/>
          </a:prstGeom>
        </p:spPr>
      </p:pic>
    </p:spTree>
    <p:extLst>
      <p:ext uri="{BB962C8B-B14F-4D97-AF65-F5344CB8AC3E}">
        <p14:creationId xmlns:p14="http://schemas.microsoft.com/office/powerpoint/2010/main" xmlns="" val="1357508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8136904" cy="5544616"/>
          </a:xfrm>
        </p:spPr>
        <p:txBody>
          <a:bodyPr/>
          <a:lstStyle/>
          <a:p>
            <a:endParaRPr lang="zh-TW" altLang="en-US" dirty="0"/>
          </a:p>
        </p:txBody>
      </p:sp>
      <p:pic>
        <p:nvPicPr>
          <p:cNvPr id="5" name="圖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3861" y="260648"/>
            <a:ext cx="8957513" cy="6477828"/>
          </a:xfrm>
          <a:prstGeom prst="rect">
            <a:avLst/>
          </a:prstGeom>
        </p:spPr>
      </p:pic>
    </p:spTree>
    <p:extLst>
      <p:ext uri="{BB962C8B-B14F-4D97-AF65-F5344CB8AC3E}">
        <p14:creationId xmlns:p14="http://schemas.microsoft.com/office/powerpoint/2010/main" xmlns="" val="371350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xmlns="" id="{F2DA36CF-3DAC-4D26-BAB7-6EB911C596BA}"/>
              </a:ext>
            </a:extLst>
          </p:cNvPr>
          <p:cNvSpPr txBox="1"/>
          <p:nvPr/>
        </p:nvSpPr>
        <p:spPr>
          <a:xfrm>
            <a:off x="0" y="334758"/>
            <a:ext cx="3342056" cy="420901"/>
          </a:xfrm>
          <a:prstGeom prst="rect">
            <a:avLst/>
          </a:prstGeom>
          <a:noFill/>
        </p:spPr>
        <p:txBody>
          <a:bodyPr wrap="square" lIns="57611" tIns="28805" rIns="57611" bIns="28805">
            <a:spAutoFit/>
          </a:bodyPr>
          <a:lstStyle/>
          <a:p>
            <a:pPr defTabSz="768092"/>
            <a:r>
              <a:rPr lang="zh-TW" altLang="en-US" sz="2357" dirty="0">
                <a:solidFill>
                  <a:prstClr val="black">
                    <a:lumMod val="75000"/>
                    <a:lumOff val="25000"/>
                  </a:prstClr>
                </a:solidFill>
                <a:latin typeface="華康儷金黑" panose="020B0809000000000000" pitchFamily="49" charset="-120"/>
                <a:ea typeface="華康儷金黑" panose="020B0809000000000000" pitchFamily="49" charset="-120"/>
              </a:rPr>
              <a:t>全區模擬圖二</a:t>
            </a:r>
            <a:r>
              <a:rPr lang="en-US" altLang="zh-TW" sz="2357" dirty="0">
                <a:solidFill>
                  <a:prstClr val="black">
                    <a:lumMod val="75000"/>
                    <a:lumOff val="25000"/>
                  </a:prstClr>
                </a:solidFill>
                <a:latin typeface="華康儷金黑" panose="020B0809000000000000" pitchFamily="49" charset="-120"/>
                <a:ea typeface="華康儷金黑" panose="020B0809000000000000" pitchFamily="49" charset="-120"/>
              </a:rPr>
              <a:t>(</a:t>
            </a:r>
            <a:r>
              <a:rPr lang="zh-TW" altLang="en-US" sz="2357" dirty="0">
                <a:solidFill>
                  <a:prstClr val="black">
                    <a:lumMod val="75000"/>
                    <a:lumOff val="25000"/>
                  </a:prstClr>
                </a:solidFill>
                <a:latin typeface="華康儷金黑" panose="020B0809000000000000" pitchFamily="49" charset="-120"/>
                <a:ea typeface="華康儷金黑" panose="020B0809000000000000" pitchFamily="49" charset="-120"/>
              </a:rPr>
              <a:t>廊道步道</a:t>
            </a:r>
            <a:r>
              <a:rPr lang="en-US" altLang="zh-TW" sz="2357" dirty="0">
                <a:solidFill>
                  <a:prstClr val="black">
                    <a:lumMod val="75000"/>
                    <a:lumOff val="25000"/>
                  </a:prstClr>
                </a:solidFill>
                <a:latin typeface="華康儷金黑" panose="020B0809000000000000" pitchFamily="49" charset="-120"/>
                <a:ea typeface="華康儷金黑" panose="020B0809000000000000" pitchFamily="49" charset="-120"/>
              </a:rPr>
              <a:t>)</a:t>
            </a:r>
            <a:endParaRPr lang="zh-TW" altLang="en-US" sz="2357" dirty="0">
              <a:solidFill>
                <a:prstClr val="black">
                  <a:lumMod val="75000"/>
                  <a:lumOff val="25000"/>
                </a:prstClr>
              </a:solidFill>
              <a:latin typeface="華康儷金黑" panose="020B0809000000000000" pitchFamily="49" charset="-120"/>
              <a:ea typeface="華康儷金黑" panose="020B0809000000000000" pitchFamily="49" charset="-120"/>
            </a:endParaRPr>
          </a:p>
        </p:txBody>
      </p:sp>
      <p:sp>
        <p:nvSpPr>
          <p:cNvPr id="36" name="投影片編號版面配置區 5">
            <a:extLst>
              <a:ext uri="{FF2B5EF4-FFF2-40B4-BE49-F238E27FC236}">
                <a16:creationId xmlns:a16="http://schemas.microsoft.com/office/drawing/2014/main" xmlns="" id="{C588AE80-F4DB-4806-9236-034CAAF79BAE}"/>
              </a:ext>
            </a:extLst>
          </p:cNvPr>
          <p:cNvSpPr txBox="1">
            <a:spLocks/>
          </p:cNvSpPr>
          <p:nvPr/>
        </p:nvSpPr>
        <p:spPr>
          <a:xfrm>
            <a:off x="8649720" y="6450848"/>
            <a:ext cx="435769" cy="365125"/>
          </a:xfrm>
          <a:prstGeom prst="rect">
            <a:avLst/>
          </a:prstGeom>
        </p:spPr>
        <p:txBody>
          <a:bodyPr vert="horz" lIns="76809" tIns="38405" rIns="76809" bIns="38405"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26578"/>
            <a:fld id="{193490DD-7C62-43CE-9C53-A03B3E6DD587}" type="slidenum">
              <a:rPr lang="zh-TW" altLang="en-US" sz="857">
                <a:solidFill>
                  <a:prstClr val="black">
                    <a:tint val="75000"/>
                  </a:prstClr>
                </a:solidFill>
                <a:latin typeface="華康中黑體" panose="020B0509000000000000" pitchFamily="49" charset="-120"/>
                <a:ea typeface="華康中黑體" panose="020B0509000000000000" pitchFamily="49" charset="-120"/>
              </a:rPr>
              <a:pPr defTabSz="326578"/>
              <a:t>50</a:t>
            </a:fld>
            <a:endParaRPr lang="zh-TW" altLang="en-US" sz="857" dirty="0">
              <a:solidFill>
                <a:prstClr val="black">
                  <a:tint val="75000"/>
                </a:prstClr>
              </a:solidFill>
              <a:latin typeface="華康中黑體" panose="020B0509000000000000" pitchFamily="49" charset="-120"/>
              <a:ea typeface="華康中黑體" panose="020B0509000000000000" pitchFamily="49" charset="-12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238957"/>
            <a:ext cx="9144000" cy="5143500"/>
          </a:xfrm>
          <a:prstGeom prst="rect">
            <a:avLst/>
          </a:prstGeom>
        </p:spPr>
      </p:pic>
    </p:spTree>
    <p:extLst>
      <p:ext uri="{BB962C8B-B14F-4D97-AF65-F5344CB8AC3E}">
        <p14:creationId xmlns:p14="http://schemas.microsoft.com/office/powerpoint/2010/main" xmlns="" val="20933823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332656"/>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四</a:t>
            </a:r>
            <a:r>
              <a:rPr lang="en-US" altLang="zh-TW" dirty="0"/>
              <a:t>)</a:t>
            </a:r>
            <a:endParaRPr lang="zh-TW" altLang="en-US" dirty="0"/>
          </a:p>
        </p:txBody>
      </p:sp>
      <p:sp>
        <p:nvSpPr>
          <p:cNvPr id="3" name="副標題 2"/>
          <p:cNvSpPr>
            <a:spLocks noGrp="1"/>
          </p:cNvSpPr>
          <p:nvPr>
            <p:ph type="subTitle" idx="1"/>
          </p:nvPr>
        </p:nvSpPr>
        <p:spPr>
          <a:xfrm>
            <a:off x="611560" y="1484784"/>
            <a:ext cx="7984976" cy="4752528"/>
          </a:xfrm>
        </p:spPr>
        <p:txBody>
          <a:bodyPr>
            <a:normAutofit/>
          </a:bodyPr>
          <a:lstStyle/>
          <a:p>
            <a:pPr algn="l"/>
            <a:r>
              <a:rPr lang="zh-TW" altLang="en-US" sz="3200" dirty="0">
                <a:solidFill>
                  <a:schemeClr val="tx1"/>
                </a:solidFill>
              </a:rPr>
              <a:t>     </a:t>
            </a:r>
            <a:r>
              <a:rPr lang="en-US" altLang="zh-TW" sz="3200" dirty="0">
                <a:solidFill>
                  <a:schemeClr val="tx1"/>
                </a:solidFill>
              </a:rPr>
              <a:t>(1)</a:t>
            </a:r>
            <a:r>
              <a:rPr lang="zh-TW" altLang="en-US" sz="3200" dirty="0">
                <a:solidFill>
                  <a:schemeClr val="tx1"/>
                </a:solidFill>
                <a:hlinkClick r:id="rId3" action="ppaction://hlinkfile"/>
              </a:rPr>
              <a:t>委員意見</a:t>
            </a:r>
            <a:r>
              <a:rPr lang="zh-TW" altLang="en-US" sz="3200" dirty="0">
                <a:solidFill>
                  <a:schemeClr val="tx1"/>
                </a:solidFill>
                <a:latin typeface="新細明體"/>
                <a:ea typeface="新細明體"/>
              </a:rPr>
              <a:t>：</a:t>
            </a:r>
            <a:endParaRPr lang="en-US" altLang="zh-TW" sz="3200" dirty="0">
              <a:solidFill>
                <a:schemeClr val="tx1"/>
              </a:solidFill>
            </a:endParaRPr>
          </a:p>
          <a:p>
            <a:pPr algn="l"/>
            <a:r>
              <a:rPr lang="zh-TW" altLang="en-US" sz="3200" dirty="0">
                <a:solidFill>
                  <a:schemeClr val="tx1"/>
                </a:solidFill>
              </a:rPr>
              <a:t> </a:t>
            </a:r>
            <a:endParaRPr lang="en-US" altLang="zh-TW" sz="3200" dirty="0">
              <a:solidFill>
                <a:schemeClr val="tx1"/>
              </a:solidFill>
            </a:endParaRPr>
          </a:p>
          <a:p>
            <a:pPr algn="l"/>
            <a:r>
              <a:rPr lang="zh-TW" altLang="en-US" sz="3200" dirty="0">
                <a:solidFill>
                  <a:schemeClr val="tx1"/>
                </a:solidFill>
                <a:latin typeface="新細明體"/>
                <a:ea typeface="新細明體"/>
              </a:rPr>
              <a:t>    </a:t>
            </a:r>
            <a:r>
              <a:rPr lang="en-US" altLang="zh-TW" sz="3200" dirty="0">
                <a:solidFill>
                  <a:schemeClr val="tx1"/>
                </a:solidFill>
              </a:rPr>
              <a:t>(2)</a:t>
            </a:r>
            <a:r>
              <a:rPr lang="zh-TW" altLang="en-US" sz="3200" dirty="0">
                <a:solidFill>
                  <a:schemeClr val="tx1"/>
                </a:solidFill>
                <a:latin typeface="新細明體"/>
                <a:ea typeface="新細明體"/>
              </a:rPr>
              <a:t>決議</a:t>
            </a:r>
            <a:r>
              <a:rPr lang="en-US" altLang="zh-TW" sz="3200" dirty="0">
                <a:solidFill>
                  <a:schemeClr val="tx1"/>
                </a:solidFill>
                <a:latin typeface="新細明體"/>
              </a:rPr>
              <a:t>:</a:t>
            </a:r>
          </a:p>
          <a:p>
            <a:pPr algn="l"/>
            <a:r>
              <a:rPr lang="zh-TW" altLang="en-US" sz="3200" dirty="0">
                <a:solidFill>
                  <a:schemeClr val="tx1"/>
                </a:solidFill>
                <a:latin typeface="新細明體"/>
              </a:rPr>
              <a:t>         本基本設計不符需求，請重新解構、</a:t>
            </a:r>
            <a:endParaRPr lang="en-US" altLang="zh-TW" sz="3200" dirty="0">
              <a:solidFill>
                <a:schemeClr val="tx1"/>
              </a:solidFill>
              <a:latin typeface="新細明體"/>
            </a:endParaRPr>
          </a:p>
          <a:p>
            <a:pPr algn="l"/>
            <a:r>
              <a:rPr lang="zh-TW" altLang="en-US" sz="3200" dirty="0">
                <a:solidFill>
                  <a:schemeClr val="tx1"/>
                </a:solidFill>
                <a:latin typeface="新細明體"/>
              </a:rPr>
              <a:t>         重新思考設計，並請依委員意見及教</a:t>
            </a:r>
          </a:p>
          <a:p>
            <a:pPr algn="l"/>
            <a:r>
              <a:rPr lang="zh-TW" altLang="en-US" sz="3200" dirty="0">
                <a:solidFill>
                  <a:schemeClr val="tx1"/>
                </a:solidFill>
                <a:latin typeface="新細明體"/>
              </a:rPr>
              <a:t>         育部審查意見修正。</a:t>
            </a:r>
          </a:p>
          <a:p>
            <a:pPr algn="l"/>
            <a:endParaRPr lang="en-US" altLang="zh-TW" dirty="0">
              <a:solidFill>
                <a:schemeClr val="tx1"/>
              </a:solidFill>
            </a:endParaRPr>
          </a:p>
        </p:txBody>
      </p:sp>
    </p:spTree>
    <p:extLst>
      <p:ext uri="{BB962C8B-B14F-4D97-AF65-F5344CB8AC3E}">
        <p14:creationId xmlns:p14="http://schemas.microsoft.com/office/powerpoint/2010/main" xmlns="" val="14620909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332656"/>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五</a:t>
            </a:r>
            <a:r>
              <a:rPr lang="en-US" altLang="zh-TW" dirty="0"/>
              <a:t>)</a:t>
            </a:r>
            <a:endParaRPr lang="zh-TW" altLang="en-US" dirty="0"/>
          </a:p>
        </p:txBody>
      </p:sp>
      <p:sp>
        <p:nvSpPr>
          <p:cNvPr id="3" name="副標題 2"/>
          <p:cNvSpPr>
            <a:spLocks noGrp="1"/>
          </p:cNvSpPr>
          <p:nvPr>
            <p:ph type="subTitle" idx="1"/>
          </p:nvPr>
        </p:nvSpPr>
        <p:spPr>
          <a:xfrm>
            <a:off x="577280" y="2204864"/>
            <a:ext cx="7984976" cy="648072"/>
          </a:xfrm>
        </p:spPr>
        <p:txBody>
          <a:bodyPr>
            <a:normAutofit/>
          </a:bodyPr>
          <a:lstStyle/>
          <a:p>
            <a:pPr algn="l"/>
            <a:r>
              <a:rPr lang="en-US" altLang="zh-TW" sz="3600" dirty="0">
                <a:solidFill>
                  <a:schemeClr val="tx1"/>
                </a:solidFill>
              </a:rPr>
              <a:t>1.</a:t>
            </a:r>
            <a:r>
              <a:rPr lang="zh-TW" altLang="en-US" sz="3600" dirty="0">
                <a:solidFill>
                  <a:schemeClr val="tx1"/>
                </a:solidFill>
              </a:rPr>
              <a:t>第二次基本設計</a:t>
            </a:r>
            <a:r>
              <a:rPr lang="en-US" altLang="zh-TW" sz="3600" dirty="0">
                <a:solidFill>
                  <a:schemeClr val="tx1"/>
                </a:solidFill>
              </a:rPr>
              <a:t>(108.12.16)</a:t>
            </a:r>
            <a:r>
              <a:rPr lang="zh-TW" altLang="en-US" sz="3600" dirty="0">
                <a:solidFill>
                  <a:schemeClr val="tx1"/>
                </a:solidFill>
              </a:rPr>
              <a:t>：</a:t>
            </a:r>
            <a:endParaRPr lang="en-US" altLang="zh-TW" sz="3600" dirty="0">
              <a:solidFill>
                <a:schemeClr val="tx1"/>
              </a:solidFill>
            </a:endParaRPr>
          </a:p>
          <a:p>
            <a:pPr algn="l"/>
            <a:endParaRPr lang="en-US" altLang="zh-TW" dirty="0">
              <a:solidFill>
                <a:schemeClr val="tx1"/>
              </a:solidFill>
            </a:endParaRPr>
          </a:p>
        </p:txBody>
      </p:sp>
    </p:spTree>
    <p:extLst>
      <p:ext uri="{BB962C8B-B14F-4D97-AF65-F5344CB8AC3E}">
        <p14:creationId xmlns:p14="http://schemas.microsoft.com/office/powerpoint/2010/main" xmlns="" val="29671744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xmlns="" id="{F4AAA611-1F0E-4DEE-8AB3-6ED6B4F2ACD8}"/>
              </a:ext>
            </a:extLst>
          </p:cNvPr>
          <p:cNvSpPr txBox="1"/>
          <p:nvPr/>
        </p:nvSpPr>
        <p:spPr>
          <a:xfrm>
            <a:off x="198870" y="367132"/>
            <a:ext cx="3339799" cy="420901"/>
          </a:xfrm>
          <a:prstGeom prst="rect">
            <a:avLst/>
          </a:prstGeom>
          <a:noFill/>
        </p:spPr>
        <p:txBody>
          <a:bodyPr wrap="square" lIns="57611" tIns="28805" rIns="57611" bIns="28805">
            <a:spAutoFit/>
          </a:bodyPr>
          <a:lstStyle/>
          <a:p>
            <a:pPr defTabSz="768092"/>
            <a:r>
              <a:rPr lang="zh-TW" altLang="en-US" sz="2357" dirty="0">
                <a:solidFill>
                  <a:prstClr val="black">
                    <a:lumMod val="75000"/>
                    <a:lumOff val="25000"/>
                  </a:prstClr>
                </a:solidFill>
                <a:latin typeface="華康儷金黑" panose="020B0809000000000000" pitchFamily="49" charset="-120"/>
                <a:ea typeface="華康儷金黑" panose="020B0809000000000000" pitchFamily="49" charset="-120"/>
              </a:rPr>
              <a:t>設計構想</a:t>
            </a:r>
          </a:p>
        </p:txBody>
      </p:sp>
      <p:sp>
        <p:nvSpPr>
          <p:cNvPr id="57" name="投影片編號版面配置區 5">
            <a:extLst>
              <a:ext uri="{FF2B5EF4-FFF2-40B4-BE49-F238E27FC236}">
                <a16:creationId xmlns:a16="http://schemas.microsoft.com/office/drawing/2014/main" xmlns="" id="{CAF81F9D-A1D2-4E6A-99C6-9B4DD93D801C}"/>
              </a:ext>
            </a:extLst>
          </p:cNvPr>
          <p:cNvSpPr txBox="1">
            <a:spLocks/>
          </p:cNvSpPr>
          <p:nvPr/>
        </p:nvSpPr>
        <p:spPr>
          <a:xfrm>
            <a:off x="8708231" y="6581213"/>
            <a:ext cx="435769" cy="365125"/>
          </a:xfrm>
          <a:prstGeom prst="rect">
            <a:avLst/>
          </a:prstGeom>
        </p:spPr>
        <p:txBody>
          <a:bodyPr vert="horz" lIns="76809" tIns="38405" rIns="76809" bIns="38405"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26578"/>
            <a:fld id="{193490DD-7C62-43CE-9C53-A03B3E6DD587}" type="slidenum">
              <a:rPr lang="zh-TW" altLang="en-US" sz="857">
                <a:solidFill>
                  <a:prstClr val="black">
                    <a:tint val="75000"/>
                  </a:prstClr>
                </a:solidFill>
                <a:latin typeface="華康中黑體" panose="020B0509000000000000" pitchFamily="49" charset="-120"/>
                <a:ea typeface="華康中黑體" panose="020B0509000000000000" pitchFamily="49" charset="-120"/>
              </a:rPr>
              <a:pPr defTabSz="326578"/>
              <a:t>53</a:t>
            </a:fld>
            <a:endParaRPr lang="zh-TW" altLang="en-US" sz="857" dirty="0">
              <a:solidFill>
                <a:prstClr val="black">
                  <a:tint val="75000"/>
                </a:prstClr>
              </a:solidFill>
              <a:latin typeface="華康中黑體" panose="020B0509000000000000" pitchFamily="49" charset="-120"/>
              <a:ea typeface="華康中黑體" panose="020B0509000000000000" pitchFamily="49" charset="-120"/>
            </a:endParaRPr>
          </a:p>
        </p:txBody>
      </p:sp>
      <p:graphicFrame>
        <p:nvGraphicFramePr>
          <p:cNvPr id="9" name="表格 8"/>
          <p:cNvGraphicFramePr>
            <a:graphicFrameLocks noGrp="1"/>
          </p:cNvGraphicFramePr>
          <p:nvPr/>
        </p:nvGraphicFramePr>
        <p:xfrm>
          <a:off x="0" y="890692"/>
          <a:ext cx="9144000" cy="6932725"/>
        </p:xfrm>
        <a:graphic>
          <a:graphicData uri="http://schemas.openxmlformats.org/drawingml/2006/table">
            <a:tbl>
              <a:tblPr firstRow="1" bandRow="1">
                <a:tableStyleId>{073A0DAA-6AF3-43AB-8588-CEC1D06C72B9}</a:tableStyleId>
              </a:tblPr>
              <a:tblGrid>
                <a:gridCol w="661454">
                  <a:extLst>
                    <a:ext uri="{9D8B030D-6E8A-4147-A177-3AD203B41FA5}">
                      <a16:colId xmlns:a16="http://schemas.microsoft.com/office/drawing/2014/main" xmlns="" val="20000"/>
                    </a:ext>
                  </a:extLst>
                </a:gridCol>
                <a:gridCol w="4807807">
                  <a:extLst>
                    <a:ext uri="{9D8B030D-6E8A-4147-A177-3AD203B41FA5}">
                      <a16:colId xmlns:a16="http://schemas.microsoft.com/office/drawing/2014/main" xmlns="" val="20001"/>
                    </a:ext>
                  </a:extLst>
                </a:gridCol>
                <a:gridCol w="3674739">
                  <a:extLst>
                    <a:ext uri="{9D8B030D-6E8A-4147-A177-3AD203B41FA5}">
                      <a16:colId xmlns:a16="http://schemas.microsoft.com/office/drawing/2014/main" xmlns="" val="20002"/>
                    </a:ext>
                  </a:extLst>
                </a:gridCol>
              </a:tblGrid>
              <a:tr h="357166">
                <a:tc>
                  <a:txBody>
                    <a:bodyPr/>
                    <a:lstStyle/>
                    <a:p>
                      <a:pPr algn="ctr"/>
                      <a:r>
                        <a:rPr lang="zh-TW" altLang="en-US" sz="1400" dirty="0"/>
                        <a:t>項次</a:t>
                      </a:r>
                      <a:endParaRPr lang="zh-TW" altLang="en-US" sz="1400" dirty="0">
                        <a:solidFill>
                          <a:schemeClr val="bg1"/>
                        </a:solidFill>
                      </a:endParaRPr>
                    </a:p>
                  </a:txBody>
                  <a:tcPr marL="65309" marR="65309" marT="32656" marB="32656"/>
                </a:tc>
                <a:tc>
                  <a:txBody>
                    <a:bodyPr/>
                    <a:lstStyle/>
                    <a:p>
                      <a:pPr algn="ctr"/>
                      <a:r>
                        <a:rPr lang="zh-TW" altLang="zh-TW" sz="1400" kern="1200" dirty="0">
                          <a:effectLst/>
                        </a:rPr>
                        <a:t>審查意見</a:t>
                      </a:r>
                      <a:endParaRPr lang="zh-TW" altLang="en-US" sz="1400" dirty="0">
                        <a:solidFill>
                          <a:schemeClr val="bg1"/>
                        </a:solidFill>
                      </a:endParaRPr>
                    </a:p>
                  </a:txBody>
                  <a:tcPr marL="65309" marR="65309" marT="32656" marB="32656"/>
                </a:tc>
                <a:tc>
                  <a:txBody>
                    <a:bodyPr/>
                    <a:lstStyle/>
                    <a:p>
                      <a:pPr algn="ctr"/>
                      <a:r>
                        <a:rPr lang="zh-TW" altLang="zh-TW" sz="1400" kern="1200" dirty="0">
                          <a:effectLst/>
                        </a:rPr>
                        <a:t>審查意見回覆</a:t>
                      </a:r>
                      <a:endParaRPr lang="zh-TW" altLang="en-US" sz="1400" dirty="0"/>
                    </a:p>
                  </a:txBody>
                  <a:tcPr marL="65309" marR="65309" marT="32656" marB="32656"/>
                </a:tc>
                <a:extLst>
                  <a:ext uri="{0D108BD9-81ED-4DB2-BD59-A6C34878D82A}">
                    <a16:rowId xmlns:a16="http://schemas.microsoft.com/office/drawing/2014/main" xmlns="" val="10000"/>
                  </a:ext>
                </a:extLst>
              </a:tr>
              <a:tr h="283026">
                <a:tc gridSpan="3">
                  <a:txBody>
                    <a:bodyPr/>
                    <a:lstStyle/>
                    <a:p>
                      <a:pPr algn="l">
                        <a:lnSpc>
                          <a:spcPct val="100000"/>
                        </a:lnSpc>
                      </a:pPr>
                      <a:r>
                        <a:rPr lang="en-US" altLang="zh-TW" sz="1400" kern="1200" dirty="0">
                          <a:solidFill>
                            <a:schemeClr val="dk1"/>
                          </a:solidFill>
                          <a:effectLst/>
                          <a:latin typeface="+mn-lt"/>
                          <a:ea typeface="+mn-ea"/>
                          <a:cs typeface="+mn-cs"/>
                        </a:rPr>
                        <a:t>(</a:t>
                      </a:r>
                      <a:r>
                        <a:rPr lang="zh-TW" altLang="en-US" sz="1400" kern="1200" dirty="0">
                          <a:solidFill>
                            <a:schemeClr val="dk1"/>
                          </a:solidFill>
                          <a:effectLst/>
                          <a:latin typeface="+mn-lt"/>
                          <a:ea typeface="+mn-ea"/>
                          <a:cs typeface="+mn-cs"/>
                        </a:rPr>
                        <a:t>一</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林來利校長</a:t>
                      </a:r>
                      <a:r>
                        <a:rPr lang="zh-TW" altLang="zh-TW" sz="1400" kern="1200" dirty="0">
                          <a:effectLst/>
                        </a:rPr>
                        <a:t>意見</a:t>
                      </a:r>
                      <a:r>
                        <a:rPr lang="en-US" altLang="zh-TW" sz="1400" kern="1200" dirty="0">
                          <a:effectLst/>
                        </a:rPr>
                        <a:t>:</a:t>
                      </a:r>
                      <a:endParaRPr lang="zh-TW" altLang="en-US" sz="1400" dirty="0"/>
                    </a:p>
                  </a:txBody>
                  <a:tcPr marL="65309" marR="65309" marT="32656" marB="32656"/>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325146">
                <a:tc>
                  <a:txBody>
                    <a:bodyPr/>
                    <a:lstStyle/>
                    <a:p>
                      <a:pPr algn="ctr">
                        <a:lnSpc>
                          <a:spcPts val="2200"/>
                        </a:lnSpc>
                      </a:pPr>
                      <a:r>
                        <a:rPr lang="en-US" altLang="zh-TW" sz="1400" dirty="0"/>
                        <a:t>1</a:t>
                      </a:r>
                      <a:endParaRPr lang="zh-TW" altLang="en-US" sz="1400" dirty="0"/>
                    </a:p>
                  </a:txBody>
                  <a:tcPr marL="65309" marR="65309" marT="32656" marB="32656"/>
                </a:tc>
                <a:tc>
                  <a:txBody>
                    <a:bodyPr/>
                    <a:lstStyle/>
                    <a:p>
                      <a:pPr algn="l">
                        <a:lnSpc>
                          <a:spcPts val="2200"/>
                        </a:lnSpc>
                      </a:pPr>
                      <a:r>
                        <a:rPr lang="zh-TW" altLang="zh-TW" sz="1400" kern="1200" dirty="0">
                          <a:solidFill>
                            <a:schemeClr val="dk1"/>
                          </a:solidFill>
                          <a:effectLst/>
                          <a:latin typeface="+mn-lt"/>
                          <a:ea typeface="+mn-ea"/>
                          <a:cs typeface="+mn-cs"/>
                        </a:rPr>
                        <a:t>整體規畫：</a:t>
                      </a:r>
                      <a:endParaRPr lang="zh-TW" altLang="en-US" sz="1400" kern="1200" dirty="0">
                        <a:solidFill>
                          <a:schemeClr val="dk1"/>
                        </a:solidFill>
                        <a:effectLst/>
                        <a:latin typeface="+mn-lt"/>
                        <a:ea typeface="+mn-ea"/>
                        <a:cs typeface="+mn-cs"/>
                      </a:endParaRPr>
                    </a:p>
                  </a:txBody>
                  <a:tcPr marL="65309" marR="65309" marT="32656" marB="32656"/>
                </a:tc>
                <a:tc>
                  <a:txBody>
                    <a:bodyPr/>
                    <a:lstStyle/>
                    <a:p>
                      <a:pPr>
                        <a:lnSpc>
                          <a:spcPts val="2200"/>
                        </a:lnSpc>
                      </a:pPr>
                      <a:endParaRPr lang="zh-TW" altLang="en-US" sz="1400" dirty="0">
                        <a:solidFill>
                          <a:srgbClr val="FF0000"/>
                        </a:solidFill>
                      </a:endParaRPr>
                    </a:p>
                  </a:txBody>
                  <a:tcPr marL="65309" marR="65309" marT="32656" marB="32656"/>
                </a:tc>
                <a:extLst>
                  <a:ext uri="{0D108BD9-81ED-4DB2-BD59-A6C34878D82A}">
                    <a16:rowId xmlns:a16="http://schemas.microsoft.com/office/drawing/2014/main" xmlns="" val="10002"/>
                  </a:ext>
                </a:extLst>
              </a:tr>
              <a:tr h="483195">
                <a:tc>
                  <a:txBody>
                    <a:bodyPr/>
                    <a:lstStyle/>
                    <a:p>
                      <a:pPr marL="0" algn="ctr" defTabSz="1075334" rtl="0" eaLnBrk="1" latinLnBrk="0" hangingPunct="1">
                        <a:lnSpc>
                          <a:spcPts val="2200"/>
                        </a:lnSpc>
                        <a:spcAft>
                          <a:spcPts val="0"/>
                        </a:spcAft>
                      </a:pPr>
                      <a:r>
                        <a:rPr lang="en-US" sz="1400" kern="1200" dirty="0">
                          <a:solidFill>
                            <a:schemeClr val="dk1"/>
                          </a:solidFill>
                          <a:latin typeface="+mn-lt"/>
                          <a:ea typeface="+mn-ea"/>
                          <a:cs typeface="+mn-cs"/>
                        </a:rPr>
                        <a:t>a</a:t>
                      </a:r>
                      <a:endParaRPr lang="zh-TW" sz="1400" kern="1200" dirty="0">
                        <a:solidFill>
                          <a:schemeClr val="dk1"/>
                        </a:solidFill>
                        <a:latin typeface="+mn-lt"/>
                        <a:ea typeface="+mn-ea"/>
                        <a:cs typeface="+mn-cs"/>
                      </a:endParaRPr>
                    </a:p>
                  </a:txBody>
                  <a:tcPr marL="48986" marR="48986" marT="0" marB="0" anchor="ctr"/>
                </a:tc>
                <a:tc>
                  <a:txBody>
                    <a:bodyPr/>
                    <a:lstStyle/>
                    <a:p>
                      <a:pPr algn="just">
                        <a:lnSpc>
                          <a:spcPts val="2400"/>
                        </a:lnSpc>
                        <a:spcAft>
                          <a:spcPts val="0"/>
                        </a:spcAft>
                      </a:pPr>
                      <a:r>
                        <a:rPr lang="zh-TW" sz="1400" kern="1200" dirty="0">
                          <a:solidFill>
                            <a:schemeClr val="dk1"/>
                          </a:solidFill>
                          <a:effectLst/>
                          <a:latin typeface="+mn-lt"/>
                          <a:ea typeface="+mn-ea"/>
                          <a:cs typeface="+mn-cs"/>
                        </a:rPr>
                        <a:t>陀螺組太小，無法從遠端一眼看出學校遊戲場之特色。</a:t>
                      </a:r>
                    </a:p>
                  </a:txBody>
                  <a:tcPr marL="48986" marR="48986" marT="0" marB="0"/>
                </a:tc>
                <a:tc>
                  <a:txBody>
                    <a:bodyPr/>
                    <a:lstStyle/>
                    <a:p>
                      <a:pPr algn="just">
                        <a:lnSpc>
                          <a:spcPts val="2400"/>
                        </a:lnSpc>
                        <a:spcAft>
                          <a:spcPts val="0"/>
                        </a:spcAft>
                      </a:pPr>
                      <a:r>
                        <a:rPr lang="zh-TW" sz="1400" kern="1200" dirty="0">
                          <a:solidFill>
                            <a:schemeClr val="dk1"/>
                          </a:solidFill>
                          <a:effectLst/>
                          <a:latin typeface="+mn-lt"/>
                          <a:ea typeface="+mn-ea"/>
                          <a:cs typeface="+mn-cs"/>
                        </a:rPr>
                        <a:t>目前已重新規劃，尺寸為</a:t>
                      </a:r>
                      <a:r>
                        <a:rPr lang="en-US" sz="1400" kern="1200" dirty="0">
                          <a:solidFill>
                            <a:schemeClr val="dk1"/>
                          </a:solidFill>
                          <a:effectLst/>
                          <a:latin typeface="+mn-lt"/>
                          <a:ea typeface="+mn-ea"/>
                          <a:cs typeface="+mn-cs"/>
                        </a:rPr>
                        <a:t>8.8*8.57m</a:t>
                      </a:r>
                      <a:r>
                        <a:rPr lang="zh-TW" sz="1400" kern="1200" dirty="0">
                          <a:solidFill>
                            <a:schemeClr val="dk1"/>
                          </a:solidFill>
                          <a:effectLst/>
                          <a:latin typeface="+mn-lt"/>
                          <a:ea typeface="+mn-ea"/>
                          <a:cs typeface="+mn-cs"/>
                        </a:rPr>
                        <a:t>。</a:t>
                      </a:r>
                      <a:endParaRPr lang="en-US" altLang="zh-TW" sz="1400" kern="1200" dirty="0">
                        <a:solidFill>
                          <a:schemeClr val="dk1"/>
                        </a:solidFill>
                        <a:effectLst/>
                        <a:latin typeface="+mn-lt"/>
                        <a:ea typeface="+mn-ea"/>
                        <a:cs typeface="+mn-cs"/>
                      </a:endParaRPr>
                    </a:p>
                    <a:p>
                      <a:pPr algn="r">
                        <a:lnSpc>
                          <a:spcPts val="2400"/>
                        </a:lnSpc>
                        <a:spcAft>
                          <a:spcPts val="0"/>
                        </a:spcAft>
                      </a:pP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A2-04</a:t>
                      </a:r>
                      <a:endParaRPr lang="zh-TW" sz="1400" kern="1200" dirty="0">
                        <a:solidFill>
                          <a:srgbClr val="FF0000"/>
                        </a:solidFill>
                        <a:effectLst/>
                        <a:latin typeface="+mn-lt"/>
                        <a:ea typeface="+mn-ea"/>
                        <a:cs typeface="+mn-cs"/>
                      </a:endParaRPr>
                    </a:p>
                  </a:txBody>
                  <a:tcPr marL="48986" marR="48986" marT="0" marB="0" anchor="ctr"/>
                </a:tc>
                <a:extLst>
                  <a:ext uri="{0D108BD9-81ED-4DB2-BD59-A6C34878D82A}">
                    <a16:rowId xmlns:a16="http://schemas.microsoft.com/office/drawing/2014/main" xmlns="" val="10003"/>
                  </a:ext>
                </a:extLst>
              </a:tr>
              <a:tr h="483195">
                <a:tc>
                  <a:txBody>
                    <a:bodyPr/>
                    <a:lstStyle/>
                    <a:p>
                      <a:pPr marL="0" algn="ctr" defTabSz="1075334" rtl="0" eaLnBrk="1" latinLnBrk="0" hangingPunct="1">
                        <a:lnSpc>
                          <a:spcPts val="2200"/>
                        </a:lnSpc>
                        <a:spcAft>
                          <a:spcPts val="0"/>
                        </a:spcAft>
                      </a:pPr>
                      <a:r>
                        <a:rPr lang="en-US" sz="1400" kern="1200" dirty="0">
                          <a:solidFill>
                            <a:schemeClr val="dk1"/>
                          </a:solidFill>
                          <a:latin typeface="+mn-lt"/>
                          <a:ea typeface="+mn-ea"/>
                          <a:cs typeface="+mn-cs"/>
                        </a:rPr>
                        <a:t>b</a:t>
                      </a:r>
                      <a:endParaRPr lang="zh-TW" sz="1400" kern="1200" dirty="0">
                        <a:solidFill>
                          <a:schemeClr val="dk1"/>
                        </a:solidFill>
                        <a:latin typeface="+mn-lt"/>
                        <a:ea typeface="+mn-ea"/>
                        <a:cs typeface="+mn-cs"/>
                      </a:endParaRPr>
                    </a:p>
                  </a:txBody>
                  <a:tcPr marL="48986" marR="48986" marT="0" marB="0" anchor="ctr"/>
                </a:tc>
                <a:tc>
                  <a:txBody>
                    <a:bodyPr/>
                    <a:lstStyle/>
                    <a:p>
                      <a:pPr algn="just">
                        <a:lnSpc>
                          <a:spcPts val="2400"/>
                        </a:lnSpc>
                        <a:spcAft>
                          <a:spcPts val="0"/>
                        </a:spcAft>
                      </a:pPr>
                      <a:r>
                        <a:rPr lang="zh-TW" sz="1400" kern="1200" dirty="0">
                          <a:solidFill>
                            <a:schemeClr val="dk1"/>
                          </a:solidFill>
                          <a:effectLst/>
                          <a:latin typeface="+mn-lt"/>
                          <a:ea typeface="+mn-ea"/>
                          <a:cs typeface="+mn-cs"/>
                        </a:rPr>
                        <a:t>滑梯高度僅</a:t>
                      </a:r>
                      <a:r>
                        <a:rPr lang="en-US" sz="1400" kern="1200" dirty="0">
                          <a:solidFill>
                            <a:schemeClr val="dk1"/>
                          </a:solidFill>
                          <a:effectLst/>
                          <a:latin typeface="+mn-lt"/>
                          <a:ea typeface="+mn-ea"/>
                          <a:cs typeface="+mn-cs"/>
                        </a:rPr>
                        <a:t>2</a:t>
                      </a:r>
                      <a:r>
                        <a:rPr lang="zh-TW" sz="1400" kern="1200" dirty="0">
                          <a:solidFill>
                            <a:schemeClr val="dk1"/>
                          </a:solidFill>
                          <a:effectLst/>
                          <a:latin typeface="+mn-lt"/>
                          <a:ea typeface="+mn-ea"/>
                          <a:cs typeface="+mn-cs"/>
                        </a:rPr>
                        <a:t>公尺，對學生探索性及冒險性不足。</a:t>
                      </a:r>
                    </a:p>
                  </a:txBody>
                  <a:tcPr marL="48986" marR="48986" marT="0" marB="0"/>
                </a:tc>
                <a:tc>
                  <a:txBody>
                    <a:bodyPr/>
                    <a:lstStyle/>
                    <a:p>
                      <a:pPr algn="just">
                        <a:lnSpc>
                          <a:spcPts val="2400"/>
                        </a:lnSpc>
                        <a:spcAft>
                          <a:spcPts val="0"/>
                        </a:spcAft>
                      </a:pPr>
                      <a:r>
                        <a:rPr lang="zh-TW" sz="1400" kern="1200" dirty="0">
                          <a:solidFill>
                            <a:schemeClr val="dk1"/>
                          </a:solidFill>
                          <a:effectLst/>
                          <a:latin typeface="+mn-lt"/>
                          <a:ea typeface="+mn-ea"/>
                          <a:cs typeface="+mn-cs"/>
                        </a:rPr>
                        <a:t>目前已重新規劃，已將高度調整為</a:t>
                      </a:r>
                      <a:r>
                        <a:rPr lang="en-US" sz="1400" kern="1200" dirty="0">
                          <a:solidFill>
                            <a:schemeClr val="dk1"/>
                          </a:solidFill>
                          <a:effectLst/>
                          <a:latin typeface="+mn-lt"/>
                          <a:ea typeface="+mn-ea"/>
                          <a:cs typeface="+mn-cs"/>
                        </a:rPr>
                        <a:t>3m</a:t>
                      </a:r>
                      <a:r>
                        <a:rPr lang="zh-TW" sz="1400" kern="1200" dirty="0">
                          <a:solidFill>
                            <a:schemeClr val="dk1"/>
                          </a:solidFill>
                          <a:effectLst/>
                          <a:latin typeface="+mn-lt"/>
                          <a:ea typeface="+mn-ea"/>
                          <a:cs typeface="+mn-cs"/>
                        </a:rPr>
                        <a:t>。</a:t>
                      </a:r>
                      <a:endParaRPr lang="en-US" altLang="zh-TW" sz="1400" kern="1200" dirty="0">
                        <a:solidFill>
                          <a:schemeClr val="dk1"/>
                        </a:solidFill>
                        <a:effectLst/>
                        <a:latin typeface="+mn-lt"/>
                        <a:ea typeface="+mn-ea"/>
                        <a:cs typeface="+mn-cs"/>
                      </a:endParaRPr>
                    </a:p>
                    <a:p>
                      <a:pPr marL="0" marR="0" indent="0" algn="r" defTabSz="1075334" rtl="0" eaLnBrk="1" fontAlgn="auto" latinLnBrk="0" hangingPunct="1">
                        <a:lnSpc>
                          <a:spcPts val="2400"/>
                        </a:lnSpc>
                        <a:spcBef>
                          <a:spcPts val="0"/>
                        </a:spcBef>
                        <a:spcAft>
                          <a:spcPts val="0"/>
                        </a:spcAft>
                        <a:buClrTx/>
                        <a:buSzTx/>
                        <a:buFontTx/>
                        <a:buNone/>
                        <a:tabLst/>
                        <a:defRPr/>
                      </a:pP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A2-04</a:t>
                      </a:r>
                      <a:endParaRPr lang="zh-TW" altLang="zh-TW" sz="1400" kern="1200" dirty="0">
                        <a:solidFill>
                          <a:srgbClr val="FF0000"/>
                        </a:solidFill>
                        <a:effectLst/>
                        <a:latin typeface="+mn-lt"/>
                        <a:ea typeface="+mn-ea"/>
                        <a:cs typeface="+mn-cs"/>
                      </a:endParaRPr>
                    </a:p>
                  </a:txBody>
                  <a:tcPr marL="48986" marR="48986" marT="0" marB="0" anchor="ctr"/>
                </a:tc>
                <a:extLst>
                  <a:ext uri="{0D108BD9-81ED-4DB2-BD59-A6C34878D82A}">
                    <a16:rowId xmlns:a16="http://schemas.microsoft.com/office/drawing/2014/main" xmlns="" val="10004"/>
                  </a:ext>
                </a:extLst>
              </a:tr>
              <a:tr h="483195">
                <a:tc>
                  <a:txBody>
                    <a:bodyPr/>
                    <a:lstStyle/>
                    <a:p>
                      <a:pPr marL="0" algn="ctr" defTabSz="1075334" rtl="0" eaLnBrk="1" latinLnBrk="0" hangingPunct="1">
                        <a:lnSpc>
                          <a:spcPts val="2200"/>
                        </a:lnSpc>
                        <a:spcAft>
                          <a:spcPts val="0"/>
                        </a:spcAft>
                      </a:pPr>
                      <a:r>
                        <a:rPr lang="en-US" sz="1400" kern="1200" dirty="0">
                          <a:solidFill>
                            <a:schemeClr val="dk1"/>
                          </a:solidFill>
                          <a:latin typeface="+mn-lt"/>
                          <a:ea typeface="+mn-ea"/>
                          <a:cs typeface="+mn-cs"/>
                        </a:rPr>
                        <a:t>c</a:t>
                      </a:r>
                      <a:endParaRPr lang="zh-TW" sz="1400" kern="1200" dirty="0">
                        <a:solidFill>
                          <a:schemeClr val="dk1"/>
                        </a:solidFill>
                        <a:latin typeface="+mn-lt"/>
                        <a:ea typeface="+mn-ea"/>
                        <a:cs typeface="+mn-cs"/>
                      </a:endParaRPr>
                    </a:p>
                  </a:txBody>
                  <a:tcPr marL="48986" marR="48986" marT="0" marB="0" anchor="ctr"/>
                </a:tc>
                <a:tc>
                  <a:txBody>
                    <a:bodyPr/>
                    <a:lstStyle/>
                    <a:p>
                      <a:pPr algn="just">
                        <a:lnSpc>
                          <a:spcPts val="2400"/>
                        </a:lnSpc>
                        <a:spcAft>
                          <a:spcPts val="0"/>
                        </a:spcAft>
                      </a:pPr>
                      <a:r>
                        <a:rPr lang="zh-TW" sz="1400" kern="1200" dirty="0">
                          <a:solidFill>
                            <a:schemeClr val="dk1"/>
                          </a:solidFill>
                          <a:effectLst/>
                          <a:latin typeface="+mn-lt"/>
                          <a:ea typeface="+mn-ea"/>
                          <a:cs typeface="+mn-cs"/>
                        </a:rPr>
                        <a:t>遊具數量及種類皆不足，可思考把陀螺加大到二層樓以上，結合攀爬、鑽洞、滑梯、跳躍等。</a:t>
                      </a:r>
                    </a:p>
                  </a:txBody>
                  <a:tcPr marL="48986" marR="48986" marT="0" marB="0"/>
                </a:tc>
                <a:tc>
                  <a:txBody>
                    <a:bodyPr/>
                    <a:lstStyle/>
                    <a:p>
                      <a:pPr marL="0" marR="0" indent="0" algn="just" defTabSz="1075334" rtl="0" eaLnBrk="1" fontAlgn="auto" latinLnBrk="0" hangingPunct="1">
                        <a:lnSpc>
                          <a:spcPts val="2400"/>
                        </a:lnSpc>
                        <a:spcBef>
                          <a:spcPts val="0"/>
                        </a:spcBef>
                        <a:spcAft>
                          <a:spcPts val="0"/>
                        </a:spcAft>
                        <a:buClrTx/>
                        <a:buSzTx/>
                        <a:buFontTx/>
                        <a:buNone/>
                        <a:tabLst/>
                        <a:defRPr/>
                      </a:pPr>
                      <a:r>
                        <a:rPr lang="zh-TW" sz="1400" kern="1200" dirty="0">
                          <a:solidFill>
                            <a:schemeClr val="dk1"/>
                          </a:solidFill>
                          <a:effectLst/>
                          <a:latin typeface="+mn-lt"/>
                          <a:ea typeface="+mn-ea"/>
                          <a:cs typeface="+mn-cs"/>
                        </a:rPr>
                        <a:t>遊具目前已增加，多功能陀螺遊具重新結合攀爬及滑梯。</a:t>
                      </a:r>
                      <a:r>
                        <a:rPr lang="zh-TW" altLang="en-US" sz="1400" kern="1200" dirty="0">
                          <a:solidFill>
                            <a:schemeClr val="dk1"/>
                          </a:solidFill>
                          <a:effectLst/>
                          <a:latin typeface="+mn-lt"/>
                          <a:ea typeface="+mn-ea"/>
                          <a:cs typeface="+mn-cs"/>
                        </a:rPr>
                        <a:t>                                </a:t>
                      </a: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A2-04</a:t>
                      </a:r>
                      <a:endParaRPr lang="zh-TW" altLang="zh-TW" sz="1400" kern="1200" dirty="0">
                        <a:solidFill>
                          <a:srgbClr val="FF0000"/>
                        </a:solidFill>
                        <a:effectLst/>
                        <a:latin typeface="+mn-lt"/>
                        <a:ea typeface="+mn-ea"/>
                        <a:cs typeface="+mn-cs"/>
                      </a:endParaRPr>
                    </a:p>
                  </a:txBody>
                  <a:tcPr marL="48986" marR="48986" marT="0" marB="0" anchor="ctr"/>
                </a:tc>
                <a:extLst>
                  <a:ext uri="{0D108BD9-81ED-4DB2-BD59-A6C34878D82A}">
                    <a16:rowId xmlns:a16="http://schemas.microsoft.com/office/drawing/2014/main" xmlns="" val="10005"/>
                  </a:ext>
                </a:extLst>
              </a:tr>
              <a:tr h="483195">
                <a:tc>
                  <a:txBody>
                    <a:bodyPr/>
                    <a:lstStyle/>
                    <a:p>
                      <a:pPr marL="0" algn="ctr" defTabSz="1075334" rtl="0" eaLnBrk="1" latinLnBrk="0" hangingPunct="1">
                        <a:lnSpc>
                          <a:spcPts val="2200"/>
                        </a:lnSpc>
                        <a:spcAft>
                          <a:spcPts val="0"/>
                        </a:spcAft>
                      </a:pPr>
                      <a:r>
                        <a:rPr lang="en-US" sz="1400" kern="1200" dirty="0">
                          <a:solidFill>
                            <a:schemeClr val="dk1"/>
                          </a:solidFill>
                          <a:latin typeface="+mn-lt"/>
                          <a:ea typeface="+mn-ea"/>
                          <a:cs typeface="+mn-cs"/>
                        </a:rPr>
                        <a:t>2</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轉杯及陀螺旋轉盤具危險性，尤其是上課鐘聲響起時，學生跳下易發生危險。</a:t>
                      </a:r>
                    </a:p>
                  </a:txBody>
                  <a:tcPr marL="48986" marR="48986" marT="0" marB="0"/>
                </a:tc>
                <a:tc>
                  <a:txBody>
                    <a:bodyPr/>
                    <a:lstStyle/>
                    <a:p>
                      <a:pPr algn="just">
                        <a:lnSpc>
                          <a:spcPts val="2400"/>
                        </a:lnSpc>
                        <a:spcAft>
                          <a:spcPts val="0"/>
                        </a:spcAft>
                      </a:pPr>
                      <a:r>
                        <a:rPr lang="zh-TW" sz="1400" kern="1200" dirty="0">
                          <a:solidFill>
                            <a:schemeClr val="dk1"/>
                          </a:solidFill>
                          <a:effectLst/>
                          <a:latin typeface="+mn-lt"/>
                          <a:ea typeface="+mn-ea"/>
                          <a:cs typeface="+mn-cs"/>
                        </a:rPr>
                        <a:t>已遵照辦理修正取消。</a:t>
                      </a:r>
                    </a:p>
                  </a:txBody>
                  <a:tcPr marL="48986" marR="48986" marT="0" marB="0" anchor="ctr"/>
                </a:tc>
                <a:extLst>
                  <a:ext uri="{0D108BD9-81ED-4DB2-BD59-A6C34878D82A}">
                    <a16:rowId xmlns:a16="http://schemas.microsoft.com/office/drawing/2014/main" xmlns="" val="10006"/>
                  </a:ext>
                </a:extLst>
              </a:tr>
              <a:tr h="653143">
                <a:tc>
                  <a:txBody>
                    <a:bodyPr/>
                    <a:lstStyle/>
                    <a:p>
                      <a:pPr marL="0" algn="ctr" defTabSz="1075334" rtl="0" eaLnBrk="1" latinLnBrk="0" hangingPunct="1">
                        <a:lnSpc>
                          <a:spcPts val="2200"/>
                        </a:lnSpc>
                        <a:spcAft>
                          <a:spcPts val="0"/>
                        </a:spcAft>
                      </a:pPr>
                      <a:r>
                        <a:rPr lang="en-US" sz="1400" kern="1200" dirty="0">
                          <a:solidFill>
                            <a:schemeClr val="dk1"/>
                          </a:solidFill>
                          <a:latin typeface="+mn-lt"/>
                          <a:ea typeface="+mn-ea"/>
                          <a:cs typeface="+mn-cs"/>
                        </a:rPr>
                        <a:t>3</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目前遊戲場下方是地下室，因此上方是否能承受如此多的水泥柱頭</a:t>
                      </a:r>
                      <a:r>
                        <a:rPr lang="en-US" sz="1400" kern="1200" dirty="0">
                          <a:solidFill>
                            <a:schemeClr val="dk1"/>
                          </a:solidFill>
                          <a:effectLst/>
                          <a:latin typeface="+mn-lt"/>
                          <a:ea typeface="+mn-ea"/>
                          <a:cs typeface="+mn-cs"/>
                        </a:rPr>
                        <a:t>(50</a:t>
                      </a:r>
                      <a:r>
                        <a:rPr lang="zh-TW" sz="1400" kern="1200" dirty="0">
                          <a:solidFill>
                            <a:schemeClr val="dk1"/>
                          </a:solidFill>
                          <a:effectLst/>
                          <a:latin typeface="+mn-lt"/>
                          <a:ea typeface="+mn-ea"/>
                          <a:cs typeface="+mn-cs"/>
                        </a:rPr>
                        <a:t>×</a:t>
                      </a:r>
                      <a:r>
                        <a:rPr lang="en-US" sz="1400" kern="1200" dirty="0">
                          <a:solidFill>
                            <a:schemeClr val="dk1"/>
                          </a:solidFill>
                          <a:effectLst/>
                          <a:latin typeface="+mn-lt"/>
                          <a:ea typeface="+mn-ea"/>
                          <a:cs typeface="+mn-cs"/>
                        </a:rPr>
                        <a:t>50</a:t>
                      </a:r>
                      <a:r>
                        <a:rPr lang="zh-TW" sz="1400" kern="1200" dirty="0">
                          <a:solidFill>
                            <a:schemeClr val="dk1"/>
                          </a:solidFill>
                          <a:effectLst/>
                          <a:latin typeface="+mn-lt"/>
                          <a:ea typeface="+mn-ea"/>
                          <a:cs typeface="+mn-cs"/>
                        </a:rPr>
                        <a:t>×</a:t>
                      </a:r>
                      <a:r>
                        <a:rPr lang="en-US" sz="1400" kern="1200" dirty="0">
                          <a:solidFill>
                            <a:schemeClr val="dk1"/>
                          </a:solidFill>
                          <a:effectLst/>
                          <a:latin typeface="+mn-lt"/>
                          <a:ea typeface="+mn-ea"/>
                          <a:cs typeface="+mn-cs"/>
                        </a:rPr>
                        <a:t>50cm)</a:t>
                      </a:r>
                      <a:r>
                        <a:rPr lang="zh-TW" sz="1400" kern="1200" dirty="0">
                          <a:solidFill>
                            <a:schemeClr val="dk1"/>
                          </a:solidFill>
                          <a:effectLst/>
                          <a:latin typeface="+mn-lt"/>
                          <a:ea typeface="+mn-ea"/>
                          <a:cs typeface="+mn-cs"/>
                        </a:rPr>
                        <a:t>，整體結構是否安全。</a:t>
                      </a:r>
                    </a:p>
                  </a:txBody>
                  <a:tcPr marL="48986" marR="48986" marT="0" marB="0"/>
                </a:tc>
                <a:tc>
                  <a:txBody>
                    <a:bodyPr/>
                    <a:lstStyle/>
                    <a:p>
                      <a:pPr algn="just">
                        <a:lnSpc>
                          <a:spcPts val="2400"/>
                        </a:lnSpc>
                        <a:spcAft>
                          <a:spcPts val="0"/>
                        </a:spcAft>
                      </a:pPr>
                      <a:r>
                        <a:rPr lang="zh-TW" sz="1400" kern="1200" dirty="0">
                          <a:solidFill>
                            <a:schemeClr val="dk1"/>
                          </a:solidFill>
                          <a:effectLst/>
                          <a:latin typeface="+mn-lt"/>
                          <a:ea typeface="+mn-ea"/>
                          <a:cs typeface="+mn-cs"/>
                        </a:rPr>
                        <a:t>經調閱先前建照圖說，目前施作範圍下方地下室</a:t>
                      </a:r>
                      <a:r>
                        <a:rPr lang="en-US" sz="1400" kern="1200" dirty="0">
                          <a:solidFill>
                            <a:schemeClr val="dk1"/>
                          </a:solidFill>
                          <a:effectLst/>
                          <a:latin typeface="+mn-lt"/>
                          <a:ea typeface="+mn-ea"/>
                          <a:cs typeface="+mn-cs"/>
                        </a:rPr>
                        <a:t>(</a:t>
                      </a:r>
                      <a:r>
                        <a:rPr lang="zh-TW" sz="1400" kern="1200" dirty="0">
                          <a:solidFill>
                            <a:schemeClr val="dk1"/>
                          </a:solidFill>
                          <a:effectLst/>
                          <a:latin typeface="+mn-lt"/>
                          <a:ea typeface="+mn-ea"/>
                          <a:cs typeface="+mn-cs"/>
                        </a:rPr>
                        <a:t>含樓板</a:t>
                      </a:r>
                      <a:r>
                        <a:rPr lang="en-US" sz="1400" kern="1200" dirty="0">
                          <a:solidFill>
                            <a:schemeClr val="dk1"/>
                          </a:solidFill>
                          <a:effectLst/>
                          <a:latin typeface="+mn-lt"/>
                          <a:ea typeface="+mn-ea"/>
                          <a:cs typeface="+mn-cs"/>
                        </a:rPr>
                        <a:t>)</a:t>
                      </a:r>
                      <a:r>
                        <a:rPr lang="zh-TW" sz="1400" kern="1200" dirty="0">
                          <a:solidFill>
                            <a:schemeClr val="dk1"/>
                          </a:solidFill>
                          <a:effectLst/>
                          <a:latin typeface="+mn-lt"/>
                          <a:ea typeface="+mn-ea"/>
                          <a:cs typeface="+mn-cs"/>
                        </a:rPr>
                        <a:t>深度有</a:t>
                      </a:r>
                      <a:r>
                        <a:rPr lang="en-US" sz="1400" kern="1200" dirty="0">
                          <a:solidFill>
                            <a:schemeClr val="dk1"/>
                          </a:solidFill>
                          <a:effectLst/>
                          <a:latin typeface="+mn-lt"/>
                          <a:ea typeface="+mn-ea"/>
                          <a:cs typeface="+mn-cs"/>
                        </a:rPr>
                        <a:t>33</a:t>
                      </a:r>
                      <a:r>
                        <a:rPr lang="zh-TW" sz="1400" kern="1200" dirty="0">
                          <a:solidFill>
                            <a:schemeClr val="dk1"/>
                          </a:solidFill>
                          <a:effectLst/>
                          <a:latin typeface="+mn-lt"/>
                          <a:ea typeface="+mn-ea"/>
                          <a:cs typeface="+mn-cs"/>
                        </a:rPr>
                        <a:t>公分，以目前規劃遊具固定方式可利用植筋去做固定。</a:t>
                      </a:r>
                    </a:p>
                  </a:txBody>
                  <a:tcPr marL="48986" marR="48986" marT="0" marB="0" anchor="ctr"/>
                </a:tc>
                <a:extLst>
                  <a:ext uri="{0D108BD9-81ED-4DB2-BD59-A6C34878D82A}">
                    <a16:rowId xmlns:a16="http://schemas.microsoft.com/office/drawing/2014/main" xmlns="" val="10007"/>
                  </a:ext>
                </a:extLst>
              </a:tr>
              <a:tr h="483195">
                <a:tc>
                  <a:txBody>
                    <a:bodyPr/>
                    <a:lstStyle/>
                    <a:p>
                      <a:pPr marL="0" algn="ctr" defTabSz="1075334" rtl="0" eaLnBrk="1" latinLnBrk="0" hangingPunct="1">
                        <a:lnSpc>
                          <a:spcPts val="2200"/>
                        </a:lnSpc>
                        <a:spcAft>
                          <a:spcPts val="0"/>
                        </a:spcAft>
                      </a:pPr>
                      <a:r>
                        <a:rPr lang="en-US" sz="1400" kern="1200" dirty="0">
                          <a:solidFill>
                            <a:schemeClr val="dk1"/>
                          </a:solidFill>
                          <a:latin typeface="+mn-lt"/>
                          <a:ea typeface="+mn-ea"/>
                          <a:cs typeface="+mn-cs"/>
                        </a:rPr>
                        <a:t>4</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建議要有一組大型的陀螺特色，更要有幾項大型的遊</a:t>
                      </a:r>
                    </a:p>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具，才會吸引學生。</a:t>
                      </a:r>
                    </a:p>
                  </a:txBody>
                  <a:tcPr marL="48986" marR="48986" marT="0" marB="0"/>
                </a:tc>
                <a:tc>
                  <a:txBody>
                    <a:bodyPr/>
                    <a:lstStyle/>
                    <a:p>
                      <a:pPr algn="just">
                        <a:lnSpc>
                          <a:spcPts val="2400"/>
                        </a:lnSpc>
                        <a:spcAft>
                          <a:spcPts val="0"/>
                        </a:spcAft>
                      </a:pPr>
                      <a:r>
                        <a:rPr lang="zh-TW" sz="1400" kern="1200" dirty="0">
                          <a:solidFill>
                            <a:schemeClr val="dk1"/>
                          </a:solidFill>
                          <a:effectLst/>
                          <a:latin typeface="+mn-lt"/>
                          <a:ea typeface="+mn-ea"/>
                          <a:cs typeface="+mn-cs"/>
                        </a:rPr>
                        <a:t>已遵照辦理修正。</a:t>
                      </a:r>
                      <a:endParaRPr lang="en-US" altLang="zh-TW" sz="1400" kern="1200" dirty="0">
                        <a:solidFill>
                          <a:schemeClr val="dk1"/>
                        </a:solidFill>
                        <a:effectLst/>
                        <a:latin typeface="+mn-lt"/>
                        <a:ea typeface="+mn-ea"/>
                        <a:cs typeface="+mn-cs"/>
                      </a:endParaRPr>
                    </a:p>
                    <a:p>
                      <a:pPr marL="0" marR="0" indent="0" algn="r" defTabSz="1075334" rtl="0" eaLnBrk="1" fontAlgn="auto" latinLnBrk="0" hangingPunct="1">
                        <a:lnSpc>
                          <a:spcPts val="2400"/>
                        </a:lnSpc>
                        <a:spcBef>
                          <a:spcPts val="0"/>
                        </a:spcBef>
                        <a:spcAft>
                          <a:spcPts val="0"/>
                        </a:spcAft>
                        <a:buClrTx/>
                        <a:buSzTx/>
                        <a:buFontTx/>
                        <a:buNone/>
                        <a:tabLst/>
                        <a:defRPr/>
                      </a:pP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A2-04</a:t>
                      </a:r>
                      <a:endParaRPr lang="zh-TW" altLang="zh-TW" sz="1400" kern="1200" dirty="0">
                        <a:solidFill>
                          <a:srgbClr val="FF0000"/>
                        </a:solidFill>
                        <a:effectLst/>
                        <a:latin typeface="+mn-lt"/>
                        <a:ea typeface="+mn-ea"/>
                        <a:cs typeface="+mn-cs"/>
                      </a:endParaRPr>
                    </a:p>
                  </a:txBody>
                  <a:tcPr marL="48986" marR="48986" marT="0" marB="0" anchor="ctr"/>
                </a:tc>
                <a:extLst>
                  <a:ext uri="{0D108BD9-81ED-4DB2-BD59-A6C34878D82A}">
                    <a16:rowId xmlns:a16="http://schemas.microsoft.com/office/drawing/2014/main" xmlns="" val="10008"/>
                  </a:ext>
                </a:extLst>
              </a:tr>
              <a:tr h="283026">
                <a:tc gridSpan="3">
                  <a:txBody>
                    <a:bodyPr/>
                    <a:lstStyle/>
                    <a:p>
                      <a:pPr marL="0" algn="l" defTabSz="1075334" rtl="0" eaLnBrk="1" latinLnBrk="0" hangingPunct="1">
                        <a:lnSpc>
                          <a:spcPct val="100000"/>
                        </a:lnSpc>
                      </a:pP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二</a:t>
                      </a:r>
                      <a:r>
                        <a:rPr lang="en-US" altLang="zh-TW" sz="1400" kern="1200" dirty="0">
                          <a:solidFill>
                            <a:schemeClr val="dk1"/>
                          </a:solidFill>
                          <a:effectLst/>
                          <a:latin typeface="+mn-lt"/>
                          <a:ea typeface="+mn-ea"/>
                          <a:cs typeface="+mn-cs"/>
                        </a:rPr>
                        <a:t>) </a:t>
                      </a:r>
                      <a:r>
                        <a:rPr lang="zh-TW" altLang="zh-TW" sz="1400" kern="1200" dirty="0">
                          <a:solidFill>
                            <a:schemeClr val="dk1"/>
                          </a:solidFill>
                          <a:effectLst/>
                          <a:latin typeface="+mn-lt"/>
                          <a:ea typeface="+mn-ea"/>
                          <a:cs typeface="+mn-cs"/>
                        </a:rPr>
                        <a:t>葉家蓁</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家長代表</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a:t>
                      </a:r>
                      <a:endParaRPr lang="zh-TW" altLang="en-US" sz="1400" kern="1200" dirty="0">
                        <a:solidFill>
                          <a:schemeClr val="dk1"/>
                        </a:solidFill>
                        <a:effectLst/>
                        <a:latin typeface="+mn-lt"/>
                        <a:ea typeface="+mn-ea"/>
                        <a:cs typeface="+mn-cs"/>
                      </a:endParaRPr>
                    </a:p>
                  </a:txBody>
                  <a:tcPr marL="65309" marR="65309" marT="32656" marB="32656"/>
                </a:tc>
                <a:tc hMerge="1">
                  <a:txBody>
                    <a:bodyPr/>
                    <a:lstStyle/>
                    <a:p>
                      <a:pPr algn="l">
                        <a:lnSpc>
                          <a:spcPts val="2200"/>
                        </a:lnSpc>
                      </a:pPr>
                      <a:endParaRPr lang="zh-TW" altLang="en-US" sz="2000" dirty="0"/>
                    </a:p>
                  </a:txBody>
                  <a:tcPr marL="91432" marR="91432" marT="45718" marB="45718"/>
                </a:tc>
                <a:tc hMerge="1">
                  <a:txBody>
                    <a:bodyPr/>
                    <a:lstStyle/>
                    <a:p>
                      <a:pPr algn="r">
                        <a:lnSpc>
                          <a:spcPts val="2200"/>
                        </a:lnSpc>
                      </a:pPr>
                      <a:endParaRPr lang="zh-TW" altLang="en-US" sz="2000" dirty="0">
                        <a:solidFill>
                          <a:srgbClr val="FF0000"/>
                        </a:solidFill>
                      </a:endParaRPr>
                    </a:p>
                  </a:txBody>
                  <a:tcPr marL="91432" marR="91432" marT="45718" marB="45718"/>
                </a:tc>
                <a:extLst>
                  <a:ext uri="{0D108BD9-81ED-4DB2-BD59-A6C34878D82A}">
                    <a16:rowId xmlns:a16="http://schemas.microsoft.com/office/drawing/2014/main" xmlns="" val="10009"/>
                  </a:ext>
                </a:extLst>
              </a:tr>
              <a:tr h="483195">
                <a:tc>
                  <a:txBody>
                    <a:bodyPr/>
                    <a:lstStyle/>
                    <a:p>
                      <a:pPr marL="0" algn="ctr" defTabSz="1075334" rtl="0" eaLnBrk="1" latinLnBrk="0" hangingPunct="1">
                        <a:lnSpc>
                          <a:spcPts val="2200"/>
                        </a:lnSpc>
                        <a:spcAft>
                          <a:spcPts val="0"/>
                        </a:spcAft>
                      </a:pPr>
                      <a:r>
                        <a:rPr lang="en-US" sz="1400" kern="1200" dirty="0">
                          <a:solidFill>
                            <a:schemeClr val="dk1"/>
                          </a:solidFill>
                          <a:latin typeface="+mn-lt"/>
                          <a:ea typeface="+mn-ea"/>
                          <a:cs typeface="+mn-cs"/>
                        </a:rPr>
                        <a:t>1</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設施太少，不夠多元。</a:t>
                      </a:r>
                    </a:p>
                  </a:txBody>
                  <a:tcPr marL="48986" marR="48986" marT="0" marB="0"/>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目前有重新規劃靜態及動態之設施物。</a:t>
                      </a:r>
                      <a:endParaRPr lang="en-US" altLang="zh-TW" sz="1400" kern="1200" dirty="0">
                        <a:solidFill>
                          <a:schemeClr val="dk1"/>
                        </a:solidFill>
                        <a:effectLst/>
                        <a:latin typeface="+mn-lt"/>
                        <a:ea typeface="+mn-ea"/>
                        <a:cs typeface="+mn-cs"/>
                      </a:endParaRPr>
                    </a:p>
                    <a:p>
                      <a:pPr marL="0" marR="0" indent="0" algn="r" defTabSz="1075334" rtl="0" eaLnBrk="1" fontAlgn="auto" latinLnBrk="0" hangingPunct="1">
                        <a:lnSpc>
                          <a:spcPts val="2400"/>
                        </a:lnSpc>
                        <a:spcBef>
                          <a:spcPts val="0"/>
                        </a:spcBef>
                        <a:spcAft>
                          <a:spcPts val="0"/>
                        </a:spcAft>
                        <a:buClrTx/>
                        <a:buSzTx/>
                        <a:buFontTx/>
                        <a:buNone/>
                        <a:tabLst/>
                        <a:defRPr/>
                      </a:pP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A2-01~ A2-06</a:t>
                      </a:r>
                      <a:endParaRPr lang="zh-TW" sz="1400" kern="1200" dirty="0">
                        <a:solidFill>
                          <a:srgbClr val="FF0000"/>
                        </a:solidFill>
                        <a:effectLst/>
                        <a:latin typeface="+mn-lt"/>
                        <a:ea typeface="+mn-ea"/>
                        <a:cs typeface="+mn-cs"/>
                      </a:endParaRPr>
                    </a:p>
                  </a:txBody>
                  <a:tcPr marL="48986" marR="48986" marT="0" marB="0" anchor="ctr"/>
                </a:tc>
                <a:extLst>
                  <a:ext uri="{0D108BD9-81ED-4DB2-BD59-A6C34878D82A}">
                    <a16:rowId xmlns:a16="http://schemas.microsoft.com/office/drawing/2014/main" xmlns="" val="10010"/>
                  </a:ext>
                </a:extLst>
              </a:tr>
              <a:tr h="483195">
                <a:tc>
                  <a:txBody>
                    <a:bodyPr/>
                    <a:lstStyle/>
                    <a:p>
                      <a:pPr marL="0" algn="ctr" defTabSz="1075334" rtl="0" eaLnBrk="1" latinLnBrk="0" hangingPunct="1">
                        <a:lnSpc>
                          <a:spcPts val="2200"/>
                        </a:lnSpc>
                        <a:spcAft>
                          <a:spcPts val="0"/>
                        </a:spcAft>
                      </a:pPr>
                      <a:r>
                        <a:rPr lang="en-US" sz="1400" kern="1200" dirty="0">
                          <a:solidFill>
                            <a:schemeClr val="dk1"/>
                          </a:solidFill>
                          <a:latin typeface="+mn-lt"/>
                          <a:ea typeface="+mn-ea"/>
                          <a:cs typeface="+mn-cs"/>
                        </a:rPr>
                        <a:t>2</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轉盤設施過於危險。</a:t>
                      </a:r>
                    </a:p>
                  </a:txBody>
                  <a:tcPr marL="48986" marR="48986" marT="0" marB="0"/>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已遵照辦理修正取消。</a:t>
                      </a:r>
                    </a:p>
                  </a:txBody>
                  <a:tcPr marL="48986" marR="48986" marT="0" marB="0" anchor="ctr"/>
                </a:tc>
                <a:extLst>
                  <a:ext uri="{0D108BD9-81ED-4DB2-BD59-A6C34878D82A}">
                    <a16:rowId xmlns:a16="http://schemas.microsoft.com/office/drawing/2014/main" xmlns="" val="10011"/>
                  </a:ext>
                </a:extLst>
              </a:tr>
              <a:tr h="483195">
                <a:tc>
                  <a:txBody>
                    <a:bodyPr/>
                    <a:lstStyle/>
                    <a:p>
                      <a:pPr marL="0" algn="ctr" defTabSz="1075334" rtl="0" eaLnBrk="1" latinLnBrk="0" hangingPunct="1">
                        <a:lnSpc>
                          <a:spcPts val="2200"/>
                        </a:lnSpc>
                        <a:spcAft>
                          <a:spcPts val="0"/>
                        </a:spcAft>
                      </a:pPr>
                      <a:r>
                        <a:rPr lang="en-US" sz="1400" kern="1200" dirty="0">
                          <a:solidFill>
                            <a:schemeClr val="dk1"/>
                          </a:solidFill>
                          <a:latin typeface="+mn-lt"/>
                          <a:ea typeface="+mn-ea"/>
                          <a:cs typeface="+mn-cs"/>
                        </a:rPr>
                        <a:t>3</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趣味性不足。</a:t>
                      </a:r>
                    </a:p>
                  </a:txBody>
                  <a:tcPr marL="48986" marR="48986" marT="0" marB="0"/>
                </a:tc>
                <a:tc>
                  <a:txBody>
                    <a:bodyPr/>
                    <a:lstStyle/>
                    <a:p>
                      <a:pPr marL="0" marR="0" indent="0" algn="just" defTabSz="1075334" rtl="0" eaLnBrk="1" fontAlgn="auto" latinLnBrk="0" hangingPunct="1">
                        <a:lnSpc>
                          <a:spcPts val="2400"/>
                        </a:lnSpc>
                        <a:spcBef>
                          <a:spcPts val="0"/>
                        </a:spcBef>
                        <a:spcAft>
                          <a:spcPts val="0"/>
                        </a:spcAft>
                        <a:buClrTx/>
                        <a:buSzTx/>
                        <a:buFontTx/>
                        <a:buNone/>
                        <a:tabLst/>
                        <a:defRPr/>
                      </a:pPr>
                      <a:r>
                        <a:rPr lang="zh-TW" sz="1400" kern="1200" dirty="0">
                          <a:solidFill>
                            <a:schemeClr val="dk1"/>
                          </a:solidFill>
                          <a:effectLst/>
                          <a:latin typeface="+mn-lt"/>
                          <a:ea typeface="+mn-ea"/>
                          <a:cs typeface="+mn-cs"/>
                        </a:rPr>
                        <a:t>已遵照辦理修正。</a:t>
                      </a:r>
                      <a:endParaRPr lang="en-US" altLang="zh-TW" sz="1400" kern="1200" dirty="0">
                        <a:solidFill>
                          <a:schemeClr val="dk1"/>
                        </a:solidFill>
                        <a:effectLst/>
                        <a:latin typeface="+mn-lt"/>
                        <a:ea typeface="+mn-ea"/>
                        <a:cs typeface="+mn-cs"/>
                      </a:endParaRPr>
                    </a:p>
                    <a:p>
                      <a:pPr marL="0" marR="0" indent="0" algn="r" defTabSz="1075334" rtl="0" eaLnBrk="1" fontAlgn="auto" latinLnBrk="0" hangingPunct="1">
                        <a:lnSpc>
                          <a:spcPts val="2400"/>
                        </a:lnSpc>
                        <a:spcBef>
                          <a:spcPts val="0"/>
                        </a:spcBef>
                        <a:spcAft>
                          <a:spcPts val="0"/>
                        </a:spcAft>
                        <a:buClrTx/>
                        <a:buSzTx/>
                        <a:buFontTx/>
                        <a:buNone/>
                        <a:tabLst/>
                        <a:defRPr/>
                      </a:pP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A2-01~ A2-06</a:t>
                      </a:r>
                      <a:endParaRPr lang="zh-TW" altLang="zh-TW" sz="1400" kern="1200" dirty="0">
                        <a:solidFill>
                          <a:srgbClr val="FF0000"/>
                        </a:solidFill>
                        <a:effectLst/>
                        <a:latin typeface="+mn-lt"/>
                        <a:ea typeface="+mn-ea"/>
                        <a:cs typeface="+mn-cs"/>
                      </a:endParaRPr>
                    </a:p>
                  </a:txBody>
                  <a:tcPr marL="48986" marR="48986" marT="0" marB="0" anchor="ct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xmlns="" val="22767927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xmlns="" id="{F4AAA611-1F0E-4DEE-8AB3-6ED6B4F2ACD8}"/>
              </a:ext>
            </a:extLst>
          </p:cNvPr>
          <p:cNvSpPr txBox="1"/>
          <p:nvPr/>
        </p:nvSpPr>
        <p:spPr>
          <a:xfrm>
            <a:off x="198870" y="367132"/>
            <a:ext cx="3339799" cy="420901"/>
          </a:xfrm>
          <a:prstGeom prst="rect">
            <a:avLst/>
          </a:prstGeom>
          <a:noFill/>
        </p:spPr>
        <p:txBody>
          <a:bodyPr wrap="square" lIns="57611" tIns="28805" rIns="57611" bIns="28805">
            <a:spAutoFit/>
          </a:bodyPr>
          <a:lstStyle/>
          <a:p>
            <a:pPr defTabSz="768092"/>
            <a:r>
              <a:rPr lang="zh-TW" altLang="en-US" sz="2357" dirty="0">
                <a:solidFill>
                  <a:prstClr val="black">
                    <a:lumMod val="75000"/>
                    <a:lumOff val="25000"/>
                  </a:prstClr>
                </a:solidFill>
                <a:latin typeface="華康儷金黑" panose="020B0809000000000000" pitchFamily="49" charset="-120"/>
                <a:ea typeface="華康儷金黑" panose="020B0809000000000000" pitchFamily="49" charset="-120"/>
              </a:rPr>
              <a:t>設計構想</a:t>
            </a:r>
          </a:p>
        </p:txBody>
      </p:sp>
      <p:sp>
        <p:nvSpPr>
          <p:cNvPr id="57" name="投影片編號版面配置區 5">
            <a:extLst>
              <a:ext uri="{FF2B5EF4-FFF2-40B4-BE49-F238E27FC236}">
                <a16:creationId xmlns:a16="http://schemas.microsoft.com/office/drawing/2014/main" xmlns="" id="{CAF81F9D-A1D2-4E6A-99C6-9B4DD93D801C}"/>
              </a:ext>
            </a:extLst>
          </p:cNvPr>
          <p:cNvSpPr txBox="1">
            <a:spLocks/>
          </p:cNvSpPr>
          <p:nvPr/>
        </p:nvSpPr>
        <p:spPr>
          <a:xfrm>
            <a:off x="8708231" y="6581213"/>
            <a:ext cx="435769" cy="365125"/>
          </a:xfrm>
          <a:prstGeom prst="rect">
            <a:avLst/>
          </a:prstGeom>
        </p:spPr>
        <p:txBody>
          <a:bodyPr vert="horz" lIns="76809" tIns="38405" rIns="76809" bIns="38405"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26578"/>
            <a:fld id="{193490DD-7C62-43CE-9C53-A03B3E6DD587}" type="slidenum">
              <a:rPr lang="zh-TW" altLang="en-US" sz="857">
                <a:solidFill>
                  <a:prstClr val="black">
                    <a:tint val="75000"/>
                  </a:prstClr>
                </a:solidFill>
                <a:latin typeface="華康中黑體" panose="020B0509000000000000" pitchFamily="49" charset="-120"/>
                <a:ea typeface="華康中黑體" panose="020B0509000000000000" pitchFamily="49" charset="-120"/>
              </a:rPr>
              <a:pPr defTabSz="326578"/>
              <a:t>54</a:t>
            </a:fld>
            <a:endParaRPr lang="zh-TW" altLang="en-US" sz="857" dirty="0">
              <a:solidFill>
                <a:prstClr val="black">
                  <a:tint val="75000"/>
                </a:prstClr>
              </a:solidFill>
              <a:latin typeface="華康中黑體" panose="020B0509000000000000" pitchFamily="49" charset="-120"/>
              <a:ea typeface="華康中黑體" panose="020B0509000000000000" pitchFamily="49" charset="-120"/>
            </a:endParaRPr>
          </a:p>
        </p:txBody>
      </p:sp>
      <p:graphicFrame>
        <p:nvGraphicFramePr>
          <p:cNvPr id="9" name="表格 8"/>
          <p:cNvGraphicFramePr>
            <a:graphicFrameLocks noGrp="1"/>
          </p:cNvGraphicFramePr>
          <p:nvPr/>
        </p:nvGraphicFramePr>
        <p:xfrm>
          <a:off x="0" y="890692"/>
          <a:ext cx="9144000" cy="6458779"/>
        </p:xfrm>
        <a:graphic>
          <a:graphicData uri="http://schemas.openxmlformats.org/drawingml/2006/table">
            <a:tbl>
              <a:tblPr firstRow="1" bandRow="1">
                <a:tableStyleId>{073A0DAA-6AF3-43AB-8588-CEC1D06C72B9}</a:tableStyleId>
              </a:tblPr>
              <a:tblGrid>
                <a:gridCol w="661454">
                  <a:extLst>
                    <a:ext uri="{9D8B030D-6E8A-4147-A177-3AD203B41FA5}">
                      <a16:colId xmlns:a16="http://schemas.microsoft.com/office/drawing/2014/main" xmlns="" val="20000"/>
                    </a:ext>
                  </a:extLst>
                </a:gridCol>
                <a:gridCol w="4807807">
                  <a:extLst>
                    <a:ext uri="{9D8B030D-6E8A-4147-A177-3AD203B41FA5}">
                      <a16:colId xmlns:a16="http://schemas.microsoft.com/office/drawing/2014/main" xmlns="" val="20001"/>
                    </a:ext>
                  </a:extLst>
                </a:gridCol>
                <a:gridCol w="3674739">
                  <a:extLst>
                    <a:ext uri="{9D8B030D-6E8A-4147-A177-3AD203B41FA5}">
                      <a16:colId xmlns:a16="http://schemas.microsoft.com/office/drawing/2014/main" xmlns="" val="20002"/>
                    </a:ext>
                  </a:extLst>
                </a:gridCol>
              </a:tblGrid>
              <a:tr h="357166">
                <a:tc>
                  <a:txBody>
                    <a:bodyPr/>
                    <a:lstStyle/>
                    <a:p>
                      <a:pPr algn="ctr"/>
                      <a:r>
                        <a:rPr lang="zh-TW" altLang="en-US" sz="1400" dirty="0"/>
                        <a:t>項次</a:t>
                      </a:r>
                      <a:endParaRPr lang="zh-TW" altLang="en-US" sz="1400" dirty="0">
                        <a:solidFill>
                          <a:schemeClr val="bg1"/>
                        </a:solidFill>
                      </a:endParaRPr>
                    </a:p>
                  </a:txBody>
                  <a:tcPr marL="65309" marR="65309" marT="32656" marB="32656"/>
                </a:tc>
                <a:tc>
                  <a:txBody>
                    <a:bodyPr/>
                    <a:lstStyle/>
                    <a:p>
                      <a:pPr algn="ctr"/>
                      <a:r>
                        <a:rPr lang="zh-TW" altLang="zh-TW" sz="1400" kern="1200" dirty="0">
                          <a:effectLst/>
                        </a:rPr>
                        <a:t>審查意見</a:t>
                      </a:r>
                      <a:endParaRPr lang="zh-TW" altLang="en-US" sz="1400" dirty="0">
                        <a:solidFill>
                          <a:schemeClr val="bg1"/>
                        </a:solidFill>
                      </a:endParaRPr>
                    </a:p>
                  </a:txBody>
                  <a:tcPr marL="65309" marR="65309" marT="32656" marB="32656"/>
                </a:tc>
                <a:tc>
                  <a:txBody>
                    <a:bodyPr/>
                    <a:lstStyle/>
                    <a:p>
                      <a:pPr algn="ctr"/>
                      <a:r>
                        <a:rPr lang="zh-TW" altLang="zh-TW" sz="1400" kern="1200" dirty="0">
                          <a:effectLst/>
                        </a:rPr>
                        <a:t>審查意見回覆</a:t>
                      </a:r>
                      <a:endParaRPr lang="zh-TW" altLang="en-US" sz="1400" dirty="0"/>
                    </a:p>
                  </a:txBody>
                  <a:tcPr marL="65309" marR="65309" marT="32656" marB="32656"/>
                </a:tc>
                <a:extLst>
                  <a:ext uri="{0D108BD9-81ED-4DB2-BD59-A6C34878D82A}">
                    <a16:rowId xmlns:a16="http://schemas.microsoft.com/office/drawing/2014/main" xmlns="" val="10000"/>
                  </a:ext>
                </a:extLst>
              </a:tr>
              <a:tr h="325146">
                <a:tc>
                  <a:txBody>
                    <a:bodyPr/>
                    <a:lstStyle/>
                    <a:p>
                      <a:pPr marL="0" algn="ctr" defTabSz="1075334" rtl="0" eaLnBrk="1" latinLnBrk="0" hangingPunct="1">
                        <a:lnSpc>
                          <a:spcPts val="2400"/>
                        </a:lnSpc>
                        <a:spcAft>
                          <a:spcPts val="0"/>
                        </a:spcAft>
                      </a:pPr>
                      <a:r>
                        <a:rPr lang="en-US" sz="1400" kern="1200" dirty="0">
                          <a:solidFill>
                            <a:schemeClr val="dk1"/>
                          </a:solidFill>
                          <a:effectLst/>
                          <a:latin typeface="+mn-lt"/>
                          <a:ea typeface="+mn-ea"/>
                          <a:cs typeface="+mn-cs"/>
                        </a:rPr>
                        <a:t>4</a:t>
                      </a:r>
                      <a:endParaRPr lang="zh-TW" sz="1400" kern="1200" dirty="0">
                        <a:solidFill>
                          <a:schemeClr val="dk1"/>
                        </a:solidFill>
                        <a:effectLst/>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探索性不足。</a:t>
                      </a:r>
                    </a:p>
                  </a:txBody>
                  <a:tcPr marL="48986" marR="48986" marT="0" marB="0"/>
                </a:tc>
                <a:tc>
                  <a:txBody>
                    <a:bodyPr/>
                    <a:lstStyle/>
                    <a:p>
                      <a:pPr marL="0" marR="0" indent="0" algn="just" defTabSz="1075334" rtl="0" eaLnBrk="1" fontAlgn="auto" latinLnBrk="0" hangingPunct="1">
                        <a:lnSpc>
                          <a:spcPts val="2400"/>
                        </a:lnSpc>
                        <a:spcBef>
                          <a:spcPts val="0"/>
                        </a:spcBef>
                        <a:spcAft>
                          <a:spcPts val="0"/>
                        </a:spcAft>
                        <a:buClrTx/>
                        <a:buSzTx/>
                        <a:buFontTx/>
                        <a:buNone/>
                        <a:tabLst/>
                        <a:defRPr/>
                      </a:pPr>
                      <a:r>
                        <a:rPr lang="zh-TW" sz="1400" kern="1200" dirty="0">
                          <a:solidFill>
                            <a:schemeClr val="dk1"/>
                          </a:solidFill>
                          <a:effectLst/>
                          <a:latin typeface="+mn-lt"/>
                          <a:ea typeface="+mn-ea"/>
                          <a:cs typeface="+mn-cs"/>
                        </a:rPr>
                        <a:t>已遵照辦理修正。</a:t>
                      </a:r>
                      <a:r>
                        <a:rPr lang="zh-TW" altLang="en-US" sz="1400" kern="1200" dirty="0">
                          <a:solidFill>
                            <a:schemeClr val="dk1"/>
                          </a:solidFill>
                          <a:effectLst/>
                          <a:latin typeface="+mn-lt"/>
                          <a:ea typeface="+mn-ea"/>
                          <a:cs typeface="+mn-cs"/>
                        </a:rPr>
                        <a:t>            </a:t>
                      </a: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A2-01~ A2-06</a:t>
                      </a:r>
                      <a:endParaRPr lang="zh-TW" altLang="zh-TW" sz="1400" kern="1200" dirty="0">
                        <a:solidFill>
                          <a:srgbClr val="FF0000"/>
                        </a:solidFill>
                        <a:effectLst/>
                        <a:latin typeface="+mn-lt"/>
                        <a:ea typeface="+mn-ea"/>
                        <a:cs typeface="+mn-cs"/>
                      </a:endParaRPr>
                    </a:p>
                  </a:txBody>
                  <a:tcPr marL="48986" marR="48986" marT="0" marB="0" anchor="ctr"/>
                </a:tc>
                <a:extLst>
                  <a:ext uri="{0D108BD9-81ED-4DB2-BD59-A6C34878D82A}">
                    <a16:rowId xmlns:a16="http://schemas.microsoft.com/office/drawing/2014/main" xmlns="" val="10001"/>
                  </a:ext>
                </a:extLst>
              </a:tr>
              <a:tr h="483195">
                <a:tc>
                  <a:txBody>
                    <a:bodyPr/>
                    <a:lstStyle/>
                    <a:p>
                      <a:pPr marL="0" algn="ctr" defTabSz="1075334" rtl="0" eaLnBrk="1" latinLnBrk="0" hangingPunct="1">
                        <a:lnSpc>
                          <a:spcPts val="2400"/>
                        </a:lnSpc>
                        <a:spcAft>
                          <a:spcPts val="0"/>
                        </a:spcAft>
                      </a:pPr>
                      <a:r>
                        <a:rPr lang="en-US" sz="1400" kern="1200" dirty="0">
                          <a:solidFill>
                            <a:schemeClr val="dk1"/>
                          </a:solidFill>
                          <a:effectLst/>
                          <a:latin typeface="+mn-lt"/>
                          <a:ea typeface="+mn-ea"/>
                          <a:cs typeface="+mn-cs"/>
                        </a:rPr>
                        <a:t>5</a:t>
                      </a:r>
                      <a:endParaRPr lang="zh-TW" sz="1400" kern="1200" dirty="0">
                        <a:solidFill>
                          <a:schemeClr val="dk1"/>
                        </a:solidFill>
                        <a:effectLst/>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希望可以符合多人玩</a:t>
                      </a:r>
                      <a:r>
                        <a:rPr lang="en-US" sz="1400" kern="1200" dirty="0">
                          <a:solidFill>
                            <a:schemeClr val="dk1"/>
                          </a:solidFill>
                          <a:effectLst/>
                          <a:latin typeface="+mn-lt"/>
                          <a:ea typeface="+mn-ea"/>
                          <a:cs typeface="+mn-cs"/>
                        </a:rPr>
                        <a:t>(</a:t>
                      </a:r>
                      <a:r>
                        <a:rPr lang="zh-TW" sz="1400" kern="1200" dirty="0">
                          <a:solidFill>
                            <a:schemeClr val="dk1"/>
                          </a:solidFill>
                          <a:effectLst/>
                          <a:latin typeface="+mn-lt"/>
                          <a:ea typeface="+mn-ea"/>
                          <a:cs typeface="+mn-cs"/>
                        </a:rPr>
                        <a:t>空間可以同時讓不同年齡學生進行玩耍</a:t>
                      </a:r>
                      <a:r>
                        <a:rPr lang="en-US" sz="1400" kern="1200" dirty="0">
                          <a:solidFill>
                            <a:schemeClr val="dk1"/>
                          </a:solidFill>
                          <a:effectLst/>
                          <a:latin typeface="+mn-lt"/>
                          <a:ea typeface="+mn-ea"/>
                          <a:cs typeface="+mn-cs"/>
                        </a:rPr>
                        <a:t>)</a:t>
                      </a:r>
                      <a:r>
                        <a:rPr lang="zh-TW" sz="1400" kern="1200" dirty="0">
                          <a:solidFill>
                            <a:schemeClr val="dk1"/>
                          </a:solidFill>
                          <a:effectLst/>
                          <a:latin typeface="+mn-lt"/>
                          <a:ea typeface="+mn-ea"/>
                          <a:cs typeface="+mn-cs"/>
                        </a:rPr>
                        <a:t>。</a:t>
                      </a:r>
                    </a:p>
                  </a:txBody>
                  <a:tcPr marL="48986" marR="48986" marT="0" marB="0"/>
                </a:tc>
                <a:tc>
                  <a:txBody>
                    <a:bodyPr/>
                    <a:lstStyle/>
                    <a:p>
                      <a:pPr algn="just">
                        <a:lnSpc>
                          <a:spcPts val="2400"/>
                        </a:lnSpc>
                        <a:spcAft>
                          <a:spcPts val="0"/>
                        </a:spcAft>
                      </a:pPr>
                      <a:r>
                        <a:rPr lang="zh-TW" sz="1400" kern="1200" dirty="0">
                          <a:solidFill>
                            <a:schemeClr val="dk1"/>
                          </a:solidFill>
                          <a:effectLst/>
                          <a:latin typeface="+mn-lt"/>
                          <a:ea typeface="+mn-ea"/>
                          <a:cs typeface="+mn-cs"/>
                        </a:rPr>
                        <a:t>已遵照辦理修正。</a:t>
                      </a:r>
                      <a:r>
                        <a:rPr lang="zh-TW" altLang="en-US" sz="1400" kern="1200" dirty="0">
                          <a:solidFill>
                            <a:schemeClr val="dk1"/>
                          </a:solidFill>
                          <a:effectLst/>
                          <a:latin typeface="+mn-lt"/>
                          <a:ea typeface="+mn-ea"/>
                          <a:cs typeface="+mn-cs"/>
                        </a:rPr>
                        <a:t>            </a:t>
                      </a: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A1-04</a:t>
                      </a:r>
                      <a:endParaRPr lang="zh-TW" sz="1400" kern="1200" dirty="0">
                        <a:solidFill>
                          <a:schemeClr val="dk1"/>
                        </a:solidFill>
                        <a:effectLst/>
                        <a:latin typeface="+mn-lt"/>
                        <a:ea typeface="+mn-ea"/>
                        <a:cs typeface="+mn-cs"/>
                      </a:endParaRPr>
                    </a:p>
                  </a:txBody>
                  <a:tcPr marL="48986" marR="48986" marT="0" marB="0" anchor="ctr"/>
                </a:tc>
                <a:extLst>
                  <a:ext uri="{0D108BD9-81ED-4DB2-BD59-A6C34878D82A}">
                    <a16:rowId xmlns:a16="http://schemas.microsoft.com/office/drawing/2014/main" xmlns="" val="10002"/>
                  </a:ext>
                </a:extLst>
              </a:tr>
              <a:tr h="353674">
                <a:tc>
                  <a:txBody>
                    <a:bodyPr/>
                    <a:lstStyle/>
                    <a:p>
                      <a:pPr marL="0" algn="ctr" defTabSz="1075334" rtl="0" eaLnBrk="1" latinLnBrk="0" hangingPunct="1">
                        <a:lnSpc>
                          <a:spcPts val="2400"/>
                        </a:lnSpc>
                        <a:spcAft>
                          <a:spcPts val="0"/>
                        </a:spcAft>
                      </a:pPr>
                      <a:r>
                        <a:rPr lang="en-US" altLang="zh-TW" sz="1400" kern="1200" dirty="0">
                          <a:solidFill>
                            <a:schemeClr val="dk1"/>
                          </a:solidFill>
                          <a:latin typeface="+mn-lt"/>
                          <a:ea typeface="+mn-ea"/>
                          <a:cs typeface="+mn-cs"/>
                        </a:rPr>
                        <a:t>6</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刺激性不足。</a:t>
                      </a:r>
                    </a:p>
                  </a:txBody>
                  <a:tcPr marL="48986" marR="48986" marT="0" marB="0"/>
                </a:tc>
                <a:tc>
                  <a:txBody>
                    <a:bodyPr/>
                    <a:lstStyle/>
                    <a:p>
                      <a:pPr marL="0" marR="0" indent="0" algn="just" defTabSz="1075334" rtl="0" eaLnBrk="1" fontAlgn="auto" latinLnBrk="0" hangingPunct="1">
                        <a:lnSpc>
                          <a:spcPts val="24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已遵照辦理修正。</a:t>
                      </a:r>
                      <a:r>
                        <a:rPr lang="zh-TW" altLang="en-US" sz="1400" kern="1200" dirty="0">
                          <a:solidFill>
                            <a:schemeClr val="dk1"/>
                          </a:solidFill>
                          <a:effectLst/>
                          <a:latin typeface="+mn-lt"/>
                          <a:ea typeface="+mn-ea"/>
                          <a:cs typeface="+mn-cs"/>
                        </a:rPr>
                        <a:t>            </a:t>
                      </a: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A2-01~ A2-06</a:t>
                      </a:r>
                      <a:endParaRPr lang="zh-TW" altLang="zh-TW" sz="1400" kern="1200" dirty="0">
                        <a:solidFill>
                          <a:srgbClr val="FF0000"/>
                        </a:solidFill>
                        <a:effectLst/>
                        <a:latin typeface="+mn-lt"/>
                        <a:ea typeface="+mn-ea"/>
                        <a:cs typeface="+mn-cs"/>
                      </a:endParaRPr>
                    </a:p>
                  </a:txBody>
                  <a:tcPr marL="48986" marR="48986" marT="0" marB="0" anchor="ctr"/>
                </a:tc>
                <a:extLst>
                  <a:ext uri="{0D108BD9-81ED-4DB2-BD59-A6C34878D82A}">
                    <a16:rowId xmlns:a16="http://schemas.microsoft.com/office/drawing/2014/main" xmlns="" val="10003"/>
                  </a:ext>
                </a:extLst>
              </a:tr>
              <a:tr h="275877">
                <a:tc gridSpan="3">
                  <a:txBody>
                    <a:bodyPr/>
                    <a:lstStyle/>
                    <a:p>
                      <a:pPr marL="0" algn="l" defTabSz="1075334" rtl="0" eaLnBrk="1" latinLnBrk="0" hangingPunct="1">
                        <a:lnSpc>
                          <a:spcPts val="2400"/>
                        </a:lnSpc>
                        <a:spcAft>
                          <a:spcPts val="0"/>
                        </a:spcAft>
                      </a:pPr>
                      <a:r>
                        <a:rPr lang="en-US" altLang="zh-TW" sz="1500" kern="1200" dirty="0">
                          <a:solidFill>
                            <a:schemeClr val="dk1"/>
                          </a:solidFill>
                          <a:effectLst/>
                          <a:latin typeface="+mn-lt"/>
                          <a:ea typeface="+mn-ea"/>
                          <a:cs typeface="+mn-cs"/>
                        </a:rPr>
                        <a:t>(</a:t>
                      </a:r>
                      <a:r>
                        <a:rPr lang="zh-TW" altLang="en-US" sz="1500" kern="1200" dirty="0">
                          <a:solidFill>
                            <a:schemeClr val="dk1"/>
                          </a:solidFill>
                          <a:effectLst/>
                          <a:latin typeface="+mn-lt"/>
                          <a:ea typeface="+mn-ea"/>
                          <a:cs typeface="+mn-cs"/>
                        </a:rPr>
                        <a:t>三</a:t>
                      </a:r>
                      <a:r>
                        <a:rPr lang="en-US" altLang="zh-TW" sz="1500" kern="1200" dirty="0">
                          <a:solidFill>
                            <a:schemeClr val="dk1"/>
                          </a:solidFill>
                          <a:effectLst/>
                          <a:latin typeface="+mn-lt"/>
                          <a:ea typeface="+mn-ea"/>
                          <a:cs typeface="+mn-cs"/>
                        </a:rPr>
                        <a:t>)</a:t>
                      </a:r>
                      <a:r>
                        <a:rPr lang="zh-TW" altLang="zh-TW" sz="1500" kern="1200" dirty="0">
                          <a:solidFill>
                            <a:schemeClr val="dk1"/>
                          </a:solidFill>
                          <a:effectLst/>
                          <a:latin typeface="+mn-lt"/>
                          <a:ea typeface="+mn-ea"/>
                          <a:cs typeface="+mn-cs"/>
                        </a:rPr>
                        <a:t>學校意見</a:t>
                      </a:r>
                      <a:r>
                        <a:rPr lang="en-US" altLang="zh-TW" sz="1500" kern="1200" dirty="0">
                          <a:solidFill>
                            <a:schemeClr val="dk1"/>
                          </a:solidFill>
                          <a:effectLst/>
                          <a:latin typeface="+mn-lt"/>
                          <a:ea typeface="+mn-ea"/>
                          <a:cs typeface="+mn-cs"/>
                        </a:rPr>
                        <a:t>(</a:t>
                      </a:r>
                      <a:r>
                        <a:rPr lang="zh-TW" altLang="zh-TW" sz="1500" kern="1200" dirty="0">
                          <a:solidFill>
                            <a:schemeClr val="dk1"/>
                          </a:solidFill>
                          <a:effectLst/>
                          <a:latin typeface="+mn-lt"/>
                          <a:ea typeface="+mn-ea"/>
                          <a:cs typeface="+mn-cs"/>
                        </a:rPr>
                        <a:t>蕭富陽校長、徐雪芳主任、劉慈姝主任</a:t>
                      </a:r>
                      <a:r>
                        <a:rPr lang="en-US" altLang="zh-TW" sz="1500" kern="1200" dirty="0">
                          <a:solidFill>
                            <a:schemeClr val="dk1"/>
                          </a:solidFill>
                          <a:effectLst/>
                          <a:latin typeface="+mn-lt"/>
                          <a:ea typeface="+mn-ea"/>
                          <a:cs typeface="+mn-cs"/>
                        </a:rPr>
                        <a:t>)</a:t>
                      </a:r>
                      <a:r>
                        <a:rPr lang="zh-TW" altLang="zh-TW" sz="1500" kern="1200" dirty="0">
                          <a:solidFill>
                            <a:schemeClr val="dk1"/>
                          </a:solidFill>
                          <a:effectLst/>
                          <a:latin typeface="+mn-lt"/>
                          <a:ea typeface="+mn-ea"/>
                          <a:cs typeface="+mn-cs"/>
                        </a:rPr>
                        <a:t>：</a:t>
                      </a:r>
                      <a:endParaRPr lang="zh-TW" sz="1400" kern="1200" dirty="0">
                        <a:solidFill>
                          <a:schemeClr val="dk1"/>
                        </a:solidFill>
                        <a:latin typeface="+mn-lt"/>
                        <a:ea typeface="+mn-ea"/>
                        <a:cs typeface="+mn-cs"/>
                      </a:endParaRPr>
                    </a:p>
                  </a:txBody>
                  <a:tcPr marL="48986" marR="48986" marT="0" marB="0" anchor="ctr"/>
                </a:tc>
                <a:tc hMerge="1">
                  <a:txBody>
                    <a:bodyPr/>
                    <a:lstStyle/>
                    <a:p>
                      <a:pPr algn="just">
                        <a:lnSpc>
                          <a:spcPts val="2400"/>
                        </a:lnSpc>
                        <a:spcAft>
                          <a:spcPts val="0"/>
                        </a:spcAft>
                      </a:pPr>
                      <a:endParaRPr lang="zh-TW" sz="2000" kern="1200" dirty="0">
                        <a:solidFill>
                          <a:schemeClr val="dk1"/>
                        </a:solidFill>
                        <a:effectLst/>
                        <a:latin typeface="+mn-lt"/>
                        <a:ea typeface="+mn-ea"/>
                        <a:cs typeface="+mn-cs"/>
                      </a:endParaRPr>
                    </a:p>
                  </a:txBody>
                  <a:tcPr marL="68580" marR="68580" marT="0" marB="0"/>
                </a:tc>
                <a:tc hMerge="1">
                  <a:txBody>
                    <a:bodyPr/>
                    <a:lstStyle/>
                    <a:p>
                      <a:pPr marL="0" marR="0" indent="0" algn="just" defTabSz="1075334" rtl="0" eaLnBrk="1" fontAlgn="auto" latinLnBrk="0" hangingPunct="1">
                        <a:lnSpc>
                          <a:spcPts val="2400"/>
                        </a:lnSpc>
                        <a:spcBef>
                          <a:spcPts val="0"/>
                        </a:spcBef>
                        <a:spcAft>
                          <a:spcPts val="0"/>
                        </a:spcAft>
                        <a:buClrTx/>
                        <a:buSzTx/>
                        <a:buFontTx/>
                        <a:buNone/>
                        <a:tabLst/>
                        <a:defRPr/>
                      </a:pPr>
                      <a:endParaRPr lang="zh-TW" altLang="zh-TW" sz="2000" kern="1200" dirty="0">
                        <a:solidFill>
                          <a:srgbClr val="FF0000"/>
                        </a:solidFill>
                        <a:effectLst/>
                        <a:latin typeface="+mn-lt"/>
                        <a:ea typeface="+mn-ea"/>
                        <a:cs typeface="+mn-cs"/>
                      </a:endParaRPr>
                    </a:p>
                  </a:txBody>
                  <a:tcPr marL="68580" marR="68580" marT="0" marB="0" anchor="ctr"/>
                </a:tc>
                <a:extLst>
                  <a:ext uri="{0D108BD9-81ED-4DB2-BD59-A6C34878D82A}">
                    <a16:rowId xmlns:a16="http://schemas.microsoft.com/office/drawing/2014/main" xmlns="" val="10004"/>
                  </a:ext>
                </a:extLst>
              </a:tr>
              <a:tr h="483195">
                <a:tc>
                  <a:txBody>
                    <a:bodyPr/>
                    <a:lstStyle/>
                    <a:p>
                      <a:pPr marL="0" algn="ctr" defTabSz="1075334" rtl="0" eaLnBrk="1" latinLnBrk="0" hangingPunct="1">
                        <a:lnSpc>
                          <a:spcPts val="2400"/>
                        </a:lnSpc>
                        <a:spcAft>
                          <a:spcPts val="0"/>
                        </a:spcAft>
                      </a:pPr>
                      <a:r>
                        <a:rPr lang="en-US" altLang="zh-TW" sz="1400" kern="1200" dirty="0">
                          <a:solidFill>
                            <a:schemeClr val="dk1"/>
                          </a:solidFill>
                          <a:latin typeface="+mn-lt"/>
                          <a:ea typeface="+mn-ea"/>
                          <a:cs typeface="+mn-cs"/>
                        </a:rPr>
                        <a:t>1</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希望再增加遊具數量，讓更多學生能使用。</a:t>
                      </a:r>
                    </a:p>
                  </a:txBody>
                  <a:tcPr marL="48986" marR="48986" marT="0" marB="0"/>
                </a:tc>
                <a:tc>
                  <a:txBody>
                    <a:bodyPr/>
                    <a:lstStyle/>
                    <a:p>
                      <a:pPr marL="0" marR="0" indent="0" algn="just" defTabSz="1075334" rtl="0" eaLnBrk="1" fontAlgn="auto" latinLnBrk="0" hangingPunct="1">
                        <a:lnSpc>
                          <a:spcPts val="2400"/>
                        </a:lnSpc>
                        <a:spcBef>
                          <a:spcPts val="0"/>
                        </a:spcBef>
                        <a:spcAft>
                          <a:spcPts val="0"/>
                        </a:spcAft>
                        <a:buClrTx/>
                        <a:buSzTx/>
                        <a:buFontTx/>
                        <a:buNone/>
                        <a:tabLst/>
                        <a:defRPr/>
                      </a:pPr>
                      <a:r>
                        <a:rPr lang="zh-TW" sz="1400" kern="1200" dirty="0">
                          <a:solidFill>
                            <a:schemeClr val="dk1"/>
                          </a:solidFill>
                          <a:effectLst/>
                          <a:latin typeface="+mn-lt"/>
                          <a:ea typeface="+mn-ea"/>
                          <a:cs typeface="+mn-cs"/>
                        </a:rPr>
                        <a:t>已遵照辦理修正。</a:t>
                      </a:r>
                      <a:r>
                        <a:rPr lang="zh-TW" altLang="en-US" sz="1400" kern="1200" dirty="0">
                          <a:solidFill>
                            <a:schemeClr val="dk1"/>
                          </a:solidFill>
                          <a:effectLst/>
                          <a:latin typeface="+mn-lt"/>
                          <a:ea typeface="+mn-ea"/>
                          <a:cs typeface="+mn-cs"/>
                        </a:rPr>
                        <a:t>            </a:t>
                      </a: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A1-04</a:t>
                      </a:r>
                      <a:endParaRPr lang="zh-TW" altLang="zh-TW" sz="1400" kern="1200" dirty="0">
                        <a:solidFill>
                          <a:schemeClr val="dk1"/>
                        </a:solidFill>
                        <a:effectLst/>
                        <a:latin typeface="+mn-lt"/>
                        <a:ea typeface="+mn-ea"/>
                        <a:cs typeface="+mn-cs"/>
                      </a:endParaRPr>
                    </a:p>
                  </a:txBody>
                  <a:tcPr marL="48986" marR="48986" marT="0" marB="0" anchor="ctr"/>
                </a:tc>
                <a:extLst>
                  <a:ext uri="{0D108BD9-81ED-4DB2-BD59-A6C34878D82A}">
                    <a16:rowId xmlns:a16="http://schemas.microsoft.com/office/drawing/2014/main" xmlns="" val="10005"/>
                  </a:ext>
                </a:extLst>
              </a:tr>
              <a:tr h="628637">
                <a:tc>
                  <a:txBody>
                    <a:bodyPr/>
                    <a:lstStyle/>
                    <a:p>
                      <a:pPr marL="0" algn="ctr" defTabSz="1075334" rtl="0" eaLnBrk="1" latinLnBrk="0" hangingPunct="1">
                        <a:lnSpc>
                          <a:spcPts val="2400"/>
                        </a:lnSpc>
                        <a:spcAft>
                          <a:spcPts val="0"/>
                        </a:spcAft>
                      </a:pPr>
                      <a:r>
                        <a:rPr lang="en-US" altLang="zh-TW" sz="1400" kern="1200" dirty="0">
                          <a:solidFill>
                            <a:schemeClr val="dk1"/>
                          </a:solidFill>
                          <a:latin typeface="+mn-lt"/>
                          <a:ea typeface="+mn-ea"/>
                          <a:cs typeface="+mn-cs"/>
                        </a:rPr>
                        <a:t>2</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遊具種類及趣味性不足，宜再加強，可增加學生喜愛的</a:t>
                      </a:r>
                    </a:p>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溜滑梯擺盪設施。</a:t>
                      </a:r>
                    </a:p>
                  </a:txBody>
                  <a:tcPr marL="48986" marR="48986" marT="0" marB="0"/>
                </a:tc>
                <a:tc>
                  <a:txBody>
                    <a:bodyPr/>
                    <a:lstStyle/>
                    <a:p>
                      <a:pPr>
                        <a:lnSpc>
                          <a:spcPts val="2400"/>
                        </a:lnSpc>
                      </a:pPr>
                      <a:r>
                        <a:rPr lang="zh-TW" sz="1400" kern="1200" dirty="0">
                          <a:solidFill>
                            <a:schemeClr val="dk1"/>
                          </a:solidFill>
                          <a:effectLst/>
                          <a:latin typeface="+mn-lt"/>
                          <a:ea typeface="+mn-ea"/>
                          <a:cs typeface="+mn-cs"/>
                        </a:rPr>
                        <a:t>已增加共融式遊具鳥巢鞦韆。</a:t>
                      </a:r>
                      <a:endParaRPr lang="en-US" altLang="zh-TW" sz="1400" kern="1200" dirty="0">
                        <a:solidFill>
                          <a:schemeClr val="dk1"/>
                        </a:solidFill>
                        <a:effectLst/>
                        <a:latin typeface="+mn-lt"/>
                        <a:ea typeface="+mn-ea"/>
                        <a:cs typeface="+mn-cs"/>
                      </a:endParaRPr>
                    </a:p>
                    <a:p>
                      <a:pPr marL="0" marR="0" indent="0" algn="r" defTabSz="1075334" rtl="0" eaLnBrk="1" fontAlgn="auto" latinLnBrk="0" hangingPunct="1">
                        <a:lnSpc>
                          <a:spcPts val="2400"/>
                        </a:lnSpc>
                        <a:spcBef>
                          <a:spcPts val="0"/>
                        </a:spcBef>
                        <a:spcAft>
                          <a:spcPts val="0"/>
                        </a:spcAft>
                        <a:buClrTx/>
                        <a:buSzTx/>
                        <a:buFontTx/>
                        <a:buNone/>
                        <a:tabLst/>
                        <a:defRPr/>
                      </a:pP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A1-04</a:t>
                      </a:r>
                      <a:r>
                        <a:rPr lang="zh-TW" altLang="en-US" sz="1400" kern="1200" dirty="0">
                          <a:solidFill>
                            <a:srgbClr val="FF0000"/>
                          </a:solidFill>
                          <a:effectLst/>
                          <a:latin typeface="+mn-lt"/>
                          <a:ea typeface="+mn-ea"/>
                          <a:cs typeface="+mn-cs"/>
                        </a:rPr>
                        <a:t>、</a:t>
                      </a:r>
                      <a:r>
                        <a:rPr lang="en-US" altLang="zh-TW" sz="1400" kern="1200" dirty="0">
                          <a:solidFill>
                            <a:srgbClr val="FF0000"/>
                          </a:solidFill>
                          <a:effectLst/>
                          <a:latin typeface="+mn-lt"/>
                          <a:ea typeface="+mn-ea"/>
                          <a:cs typeface="+mn-cs"/>
                        </a:rPr>
                        <a:t>A2-02</a:t>
                      </a:r>
                      <a:endParaRPr lang="zh-TW" sz="1400" kern="1200" dirty="0">
                        <a:solidFill>
                          <a:srgbClr val="FF0000"/>
                        </a:solidFill>
                        <a:effectLst/>
                        <a:latin typeface="+mn-lt"/>
                        <a:ea typeface="+mn-ea"/>
                        <a:cs typeface="+mn-cs"/>
                      </a:endParaRPr>
                    </a:p>
                  </a:txBody>
                  <a:tcPr marL="48986" marR="48986" marT="0" marB="0" anchor="ctr"/>
                </a:tc>
                <a:extLst>
                  <a:ext uri="{0D108BD9-81ED-4DB2-BD59-A6C34878D82A}">
                    <a16:rowId xmlns:a16="http://schemas.microsoft.com/office/drawing/2014/main" xmlns="" val="10006"/>
                  </a:ext>
                </a:extLst>
              </a:tr>
              <a:tr h="483195">
                <a:tc>
                  <a:txBody>
                    <a:bodyPr/>
                    <a:lstStyle/>
                    <a:p>
                      <a:pPr marL="0" algn="ctr" defTabSz="1075334" rtl="0" eaLnBrk="1" latinLnBrk="0" hangingPunct="1">
                        <a:lnSpc>
                          <a:spcPts val="2400"/>
                        </a:lnSpc>
                        <a:spcAft>
                          <a:spcPts val="0"/>
                        </a:spcAft>
                      </a:pPr>
                      <a:r>
                        <a:rPr lang="en-US" altLang="zh-TW" sz="1400" kern="1200" dirty="0">
                          <a:solidFill>
                            <a:schemeClr val="dk1"/>
                          </a:solidFill>
                          <a:latin typeface="+mn-lt"/>
                          <a:ea typeface="+mn-ea"/>
                          <a:cs typeface="+mn-cs"/>
                        </a:rPr>
                        <a:t>3</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架高棧道可保留曲線平面但利用高度差異及降低高度做攀爬網等設計，以節省經費並增加趣味及刺激性。</a:t>
                      </a:r>
                    </a:p>
                  </a:txBody>
                  <a:tcPr marL="48986" marR="48986" marT="0" marB="0"/>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經整體評估考量，目前將棧道先行取消。</a:t>
                      </a:r>
                      <a:endParaRPr lang="en-US" altLang="zh-TW" sz="1400" kern="1200" dirty="0">
                        <a:solidFill>
                          <a:schemeClr val="dk1"/>
                        </a:solidFill>
                        <a:effectLst/>
                        <a:latin typeface="+mn-lt"/>
                        <a:ea typeface="+mn-ea"/>
                        <a:cs typeface="+mn-cs"/>
                      </a:endParaRPr>
                    </a:p>
                    <a:p>
                      <a:pPr marL="0" algn="just" defTabSz="1075334" rtl="0" eaLnBrk="1" latinLnBrk="0" hangingPunct="1">
                        <a:lnSpc>
                          <a:spcPts val="2400"/>
                        </a:lnSpc>
                        <a:spcAft>
                          <a:spcPts val="0"/>
                        </a:spcAft>
                      </a:pPr>
                      <a:r>
                        <a:rPr lang="zh-TW" altLang="en-US" sz="1400" kern="1200" baseline="0" dirty="0">
                          <a:solidFill>
                            <a:schemeClr val="dk1"/>
                          </a:solidFill>
                          <a:effectLst/>
                          <a:latin typeface="+mn-lt"/>
                          <a:ea typeface="+mn-ea"/>
                          <a:cs typeface="+mn-cs"/>
                        </a:rPr>
                        <a:t>                                          </a:t>
                      </a: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A1-04</a:t>
                      </a:r>
                      <a:endParaRPr lang="zh-TW" altLang="zh-TW" sz="1400" kern="1200" dirty="0">
                        <a:solidFill>
                          <a:schemeClr val="dk1"/>
                        </a:solidFill>
                        <a:effectLst/>
                        <a:latin typeface="+mn-lt"/>
                        <a:ea typeface="+mn-ea"/>
                        <a:cs typeface="+mn-cs"/>
                      </a:endParaRPr>
                    </a:p>
                  </a:txBody>
                  <a:tcPr marL="48986" marR="48986" marT="0" marB="0" anchor="ctr"/>
                </a:tc>
                <a:extLst>
                  <a:ext uri="{0D108BD9-81ED-4DB2-BD59-A6C34878D82A}">
                    <a16:rowId xmlns:a16="http://schemas.microsoft.com/office/drawing/2014/main" xmlns="" val="10007"/>
                  </a:ext>
                </a:extLst>
              </a:tr>
              <a:tr h="483195">
                <a:tc>
                  <a:txBody>
                    <a:bodyPr/>
                    <a:lstStyle/>
                    <a:p>
                      <a:pPr marL="0" algn="ctr" defTabSz="1075334" rtl="0" eaLnBrk="1" latinLnBrk="0" hangingPunct="1">
                        <a:lnSpc>
                          <a:spcPts val="2400"/>
                        </a:lnSpc>
                        <a:spcAft>
                          <a:spcPts val="0"/>
                        </a:spcAft>
                      </a:pPr>
                      <a:r>
                        <a:rPr lang="en-US" altLang="zh-TW" sz="1400" kern="1200" dirty="0">
                          <a:solidFill>
                            <a:schemeClr val="dk1"/>
                          </a:solidFill>
                          <a:latin typeface="+mn-lt"/>
                          <a:ea typeface="+mn-ea"/>
                          <a:cs typeface="+mn-cs"/>
                        </a:rPr>
                        <a:t>4</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增加遊具對幼兒冒險、挑戰及遊戲的需求，如擺盪設施</a:t>
                      </a:r>
                    </a:p>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、溜滑梯</a:t>
                      </a:r>
                      <a:r>
                        <a:rPr lang="en-US" sz="1400" kern="1200" dirty="0">
                          <a:solidFill>
                            <a:schemeClr val="dk1"/>
                          </a:solidFill>
                          <a:effectLst/>
                          <a:latin typeface="+mn-lt"/>
                          <a:ea typeface="+mn-ea"/>
                          <a:cs typeface="+mn-cs"/>
                        </a:rPr>
                        <a:t>……</a:t>
                      </a:r>
                      <a:r>
                        <a:rPr lang="zh-TW" sz="1400" kern="1200" dirty="0">
                          <a:solidFill>
                            <a:schemeClr val="dk1"/>
                          </a:solidFill>
                          <a:effectLst/>
                          <a:latin typeface="+mn-lt"/>
                          <a:ea typeface="+mn-ea"/>
                          <a:cs typeface="+mn-cs"/>
                        </a:rPr>
                        <a:t>並與學校地景與特色結合。</a:t>
                      </a:r>
                    </a:p>
                  </a:txBody>
                  <a:tcPr marL="48986" marR="48986" marT="0" marB="0"/>
                </a:tc>
                <a:tc>
                  <a:txBody>
                    <a:bodyPr/>
                    <a:lstStyle/>
                    <a:p>
                      <a:pPr marL="0" marR="0" indent="0" algn="just" defTabSz="1075334" rtl="0" eaLnBrk="1" fontAlgn="auto" latinLnBrk="0" hangingPunct="1">
                        <a:lnSpc>
                          <a:spcPts val="2400"/>
                        </a:lnSpc>
                        <a:spcBef>
                          <a:spcPts val="0"/>
                        </a:spcBef>
                        <a:spcAft>
                          <a:spcPts val="0"/>
                        </a:spcAft>
                        <a:buClrTx/>
                        <a:buSzTx/>
                        <a:buFontTx/>
                        <a:buNone/>
                        <a:tabLst/>
                        <a:defRPr/>
                      </a:pPr>
                      <a:r>
                        <a:rPr lang="zh-TW" sz="1400" kern="1200" dirty="0">
                          <a:solidFill>
                            <a:schemeClr val="dk1"/>
                          </a:solidFill>
                          <a:effectLst/>
                          <a:latin typeface="+mn-lt"/>
                          <a:ea typeface="+mn-ea"/>
                          <a:cs typeface="+mn-cs"/>
                        </a:rPr>
                        <a:t>已遵照辦理修正。</a:t>
                      </a:r>
                      <a:r>
                        <a:rPr lang="zh-TW" altLang="en-US" sz="1400" kern="1200" dirty="0">
                          <a:solidFill>
                            <a:schemeClr val="dk1"/>
                          </a:solidFill>
                          <a:effectLst/>
                          <a:latin typeface="+mn-lt"/>
                          <a:ea typeface="+mn-ea"/>
                          <a:cs typeface="+mn-cs"/>
                        </a:rPr>
                        <a:t>             </a:t>
                      </a: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A1-04</a:t>
                      </a:r>
                      <a:endParaRPr lang="zh-TW" altLang="zh-TW" sz="1400" kern="1200" dirty="0">
                        <a:solidFill>
                          <a:schemeClr val="dk1"/>
                        </a:solidFill>
                        <a:effectLst/>
                        <a:latin typeface="+mn-lt"/>
                        <a:ea typeface="+mn-ea"/>
                        <a:cs typeface="+mn-cs"/>
                      </a:endParaRPr>
                    </a:p>
                    <a:p>
                      <a:pPr marL="0" algn="just" defTabSz="1075334" rtl="0" eaLnBrk="1" latinLnBrk="0" hangingPunct="1">
                        <a:lnSpc>
                          <a:spcPts val="2400"/>
                        </a:lnSpc>
                        <a:spcAft>
                          <a:spcPts val="0"/>
                        </a:spcAft>
                      </a:pPr>
                      <a:endParaRPr lang="zh-TW" sz="1400" kern="1200" dirty="0">
                        <a:solidFill>
                          <a:schemeClr val="dk1"/>
                        </a:solidFill>
                        <a:effectLst/>
                        <a:latin typeface="+mn-lt"/>
                        <a:ea typeface="+mn-ea"/>
                        <a:cs typeface="+mn-cs"/>
                      </a:endParaRPr>
                    </a:p>
                  </a:txBody>
                  <a:tcPr marL="48986" marR="48986" marT="0" marB="0" anchor="ctr"/>
                </a:tc>
                <a:extLst>
                  <a:ext uri="{0D108BD9-81ED-4DB2-BD59-A6C34878D82A}">
                    <a16:rowId xmlns:a16="http://schemas.microsoft.com/office/drawing/2014/main" xmlns="" val="10008"/>
                  </a:ext>
                </a:extLst>
              </a:tr>
              <a:tr h="348561">
                <a:tc>
                  <a:txBody>
                    <a:bodyPr/>
                    <a:lstStyle/>
                    <a:p>
                      <a:pPr marL="0" algn="ctr" defTabSz="1075334" rtl="0" eaLnBrk="1" latinLnBrk="0" hangingPunct="1">
                        <a:lnSpc>
                          <a:spcPts val="2400"/>
                        </a:lnSpc>
                        <a:spcAft>
                          <a:spcPts val="0"/>
                        </a:spcAft>
                      </a:pPr>
                      <a:r>
                        <a:rPr lang="en-US" altLang="zh-TW" sz="1400" kern="1200" dirty="0">
                          <a:solidFill>
                            <a:schemeClr val="dk1"/>
                          </a:solidFill>
                          <a:latin typeface="+mn-lt"/>
                          <a:ea typeface="+mn-ea"/>
                          <a:cs typeface="+mn-cs"/>
                        </a:rPr>
                        <a:t>5</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遊具人數容納及安全性的考量</a:t>
                      </a:r>
                      <a:r>
                        <a:rPr lang="en-US" sz="1400" kern="1200" dirty="0">
                          <a:solidFill>
                            <a:schemeClr val="dk1"/>
                          </a:solidFill>
                          <a:effectLst/>
                          <a:latin typeface="+mn-lt"/>
                          <a:ea typeface="+mn-ea"/>
                          <a:cs typeface="+mn-cs"/>
                        </a:rPr>
                        <a:t>(</a:t>
                      </a:r>
                      <a:r>
                        <a:rPr lang="zh-TW" sz="1400" kern="1200" dirty="0">
                          <a:solidFill>
                            <a:schemeClr val="dk1"/>
                          </a:solidFill>
                          <a:effectLst/>
                          <a:latin typeface="+mn-lt"/>
                          <a:ea typeface="+mn-ea"/>
                          <a:cs typeface="+mn-cs"/>
                        </a:rPr>
                        <a:t>棧道高低差</a:t>
                      </a:r>
                      <a:r>
                        <a:rPr lang="en-US" sz="1400" kern="1200" dirty="0">
                          <a:solidFill>
                            <a:schemeClr val="dk1"/>
                          </a:solidFill>
                          <a:effectLst/>
                          <a:latin typeface="+mn-lt"/>
                          <a:ea typeface="+mn-ea"/>
                          <a:cs typeface="+mn-cs"/>
                        </a:rPr>
                        <a:t>)</a:t>
                      </a:r>
                      <a:r>
                        <a:rPr lang="zh-TW" sz="1400" kern="1200" dirty="0">
                          <a:solidFill>
                            <a:schemeClr val="dk1"/>
                          </a:solidFill>
                          <a:effectLst/>
                          <a:latin typeface="+mn-lt"/>
                          <a:ea typeface="+mn-ea"/>
                          <a:cs typeface="+mn-cs"/>
                        </a:rPr>
                        <a:t>須完整。</a:t>
                      </a:r>
                    </a:p>
                  </a:txBody>
                  <a:tcPr marL="48986" marR="48986" marT="0" marB="0"/>
                </a:tc>
                <a:tc>
                  <a:txBody>
                    <a:bodyPr/>
                    <a:lstStyle/>
                    <a:p>
                      <a:pPr marL="0" marR="0" indent="0" algn="just" defTabSz="1075334" rtl="0" eaLnBrk="1" fontAlgn="auto" latinLnBrk="0" hangingPunct="1">
                        <a:lnSpc>
                          <a:spcPts val="2400"/>
                        </a:lnSpc>
                        <a:spcBef>
                          <a:spcPts val="0"/>
                        </a:spcBef>
                        <a:spcAft>
                          <a:spcPts val="0"/>
                        </a:spcAft>
                        <a:buClrTx/>
                        <a:buSzTx/>
                        <a:buFontTx/>
                        <a:buNone/>
                        <a:tabLst/>
                        <a:defRPr/>
                      </a:pPr>
                      <a:r>
                        <a:rPr lang="zh-TW" sz="1400" kern="1200" dirty="0">
                          <a:solidFill>
                            <a:schemeClr val="dk1"/>
                          </a:solidFill>
                          <a:effectLst/>
                          <a:latin typeface="+mn-lt"/>
                          <a:ea typeface="+mn-ea"/>
                          <a:cs typeface="+mn-cs"/>
                        </a:rPr>
                        <a:t>經整體評估考量，目前將棧道先行取消</a:t>
                      </a:r>
                      <a:r>
                        <a:rPr lang="zh-TW" altLang="zh-TW" sz="1400" kern="1200" dirty="0">
                          <a:solidFill>
                            <a:schemeClr val="dk1"/>
                          </a:solidFill>
                          <a:effectLst/>
                          <a:latin typeface="+mn-lt"/>
                          <a:ea typeface="+mn-ea"/>
                          <a:cs typeface="+mn-cs"/>
                        </a:rPr>
                        <a:t>。</a:t>
                      </a:r>
                    </a:p>
                  </a:txBody>
                  <a:tcPr marL="48986" marR="48986" marT="0" marB="0" anchor="ctr"/>
                </a:tc>
                <a:extLst>
                  <a:ext uri="{0D108BD9-81ED-4DB2-BD59-A6C34878D82A}">
                    <a16:rowId xmlns:a16="http://schemas.microsoft.com/office/drawing/2014/main" xmlns="" val="10009"/>
                  </a:ext>
                </a:extLst>
              </a:tr>
              <a:tr h="653143">
                <a:tc>
                  <a:txBody>
                    <a:bodyPr/>
                    <a:lstStyle/>
                    <a:p>
                      <a:pPr marL="0" algn="ctr" defTabSz="1075334" rtl="0" eaLnBrk="1" latinLnBrk="0" hangingPunct="1">
                        <a:lnSpc>
                          <a:spcPts val="2400"/>
                        </a:lnSpc>
                        <a:spcAft>
                          <a:spcPts val="0"/>
                        </a:spcAft>
                      </a:pPr>
                      <a:r>
                        <a:rPr lang="en-US" altLang="zh-TW" sz="1400" kern="1200" dirty="0">
                          <a:solidFill>
                            <a:schemeClr val="dk1"/>
                          </a:solidFill>
                          <a:latin typeface="+mn-lt"/>
                          <a:ea typeface="+mn-ea"/>
                          <a:cs typeface="+mn-cs"/>
                        </a:rPr>
                        <a:t>6</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棧道高度足夠時，下方是否可以填實？不一定以柱子架高，可以實際山坡為棧道經過處，山坡可作為滑草玩樂</a:t>
                      </a:r>
                      <a:r>
                        <a:rPr lang="en-US" sz="1400" kern="1200" dirty="0">
                          <a:solidFill>
                            <a:schemeClr val="dk1"/>
                          </a:solidFill>
                          <a:effectLst/>
                          <a:latin typeface="+mn-lt"/>
                          <a:ea typeface="+mn-ea"/>
                          <a:cs typeface="+mn-cs"/>
                        </a:rPr>
                        <a:t> (</a:t>
                      </a:r>
                      <a:r>
                        <a:rPr lang="zh-TW" sz="1400" kern="1200" dirty="0">
                          <a:solidFill>
                            <a:schemeClr val="dk1"/>
                          </a:solidFill>
                          <a:effectLst/>
                          <a:latin typeface="+mn-lt"/>
                          <a:ea typeface="+mn-ea"/>
                          <a:cs typeface="+mn-cs"/>
                        </a:rPr>
                        <a:t>另一型態的滑梯</a:t>
                      </a:r>
                      <a:r>
                        <a:rPr lang="en-US" sz="1400" kern="1200" dirty="0">
                          <a:solidFill>
                            <a:schemeClr val="dk1"/>
                          </a:solidFill>
                          <a:effectLst/>
                          <a:latin typeface="+mn-lt"/>
                          <a:ea typeface="+mn-ea"/>
                          <a:cs typeface="+mn-cs"/>
                        </a:rPr>
                        <a:t>)</a:t>
                      </a:r>
                      <a:r>
                        <a:rPr lang="zh-TW" sz="1400" kern="1200" dirty="0">
                          <a:solidFill>
                            <a:schemeClr val="dk1"/>
                          </a:solidFill>
                          <a:effectLst/>
                          <a:latin typeface="+mn-lt"/>
                          <a:ea typeface="+mn-ea"/>
                          <a:cs typeface="+mn-cs"/>
                        </a:rPr>
                        <a:t>。</a:t>
                      </a:r>
                    </a:p>
                  </a:txBody>
                  <a:tcPr marL="48986" marR="48986" marT="0" marB="0"/>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經整體評估考量，目前將棧道先行取消。</a:t>
                      </a:r>
                      <a:endParaRPr lang="en-US" altLang="zh-TW" sz="1400" kern="1200" dirty="0">
                        <a:solidFill>
                          <a:schemeClr val="dk1"/>
                        </a:solidFill>
                        <a:effectLst/>
                        <a:latin typeface="+mn-lt"/>
                        <a:ea typeface="+mn-ea"/>
                        <a:cs typeface="+mn-cs"/>
                      </a:endParaRPr>
                    </a:p>
                    <a:p>
                      <a:pPr marL="0" marR="0" indent="0" algn="l" defTabSz="1075334" rtl="0" eaLnBrk="1" fontAlgn="auto" latinLnBrk="0" hangingPunct="1">
                        <a:lnSpc>
                          <a:spcPts val="2400"/>
                        </a:lnSpc>
                        <a:spcBef>
                          <a:spcPts val="0"/>
                        </a:spcBef>
                        <a:spcAft>
                          <a:spcPts val="0"/>
                        </a:spcAft>
                        <a:buClrTx/>
                        <a:buSzTx/>
                        <a:buFontTx/>
                        <a:buNone/>
                        <a:tabLst/>
                        <a:defRPr/>
                      </a:pPr>
                      <a:r>
                        <a:rPr lang="zh-TW" altLang="en-US" sz="1400" kern="1200" dirty="0">
                          <a:solidFill>
                            <a:srgbClr val="FF0000"/>
                          </a:solidFill>
                          <a:effectLst/>
                          <a:latin typeface="+mn-lt"/>
                          <a:ea typeface="+mn-ea"/>
                          <a:cs typeface="+mn-cs"/>
                        </a:rPr>
                        <a:t>                                          </a:t>
                      </a:r>
                      <a:r>
                        <a:rPr lang="zh-TW" altLang="zh-TW" sz="1400" kern="1200" dirty="0">
                          <a:solidFill>
                            <a:srgbClr val="FF0000"/>
                          </a:solidFill>
                          <a:effectLst/>
                          <a:latin typeface="+mn-lt"/>
                          <a:ea typeface="+mn-ea"/>
                          <a:cs typeface="+mn-cs"/>
                        </a:rPr>
                        <a:t>詳圖</a:t>
                      </a:r>
                      <a:r>
                        <a:rPr lang="en-US" altLang="zh-TW" sz="1400" kern="1200" dirty="0">
                          <a:solidFill>
                            <a:srgbClr val="FF0000"/>
                          </a:solidFill>
                          <a:effectLst/>
                          <a:latin typeface="+mn-lt"/>
                          <a:ea typeface="+mn-ea"/>
                          <a:cs typeface="+mn-cs"/>
                        </a:rPr>
                        <a:t>A1-04</a:t>
                      </a:r>
                      <a:r>
                        <a:rPr lang="zh-TW" altLang="en-US" sz="1400" kern="1200" baseline="0" dirty="0">
                          <a:solidFill>
                            <a:schemeClr val="dk1"/>
                          </a:solidFill>
                          <a:effectLst/>
                          <a:latin typeface="+mn-lt"/>
                          <a:ea typeface="+mn-ea"/>
                          <a:cs typeface="+mn-cs"/>
                        </a:rPr>
                        <a:t>            </a:t>
                      </a:r>
                      <a:endParaRPr lang="zh-TW" altLang="zh-TW" sz="1400" kern="1200" dirty="0">
                        <a:solidFill>
                          <a:schemeClr val="dk1"/>
                        </a:solidFill>
                        <a:effectLst/>
                        <a:latin typeface="+mn-lt"/>
                        <a:ea typeface="+mn-ea"/>
                        <a:cs typeface="+mn-cs"/>
                      </a:endParaRPr>
                    </a:p>
                  </a:txBody>
                  <a:tcPr marL="48986" marR="48986" marT="0" marB="0" anchor="ctr"/>
                </a:tc>
                <a:extLst>
                  <a:ext uri="{0D108BD9-81ED-4DB2-BD59-A6C34878D82A}">
                    <a16:rowId xmlns:a16="http://schemas.microsoft.com/office/drawing/2014/main" xmlns="" val="10010"/>
                  </a:ext>
                </a:extLst>
              </a:tr>
              <a:tr h="653143">
                <a:tc>
                  <a:txBody>
                    <a:bodyPr/>
                    <a:lstStyle/>
                    <a:p>
                      <a:pPr marL="0" algn="ctr" defTabSz="1075334" rtl="0" eaLnBrk="1" latinLnBrk="0" hangingPunct="1">
                        <a:lnSpc>
                          <a:spcPts val="2400"/>
                        </a:lnSpc>
                        <a:spcAft>
                          <a:spcPts val="0"/>
                        </a:spcAft>
                      </a:pPr>
                      <a:r>
                        <a:rPr lang="en-US" altLang="zh-TW" sz="1400" kern="1200" dirty="0">
                          <a:solidFill>
                            <a:schemeClr val="dk1"/>
                          </a:solidFill>
                          <a:latin typeface="+mn-lt"/>
                          <a:ea typeface="+mn-ea"/>
                          <a:cs typeface="+mn-cs"/>
                        </a:rPr>
                        <a:t>7</a:t>
                      </a:r>
                      <a:endParaRPr lang="zh-TW" sz="1400" kern="1200" dirty="0">
                        <a:solidFill>
                          <a:schemeClr val="dk1"/>
                        </a:solidFill>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本基本設計不符招標需求說明書之內涵，如上述委員所建議之具在地特色並具探索、冒險、遊戲性之設施且無多樣性之遊具。</a:t>
                      </a:r>
                    </a:p>
                  </a:txBody>
                  <a:tcPr marL="48986" marR="48986" marT="0" marB="0"/>
                </a:tc>
                <a:tc>
                  <a:txBody>
                    <a:bodyPr/>
                    <a:lstStyle/>
                    <a:p>
                      <a:pPr marL="0" algn="just" defTabSz="1075334" rtl="0" eaLnBrk="1" latinLnBrk="0" hangingPunct="1">
                        <a:lnSpc>
                          <a:spcPts val="2400"/>
                        </a:lnSpc>
                        <a:spcAft>
                          <a:spcPts val="0"/>
                        </a:spcAft>
                      </a:pPr>
                      <a:r>
                        <a:rPr lang="zh-TW" sz="1400" kern="1200" dirty="0">
                          <a:solidFill>
                            <a:schemeClr val="dk1"/>
                          </a:solidFill>
                          <a:effectLst/>
                          <a:latin typeface="+mn-lt"/>
                          <a:ea typeface="+mn-ea"/>
                          <a:cs typeface="+mn-cs"/>
                        </a:rPr>
                        <a:t>已遵照辦理修正。</a:t>
                      </a:r>
                    </a:p>
                  </a:txBody>
                  <a:tcPr marL="48986" marR="48986" marT="0" marB="0" anchor="ct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xmlns="" val="38650574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xmlns="" id="{F4AAA611-1F0E-4DEE-8AB3-6ED6B4F2ACD8}"/>
              </a:ext>
            </a:extLst>
          </p:cNvPr>
          <p:cNvSpPr txBox="1"/>
          <p:nvPr/>
        </p:nvSpPr>
        <p:spPr>
          <a:xfrm>
            <a:off x="198870" y="367132"/>
            <a:ext cx="3339799" cy="420901"/>
          </a:xfrm>
          <a:prstGeom prst="rect">
            <a:avLst/>
          </a:prstGeom>
          <a:noFill/>
        </p:spPr>
        <p:txBody>
          <a:bodyPr wrap="square" lIns="57611" tIns="28805" rIns="57611" bIns="28805">
            <a:spAutoFit/>
          </a:bodyPr>
          <a:lstStyle/>
          <a:p>
            <a:pPr defTabSz="768092"/>
            <a:r>
              <a:rPr lang="zh-TW" altLang="en-US" sz="2357" dirty="0">
                <a:solidFill>
                  <a:prstClr val="black">
                    <a:lumMod val="75000"/>
                    <a:lumOff val="25000"/>
                  </a:prstClr>
                </a:solidFill>
                <a:latin typeface="華康儷金黑" panose="020B0809000000000000" pitchFamily="49" charset="-120"/>
                <a:ea typeface="華康儷金黑" panose="020B0809000000000000" pitchFamily="49" charset="-120"/>
              </a:rPr>
              <a:t>設計構想</a:t>
            </a:r>
          </a:p>
        </p:txBody>
      </p:sp>
      <p:sp>
        <p:nvSpPr>
          <p:cNvPr id="57" name="投影片編號版面配置區 5">
            <a:extLst>
              <a:ext uri="{FF2B5EF4-FFF2-40B4-BE49-F238E27FC236}">
                <a16:creationId xmlns:a16="http://schemas.microsoft.com/office/drawing/2014/main" xmlns="" id="{CAF81F9D-A1D2-4E6A-99C6-9B4DD93D801C}"/>
              </a:ext>
            </a:extLst>
          </p:cNvPr>
          <p:cNvSpPr txBox="1">
            <a:spLocks/>
          </p:cNvSpPr>
          <p:nvPr/>
        </p:nvSpPr>
        <p:spPr>
          <a:xfrm>
            <a:off x="8708231" y="6581213"/>
            <a:ext cx="435769" cy="365125"/>
          </a:xfrm>
          <a:prstGeom prst="rect">
            <a:avLst/>
          </a:prstGeom>
        </p:spPr>
        <p:txBody>
          <a:bodyPr vert="horz" lIns="76809" tIns="38405" rIns="76809" bIns="38405"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26578"/>
            <a:fld id="{193490DD-7C62-43CE-9C53-A03B3E6DD587}" type="slidenum">
              <a:rPr lang="zh-TW" altLang="en-US" sz="857">
                <a:solidFill>
                  <a:prstClr val="black">
                    <a:tint val="75000"/>
                  </a:prstClr>
                </a:solidFill>
                <a:latin typeface="華康中黑體" panose="020B0509000000000000" pitchFamily="49" charset="-120"/>
                <a:ea typeface="華康中黑體" panose="020B0509000000000000" pitchFamily="49" charset="-120"/>
              </a:rPr>
              <a:pPr defTabSz="326578"/>
              <a:t>55</a:t>
            </a:fld>
            <a:endParaRPr lang="zh-TW" altLang="en-US" sz="857" dirty="0">
              <a:solidFill>
                <a:prstClr val="black">
                  <a:tint val="75000"/>
                </a:prstClr>
              </a:solidFill>
              <a:latin typeface="華康中黑體" panose="020B0509000000000000" pitchFamily="49" charset="-120"/>
              <a:ea typeface="華康中黑體" panose="020B0509000000000000" pitchFamily="49" charset="-120"/>
            </a:endParaRPr>
          </a:p>
        </p:txBody>
      </p:sp>
      <p:graphicFrame>
        <p:nvGraphicFramePr>
          <p:cNvPr id="9" name="表格 8"/>
          <p:cNvGraphicFramePr>
            <a:graphicFrameLocks noGrp="1"/>
          </p:cNvGraphicFramePr>
          <p:nvPr/>
        </p:nvGraphicFramePr>
        <p:xfrm>
          <a:off x="0" y="890692"/>
          <a:ext cx="9144000" cy="2999956"/>
        </p:xfrm>
        <a:graphic>
          <a:graphicData uri="http://schemas.openxmlformats.org/drawingml/2006/table">
            <a:tbl>
              <a:tblPr firstRow="1" bandRow="1">
                <a:tableStyleId>{073A0DAA-6AF3-43AB-8588-CEC1D06C72B9}</a:tableStyleId>
              </a:tblPr>
              <a:tblGrid>
                <a:gridCol w="661454">
                  <a:extLst>
                    <a:ext uri="{9D8B030D-6E8A-4147-A177-3AD203B41FA5}">
                      <a16:colId xmlns:a16="http://schemas.microsoft.com/office/drawing/2014/main" xmlns="" val="20000"/>
                    </a:ext>
                  </a:extLst>
                </a:gridCol>
                <a:gridCol w="4807807">
                  <a:extLst>
                    <a:ext uri="{9D8B030D-6E8A-4147-A177-3AD203B41FA5}">
                      <a16:colId xmlns:a16="http://schemas.microsoft.com/office/drawing/2014/main" xmlns="" val="20001"/>
                    </a:ext>
                  </a:extLst>
                </a:gridCol>
                <a:gridCol w="3674739">
                  <a:extLst>
                    <a:ext uri="{9D8B030D-6E8A-4147-A177-3AD203B41FA5}">
                      <a16:colId xmlns:a16="http://schemas.microsoft.com/office/drawing/2014/main" xmlns="" val="20002"/>
                    </a:ext>
                  </a:extLst>
                </a:gridCol>
              </a:tblGrid>
              <a:tr h="357166">
                <a:tc>
                  <a:txBody>
                    <a:bodyPr/>
                    <a:lstStyle/>
                    <a:p>
                      <a:pPr algn="ctr"/>
                      <a:r>
                        <a:rPr lang="zh-TW" altLang="en-US" sz="1400" dirty="0"/>
                        <a:t>項次</a:t>
                      </a:r>
                      <a:endParaRPr lang="zh-TW" altLang="en-US" sz="1400" dirty="0">
                        <a:solidFill>
                          <a:schemeClr val="bg1"/>
                        </a:solidFill>
                      </a:endParaRPr>
                    </a:p>
                  </a:txBody>
                  <a:tcPr marL="65309" marR="65309" marT="32656" marB="32656"/>
                </a:tc>
                <a:tc>
                  <a:txBody>
                    <a:bodyPr/>
                    <a:lstStyle/>
                    <a:p>
                      <a:pPr algn="ctr"/>
                      <a:r>
                        <a:rPr lang="zh-TW" altLang="zh-TW" sz="1400" kern="1200" dirty="0">
                          <a:effectLst/>
                        </a:rPr>
                        <a:t>審查意見</a:t>
                      </a:r>
                      <a:endParaRPr lang="zh-TW" altLang="en-US" sz="1400" dirty="0">
                        <a:solidFill>
                          <a:schemeClr val="bg1"/>
                        </a:solidFill>
                      </a:endParaRPr>
                    </a:p>
                  </a:txBody>
                  <a:tcPr marL="65309" marR="65309" marT="32656" marB="32656"/>
                </a:tc>
                <a:tc>
                  <a:txBody>
                    <a:bodyPr/>
                    <a:lstStyle/>
                    <a:p>
                      <a:pPr algn="ctr"/>
                      <a:r>
                        <a:rPr lang="zh-TW" altLang="zh-TW" sz="1400" kern="1200" dirty="0">
                          <a:effectLst/>
                        </a:rPr>
                        <a:t>審查意見回覆</a:t>
                      </a:r>
                      <a:endParaRPr lang="zh-TW" altLang="en-US" sz="1400" dirty="0"/>
                    </a:p>
                  </a:txBody>
                  <a:tcPr marL="65309" marR="65309" marT="32656" marB="32656"/>
                </a:tc>
                <a:extLst>
                  <a:ext uri="{0D108BD9-81ED-4DB2-BD59-A6C34878D82A}">
                    <a16:rowId xmlns:a16="http://schemas.microsoft.com/office/drawing/2014/main" xmlns="" val="10000"/>
                  </a:ext>
                </a:extLst>
              </a:tr>
              <a:tr h="870857">
                <a:tc>
                  <a:txBody>
                    <a:bodyPr/>
                    <a:lstStyle/>
                    <a:p>
                      <a:pPr marL="0" algn="ctr" defTabSz="1075334" rtl="0" eaLnBrk="1" latinLnBrk="0" hangingPunct="1">
                        <a:lnSpc>
                          <a:spcPts val="2400"/>
                        </a:lnSpc>
                        <a:spcAft>
                          <a:spcPts val="0"/>
                        </a:spcAft>
                      </a:pPr>
                      <a:r>
                        <a:rPr lang="en-US" altLang="zh-TW" sz="1400" kern="1200" dirty="0">
                          <a:solidFill>
                            <a:schemeClr val="dk1"/>
                          </a:solidFill>
                          <a:effectLst/>
                          <a:latin typeface="+mn-lt"/>
                          <a:ea typeface="+mn-ea"/>
                          <a:cs typeface="+mn-cs"/>
                        </a:rPr>
                        <a:t>8</a:t>
                      </a:r>
                      <a:endParaRPr lang="zh-TW" sz="1400" kern="1200" dirty="0">
                        <a:solidFill>
                          <a:schemeClr val="dk1"/>
                        </a:solidFill>
                        <a:effectLst/>
                        <a:latin typeface="+mn-lt"/>
                        <a:ea typeface="+mn-ea"/>
                        <a:cs typeface="+mn-cs"/>
                      </a:endParaRPr>
                    </a:p>
                  </a:txBody>
                  <a:tcPr marL="48986" marR="48986" marT="0" marB="0" anchor="ctr"/>
                </a:tc>
                <a:tc>
                  <a:txBody>
                    <a:bodyPr/>
                    <a:lstStyle/>
                    <a:p>
                      <a:pPr marL="0" algn="just" defTabSz="1075334" rtl="0" eaLnBrk="1" latinLnBrk="0" hangingPunct="1">
                        <a:lnSpc>
                          <a:spcPts val="2400"/>
                        </a:lnSpc>
                        <a:spcAft>
                          <a:spcPts val="0"/>
                        </a:spcAft>
                      </a:pPr>
                      <a:r>
                        <a:rPr lang="zh-TW" altLang="zh-TW" sz="1500" kern="1200" dirty="0">
                          <a:solidFill>
                            <a:schemeClr val="dk1"/>
                          </a:solidFill>
                          <a:effectLst/>
                          <a:latin typeface="+mn-lt"/>
                          <a:ea typeface="+mn-ea"/>
                          <a:cs typeface="+mn-cs"/>
                        </a:rPr>
                        <a:t>本案所設計之場地位於學校地下室上方，設計的結構基礎及高層是否妥當？是否造成雨水宣洩不及而灌進教室之狀況，另設計之場所已超過許可範圍，造成學校動線被阻隔，請重新思考做法及修正。</a:t>
                      </a:r>
                      <a:endParaRPr lang="zh-TW" sz="1400" kern="1200" dirty="0">
                        <a:solidFill>
                          <a:schemeClr val="dk1"/>
                        </a:solidFill>
                        <a:effectLst/>
                        <a:latin typeface="+mn-lt"/>
                        <a:ea typeface="+mn-ea"/>
                        <a:cs typeface="+mn-cs"/>
                      </a:endParaRPr>
                    </a:p>
                  </a:txBody>
                  <a:tcPr marL="48986" marR="48986" marT="0" marB="0"/>
                </a:tc>
                <a:tc>
                  <a:txBody>
                    <a:bodyPr/>
                    <a:lstStyle/>
                    <a:p>
                      <a:pPr marL="0" marR="0" indent="0" algn="just" defTabSz="1075334" rtl="0" eaLnBrk="1" fontAlgn="auto" latinLnBrk="0" hangingPunct="1">
                        <a:lnSpc>
                          <a:spcPts val="2400"/>
                        </a:lnSpc>
                        <a:spcBef>
                          <a:spcPts val="0"/>
                        </a:spcBef>
                        <a:spcAft>
                          <a:spcPts val="0"/>
                        </a:spcAft>
                        <a:buClrTx/>
                        <a:buSzTx/>
                        <a:buFontTx/>
                        <a:buNone/>
                        <a:tabLst/>
                        <a:defRPr/>
                      </a:pPr>
                      <a:r>
                        <a:rPr lang="zh-TW" altLang="zh-TW" sz="1500" kern="1200" dirty="0">
                          <a:solidFill>
                            <a:schemeClr val="dk1"/>
                          </a:solidFill>
                          <a:effectLst/>
                          <a:latin typeface="+mn-lt"/>
                          <a:ea typeface="+mn-ea"/>
                          <a:cs typeface="+mn-cs"/>
                        </a:rPr>
                        <a:t>已遵照辦理修正。</a:t>
                      </a:r>
                      <a:r>
                        <a:rPr lang="zh-TW" altLang="en-US" sz="1500" kern="1200" dirty="0">
                          <a:solidFill>
                            <a:schemeClr val="dk1"/>
                          </a:solidFill>
                          <a:effectLst/>
                          <a:latin typeface="+mn-lt"/>
                          <a:ea typeface="+mn-ea"/>
                          <a:cs typeface="+mn-cs"/>
                        </a:rPr>
                        <a:t>                      </a:t>
                      </a:r>
                      <a:r>
                        <a:rPr lang="zh-TW" altLang="zh-TW" sz="1500" kern="1200" dirty="0">
                          <a:solidFill>
                            <a:srgbClr val="FF0000"/>
                          </a:solidFill>
                          <a:effectLst/>
                          <a:latin typeface="+mn-lt"/>
                          <a:ea typeface="+mn-ea"/>
                          <a:cs typeface="+mn-cs"/>
                        </a:rPr>
                        <a:t>詳圖</a:t>
                      </a:r>
                      <a:r>
                        <a:rPr lang="en-US" altLang="zh-TW" sz="1500" kern="1200" dirty="0">
                          <a:solidFill>
                            <a:srgbClr val="FF0000"/>
                          </a:solidFill>
                          <a:effectLst/>
                          <a:latin typeface="+mn-lt"/>
                          <a:ea typeface="+mn-ea"/>
                          <a:cs typeface="+mn-cs"/>
                        </a:rPr>
                        <a:t>A1-04</a:t>
                      </a:r>
                      <a:endParaRPr lang="zh-TW" altLang="zh-TW" sz="1400" kern="1200" dirty="0">
                        <a:solidFill>
                          <a:srgbClr val="FF0000"/>
                        </a:solidFill>
                        <a:effectLst/>
                        <a:latin typeface="+mn-lt"/>
                        <a:ea typeface="+mn-ea"/>
                        <a:cs typeface="+mn-cs"/>
                      </a:endParaRPr>
                    </a:p>
                  </a:txBody>
                  <a:tcPr marL="48986" marR="48986" marT="0" marB="0" anchor="ctr"/>
                </a:tc>
                <a:extLst>
                  <a:ext uri="{0D108BD9-81ED-4DB2-BD59-A6C34878D82A}">
                    <a16:rowId xmlns:a16="http://schemas.microsoft.com/office/drawing/2014/main" xmlns="" val="10001"/>
                  </a:ext>
                </a:extLst>
              </a:tr>
              <a:tr h="483195">
                <a:tc>
                  <a:txBody>
                    <a:bodyPr/>
                    <a:lstStyle/>
                    <a:p>
                      <a:pPr marL="0" algn="ctr" defTabSz="1075334" rtl="0" eaLnBrk="1" latinLnBrk="0" hangingPunct="1">
                        <a:lnSpc>
                          <a:spcPts val="2400"/>
                        </a:lnSpc>
                        <a:spcAft>
                          <a:spcPts val="0"/>
                        </a:spcAft>
                      </a:pPr>
                      <a:r>
                        <a:rPr lang="en-US" altLang="zh-TW" sz="1400" kern="1200" dirty="0">
                          <a:solidFill>
                            <a:schemeClr val="dk1"/>
                          </a:solidFill>
                          <a:effectLst/>
                          <a:latin typeface="+mn-lt"/>
                          <a:ea typeface="+mn-ea"/>
                          <a:cs typeface="+mn-cs"/>
                        </a:rPr>
                        <a:t>9</a:t>
                      </a:r>
                      <a:endParaRPr lang="zh-TW" sz="1400" kern="1200" dirty="0">
                        <a:solidFill>
                          <a:schemeClr val="dk1"/>
                        </a:solidFill>
                        <a:effectLst/>
                        <a:latin typeface="+mn-lt"/>
                        <a:ea typeface="+mn-ea"/>
                        <a:cs typeface="+mn-cs"/>
                      </a:endParaRPr>
                    </a:p>
                  </a:txBody>
                  <a:tcPr marL="48986" marR="48986" marT="0" marB="0" anchor="ctr"/>
                </a:tc>
                <a:tc>
                  <a:txBody>
                    <a:bodyPr/>
                    <a:lstStyle/>
                    <a:p>
                      <a:pPr algn="just">
                        <a:spcAft>
                          <a:spcPts val="0"/>
                        </a:spcAft>
                      </a:pPr>
                      <a:r>
                        <a:rPr lang="zh-TW" sz="1500" kern="1200" dirty="0">
                          <a:solidFill>
                            <a:schemeClr val="dk1"/>
                          </a:solidFill>
                          <a:effectLst/>
                          <a:latin typeface="+mn-lt"/>
                          <a:ea typeface="+mn-ea"/>
                          <a:cs typeface="+mn-cs"/>
                        </a:rPr>
                        <a:t>周邊無障礙設施設計，請以原地素材做調整，具透水性、親和性及順平性，勿再增加水泥等不自然材質。</a:t>
                      </a:r>
                    </a:p>
                  </a:txBody>
                  <a:tcPr marL="48986" marR="48986" marT="0" marB="0"/>
                </a:tc>
                <a:tc>
                  <a:txBody>
                    <a:bodyPr/>
                    <a:lstStyle/>
                    <a:p>
                      <a:pPr algn="just">
                        <a:lnSpc>
                          <a:spcPts val="1600"/>
                        </a:lnSpc>
                        <a:spcAft>
                          <a:spcPts val="0"/>
                        </a:spcAft>
                      </a:pPr>
                      <a:r>
                        <a:rPr lang="zh-TW" sz="1500" kern="1200" dirty="0">
                          <a:solidFill>
                            <a:schemeClr val="dk1"/>
                          </a:solidFill>
                          <a:effectLst/>
                          <a:latin typeface="+mn-lt"/>
                          <a:ea typeface="+mn-ea"/>
                          <a:cs typeface="+mn-cs"/>
                        </a:rPr>
                        <a:t>已遵照辦理修正。</a:t>
                      </a:r>
                      <a:r>
                        <a:rPr lang="zh-TW" altLang="en-US" sz="1500" kern="1200" dirty="0">
                          <a:solidFill>
                            <a:schemeClr val="dk1"/>
                          </a:solidFill>
                          <a:effectLst/>
                          <a:latin typeface="+mn-lt"/>
                          <a:ea typeface="+mn-ea"/>
                          <a:cs typeface="+mn-cs"/>
                        </a:rPr>
                        <a:t>                      </a:t>
                      </a:r>
                      <a:r>
                        <a:rPr lang="zh-TW" altLang="zh-TW" sz="1500" kern="1200" dirty="0">
                          <a:solidFill>
                            <a:srgbClr val="FF0000"/>
                          </a:solidFill>
                          <a:effectLst/>
                          <a:latin typeface="+mn-lt"/>
                          <a:ea typeface="+mn-ea"/>
                          <a:cs typeface="+mn-cs"/>
                        </a:rPr>
                        <a:t>詳圖</a:t>
                      </a:r>
                      <a:r>
                        <a:rPr lang="en-US" altLang="zh-TW" sz="1500" kern="1200" dirty="0">
                          <a:solidFill>
                            <a:srgbClr val="FF0000"/>
                          </a:solidFill>
                          <a:effectLst/>
                          <a:latin typeface="+mn-lt"/>
                          <a:ea typeface="+mn-ea"/>
                          <a:cs typeface="+mn-cs"/>
                        </a:rPr>
                        <a:t>A2-08</a:t>
                      </a:r>
                      <a:endParaRPr lang="zh-TW" sz="1500" kern="1200" dirty="0">
                        <a:solidFill>
                          <a:schemeClr val="dk1"/>
                        </a:solidFill>
                        <a:effectLst/>
                        <a:latin typeface="+mn-lt"/>
                        <a:ea typeface="+mn-ea"/>
                        <a:cs typeface="+mn-cs"/>
                      </a:endParaRPr>
                    </a:p>
                  </a:txBody>
                  <a:tcPr marL="48986" marR="48986" marT="0" marB="0" anchor="ctr"/>
                </a:tc>
                <a:extLst>
                  <a:ext uri="{0D108BD9-81ED-4DB2-BD59-A6C34878D82A}">
                    <a16:rowId xmlns:a16="http://schemas.microsoft.com/office/drawing/2014/main" xmlns="" val="10002"/>
                  </a:ext>
                </a:extLst>
              </a:tr>
              <a:tr h="457200">
                <a:tc>
                  <a:txBody>
                    <a:bodyPr/>
                    <a:lstStyle/>
                    <a:p>
                      <a:pPr marL="0" algn="ctr" defTabSz="1075334" rtl="0" eaLnBrk="1" latinLnBrk="0" hangingPunct="1">
                        <a:lnSpc>
                          <a:spcPts val="2400"/>
                        </a:lnSpc>
                        <a:spcAft>
                          <a:spcPts val="0"/>
                        </a:spcAft>
                      </a:pPr>
                      <a:r>
                        <a:rPr lang="en-US" altLang="zh-TW" sz="1400" kern="1200" dirty="0">
                          <a:solidFill>
                            <a:schemeClr val="dk1"/>
                          </a:solidFill>
                          <a:latin typeface="+mn-lt"/>
                          <a:ea typeface="+mn-ea"/>
                          <a:cs typeface="+mn-cs"/>
                        </a:rPr>
                        <a:t>10</a:t>
                      </a:r>
                      <a:endParaRPr lang="zh-TW" sz="1400" kern="1200" dirty="0">
                        <a:solidFill>
                          <a:schemeClr val="dk1"/>
                        </a:solidFill>
                        <a:latin typeface="+mn-lt"/>
                        <a:ea typeface="+mn-ea"/>
                        <a:cs typeface="+mn-cs"/>
                      </a:endParaRPr>
                    </a:p>
                  </a:txBody>
                  <a:tcPr marL="48986" marR="48986" marT="0" marB="0" anchor="ctr"/>
                </a:tc>
                <a:tc>
                  <a:txBody>
                    <a:bodyPr/>
                    <a:lstStyle/>
                    <a:p>
                      <a:pPr algn="just">
                        <a:spcAft>
                          <a:spcPts val="0"/>
                        </a:spcAft>
                      </a:pPr>
                      <a:r>
                        <a:rPr lang="zh-TW" sz="1500" kern="1200" dirty="0">
                          <a:solidFill>
                            <a:schemeClr val="dk1"/>
                          </a:solidFill>
                          <a:effectLst/>
                          <a:latin typeface="+mn-lt"/>
                          <a:ea typeface="+mn-ea"/>
                          <a:cs typeface="+mn-cs"/>
                        </a:rPr>
                        <a:t>本案所設計的遊具與遊具之間關聯性及整合性不強、創意性、多元性不足、安全欠缺考量</a:t>
                      </a:r>
                      <a:r>
                        <a:rPr lang="en-US" sz="1500" kern="1200" dirty="0">
                          <a:solidFill>
                            <a:schemeClr val="dk1"/>
                          </a:solidFill>
                          <a:effectLst/>
                          <a:latin typeface="+mn-lt"/>
                          <a:ea typeface="+mn-ea"/>
                          <a:cs typeface="+mn-cs"/>
                        </a:rPr>
                        <a:t>……</a:t>
                      </a:r>
                      <a:r>
                        <a:rPr lang="zh-TW" sz="1500" kern="1200" dirty="0">
                          <a:solidFill>
                            <a:schemeClr val="dk1"/>
                          </a:solidFill>
                          <a:effectLst/>
                          <a:latin typeface="+mn-lt"/>
                          <a:ea typeface="+mn-ea"/>
                          <a:cs typeface="+mn-cs"/>
                        </a:rPr>
                        <a:t>請重新思考。</a:t>
                      </a:r>
                    </a:p>
                  </a:txBody>
                  <a:tcPr marL="48986" marR="48986" marT="0" marB="0"/>
                </a:tc>
                <a:tc>
                  <a:txBody>
                    <a:bodyPr/>
                    <a:lstStyle/>
                    <a:p>
                      <a:pPr algn="just">
                        <a:lnSpc>
                          <a:spcPts val="1600"/>
                        </a:lnSpc>
                        <a:spcAft>
                          <a:spcPts val="0"/>
                        </a:spcAft>
                      </a:pPr>
                      <a:r>
                        <a:rPr lang="zh-TW" sz="1500" kern="1200" dirty="0">
                          <a:solidFill>
                            <a:schemeClr val="dk1"/>
                          </a:solidFill>
                          <a:effectLst/>
                          <a:latin typeface="+mn-lt"/>
                          <a:ea typeface="+mn-ea"/>
                          <a:cs typeface="+mn-cs"/>
                        </a:rPr>
                        <a:t>已遵照辦理修正。</a:t>
                      </a:r>
                      <a:r>
                        <a:rPr lang="zh-TW" altLang="en-US" sz="1500" kern="1200" dirty="0">
                          <a:solidFill>
                            <a:schemeClr val="dk1"/>
                          </a:solidFill>
                          <a:effectLst/>
                          <a:latin typeface="+mn-lt"/>
                          <a:ea typeface="+mn-ea"/>
                          <a:cs typeface="+mn-cs"/>
                        </a:rPr>
                        <a:t>                      </a:t>
                      </a:r>
                      <a:r>
                        <a:rPr lang="zh-TW" altLang="zh-TW" sz="1500" kern="1200" dirty="0">
                          <a:solidFill>
                            <a:srgbClr val="FF0000"/>
                          </a:solidFill>
                          <a:effectLst/>
                          <a:latin typeface="+mn-lt"/>
                          <a:ea typeface="+mn-ea"/>
                          <a:cs typeface="+mn-cs"/>
                        </a:rPr>
                        <a:t>詳圖</a:t>
                      </a:r>
                      <a:r>
                        <a:rPr lang="en-US" altLang="zh-TW" sz="1500" kern="1200" dirty="0">
                          <a:solidFill>
                            <a:srgbClr val="FF0000"/>
                          </a:solidFill>
                          <a:effectLst/>
                          <a:latin typeface="+mn-lt"/>
                          <a:ea typeface="+mn-ea"/>
                          <a:cs typeface="+mn-cs"/>
                        </a:rPr>
                        <a:t>A1-04</a:t>
                      </a:r>
                      <a:endParaRPr lang="zh-TW" sz="1500" kern="1200" dirty="0">
                        <a:solidFill>
                          <a:schemeClr val="dk1"/>
                        </a:solidFill>
                        <a:effectLst/>
                        <a:latin typeface="+mn-lt"/>
                        <a:ea typeface="+mn-ea"/>
                        <a:cs typeface="+mn-cs"/>
                      </a:endParaRPr>
                    </a:p>
                  </a:txBody>
                  <a:tcPr marL="48986" marR="48986" marT="0" marB="0" anchor="ctr"/>
                </a:tc>
                <a:extLst>
                  <a:ext uri="{0D108BD9-81ED-4DB2-BD59-A6C34878D82A}">
                    <a16:rowId xmlns:a16="http://schemas.microsoft.com/office/drawing/2014/main" xmlns="" val="10003"/>
                  </a:ext>
                </a:extLst>
              </a:tr>
              <a:tr h="483195">
                <a:tc>
                  <a:txBody>
                    <a:bodyPr/>
                    <a:lstStyle/>
                    <a:p>
                      <a:pPr marL="0" algn="ctr" defTabSz="1075334" rtl="0" eaLnBrk="1" latinLnBrk="0" hangingPunct="1">
                        <a:lnSpc>
                          <a:spcPts val="2400"/>
                        </a:lnSpc>
                        <a:spcAft>
                          <a:spcPts val="0"/>
                        </a:spcAft>
                      </a:pPr>
                      <a:r>
                        <a:rPr lang="en-US" altLang="zh-TW" sz="1400" kern="1200" dirty="0">
                          <a:solidFill>
                            <a:schemeClr val="dk1"/>
                          </a:solidFill>
                          <a:latin typeface="+mn-lt"/>
                          <a:ea typeface="+mn-ea"/>
                          <a:cs typeface="+mn-cs"/>
                        </a:rPr>
                        <a:t>11</a:t>
                      </a:r>
                      <a:endParaRPr lang="zh-TW" sz="1400" kern="1200" dirty="0">
                        <a:solidFill>
                          <a:schemeClr val="dk1"/>
                        </a:solidFill>
                        <a:latin typeface="+mn-lt"/>
                        <a:ea typeface="+mn-ea"/>
                        <a:cs typeface="+mn-cs"/>
                      </a:endParaRPr>
                    </a:p>
                  </a:txBody>
                  <a:tcPr marL="48986" marR="48986" marT="0" marB="0" anchor="ctr"/>
                </a:tc>
                <a:tc>
                  <a:txBody>
                    <a:bodyPr/>
                    <a:lstStyle/>
                    <a:p>
                      <a:pPr algn="just">
                        <a:spcAft>
                          <a:spcPts val="0"/>
                        </a:spcAft>
                      </a:pPr>
                      <a:r>
                        <a:rPr lang="zh-TW" sz="1500" kern="1200" dirty="0">
                          <a:solidFill>
                            <a:schemeClr val="dk1"/>
                          </a:solidFill>
                          <a:effectLst/>
                          <a:latin typeface="+mn-lt"/>
                          <a:ea typeface="+mn-ea"/>
                          <a:cs typeface="+mn-cs"/>
                        </a:rPr>
                        <a:t>基本設計請加強本案特色說明、安全法規檢討、共融的定義與設計、經費合理運用等。</a:t>
                      </a:r>
                    </a:p>
                  </a:txBody>
                  <a:tcPr marL="48986" marR="48986" marT="0" marB="0"/>
                </a:tc>
                <a:tc>
                  <a:txBody>
                    <a:bodyPr/>
                    <a:lstStyle/>
                    <a:p>
                      <a:pPr algn="just">
                        <a:lnSpc>
                          <a:spcPts val="1600"/>
                        </a:lnSpc>
                        <a:spcAft>
                          <a:spcPts val="0"/>
                        </a:spcAft>
                      </a:pPr>
                      <a:r>
                        <a:rPr lang="zh-TW" sz="1500" kern="1200" dirty="0">
                          <a:solidFill>
                            <a:schemeClr val="dk1"/>
                          </a:solidFill>
                          <a:effectLst/>
                          <a:latin typeface="+mn-lt"/>
                          <a:ea typeface="+mn-ea"/>
                          <a:cs typeface="+mn-cs"/>
                        </a:rPr>
                        <a:t>已遵照辦理修正。</a:t>
                      </a:r>
                      <a:r>
                        <a:rPr lang="zh-TW" altLang="en-US" sz="1500" kern="1200" dirty="0">
                          <a:solidFill>
                            <a:schemeClr val="dk1"/>
                          </a:solidFill>
                          <a:effectLst/>
                          <a:latin typeface="+mn-lt"/>
                          <a:ea typeface="+mn-ea"/>
                          <a:cs typeface="+mn-cs"/>
                        </a:rPr>
                        <a:t>                      </a:t>
                      </a:r>
                      <a:r>
                        <a:rPr lang="zh-TW" altLang="zh-TW" sz="1500" kern="1200" dirty="0">
                          <a:solidFill>
                            <a:srgbClr val="FF0000"/>
                          </a:solidFill>
                          <a:effectLst/>
                          <a:latin typeface="+mn-lt"/>
                          <a:ea typeface="+mn-ea"/>
                          <a:cs typeface="+mn-cs"/>
                        </a:rPr>
                        <a:t>詳圖</a:t>
                      </a:r>
                      <a:r>
                        <a:rPr lang="en-US" altLang="zh-TW" sz="1500" kern="1200" dirty="0">
                          <a:solidFill>
                            <a:srgbClr val="FF0000"/>
                          </a:solidFill>
                          <a:effectLst/>
                          <a:latin typeface="+mn-lt"/>
                          <a:ea typeface="+mn-ea"/>
                          <a:cs typeface="+mn-cs"/>
                        </a:rPr>
                        <a:t>A1-04</a:t>
                      </a:r>
                      <a:endParaRPr lang="zh-TW" sz="1500" kern="1200" dirty="0">
                        <a:solidFill>
                          <a:schemeClr val="dk1"/>
                        </a:solidFill>
                        <a:effectLst/>
                        <a:latin typeface="+mn-lt"/>
                        <a:ea typeface="+mn-ea"/>
                        <a:cs typeface="+mn-cs"/>
                      </a:endParaRPr>
                    </a:p>
                  </a:txBody>
                  <a:tcPr marL="48986" marR="48986"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29852396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32">
            <a:extLst>
              <a:ext uri="{FF2B5EF4-FFF2-40B4-BE49-F238E27FC236}">
                <a16:creationId xmlns:a16="http://schemas.microsoft.com/office/drawing/2014/main" xmlns="" id="{381EE5F9-B9D9-4654-BA76-ED6F18708FCF}"/>
              </a:ext>
            </a:extLst>
          </p:cNvPr>
          <p:cNvSpPr txBox="1"/>
          <p:nvPr/>
        </p:nvSpPr>
        <p:spPr>
          <a:xfrm>
            <a:off x="74979" y="346430"/>
            <a:ext cx="3180987" cy="420901"/>
          </a:xfrm>
          <a:prstGeom prst="rect">
            <a:avLst/>
          </a:prstGeom>
          <a:noFill/>
        </p:spPr>
        <p:txBody>
          <a:bodyPr wrap="square" lIns="57611" tIns="28805" rIns="57611" bIns="28805">
            <a:spAutoFit/>
          </a:bodyPr>
          <a:lstStyle/>
          <a:p>
            <a:pPr defTabSz="768092"/>
            <a:r>
              <a:rPr lang="zh-TW" altLang="en-US" sz="2357" dirty="0">
                <a:solidFill>
                  <a:prstClr val="black">
                    <a:lumMod val="75000"/>
                    <a:lumOff val="25000"/>
                  </a:prstClr>
                </a:solidFill>
                <a:latin typeface="華康儷金黑" panose="020B0809000000000000" pitchFamily="49" charset="-120"/>
                <a:ea typeface="華康儷金黑" panose="020B0809000000000000" pitchFamily="49" charset="-120"/>
              </a:rPr>
              <a:t>平面配置圖</a:t>
            </a:r>
            <a:r>
              <a:rPr lang="en-US" altLang="zh-TW" sz="2357" dirty="0">
                <a:solidFill>
                  <a:prstClr val="black">
                    <a:lumMod val="75000"/>
                    <a:lumOff val="25000"/>
                  </a:prstClr>
                </a:solidFill>
                <a:latin typeface="華康儷金黑" panose="020B0809000000000000" pitchFamily="49" charset="-120"/>
                <a:ea typeface="華康儷金黑" panose="020B0809000000000000" pitchFamily="49" charset="-120"/>
              </a:rPr>
              <a:t>-</a:t>
            </a:r>
            <a:r>
              <a:rPr lang="zh-TW" altLang="en-US" sz="2357" dirty="0">
                <a:solidFill>
                  <a:prstClr val="black">
                    <a:lumMod val="75000"/>
                    <a:lumOff val="25000"/>
                  </a:prstClr>
                </a:solidFill>
                <a:latin typeface="華康儷金黑" panose="020B0809000000000000" pitchFamily="49" charset="-120"/>
                <a:ea typeface="華康儷金黑" panose="020B0809000000000000" pitchFamily="49" charset="-120"/>
              </a:rPr>
              <a:t>模擬圖</a:t>
            </a:r>
          </a:p>
        </p:txBody>
      </p:sp>
      <p:sp>
        <p:nvSpPr>
          <p:cNvPr id="18" name="投影片編號版面配置區 5">
            <a:extLst>
              <a:ext uri="{FF2B5EF4-FFF2-40B4-BE49-F238E27FC236}">
                <a16:creationId xmlns:a16="http://schemas.microsoft.com/office/drawing/2014/main" xmlns="" id="{7FE5D296-CD0D-4B8D-89FC-C780C1B4A123}"/>
              </a:ext>
            </a:extLst>
          </p:cNvPr>
          <p:cNvSpPr txBox="1">
            <a:spLocks/>
          </p:cNvSpPr>
          <p:nvPr/>
        </p:nvSpPr>
        <p:spPr>
          <a:xfrm>
            <a:off x="8649720" y="6450848"/>
            <a:ext cx="435769" cy="365125"/>
          </a:xfrm>
          <a:prstGeom prst="rect">
            <a:avLst/>
          </a:prstGeom>
        </p:spPr>
        <p:txBody>
          <a:bodyPr vert="horz" lIns="76809" tIns="38405" rIns="76809" bIns="38405"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26578"/>
            <a:fld id="{193490DD-7C62-43CE-9C53-A03B3E6DD587}" type="slidenum">
              <a:rPr lang="zh-TW" altLang="en-US" sz="857">
                <a:solidFill>
                  <a:prstClr val="black">
                    <a:tint val="75000"/>
                  </a:prstClr>
                </a:solidFill>
                <a:latin typeface="華康中黑體" panose="020B0509000000000000" pitchFamily="49" charset="-120"/>
                <a:ea typeface="華康中黑體" panose="020B0509000000000000" pitchFamily="49" charset="-120"/>
              </a:rPr>
              <a:pPr defTabSz="326578"/>
              <a:t>56</a:t>
            </a:fld>
            <a:endParaRPr lang="zh-TW" altLang="en-US" sz="857" dirty="0">
              <a:solidFill>
                <a:prstClr val="black">
                  <a:tint val="75000"/>
                </a:prstClr>
              </a:solidFill>
              <a:latin typeface="華康中黑體" panose="020B0509000000000000" pitchFamily="49" charset="-120"/>
              <a:ea typeface="華康中黑體" panose="020B0509000000000000" pitchFamily="49" charset="-120"/>
            </a:endParaRPr>
          </a:p>
        </p:txBody>
      </p:sp>
      <p:grpSp>
        <p:nvGrpSpPr>
          <p:cNvPr id="7" name="群組 6"/>
          <p:cNvGrpSpPr/>
          <p:nvPr/>
        </p:nvGrpSpPr>
        <p:grpSpPr>
          <a:xfrm>
            <a:off x="0" y="968053"/>
            <a:ext cx="9144000" cy="5482795"/>
            <a:chOff x="0" y="1355274"/>
            <a:chExt cx="12801600" cy="7675913"/>
          </a:xfrm>
        </p:grpSpPr>
        <p:pic>
          <p:nvPicPr>
            <p:cNvPr id="5" name="圖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830287"/>
              <a:ext cx="12801600" cy="7200900"/>
            </a:xfrm>
            <a:prstGeom prst="rect">
              <a:avLst/>
            </a:prstGeom>
          </p:spPr>
        </p:pic>
        <p:sp>
          <p:nvSpPr>
            <p:cNvPr id="10" name="矩形圖說文字 9"/>
            <p:cNvSpPr/>
            <p:nvPr/>
          </p:nvSpPr>
          <p:spPr>
            <a:xfrm>
              <a:off x="2349541" y="7635098"/>
              <a:ext cx="2208811" cy="475013"/>
            </a:xfrm>
            <a:prstGeom prst="wedgeRectCallout">
              <a:avLst>
                <a:gd name="adj1" fmla="val -44490"/>
                <a:gd name="adj2" fmla="val -22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金字塔攀爬網</a:t>
              </a:r>
            </a:p>
          </p:txBody>
        </p:sp>
        <p:sp>
          <p:nvSpPr>
            <p:cNvPr id="6" name="矩形圖說文字 5"/>
            <p:cNvSpPr/>
            <p:nvPr/>
          </p:nvSpPr>
          <p:spPr>
            <a:xfrm>
              <a:off x="36517" y="7683308"/>
              <a:ext cx="1615045" cy="475013"/>
            </a:xfrm>
            <a:prstGeom prst="wedgeRectCallout">
              <a:avLst>
                <a:gd name="adj1" fmla="val 25792"/>
                <a:gd name="adj2" fmla="val -5475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衝鋒滑桶</a:t>
              </a:r>
            </a:p>
          </p:txBody>
        </p:sp>
        <p:sp>
          <p:nvSpPr>
            <p:cNvPr id="12" name="矩形圖說文字 11"/>
            <p:cNvSpPr/>
            <p:nvPr/>
          </p:nvSpPr>
          <p:spPr>
            <a:xfrm>
              <a:off x="6626431" y="3082212"/>
              <a:ext cx="2208811" cy="475013"/>
            </a:xfrm>
            <a:prstGeom prst="wedgeRectCallout">
              <a:avLst>
                <a:gd name="adj1" fmla="val -68057"/>
                <a:gd name="adj2" fmla="val 40343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鳥巢鞦韆</a:t>
              </a:r>
            </a:p>
          </p:txBody>
        </p:sp>
        <p:sp>
          <p:nvSpPr>
            <p:cNvPr id="13" name="矩形圖說文字 12"/>
            <p:cNvSpPr/>
            <p:nvPr/>
          </p:nvSpPr>
          <p:spPr>
            <a:xfrm>
              <a:off x="2680986" y="1401415"/>
              <a:ext cx="2516678" cy="504344"/>
            </a:xfrm>
            <a:prstGeom prst="wedgeRectCallout">
              <a:avLst>
                <a:gd name="adj1" fmla="val -14319"/>
                <a:gd name="adj2" fmla="val 44502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多功能陀螺遊具</a:t>
              </a:r>
            </a:p>
          </p:txBody>
        </p:sp>
        <p:sp>
          <p:nvSpPr>
            <p:cNvPr id="14" name="矩形圖說文字 13"/>
            <p:cNvSpPr/>
            <p:nvPr/>
          </p:nvSpPr>
          <p:spPr>
            <a:xfrm>
              <a:off x="5269988" y="1401415"/>
              <a:ext cx="1848823" cy="475013"/>
            </a:xfrm>
            <a:prstGeom prst="wedgeRectCallout">
              <a:avLst>
                <a:gd name="adj1" fmla="val -20582"/>
                <a:gd name="adj2" fmla="val 4775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音樂護欄</a:t>
              </a:r>
            </a:p>
          </p:txBody>
        </p:sp>
        <p:sp>
          <p:nvSpPr>
            <p:cNvPr id="15" name="矩形圖說文字 14"/>
            <p:cNvSpPr/>
            <p:nvPr/>
          </p:nvSpPr>
          <p:spPr>
            <a:xfrm>
              <a:off x="9749642" y="7635099"/>
              <a:ext cx="2208811" cy="475013"/>
            </a:xfrm>
            <a:prstGeom prst="wedgeRectCallout">
              <a:avLst>
                <a:gd name="adj1" fmla="val 22715"/>
                <a:gd name="adj2" fmla="val -46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廊道步道</a:t>
              </a:r>
            </a:p>
          </p:txBody>
        </p:sp>
        <p:sp>
          <p:nvSpPr>
            <p:cNvPr id="16" name="矩形圖說文字 15"/>
            <p:cNvSpPr/>
            <p:nvPr/>
          </p:nvSpPr>
          <p:spPr>
            <a:xfrm>
              <a:off x="9939647" y="1355274"/>
              <a:ext cx="1635573" cy="475013"/>
            </a:xfrm>
            <a:prstGeom prst="wedgeRectCallout">
              <a:avLst>
                <a:gd name="adj1" fmla="val 82910"/>
                <a:gd name="adj2" fmla="val 4225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造型花台</a:t>
              </a:r>
            </a:p>
          </p:txBody>
        </p:sp>
        <p:sp>
          <p:nvSpPr>
            <p:cNvPr id="17" name="矩形圖說文字 16"/>
            <p:cNvSpPr/>
            <p:nvPr/>
          </p:nvSpPr>
          <p:spPr>
            <a:xfrm>
              <a:off x="4910000" y="7622488"/>
              <a:ext cx="3432862" cy="475013"/>
            </a:xfrm>
            <a:prstGeom prst="wedgeRectCallout">
              <a:avLst>
                <a:gd name="adj1" fmla="val -68273"/>
                <a:gd name="adj2" fmla="val -339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人工草皮彈性橡膠無縫地墊</a:t>
              </a:r>
            </a:p>
          </p:txBody>
        </p:sp>
        <p:sp>
          <p:nvSpPr>
            <p:cNvPr id="19" name="矩形圖說文字 18"/>
            <p:cNvSpPr/>
            <p:nvPr/>
          </p:nvSpPr>
          <p:spPr>
            <a:xfrm>
              <a:off x="36517" y="1403491"/>
              <a:ext cx="2516678" cy="504344"/>
            </a:xfrm>
            <a:prstGeom prst="wedgeRectCallout">
              <a:avLst>
                <a:gd name="adj1" fmla="val 41361"/>
                <a:gd name="adj2" fmla="val 3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2"/>
              <a:r>
                <a:rPr lang="zh-TW" altLang="en-US" sz="1500" b="1" u="sng" dirty="0">
                  <a:solidFill>
                    <a:prstClr val="white"/>
                  </a:solidFill>
                  <a:latin typeface="Segoe UI"/>
                  <a:ea typeface="微软雅黑"/>
                </a:rPr>
                <a:t>音樂鐵琴護欄</a:t>
              </a:r>
            </a:p>
          </p:txBody>
        </p:sp>
      </p:grpSp>
    </p:spTree>
    <p:extLst>
      <p:ext uri="{BB962C8B-B14F-4D97-AF65-F5344CB8AC3E}">
        <p14:creationId xmlns:p14="http://schemas.microsoft.com/office/powerpoint/2010/main" xmlns="" val="18272484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332656"/>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六</a:t>
            </a:r>
            <a:r>
              <a:rPr lang="en-US" altLang="zh-TW" dirty="0"/>
              <a:t>)</a:t>
            </a:r>
            <a:endParaRPr lang="zh-TW" altLang="en-US" dirty="0"/>
          </a:p>
        </p:txBody>
      </p:sp>
      <p:sp>
        <p:nvSpPr>
          <p:cNvPr id="3" name="副標題 2"/>
          <p:cNvSpPr>
            <a:spLocks noGrp="1"/>
          </p:cNvSpPr>
          <p:nvPr>
            <p:ph type="subTitle" idx="1"/>
          </p:nvPr>
        </p:nvSpPr>
        <p:spPr>
          <a:xfrm>
            <a:off x="611560" y="1484784"/>
            <a:ext cx="7984976" cy="4752528"/>
          </a:xfrm>
        </p:spPr>
        <p:txBody>
          <a:bodyPr>
            <a:normAutofit/>
          </a:bodyPr>
          <a:lstStyle/>
          <a:p>
            <a:pPr algn="l"/>
            <a:r>
              <a:rPr lang="zh-TW" altLang="en-US" dirty="0">
                <a:solidFill>
                  <a:schemeClr val="tx1"/>
                </a:solidFill>
              </a:rPr>
              <a:t>     </a:t>
            </a:r>
            <a:r>
              <a:rPr lang="en-US" altLang="zh-TW" sz="2000" dirty="0">
                <a:solidFill>
                  <a:schemeClr val="tx1"/>
                </a:solidFill>
              </a:rPr>
              <a:t>(1)</a:t>
            </a:r>
            <a:r>
              <a:rPr lang="zh-TW" altLang="en-US" sz="2000" dirty="0">
                <a:solidFill>
                  <a:schemeClr val="tx1"/>
                </a:solidFill>
                <a:hlinkClick r:id="rId3" action="ppaction://hlinkfile"/>
              </a:rPr>
              <a:t>委員意見</a:t>
            </a:r>
            <a:r>
              <a:rPr lang="zh-TW" altLang="en-US" sz="2000" dirty="0">
                <a:solidFill>
                  <a:schemeClr val="tx1"/>
                </a:solidFill>
                <a:latin typeface="新細明體"/>
                <a:ea typeface="新細明體"/>
              </a:rPr>
              <a:t>：</a:t>
            </a:r>
            <a:endParaRPr lang="en-US" altLang="zh-TW" sz="2000" dirty="0">
              <a:solidFill>
                <a:schemeClr val="tx1"/>
              </a:solidFill>
            </a:endParaRPr>
          </a:p>
          <a:p>
            <a:pPr algn="l"/>
            <a:r>
              <a:rPr lang="zh-TW" altLang="en-US" sz="2000" dirty="0">
                <a:solidFill>
                  <a:schemeClr val="tx1"/>
                </a:solidFill>
              </a:rPr>
              <a:t> </a:t>
            </a:r>
            <a:endParaRPr lang="en-US" altLang="zh-TW" sz="2000" dirty="0">
              <a:solidFill>
                <a:schemeClr val="tx1"/>
              </a:solidFill>
            </a:endParaRPr>
          </a:p>
          <a:p>
            <a:pPr algn="l"/>
            <a:r>
              <a:rPr lang="zh-TW" altLang="en-US" sz="2000" dirty="0">
                <a:solidFill>
                  <a:schemeClr val="tx1"/>
                </a:solidFill>
                <a:latin typeface="新細明體"/>
                <a:ea typeface="新細明體"/>
              </a:rPr>
              <a:t>    </a:t>
            </a:r>
            <a:r>
              <a:rPr lang="en-US" altLang="zh-TW" sz="2000" dirty="0">
                <a:solidFill>
                  <a:schemeClr val="tx1"/>
                </a:solidFill>
              </a:rPr>
              <a:t>(2)</a:t>
            </a:r>
            <a:r>
              <a:rPr lang="zh-TW" altLang="en-US" sz="2000" dirty="0">
                <a:solidFill>
                  <a:schemeClr val="tx1"/>
                </a:solidFill>
                <a:latin typeface="新細明體"/>
                <a:ea typeface="新細明體"/>
              </a:rPr>
              <a:t>決議</a:t>
            </a:r>
            <a:r>
              <a:rPr lang="en-US" altLang="zh-TW" sz="2000" dirty="0">
                <a:solidFill>
                  <a:schemeClr val="tx1"/>
                </a:solidFill>
                <a:latin typeface="新細明體"/>
              </a:rPr>
              <a:t>:</a:t>
            </a:r>
          </a:p>
          <a:p>
            <a:pPr algn="l"/>
            <a:r>
              <a:rPr lang="zh-TW" altLang="en-US" sz="2000" dirty="0">
                <a:solidFill>
                  <a:schemeClr val="tx1"/>
                </a:solidFill>
                <a:latin typeface="新細明體"/>
              </a:rPr>
              <a:t>        </a:t>
            </a:r>
            <a:r>
              <a:rPr lang="en-US" altLang="zh-TW" sz="2000" dirty="0">
                <a:solidFill>
                  <a:schemeClr val="tx1"/>
                </a:solidFill>
                <a:latin typeface="新細明體"/>
              </a:rPr>
              <a:t>A.</a:t>
            </a:r>
            <a:r>
              <a:rPr lang="zh-TW" altLang="en-US" sz="2000" dirty="0">
                <a:solidFill>
                  <a:schemeClr val="tx1"/>
                </a:solidFill>
                <a:latin typeface="新細明體"/>
              </a:rPr>
              <a:t>第二次基本設計尚不符需求，請再重新解構、重新思考</a:t>
            </a:r>
          </a:p>
          <a:p>
            <a:pPr algn="l"/>
            <a:r>
              <a:rPr lang="zh-TW" altLang="en-US" sz="2000" dirty="0">
                <a:solidFill>
                  <a:schemeClr val="tx1"/>
                </a:solidFill>
                <a:latin typeface="新細明體"/>
              </a:rPr>
              <a:t>            設計，並請依委員意見及本案先期規劃報告書內容修正。</a:t>
            </a:r>
            <a:endParaRPr lang="en-US" altLang="zh-TW" sz="2000" dirty="0">
              <a:solidFill>
                <a:schemeClr val="tx1"/>
              </a:solidFill>
              <a:latin typeface="新細明體"/>
            </a:endParaRPr>
          </a:p>
          <a:p>
            <a:pPr algn="l"/>
            <a:endParaRPr lang="zh-TW" altLang="en-US" sz="2000" dirty="0">
              <a:solidFill>
                <a:schemeClr val="tx1"/>
              </a:solidFill>
              <a:latin typeface="新細明體"/>
            </a:endParaRPr>
          </a:p>
          <a:p>
            <a:pPr algn="l"/>
            <a:r>
              <a:rPr lang="zh-TW" altLang="en-US" sz="2000" dirty="0">
                <a:solidFill>
                  <a:schemeClr val="tx1"/>
                </a:solidFill>
                <a:latin typeface="新細明體"/>
              </a:rPr>
              <a:t>        </a:t>
            </a:r>
            <a:r>
              <a:rPr lang="en-US" altLang="zh-TW" sz="2000" dirty="0">
                <a:solidFill>
                  <a:schemeClr val="tx1"/>
                </a:solidFill>
                <a:latin typeface="新細明體"/>
              </a:rPr>
              <a:t>B.</a:t>
            </a:r>
            <a:r>
              <a:rPr lang="zh-TW" altLang="en-US" sz="2000" dirty="0">
                <a:solidFill>
                  <a:srgbClr val="FF0000"/>
                </a:solidFill>
                <a:latin typeface="新細明體"/>
              </a:rPr>
              <a:t>建議先以委員意見修正後的草圖為討論的基礎，完成修正草稿</a:t>
            </a:r>
            <a:endParaRPr lang="en-US" altLang="zh-TW" sz="2000" dirty="0">
              <a:solidFill>
                <a:srgbClr val="FF0000"/>
              </a:solidFill>
              <a:latin typeface="新細明體"/>
            </a:endParaRPr>
          </a:p>
          <a:p>
            <a:pPr algn="l"/>
            <a:r>
              <a:rPr lang="zh-TW" altLang="en-US" sz="2000" dirty="0">
                <a:solidFill>
                  <a:srgbClr val="FF0000"/>
                </a:solidFill>
                <a:latin typeface="新細明體"/>
              </a:rPr>
              <a:t>           先寄給委員修正</a:t>
            </a:r>
            <a:r>
              <a:rPr lang="en-US" altLang="zh-TW" sz="2000" dirty="0">
                <a:solidFill>
                  <a:srgbClr val="FF0000"/>
                </a:solidFill>
                <a:latin typeface="新細明體"/>
              </a:rPr>
              <a:t>(</a:t>
            </a:r>
            <a:r>
              <a:rPr lang="zh-TW" altLang="en-US" sz="2000" dirty="0">
                <a:solidFill>
                  <a:srgbClr val="FF0000"/>
                </a:solidFill>
                <a:latin typeface="新細明體"/>
              </a:rPr>
              <a:t>請總務處成立</a:t>
            </a:r>
            <a:r>
              <a:rPr lang="en-US" altLang="zh-TW" sz="2000" dirty="0">
                <a:solidFill>
                  <a:srgbClr val="FF0000"/>
                </a:solidFill>
                <a:latin typeface="新細明體"/>
              </a:rPr>
              <a:t>Line</a:t>
            </a:r>
            <a:r>
              <a:rPr lang="zh-TW" altLang="en-US" sz="2000" dirty="0">
                <a:solidFill>
                  <a:srgbClr val="FF0000"/>
                </a:solidFill>
                <a:latin typeface="新細明體"/>
              </a:rPr>
              <a:t>群組</a:t>
            </a:r>
            <a:r>
              <a:rPr lang="en-US" altLang="zh-TW" sz="2000" dirty="0">
                <a:solidFill>
                  <a:srgbClr val="FF0000"/>
                </a:solidFill>
                <a:latin typeface="新細明體"/>
              </a:rPr>
              <a:t>)</a:t>
            </a:r>
            <a:r>
              <a:rPr lang="zh-TW" altLang="en-US" sz="2000" dirty="0">
                <a:solidFill>
                  <a:srgbClr val="FF0000"/>
                </a:solidFill>
                <a:latin typeface="新細明體"/>
              </a:rPr>
              <a:t>完成並同意後，再行辦</a:t>
            </a:r>
            <a:endParaRPr lang="en-US" altLang="zh-TW" sz="2000" dirty="0">
              <a:solidFill>
                <a:srgbClr val="FF0000"/>
              </a:solidFill>
              <a:latin typeface="新細明體"/>
            </a:endParaRPr>
          </a:p>
          <a:p>
            <a:pPr algn="l"/>
            <a:r>
              <a:rPr lang="zh-TW" altLang="en-US" sz="2000" dirty="0">
                <a:solidFill>
                  <a:srgbClr val="FF0000"/>
                </a:solidFill>
                <a:latin typeface="新細明體"/>
              </a:rPr>
              <a:t>           理第三次基本設計審議</a:t>
            </a:r>
            <a:r>
              <a:rPr lang="zh-TW" altLang="en-US" sz="2000" dirty="0">
                <a:solidFill>
                  <a:schemeClr val="tx1"/>
                </a:solidFill>
                <a:latin typeface="新細明體"/>
              </a:rPr>
              <a:t>，修正期間不列入契約履約之期限，請</a:t>
            </a:r>
            <a:endParaRPr lang="en-US" altLang="zh-TW" sz="2000" dirty="0">
              <a:solidFill>
                <a:schemeClr val="tx1"/>
              </a:solidFill>
              <a:latin typeface="新細明體"/>
            </a:endParaRPr>
          </a:p>
          <a:p>
            <a:pPr algn="l"/>
            <a:r>
              <a:rPr lang="zh-TW" altLang="en-US" sz="2000" dirty="0">
                <a:latin typeface="新細明體"/>
              </a:rPr>
              <a:t>           </a:t>
            </a:r>
            <a:r>
              <a:rPr lang="zh-TW" altLang="en-US" sz="2000" dirty="0">
                <a:solidFill>
                  <a:schemeClr val="tx1"/>
                </a:solidFill>
                <a:latin typeface="新細明體"/>
              </a:rPr>
              <a:t>廠商妥善規劃設計一座完整具創意、地景特色、整體安全及挑</a:t>
            </a:r>
            <a:endParaRPr lang="en-US" altLang="zh-TW" sz="2000" dirty="0">
              <a:solidFill>
                <a:schemeClr val="tx1"/>
              </a:solidFill>
              <a:latin typeface="新細明體"/>
            </a:endParaRPr>
          </a:p>
          <a:p>
            <a:pPr algn="l"/>
            <a:r>
              <a:rPr lang="zh-TW" altLang="en-US" sz="2000" dirty="0">
                <a:latin typeface="新細明體"/>
              </a:rPr>
              <a:t>           </a:t>
            </a:r>
            <a:r>
              <a:rPr lang="zh-TW" altLang="en-US" sz="2000" dirty="0">
                <a:solidFill>
                  <a:schemeClr val="tx1"/>
                </a:solidFill>
                <a:latin typeface="新細明體"/>
              </a:rPr>
              <a:t>戰性之大溪特色地景之遊戲場所。</a:t>
            </a:r>
          </a:p>
          <a:p>
            <a:pPr algn="l"/>
            <a:endParaRPr lang="en-US" altLang="zh-TW" dirty="0">
              <a:solidFill>
                <a:schemeClr val="tx1"/>
              </a:solidFill>
            </a:endParaRPr>
          </a:p>
        </p:txBody>
      </p:sp>
    </p:spTree>
    <p:extLst>
      <p:ext uri="{BB962C8B-B14F-4D97-AF65-F5344CB8AC3E}">
        <p14:creationId xmlns:p14="http://schemas.microsoft.com/office/powerpoint/2010/main" xmlns="" val="3898674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332656"/>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七</a:t>
            </a:r>
            <a:r>
              <a:rPr lang="en-US" altLang="zh-TW" dirty="0"/>
              <a:t>)</a:t>
            </a:r>
            <a:endParaRPr lang="zh-TW" altLang="en-US" dirty="0"/>
          </a:p>
        </p:txBody>
      </p:sp>
      <p:sp useBgFill="1">
        <p:nvSpPr>
          <p:cNvPr id="3" name="副標題 2"/>
          <p:cNvSpPr>
            <a:spLocks noGrp="1"/>
          </p:cNvSpPr>
          <p:nvPr>
            <p:ph type="subTitle" idx="1"/>
          </p:nvPr>
        </p:nvSpPr>
        <p:spPr>
          <a:xfrm>
            <a:off x="611560" y="1484784"/>
            <a:ext cx="7984976" cy="4752528"/>
          </a:xfrm>
        </p:spPr>
        <p:txBody>
          <a:bodyPr>
            <a:normAutofit lnSpcReduction="10000"/>
          </a:bodyPr>
          <a:lstStyle/>
          <a:p>
            <a:pPr algn="l"/>
            <a:r>
              <a:rPr lang="en-US" altLang="zh-TW" sz="3200" dirty="0">
                <a:solidFill>
                  <a:schemeClr val="tx1"/>
                </a:solidFill>
              </a:rPr>
              <a:t>1.</a:t>
            </a:r>
            <a:r>
              <a:rPr lang="zh-TW" altLang="en-US" sz="3200" dirty="0">
                <a:solidFill>
                  <a:schemeClr val="tx1"/>
                </a:solidFill>
              </a:rPr>
              <a:t>成立群組進行溝通</a:t>
            </a:r>
            <a:r>
              <a:rPr lang="en-US" altLang="zh-TW" sz="3200" dirty="0">
                <a:solidFill>
                  <a:schemeClr val="tx1"/>
                </a:solidFill>
              </a:rPr>
              <a:t>(108.12.17~109.2.3)</a:t>
            </a:r>
            <a:r>
              <a:rPr lang="zh-TW" altLang="en-US" sz="3200" dirty="0">
                <a:solidFill>
                  <a:schemeClr val="tx1"/>
                </a:solidFill>
              </a:rPr>
              <a:t>：</a:t>
            </a:r>
            <a:endParaRPr lang="en-US" altLang="zh-TW" sz="3200" dirty="0">
              <a:solidFill>
                <a:schemeClr val="tx1"/>
              </a:solidFill>
            </a:endParaRPr>
          </a:p>
          <a:p>
            <a:pPr algn="l"/>
            <a:r>
              <a:rPr lang="en-US" altLang="zh-TW" sz="3200" dirty="0">
                <a:solidFill>
                  <a:schemeClr val="tx1"/>
                </a:solidFill>
              </a:rPr>
              <a:t>2.</a:t>
            </a:r>
            <a:r>
              <a:rPr lang="en-US" altLang="zh-TW" sz="3200" dirty="0">
                <a:solidFill>
                  <a:schemeClr val="tx1"/>
                </a:solidFill>
                <a:hlinkClick r:id="rId3" action="ppaction://hlinkfile"/>
              </a:rPr>
              <a:t>108.12.24</a:t>
            </a:r>
            <a:r>
              <a:rPr lang="zh-TW" altLang="en-US" sz="3200" dirty="0">
                <a:solidFill>
                  <a:schemeClr val="tx1"/>
                </a:solidFill>
                <a:hlinkClick r:id="rId3" action="ppaction://hlinkfile"/>
              </a:rPr>
              <a:t>提交</a:t>
            </a:r>
            <a:r>
              <a:rPr lang="en-US" altLang="zh-TW" sz="3200" dirty="0">
                <a:solidFill>
                  <a:schemeClr val="tx1"/>
                </a:solidFill>
                <a:hlinkClick r:id="rId3" action="ppaction://hlinkfile"/>
              </a:rPr>
              <a:t>3</a:t>
            </a:r>
            <a:r>
              <a:rPr lang="zh-TW" altLang="en-US" sz="3200" dirty="0">
                <a:solidFill>
                  <a:schemeClr val="tx1"/>
                </a:solidFill>
                <a:hlinkClick r:id="rId3" action="ppaction://hlinkfile"/>
              </a:rPr>
              <a:t>件草稿圖</a:t>
            </a:r>
            <a:r>
              <a:rPr lang="en-US" altLang="zh-TW" sz="3200" dirty="0">
                <a:solidFill>
                  <a:schemeClr val="tx1"/>
                </a:solidFill>
              </a:rPr>
              <a:t>(</a:t>
            </a:r>
            <a:r>
              <a:rPr lang="zh-TW" altLang="en-US" sz="3200" dirty="0">
                <a:solidFill>
                  <a:schemeClr val="tx1"/>
                </a:solidFill>
              </a:rPr>
              <a:t>方案一</a:t>
            </a:r>
            <a:r>
              <a:rPr lang="en-US" altLang="zh-TW" sz="3200" dirty="0">
                <a:solidFill>
                  <a:schemeClr val="tx1"/>
                </a:solidFill>
              </a:rPr>
              <a:t>~</a:t>
            </a:r>
            <a:r>
              <a:rPr lang="zh-TW" altLang="en-US" sz="3200" dirty="0">
                <a:solidFill>
                  <a:schemeClr val="tx1"/>
                </a:solidFill>
              </a:rPr>
              <a:t>三</a:t>
            </a:r>
            <a:r>
              <a:rPr lang="en-US" altLang="zh-TW" sz="3200" dirty="0">
                <a:solidFill>
                  <a:schemeClr val="tx1"/>
                </a:solidFill>
              </a:rPr>
              <a:t>)</a:t>
            </a:r>
          </a:p>
          <a:p>
            <a:pPr algn="l"/>
            <a:r>
              <a:rPr lang="en-US" altLang="zh-TW" sz="3200" dirty="0">
                <a:solidFill>
                  <a:schemeClr val="tx1"/>
                </a:solidFill>
              </a:rPr>
              <a:t>3. 108.12.31</a:t>
            </a:r>
            <a:r>
              <a:rPr lang="en-US" altLang="zh-TW" sz="3200" dirty="0">
                <a:solidFill>
                  <a:schemeClr val="tx1"/>
                </a:solidFill>
                <a:latin typeface="標楷體" panose="03000509000000000000" pitchFamily="65" charset="-120"/>
                <a:ea typeface="標楷體" panose="03000509000000000000" pitchFamily="65" charset="-120"/>
              </a:rPr>
              <a:t>:</a:t>
            </a:r>
          </a:p>
          <a:p>
            <a:pPr algn="l"/>
            <a:r>
              <a:rPr lang="zh-TW" altLang="en-US" sz="3200" dirty="0">
                <a:solidFill>
                  <a:schemeClr val="tx1"/>
                </a:solidFill>
                <a:latin typeface="標楷體" panose="03000509000000000000" pitchFamily="65" charset="-120"/>
                <a:ea typeface="標楷體" panose="03000509000000000000" pitchFamily="65" charset="-120"/>
              </a:rPr>
              <a:t>  </a:t>
            </a:r>
            <a:r>
              <a:rPr lang="zh-TW" altLang="en-US" sz="3200" dirty="0">
                <a:solidFill>
                  <a:schemeClr val="tx1"/>
                </a:solidFill>
                <a:latin typeface="+mj-ea"/>
                <a:ea typeface="+mj-ea"/>
              </a:rPr>
              <a:t>重新提供兩種方案，盡量保持原有設計的</a:t>
            </a:r>
            <a:endParaRPr lang="en-US" altLang="zh-TW" sz="3200" dirty="0">
              <a:solidFill>
                <a:schemeClr val="tx1"/>
              </a:solidFill>
              <a:latin typeface="+mj-ea"/>
              <a:ea typeface="+mj-ea"/>
            </a:endParaRPr>
          </a:p>
          <a:p>
            <a:pPr algn="l"/>
            <a:r>
              <a:rPr lang="zh-TW" altLang="en-US" sz="3200" dirty="0">
                <a:solidFill>
                  <a:schemeClr val="tx1"/>
                </a:solidFill>
                <a:latin typeface="+mj-ea"/>
                <a:ea typeface="+mj-ea"/>
              </a:rPr>
              <a:t>    設施物</a:t>
            </a:r>
            <a:r>
              <a:rPr lang="en-US" altLang="zh-TW" sz="3200" dirty="0">
                <a:solidFill>
                  <a:schemeClr val="tx1"/>
                </a:solidFill>
                <a:latin typeface="+mj-ea"/>
                <a:ea typeface="+mj-ea"/>
              </a:rPr>
              <a:t>,</a:t>
            </a:r>
            <a:r>
              <a:rPr lang="zh-TW" altLang="en-US" sz="3200" dirty="0">
                <a:solidFill>
                  <a:schemeClr val="tx1"/>
                </a:solidFill>
                <a:latin typeface="+mj-ea"/>
                <a:ea typeface="+mj-ea"/>
              </a:rPr>
              <a:t>改設施物的功能。</a:t>
            </a:r>
            <a:endParaRPr lang="en-US" altLang="zh-TW" sz="3200" dirty="0">
              <a:solidFill>
                <a:schemeClr val="tx1"/>
              </a:solidFill>
              <a:latin typeface="+mj-ea"/>
              <a:ea typeface="+mj-ea"/>
            </a:endParaRPr>
          </a:p>
          <a:p>
            <a:pPr algn="l"/>
            <a:r>
              <a:rPr lang="en-US" altLang="zh-TW" sz="3200" dirty="0">
                <a:solidFill>
                  <a:schemeClr val="tx1"/>
                </a:solidFill>
              </a:rPr>
              <a:t>4. 109.01.20</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hlinkClick r:id="rId4" action="ppaction://hlinkfile"/>
              </a:rPr>
              <a:t>提交方案四草稿圖</a:t>
            </a:r>
            <a:endParaRPr lang="en-US" altLang="zh-TW" sz="3200" dirty="0">
              <a:solidFill>
                <a:schemeClr val="tx1"/>
              </a:solidFill>
            </a:endParaRPr>
          </a:p>
          <a:p>
            <a:pPr algn="l"/>
            <a:r>
              <a:rPr lang="en-US" altLang="zh-TW" sz="3200" dirty="0">
                <a:solidFill>
                  <a:schemeClr val="tx1"/>
                </a:solidFill>
              </a:rPr>
              <a:t>5. 109.01.31</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細明體" panose="02020509000000000000" pitchFamily="49" charset="-120"/>
                <a:ea typeface="細明體" panose="02020509000000000000" pitchFamily="49" charset="-120"/>
                <a:hlinkClick r:id="rId5" action="ppaction://hlinkfile"/>
              </a:rPr>
              <a:t>提交初稿</a:t>
            </a:r>
            <a:endParaRPr lang="en-US" altLang="zh-TW" sz="3200" dirty="0">
              <a:solidFill>
                <a:schemeClr val="tx1"/>
              </a:solidFill>
              <a:latin typeface="細明體" panose="02020509000000000000" pitchFamily="49" charset="-120"/>
              <a:ea typeface="細明體" panose="02020509000000000000" pitchFamily="49" charset="-120"/>
            </a:endParaRPr>
          </a:p>
          <a:p>
            <a:pPr algn="l"/>
            <a:endParaRPr lang="en-US" altLang="zh-TW" dirty="0">
              <a:solidFill>
                <a:schemeClr val="tx1"/>
              </a:solidFill>
              <a:latin typeface="+mj-ea"/>
              <a:ea typeface="+mj-ea"/>
            </a:endParaRPr>
          </a:p>
          <a:p>
            <a:pPr algn="l"/>
            <a:r>
              <a:rPr lang="zh-TW" altLang="en-US" dirty="0">
                <a:solidFill>
                  <a:schemeClr val="tx1"/>
                </a:solidFill>
              </a:rPr>
              <a:t>    </a:t>
            </a:r>
            <a:endParaRPr lang="en-US" altLang="zh-TW" dirty="0">
              <a:solidFill>
                <a:schemeClr val="tx1"/>
              </a:solidFill>
            </a:endParaRPr>
          </a:p>
          <a:p>
            <a:pPr algn="l"/>
            <a:r>
              <a:rPr lang="zh-TW" altLang="en-US" dirty="0">
                <a:solidFill>
                  <a:schemeClr val="tx1"/>
                </a:solidFill>
              </a:rPr>
              <a:t>   </a:t>
            </a:r>
            <a:endParaRPr lang="en-US" altLang="zh-TW" dirty="0">
              <a:solidFill>
                <a:schemeClr val="tx1"/>
              </a:solidFill>
            </a:endParaRPr>
          </a:p>
        </p:txBody>
      </p:sp>
    </p:spTree>
    <p:extLst>
      <p:ext uri="{BB962C8B-B14F-4D97-AF65-F5344CB8AC3E}">
        <p14:creationId xmlns:p14="http://schemas.microsoft.com/office/powerpoint/2010/main" xmlns="" val="23754093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332656"/>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七</a:t>
            </a:r>
            <a:r>
              <a:rPr lang="en-US" altLang="zh-TW" dirty="0"/>
              <a:t>)</a:t>
            </a:r>
            <a:endParaRPr lang="zh-TW" altLang="en-US" dirty="0"/>
          </a:p>
        </p:txBody>
      </p:sp>
      <p:sp>
        <p:nvSpPr>
          <p:cNvPr id="3" name="副標題 2"/>
          <p:cNvSpPr>
            <a:spLocks noGrp="1"/>
          </p:cNvSpPr>
          <p:nvPr>
            <p:ph type="subTitle" idx="1"/>
          </p:nvPr>
        </p:nvSpPr>
        <p:spPr>
          <a:xfrm>
            <a:off x="971600" y="2276871"/>
            <a:ext cx="7560840" cy="1152129"/>
          </a:xfrm>
        </p:spPr>
        <p:txBody>
          <a:bodyPr>
            <a:normAutofit fontScale="70000" lnSpcReduction="20000"/>
          </a:bodyPr>
          <a:lstStyle/>
          <a:p>
            <a:pPr algn="l"/>
            <a:r>
              <a:rPr lang="en-US" altLang="zh-TW" sz="6400" dirty="0">
                <a:solidFill>
                  <a:schemeClr val="tx1"/>
                </a:solidFill>
              </a:rPr>
              <a:t>1.</a:t>
            </a:r>
            <a:r>
              <a:rPr lang="zh-TW" altLang="en-US" sz="6400" dirty="0">
                <a:solidFill>
                  <a:schemeClr val="tx1"/>
                </a:solidFill>
              </a:rPr>
              <a:t>第三次基本設計</a:t>
            </a:r>
            <a:r>
              <a:rPr lang="en-US" altLang="zh-TW" sz="6400" dirty="0">
                <a:solidFill>
                  <a:schemeClr val="tx1"/>
                </a:solidFill>
              </a:rPr>
              <a:t>(109.2.13)</a:t>
            </a:r>
            <a:r>
              <a:rPr lang="zh-TW" altLang="en-US" sz="6400" dirty="0">
                <a:solidFill>
                  <a:schemeClr val="tx1"/>
                </a:solidFill>
              </a:rPr>
              <a:t>：</a:t>
            </a:r>
            <a:endParaRPr lang="en-US" altLang="zh-TW" sz="6400" dirty="0">
              <a:solidFill>
                <a:schemeClr val="tx1"/>
              </a:solidFill>
            </a:endParaRPr>
          </a:p>
          <a:p>
            <a:pPr algn="l"/>
            <a:r>
              <a:rPr lang="zh-TW" altLang="en-US" sz="4000" dirty="0">
                <a:solidFill>
                  <a:schemeClr val="tx1"/>
                </a:solidFill>
              </a:rPr>
              <a:t>   </a:t>
            </a:r>
            <a:endParaRPr lang="en-US" altLang="zh-TW" sz="4000" dirty="0">
              <a:solidFill>
                <a:schemeClr val="tx1"/>
              </a:solidFill>
            </a:endParaRPr>
          </a:p>
        </p:txBody>
      </p:sp>
    </p:spTree>
    <p:extLst>
      <p:ext uri="{BB962C8B-B14F-4D97-AF65-F5344CB8AC3E}">
        <p14:creationId xmlns:p14="http://schemas.microsoft.com/office/powerpoint/2010/main" xmlns="" val="639668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8136904" cy="5544616"/>
          </a:xfrm>
        </p:spPr>
        <p:txBody>
          <a:bodyPr/>
          <a:lstStyle/>
          <a:p>
            <a:endParaRPr lang="zh-TW" altLang="en-US" dirty="0"/>
          </a:p>
        </p:txBody>
      </p:sp>
      <p:pic>
        <p:nvPicPr>
          <p:cNvPr id="5" name="圖片 4">
            <a:extLst>
              <a:ext uri="{FF2B5EF4-FFF2-40B4-BE49-F238E27FC236}">
                <a16:creationId xmlns:a16="http://schemas.microsoft.com/office/drawing/2014/main" xmlns="" id="{B6AE22A8-EF41-4C31-87D2-E74DD544128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04974" y="911225"/>
            <a:ext cx="6035377" cy="5300170"/>
          </a:xfrm>
          <a:prstGeom prst="rect">
            <a:avLst/>
          </a:prstGeom>
        </p:spPr>
      </p:pic>
    </p:spTree>
    <p:extLst>
      <p:ext uri="{BB962C8B-B14F-4D97-AF65-F5344CB8AC3E}">
        <p14:creationId xmlns:p14="http://schemas.microsoft.com/office/powerpoint/2010/main" xmlns="" val="2216296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Autofit/>
          </a:bodyPr>
          <a:lstStyle/>
          <a:p>
            <a:pPr algn="l"/>
            <a:r>
              <a:rPr lang="zh-TW" altLang="en-US" sz="2800" dirty="0">
                <a:solidFill>
                  <a:schemeClr val="tx1"/>
                </a:solidFill>
                <a:latin typeface="+mj-ea"/>
              </a:rPr>
              <a:t>審查意見回覆表</a:t>
            </a:r>
          </a:p>
        </p:txBody>
      </p:sp>
      <p:sp>
        <p:nvSpPr>
          <p:cNvPr id="2" name="投影片編號版面配置區 1"/>
          <p:cNvSpPr>
            <a:spLocks noGrp="1"/>
          </p:cNvSpPr>
          <p:nvPr>
            <p:ph type="sldNum" sz="quarter" idx="12"/>
          </p:nvPr>
        </p:nvSpPr>
        <p:spPr>
          <a:xfrm>
            <a:off x="8604447" y="6482569"/>
            <a:ext cx="5553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200" b="0" i="0" u="none" strike="noStrike" kern="1200" cap="none" spc="0" normalizeH="0" baseline="0" noProof="0" smtClean="0">
                <a:ln>
                  <a:noFill/>
                </a:ln>
                <a:solidFill>
                  <a:prstClr val="black">
                    <a:tint val="75000"/>
                  </a:prstClr>
                </a:solidFill>
                <a:effectLst/>
                <a:uLnTx/>
                <a:uFillTx/>
                <a:ea typeface="華康超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TW" altLang="en-US" sz="1200" b="0" i="0" u="none" strike="noStrike" kern="1200" cap="none" spc="0" normalizeH="0" baseline="0" noProof="0" dirty="0">
              <a:ln>
                <a:noFill/>
              </a:ln>
              <a:solidFill>
                <a:prstClr val="black">
                  <a:tint val="75000"/>
                </a:prstClr>
              </a:solidFill>
              <a:effectLst/>
              <a:uLnTx/>
              <a:uFillTx/>
              <a:ea typeface="華康超明體"/>
              <a:cs typeface="+mn-cs"/>
            </a:endParaRPr>
          </a:p>
        </p:txBody>
      </p:sp>
      <p:graphicFrame>
        <p:nvGraphicFramePr>
          <p:cNvPr id="9" name="表格 8"/>
          <p:cNvGraphicFramePr>
            <a:graphicFrameLocks noGrp="1"/>
          </p:cNvGraphicFramePr>
          <p:nvPr/>
        </p:nvGraphicFramePr>
        <p:xfrm>
          <a:off x="11899" y="1133700"/>
          <a:ext cx="9096605" cy="4649860"/>
        </p:xfrm>
        <a:graphic>
          <a:graphicData uri="http://schemas.openxmlformats.org/drawingml/2006/table">
            <a:tbl>
              <a:tblPr firstRow="1" bandRow="1">
                <a:tableStyleId>{5C22544A-7EE6-4342-B048-85BDC9FD1C3A}</a:tableStyleId>
              </a:tblPr>
              <a:tblGrid>
                <a:gridCol w="648469">
                  <a:extLst>
                    <a:ext uri="{9D8B030D-6E8A-4147-A177-3AD203B41FA5}">
                      <a16:colId xmlns:a16="http://schemas.microsoft.com/office/drawing/2014/main" xmlns="" val="20000"/>
                    </a:ext>
                  </a:extLst>
                </a:gridCol>
                <a:gridCol w="4713422">
                  <a:extLst>
                    <a:ext uri="{9D8B030D-6E8A-4147-A177-3AD203B41FA5}">
                      <a16:colId xmlns:a16="http://schemas.microsoft.com/office/drawing/2014/main" xmlns="" val="20001"/>
                    </a:ext>
                  </a:extLst>
                </a:gridCol>
                <a:gridCol w="3734714">
                  <a:extLst>
                    <a:ext uri="{9D8B030D-6E8A-4147-A177-3AD203B41FA5}">
                      <a16:colId xmlns:a16="http://schemas.microsoft.com/office/drawing/2014/main" xmlns="" val="20002"/>
                    </a:ext>
                  </a:extLst>
                </a:gridCol>
              </a:tblGrid>
              <a:tr h="227890">
                <a:tc>
                  <a:txBody>
                    <a:bodyPr/>
                    <a:lstStyle/>
                    <a:p>
                      <a:pPr algn="ctr"/>
                      <a:r>
                        <a:rPr lang="zh-TW" altLang="en-US" sz="1400" dirty="0"/>
                        <a:t>項次</a:t>
                      </a:r>
                      <a:endParaRPr lang="zh-TW" altLang="en-US" sz="1400" dirty="0">
                        <a:solidFill>
                          <a:schemeClr val="bg1"/>
                        </a:solidFill>
                      </a:endParaRPr>
                    </a:p>
                  </a:txBody>
                  <a:tcPr marL="91432" marR="91432" marT="45718" marB="45718"/>
                </a:tc>
                <a:tc>
                  <a:txBody>
                    <a:bodyPr/>
                    <a:lstStyle/>
                    <a:p>
                      <a:pPr algn="ctr"/>
                      <a:r>
                        <a:rPr lang="zh-TW" altLang="zh-TW" sz="1400" kern="1200" dirty="0">
                          <a:effectLst/>
                        </a:rPr>
                        <a:t>審查意見</a:t>
                      </a:r>
                      <a:endParaRPr lang="zh-TW" altLang="en-US" sz="1400" dirty="0">
                        <a:solidFill>
                          <a:schemeClr val="bg1"/>
                        </a:solidFill>
                      </a:endParaRPr>
                    </a:p>
                  </a:txBody>
                  <a:tcPr marL="91432" marR="91432" marT="45718" marB="45718"/>
                </a:tc>
                <a:tc>
                  <a:txBody>
                    <a:bodyPr/>
                    <a:lstStyle/>
                    <a:p>
                      <a:pPr algn="ctr"/>
                      <a:r>
                        <a:rPr lang="zh-TW" altLang="zh-TW" sz="1400" kern="1200" dirty="0">
                          <a:effectLst/>
                        </a:rPr>
                        <a:t>審查意見回覆</a:t>
                      </a:r>
                      <a:endParaRPr lang="zh-TW" altLang="en-US" sz="1400" dirty="0"/>
                    </a:p>
                  </a:txBody>
                  <a:tcPr marL="91432" marR="91432" marT="45718" marB="45718"/>
                </a:tc>
                <a:extLst>
                  <a:ext uri="{0D108BD9-81ED-4DB2-BD59-A6C34878D82A}">
                    <a16:rowId xmlns:a16="http://schemas.microsoft.com/office/drawing/2014/main" xmlns="" val="10000"/>
                  </a:ext>
                </a:extLst>
              </a:tr>
              <a:tr h="220116">
                <a:tc gridSpan="3">
                  <a:txBody>
                    <a:bodyPr/>
                    <a:lstStyle/>
                    <a:p>
                      <a:pPr algn="l">
                        <a:lnSpc>
                          <a:spcPct val="100000"/>
                        </a:lnSpc>
                      </a:pPr>
                      <a:r>
                        <a:rPr lang="zh-TW" altLang="zh-TW" sz="1400" kern="1200" dirty="0">
                          <a:effectLst/>
                        </a:rPr>
                        <a:t>林來利校長意見</a:t>
                      </a:r>
                      <a:r>
                        <a:rPr lang="en-US" altLang="zh-TW" sz="1400" kern="1200" dirty="0">
                          <a:effectLst/>
                        </a:rPr>
                        <a:t>:</a:t>
                      </a:r>
                      <a:endParaRPr lang="zh-TW" altLang="en-US" sz="1400" dirty="0"/>
                    </a:p>
                  </a:txBody>
                  <a:tcPr marL="91432" marR="91432" marT="45718" marB="45718"/>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245548">
                <a:tc>
                  <a:txBody>
                    <a:bodyPr/>
                    <a:lstStyle/>
                    <a:p>
                      <a:pPr algn="ctr">
                        <a:lnSpc>
                          <a:spcPts val="2200"/>
                        </a:lnSpc>
                      </a:pPr>
                      <a:endParaRPr lang="zh-TW" altLang="en-US" sz="1400" dirty="0"/>
                    </a:p>
                  </a:txBody>
                  <a:tcPr marL="91432" marR="91432" marT="45718" marB="45718"/>
                </a:tc>
                <a:tc>
                  <a:txBody>
                    <a:bodyPr/>
                    <a:lstStyle/>
                    <a:p>
                      <a:pPr algn="l">
                        <a:lnSpc>
                          <a:spcPts val="2200"/>
                        </a:lnSpc>
                      </a:pPr>
                      <a:r>
                        <a:rPr lang="zh-TW" altLang="en-US" sz="1400" kern="1200" dirty="0">
                          <a:effectLst/>
                        </a:rPr>
                        <a:t>針對手繪第四方案須在修正</a:t>
                      </a:r>
                      <a:r>
                        <a:rPr lang="zh-TW" altLang="zh-TW" sz="1400" kern="1200" dirty="0">
                          <a:effectLst/>
                        </a:rPr>
                        <a:t>：</a:t>
                      </a:r>
                      <a:endParaRPr lang="zh-TW" altLang="en-US" sz="1400" kern="1200" dirty="0">
                        <a:solidFill>
                          <a:schemeClr val="dk1"/>
                        </a:solidFill>
                        <a:effectLst/>
                        <a:latin typeface="+mn-lt"/>
                        <a:ea typeface="+mn-ea"/>
                        <a:cs typeface="+mn-cs"/>
                      </a:endParaRPr>
                    </a:p>
                  </a:txBody>
                  <a:tcPr marL="91432" marR="91432" marT="45718" marB="45718"/>
                </a:tc>
                <a:tc>
                  <a:txBody>
                    <a:bodyPr/>
                    <a:lstStyle/>
                    <a:p>
                      <a:pPr>
                        <a:lnSpc>
                          <a:spcPts val="2200"/>
                        </a:lnSpc>
                      </a:pPr>
                      <a:endParaRPr lang="zh-TW" altLang="en-US" sz="1400" dirty="0">
                        <a:solidFill>
                          <a:srgbClr val="FF0000"/>
                        </a:solidFill>
                      </a:endParaRPr>
                    </a:p>
                  </a:txBody>
                  <a:tcPr marL="91432" marR="91432" marT="45718" marB="45718"/>
                </a:tc>
                <a:extLst>
                  <a:ext uri="{0D108BD9-81ED-4DB2-BD59-A6C34878D82A}">
                    <a16:rowId xmlns:a16="http://schemas.microsoft.com/office/drawing/2014/main" xmlns="" val="10002"/>
                  </a:ext>
                </a:extLst>
              </a:tr>
              <a:tr h="440237">
                <a:tc>
                  <a:txBody>
                    <a:bodyPr/>
                    <a:lstStyle/>
                    <a:p>
                      <a:pPr marL="0" algn="ctr" defTabSz="1075334" rtl="0" eaLnBrk="1" latinLnBrk="0" hangingPunct="1">
                        <a:lnSpc>
                          <a:spcPts val="2200"/>
                        </a:lnSpc>
                        <a:spcAft>
                          <a:spcPts val="0"/>
                        </a:spcAft>
                      </a:pPr>
                      <a:r>
                        <a:rPr lang="en-US" altLang="zh-TW" sz="1400" kern="1200" dirty="0">
                          <a:solidFill>
                            <a:schemeClr val="dk1"/>
                          </a:solidFill>
                          <a:latin typeface="+mn-lt"/>
                          <a:ea typeface="+mn-ea"/>
                          <a:cs typeface="+mn-cs"/>
                        </a:rPr>
                        <a:t>1</a:t>
                      </a:r>
                      <a:endParaRPr lang="zh-TW" sz="1400" kern="1200" dirty="0">
                        <a:solidFill>
                          <a:schemeClr val="dk1"/>
                        </a:solidFill>
                        <a:latin typeface="+mn-lt"/>
                        <a:ea typeface="+mn-ea"/>
                        <a:cs typeface="+mn-cs"/>
                      </a:endParaRPr>
                    </a:p>
                  </a:txBody>
                  <a:tcPr marL="68580" marR="68580" marT="0" marB="0" anchor="ctr"/>
                </a:tc>
                <a:tc>
                  <a:txBody>
                    <a:bodyPr/>
                    <a:lstStyle/>
                    <a:p>
                      <a:pPr algn="just">
                        <a:lnSpc>
                          <a:spcPts val="2400"/>
                        </a:lnSpc>
                        <a:spcAft>
                          <a:spcPts val="0"/>
                        </a:spcAft>
                      </a:pPr>
                      <a:r>
                        <a:rPr lang="zh-TW" altLang="en-US" sz="1400" kern="1200" dirty="0">
                          <a:effectLst/>
                        </a:rPr>
                        <a:t>左邊大陀螺的高度是否要到達</a:t>
                      </a:r>
                      <a:r>
                        <a:rPr lang="en-US" altLang="zh-TW" sz="1400" kern="1200" dirty="0">
                          <a:effectLst/>
                        </a:rPr>
                        <a:t>6</a:t>
                      </a:r>
                      <a:r>
                        <a:rPr lang="zh-TW" altLang="en-US" sz="1400" kern="1200" dirty="0">
                          <a:effectLst/>
                        </a:rPr>
                        <a:t>公尺高？</a:t>
                      </a:r>
                      <a:endParaRPr lang="en-US" altLang="zh-TW" sz="1400" kern="1200" dirty="0">
                        <a:effectLst/>
                      </a:endParaRPr>
                    </a:p>
                    <a:p>
                      <a:pPr algn="just">
                        <a:lnSpc>
                          <a:spcPts val="2400"/>
                        </a:lnSpc>
                        <a:spcAft>
                          <a:spcPts val="0"/>
                        </a:spcAft>
                      </a:pPr>
                      <a:r>
                        <a:rPr lang="zh-TW" altLang="en-US" sz="1400" kern="1200" dirty="0">
                          <a:effectLst/>
                        </a:rPr>
                        <a:t>目前看起來只有</a:t>
                      </a:r>
                      <a:r>
                        <a:rPr lang="en-US" altLang="zh-TW" sz="1400" kern="1200" dirty="0">
                          <a:effectLst/>
                        </a:rPr>
                        <a:t>4</a:t>
                      </a:r>
                      <a:r>
                        <a:rPr lang="zh-TW" altLang="en-US" sz="1400" kern="1200" dirty="0">
                          <a:effectLst/>
                        </a:rPr>
                        <a:t>公尺高。</a:t>
                      </a:r>
                      <a:endParaRPr lang="zh-TW" sz="1400" kern="1200" dirty="0">
                        <a:solidFill>
                          <a:schemeClr val="dk1"/>
                        </a:solidFill>
                        <a:effectLst/>
                        <a:latin typeface="+mn-lt"/>
                        <a:ea typeface="+mn-ea"/>
                        <a:cs typeface="+mn-cs"/>
                      </a:endParaRPr>
                    </a:p>
                  </a:txBody>
                  <a:tcPr marL="68580" marR="68580" marT="0" marB="0"/>
                </a:tc>
                <a:tc>
                  <a:txBody>
                    <a:bodyPr/>
                    <a:lstStyle/>
                    <a:p>
                      <a:pPr algn="l">
                        <a:lnSpc>
                          <a:spcPts val="2400"/>
                        </a:lnSpc>
                        <a:spcAft>
                          <a:spcPts val="0"/>
                        </a:spcAft>
                      </a:pPr>
                      <a:r>
                        <a:rPr lang="zh-TW" altLang="en-US" sz="1400" kern="1200" dirty="0">
                          <a:solidFill>
                            <a:srgbClr val="FF0000"/>
                          </a:solidFill>
                          <a:effectLst/>
                          <a:latin typeface="+mn-lt"/>
                          <a:ea typeface="+mn-ea"/>
                          <a:cs typeface="+mn-cs"/>
                        </a:rPr>
                        <a:t>左邊大陀螺高度經全面檢討提高至</a:t>
                      </a:r>
                      <a:r>
                        <a:rPr lang="en-US" altLang="zh-TW" sz="1400" kern="1200" dirty="0">
                          <a:solidFill>
                            <a:srgbClr val="FF0000"/>
                          </a:solidFill>
                          <a:effectLst/>
                          <a:latin typeface="+mn-lt"/>
                          <a:ea typeface="+mn-ea"/>
                          <a:cs typeface="+mn-cs"/>
                        </a:rPr>
                        <a:t>6</a:t>
                      </a:r>
                      <a:r>
                        <a:rPr lang="zh-TW" altLang="en-US" sz="1400" kern="1200" dirty="0">
                          <a:solidFill>
                            <a:srgbClr val="FF0000"/>
                          </a:solidFill>
                          <a:effectLst/>
                          <a:latin typeface="+mn-lt"/>
                          <a:ea typeface="+mn-ea"/>
                          <a:cs typeface="+mn-cs"/>
                        </a:rPr>
                        <a:t>公尺會有安全上之疑慮，本公司唯有提高至</a:t>
                      </a:r>
                      <a:r>
                        <a:rPr lang="en-US" altLang="zh-TW" sz="1400" kern="1200" dirty="0">
                          <a:solidFill>
                            <a:srgbClr val="FF0000"/>
                          </a:solidFill>
                          <a:effectLst/>
                          <a:latin typeface="+mn-lt"/>
                          <a:ea typeface="+mn-ea"/>
                          <a:cs typeface="+mn-cs"/>
                        </a:rPr>
                        <a:t>5</a:t>
                      </a:r>
                      <a:r>
                        <a:rPr lang="zh-TW" altLang="en-US" sz="1400" kern="1200" dirty="0">
                          <a:solidFill>
                            <a:srgbClr val="FF0000"/>
                          </a:solidFill>
                          <a:effectLst/>
                          <a:latin typeface="+mn-lt"/>
                          <a:ea typeface="+mn-ea"/>
                          <a:cs typeface="+mn-cs"/>
                        </a:rPr>
                        <a:t>公尺</a:t>
                      </a:r>
                      <a:r>
                        <a:rPr lang="zh-TW" altLang="en-US" sz="1400" kern="1200" dirty="0">
                          <a:solidFill>
                            <a:srgbClr val="FF0000"/>
                          </a:solidFill>
                          <a:effectLst/>
                          <a:latin typeface="新細明體"/>
                          <a:ea typeface="新細明體"/>
                          <a:cs typeface="+mn-cs"/>
                        </a:rPr>
                        <a:t>。</a:t>
                      </a:r>
                      <a:endParaRPr lang="zh-TW" sz="1400" kern="1200" dirty="0">
                        <a:solidFill>
                          <a:srgbClr val="FF0000"/>
                        </a:solidFill>
                        <a:effectLst/>
                        <a:latin typeface="+mn-lt"/>
                        <a:ea typeface="+mn-ea"/>
                        <a:cs typeface="+mn-cs"/>
                      </a:endParaRPr>
                    </a:p>
                  </a:txBody>
                  <a:tcPr marL="68580" marR="68580" marT="0" marB="0" anchor="ctr"/>
                </a:tc>
                <a:extLst>
                  <a:ext uri="{0D108BD9-81ED-4DB2-BD59-A6C34878D82A}">
                    <a16:rowId xmlns:a16="http://schemas.microsoft.com/office/drawing/2014/main" xmlns="" val="10003"/>
                  </a:ext>
                </a:extLst>
              </a:tr>
              <a:tr h="440237">
                <a:tc>
                  <a:txBody>
                    <a:bodyPr/>
                    <a:lstStyle/>
                    <a:p>
                      <a:pPr marL="0" algn="ctr" defTabSz="1075334" rtl="0" eaLnBrk="1" latinLnBrk="0" hangingPunct="1">
                        <a:lnSpc>
                          <a:spcPts val="2200"/>
                        </a:lnSpc>
                        <a:spcAft>
                          <a:spcPts val="0"/>
                        </a:spcAft>
                      </a:pPr>
                      <a:r>
                        <a:rPr lang="en-US" altLang="zh-TW" sz="1400" kern="1200" dirty="0">
                          <a:solidFill>
                            <a:schemeClr val="dk1"/>
                          </a:solidFill>
                          <a:latin typeface="+mn-lt"/>
                          <a:ea typeface="+mn-ea"/>
                          <a:cs typeface="+mn-cs"/>
                        </a:rPr>
                        <a:t>2</a:t>
                      </a:r>
                      <a:endParaRPr lang="zh-TW" sz="1400" kern="1200" dirty="0">
                        <a:solidFill>
                          <a:schemeClr val="dk1"/>
                        </a:solidFill>
                        <a:latin typeface="+mn-lt"/>
                        <a:ea typeface="+mn-ea"/>
                        <a:cs typeface="+mn-cs"/>
                      </a:endParaRPr>
                    </a:p>
                  </a:txBody>
                  <a:tcPr marL="68580" marR="68580" marT="0" marB="0" anchor="ctr"/>
                </a:tc>
                <a:tc>
                  <a:txBody>
                    <a:bodyPr/>
                    <a:lstStyle/>
                    <a:p>
                      <a:pPr algn="just">
                        <a:lnSpc>
                          <a:spcPts val="2400"/>
                        </a:lnSpc>
                        <a:spcAft>
                          <a:spcPts val="0"/>
                        </a:spcAft>
                      </a:pPr>
                      <a:r>
                        <a:rPr lang="zh-TW" altLang="en-US" sz="1400" kern="1200" dirty="0">
                          <a:effectLst/>
                        </a:rPr>
                        <a:t>右邊溜滑梯是否要從</a:t>
                      </a:r>
                      <a:r>
                        <a:rPr lang="en-US" altLang="zh-TW" sz="1400" kern="1200" dirty="0">
                          <a:effectLst/>
                        </a:rPr>
                        <a:t>3</a:t>
                      </a:r>
                      <a:r>
                        <a:rPr lang="zh-TW" altLang="en-US" sz="1400" kern="1200" dirty="0">
                          <a:effectLst/>
                        </a:rPr>
                        <a:t>樓</a:t>
                      </a:r>
                      <a:r>
                        <a:rPr lang="en-US" altLang="zh-TW" sz="1400" kern="1200" dirty="0">
                          <a:effectLst/>
                        </a:rPr>
                        <a:t>(6</a:t>
                      </a:r>
                      <a:r>
                        <a:rPr lang="zh-TW" altLang="en-US" sz="1400" kern="1200" dirty="0">
                          <a:effectLst/>
                        </a:rPr>
                        <a:t>公尺高</a:t>
                      </a:r>
                      <a:r>
                        <a:rPr lang="en-US" altLang="zh-TW" sz="1400" kern="1200" dirty="0">
                          <a:effectLst/>
                        </a:rPr>
                        <a:t>)</a:t>
                      </a:r>
                      <a:r>
                        <a:rPr lang="zh-TW" altLang="en-US" sz="1400" kern="1200" dirty="0">
                          <a:effectLst/>
                        </a:rPr>
                        <a:t>溜下來？？目前看起來只有</a:t>
                      </a:r>
                      <a:r>
                        <a:rPr lang="en-US" altLang="zh-TW" sz="1400" kern="1200" dirty="0">
                          <a:effectLst/>
                        </a:rPr>
                        <a:t>2</a:t>
                      </a:r>
                      <a:r>
                        <a:rPr lang="zh-TW" altLang="en-US" sz="1400" kern="1200" dirty="0">
                          <a:effectLst/>
                        </a:rPr>
                        <a:t>樓</a:t>
                      </a:r>
                      <a:r>
                        <a:rPr lang="en-US" altLang="zh-TW" sz="1400" kern="1200" dirty="0">
                          <a:effectLst/>
                        </a:rPr>
                        <a:t>(3</a:t>
                      </a:r>
                      <a:r>
                        <a:rPr lang="zh-TW" altLang="en-US" sz="1400" kern="1200" dirty="0">
                          <a:effectLst/>
                        </a:rPr>
                        <a:t>公尺高</a:t>
                      </a:r>
                      <a:r>
                        <a:rPr lang="en-US" altLang="zh-TW" sz="1400" kern="1200" dirty="0">
                          <a:effectLst/>
                        </a:rPr>
                        <a:t>) </a:t>
                      </a:r>
                      <a:r>
                        <a:rPr lang="zh-TW" altLang="en-US" sz="1400" kern="1200" dirty="0">
                          <a:effectLst/>
                        </a:rPr>
                        <a:t>。</a:t>
                      </a:r>
                      <a:endParaRPr lang="zh-TW" sz="1400" kern="1200" dirty="0">
                        <a:solidFill>
                          <a:schemeClr val="dk1"/>
                        </a:solidFill>
                        <a:effectLst/>
                        <a:latin typeface="+mn-lt"/>
                        <a:ea typeface="+mn-ea"/>
                        <a:cs typeface="+mn-cs"/>
                      </a:endParaRPr>
                    </a:p>
                  </a:txBody>
                  <a:tcPr marL="68580" marR="68580" marT="0" marB="0"/>
                </a:tc>
                <a:tc>
                  <a:txBody>
                    <a:bodyPr/>
                    <a:lstStyle/>
                    <a:p>
                      <a:pPr marL="0" marR="0" indent="0" algn="just" defTabSz="914400" rtl="0" eaLnBrk="1" fontAlgn="auto" latinLnBrk="0" hangingPunct="1">
                        <a:lnSpc>
                          <a:spcPts val="2400"/>
                        </a:lnSpc>
                        <a:spcBef>
                          <a:spcPts val="0"/>
                        </a:spcBef>
                        <a:spcAft>
                          <a:spcPts val="0"/>
                        </a:spcAft>
                        <a:buClrTx/>
                        <a:buSzTx/>
                        <a:buFontTx/>
                        <a:buNone/>
                        <a:tabLst/>
                        <a:defRPr/>
                      </a:pPr>
                      <a:r>
                        <a:rPr lang="zh-TW" altLang="en-US" sz="1400" kern="1200" dirty="0">
                          <a:solidFill>
                            <a:srgbClr val="FF0000"/>
                          </a:solidFill>
                          <a:effectLst/>
                          <a:latin typeface="+mn-lt"/>
                          <a:ea typeface="+mn-ea"/>
                          <a:cs typeface="+mn-cs"/>
                        </a:rPr>
                        <a:t>右邊溜滑梯已提高至三樓</a:t>
                      </a:r>
                      <a:r>
                        <a:rPr lang="zh-TW" altLang="en-US" sz="1400" kern="1200" dirty="0">
                          <a:solidFill>
                            <a:srgbClr val="FF0000"/>
                          </a:solidFill>
                          <a:effectLst/>
                          <a:latin typeface="新細明體"/>
                          <a:ea typeface="新細明體"/>
                          <a:cs typeface="+mn-cs"/>
                        </a:rPr>
                        <a:t>。</a:t>
                      </a:r>
                      <a:endParaRPr lang="zh-TW" altLang="zh-TW" sz="1400" kern="1200" dirty="0">
                        <a:solidFill>
                          <a:srgbClr val="FF0000"/>
                        </a:solidFill>
                        <a:effectLst/>
                        <a:latin typeface="+mn-lt"/>
                        <a:ea typeface="+mn-ea"/>
                        <a:cs typeface="+mn-cs"/>
                      </a:endParaRPr>
                    </a:p>
                    <a:p>
                      <a:pPr algn="just">
                        <a:lnSpc>
                          <a:spcPts val="2400"/>
                        </a:lnSpc>
                        <a:spcAft>
                          <a:spcPts val="0"/>
                        </a:spcAft>
                      </a:pPr>
                      <a:endParaRPr lang="zh-TW" altLang="zh-TW" sz="1400" kern="1200" dirty="0">
                        <a:solidFill>
                          <a:srgbClr val="FF0000"/>
                        </a:solidFill>
                        <a:effectLst/>
                        <a:latin typeface="+mn-lt"/>
                        <a:ea typeface="+mn-ea"/>
                        <a:cs typeface="+mn-cs"/>
                      </a:endParaRPr>
                    </a:p>
                  </a:txBody>
                  <a:tcPr marL="68580" marR="68580" marT="0" marB="0" anchor="ctr"/>
                </a:tc>
                <a:extLst>
                  <a:ext uri="{0D108BD9-81ED-4DB2-BD59-A6C34878D82A}">
                    <a16:rowId xmlns:a16="http://schemas.microsoft.com/office/drawing/2014/main" xmlns="" val="10004"/>
                  </a:ext>
                </a:extLst>
              </a:tr>
              <a:tr h="660356">
                <a:tc>
                  <a:txBody>
                    <a:bodyPr/>
                    <a:lstStyle/>
                    <a:p>
                      <a:pPr marL="0" algn="ctr" defTabSz="1075334" rtl="0" eaLnBrk="1" latinLnBrk="0" hangingPunct="1">
                        <a:lnSpc>
                          <a:spcPts val="2200"/>
                        </a:lnSpc>
                        <a:spcAft>
                          <a:spcPts val="0"/>
                        </a:spcAft>
                      </a:pPr>
                      <a:r>
                        <a:rPr lang="en-US" altLang="zh-TW" sz="1400" kern="1200" dirty="0">
                          <a:solidFill>
                            <a:schemeClr val="dk1"/>
                          </a:solidFill>
                          <a:latin typeface="+mn-lt"/>
                          <a:ea typeface="+mn-ea"/>
                          <a:cs typeface="+mn-cs"/>
                        </a:rPr>
                        <a:t>3</a:t>
                      </a:r>
                      <a:endParaRPr lang="zh-TW" sz="1400" kern="1200" dirty="0">
                        <a:solidFill>
                          <a:schemeClr val="dk1"/>
                        </a:solidFill>
                        <a:latin typeface="+mn-lt"/>
                        <a:ea typeface="+mn-ea"/>
                        <a:cs typeface="+mn-cs"/>
                      </a:endParaRPr>
                    </a:p>
                  </a:txBody>
                  <a:tcPr marL="68580" marR="68580" marT="0" marB="0" anchor="ctr"/>
                </a:tc>
                <a:tc>
                  <a:txBody>
                    <a:bodyPr/>
                    <a:lstStyle/>
                    <a:p>
                      <a:pPr algn="just">
                        <a:lnSpc>
                          <a:spcPts val="2400"/>
                        </a:lnSpc>
                        <a:spcAft>
                          <a:spcPts val="0"/>
                        </a:spcAft>
                      </a:pPr>
                      <a:r>
                        <a:rPr lang="zh-TW" altLang="en-US" sz="1400" kern="1200" dirty="0">
                          <a:effectLst/>
                        </a:rPr>
                        <a:t>考慮到共融式遊具的意涵，不曉得大陀螺下來的小溜滑梯是否可以做成扇形，讓</a:t>
                      </a:r>
                      <a:r>
                        <a:rPr lang="en-US" altLang="zh-TW" sz="1400" kern="1200" dirty="0">
                          <a:effectLst/>
                        </a:rPr>
                        <a:t>3</a:t>
                      </a:r>
                      <a:r>
                        <a:rPr lang="zh-TW" altLang="en-US" sz="1400" kern="1200" dirty="0">
                          <a:effectLst/>
                        </a:rPr>
                        <a:t>位小朋友同時溜下來？原本設計的小溜滑梯有</a:t>
                      </a:r>
                      <a:r>
                        <a:rPr lang="en-US" altLang="zh-TW" sz="1400" kern="1200" dirty="0">
                          <a:effectLst/>
                        </a:rPr>
                        <a:t>3</a:t>
                      </a:r>
                      <a:r>
                        <a:rPr lang="zh-TW" altLang="en-US" sz="1400" kern="1200" dirty="0">
                          <a:effectLst/>
                        </a:rPr>
                        <a:t>個，是否其中</a:t>
                      </a:r>
                      <a:r>
                        <a:rPr lang="en-US" altLang="zh-TW" sz="1400" kern="1200" dirty="0">
                          <a:effectLst/>
                        </a:rPr>
                        <a:t>1</a:t>
                      </a:r>
                      <a:r>
                        <a:rPr lang="zh-TW" altLang="en-US" sz="1400" kern="1200" dirty="0">
                          <a:effectLst/>
                        </a:rPr>
                        <a:t>個改成扇形，或是雙人，再請一併思考</a:t>
                      </a:r>
                      <a:endParaRPr lang="zh-TW" sz="1400" kern="1200" dirty="0">
                        <a:solidFill>
                          <a:schemeClr val="dk1"/>
                        </a:solidFill>
                        <a:effectLst/>
                        <a:latin typeface="+mn-lt"/>
                        <a:ea typeface="+mn-ea"/>
                        <a:cs typeface="+mn-cs"/>
                      </a:endParaRPr>
                    </a:p>
                  </a:txBody>
                  <a:tcPr marL="68580" marR="68580" marT="0" marB="0"/>
                </a:tc>
                <a:tc>
                  <a:txBody>
                    <a:bodyPr/>
                    <a:lstStyle/>
                    <a:p>
                      <a:pPr marL="0" marR="0" indent="0" algn="just" defTabSz="1075334" rtl="0" eaLnBrk="1" fontAlgn="auto" latinLnBrk="0" hangingPunct="1">
                        <a:lnSpc>
                          <a:spcPts val="2400"/>
                        </a:lnSpc>
                        <a:spcBef>
                          <a:spcPts val="0"/>
                        </a:spcBef>
                        <a:spcAft>
                          <a:spcPts val="0"/>
                        </a:spcAft>
                        <a:buClrTx/>
                        <a:buSzTx/>
                        <a:buFontTx/>
                        <a:buNone/>
                        <a:tabLst/>
                        <a:defRPr/>
                      </a:pPr>
                      <a:r>
                        <a:rPr lang="zh-TW" altLang="en-US" sz="1400" kern="1200" dirty="0">
                          <a:solidFill>
                            <a:srgbClr val="FF0000"/>
                          </a:solidFill>
                          <a:effectLst/>
                          <a:latin typeface="+mn-lt"/>
                          <a:ea typeface="+mn-ea"/>
                          <a:cs typeface="+mn-cs"/>
                        </a:rPr>
                        <a:t>大陀螺溜滑梯已將其中溜滑梯改為</a:t>
                      </a:r>
                      <a:r>
                        <a:rPr lang="zh-TW" altLang="en-US" sz="1400" kern="1200" dirty="0">
                          <a:solidFill>
                            <a:srgbClr val="FF0000"/>
                          </a:solidFill>
                          <a:effectLst/>
                        </a:rPr>
                        <a:t>扇形，可讓多位小朋友同時溜下來</a:t>
                      </a:r>
                      <a:r>
                        <a:rPr lang="zh-TW" altLang="en-US" sz="1400" kern="1200" dirty="0">
                          <a:solidFill>
                            <a:srgbClr val="FF0000"/>
                          </a:solidFill>
                          <a:effectLst/>
                          <a:latin typeface="新細明體"/>
                          <a:ea typeface="新細明體"/>
                          <a:cs typeface="+mn-cs"/>
                        </a:rPr>
                        <a:t>。</a:t>
                      </a:r>
                      <a:endParaRPr lang="zh-TW" altLang="zh-TW" sz="1400" kern="1200" dirty="0">
                        <a:solidFill>
                          <a:srgbClr val="FF0000"/>
                        </a:solidFill>
                        <a:effectLst/>
                        <a:latin typeface="+mn-lt"/>
                        <a:ea typeface="+mn-ea"/>
                        <a:cs typeface="+mn-cs"/>
                      </a:endParaRPr>
                    </a:p>
                    <a:p>
                      <a:pPr marL="0" marR="0" indent="0" algn="just" defTabSz="1075334" rtl="0" eaLnBrk="1" fontAlgn="auto" latinLnBrk="0" hangingPunct="1">
                        <a:lnSpc>
                          <a:spcPts val="2400"/>
                        </a:lnSpc>
                        <a:spcBef>
                          <a:spcPts val="0"/>
                        </a:spcBef>
                        <a:spcAft>
                          <a:spcPts val="0"/>
                        </a:spcAft>
                        <a:buClrTx/>
                        <a:buSzTx/>
                        <a:buFontTx/>
                        <a:buNone/>
                        <a:tabLst/>
                        <a:defRPr/>
                      </a:pPr>
                      <a:endParaRPr lang="zh-TW" altLang="zh-TW" sz="1400" kern="1200" dirty="0">
                        <a:solidFill>
                          <a:srgbClr val="FF0000"/>
                        </a:solidFill>
                        <a:effectLst/>
                        <a:latin typeface="+mn-lt"/>
                        <a:ea typeface="+mn-ea"/>
                        <a:cs typeface="+mn-cs"/>
                      </a:endParaRPr>
                    </a:p>
                  </a:txBody>
                  <a:tcPr marL="68580" marR="68580" marT="0" marB="0" anchor="ctr"/>
                </a:tc>
                <a:extLst>
                  <a:ext uri="{0D108BD9-81ED-4DB2-BD59-A6C34878D82A}">
                    <a16:rowId xmlns:a16="http://schemas.microsoft.com/office/drawing/2014/main" xmlns="" val="10005"/>
                  </a:ext>
                </a:extLst>
              </a:tr>
              <a:tr h="316632">
                <a:tc gridSpan="3">
                  <a:txBody>
                    <a:bodyPr/>
                    <a:lstStyle/>
                    <a:p>
                      <a:pPr marL="0" marR="0" indent="0" algn="l" defTabSz="1075334" rtl="0" eaLnBrk="1" fontAlgn="auto" latinLnBrk="0" hangingPunct="1">
                        <a:lnSpc>
                          <a:spcPts val="2200"/>
                        </a:lnSpc>
                        <a:spcBef>
                          <a:spcPts val="0"/>
                        </a:spcBef>
                        <a:spcAft>
                          <a:spcPts val="0"/>
                        </a:spcAft>
                        <a:buClrTx/>
                        <a:buSzTx/>
                        <a:buFontTx/>
                        <a:buNone/>
                        <a:tabLst/>
                        <a:defRPr/>
                      </a:pPr>
                      <a:r>
                        <a:rPr lang="zh-TW" altLang="en-US" sz="1400" kern="1200" dirty="0">
                          <a:solidFill>
                            <a:schemeClr val="dk1"/>
                          </a:solidFill>
                          <a:latin typeface="+mn-lt"/>
                          <a:ea typeface="+mn-ea"/>
                          <a:cs typeface="+mn-cs"/>
                        </a:rPr>
                        <a:t>學校</a:t>
                      </a:r>
                      <a:r>
                        <a:rPr lang="zh-TW" altLang="zh-TW" sz="1400" kern="1200" dirty="0">
                          <a:effectLst/>
                        </a:rPr>
                        <a:t>意見</a:t>
                      </a:r>
                      <a:r>
                        <a:rPr lang="en-US" altLang="zh-TW" sz="1400" kern="1200" dirty="0">
                          <a:effectLst/>
                        </a:rPr>
                        <a:t>:</a:t>
                      </a:r>
                      <a:endParaRPr lang="zh-TW" altLang="en-US" sz="1400" dirty="0"/>
                    </a:p>
                  </a:txBody>
                  <a:tcPr marL="68580" marR="68580" marT="0" marB="0" anchor="ctr"/>
                </a:tc>
                <a:tc hMerge="1">
                  <a:txBody>
                    <a:bodyPr/>
                    <a:lstStyle/>
                    <a:p>
                      <a:pPr marL="0" algn="just" defTabSz="1075334" rtl="0" eaLnBrk="1" latinLnBrk="0" hangingPunct="1">
                        <a:lnSpc>
                          <a:spcPts val="2400"/>
                        </a:lnSpc>
                        <a:spcAft>
                          <a:spcPts val="0"/>
                        </a:spcAft>
                      </a:pPr>
                      <a:endParaRPr lang="zh-TW" sz="1400" kern="1200" dirty="0">
                        <a:solidFill>
                          <a:schemeClr val="dk1"/>
                        </a:solidFill>
                        <a:effectLst/>
                        <a:latin typeface="+mn-lt"/>
                        <a:ea typeface="+mn-ea"/>
                        <a:cs typeface="+mn-cs"/>
                      </a:endParaRPr>
                    </a:p>
                  </a:txBody>
                  <a:tcPr marL="68580" marR="68580" marT="0" marB="0"/>
                </a:tc>
                <a:tc hMerge="1">
                  <a:txBody>
                    <a:bodyPr/>
                    <a:lstStyle/>
                    <a:p>
                      <a:pPr algn="just">
                        <a:lnSpc>
                          <a:spcPts val="2400"/>
                        </a:lnSpc>
                        <a:spcAft>
                          <a:spcPts val="0"/>
                        </a:spcAft>
                      </a:pPr>
                      <a:endParaRPr lang="zh-TW"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6"/>
                  </a:ext>
                </a:extLst>
              </a:tr>
              <a:tr h="660356">
                <a:tc>
                  <a:txBody>
                    <a:bodyPr/>
                    <a:lstStyle/>
                    <a:p>
                      <a:pPr marL="0" algn="ctr" defTabSz="1075334" rtl="0" eaLnBrk="1" latinLnBrk="0" hangingPunct="1">
                        <a:lnSpc>
                          <a:spcPts val="2200"/>
                        </a:lnSpc>
                        <a:spcAft>
                          <a:spcPts val="0"/>
                        </a:spcAft>
                      </a:pPr>
                      <a:r>
                        <a:rPr lang="en-US" altLang="zh-TW" sz="1400" kern="1200" dirty="0">
                          <a:solidFill>
                            <a:schemeClr val="dk1"/>
                          </a:solidFill>
                          <a:latin typeface="+mn-lt"/>
                          <a:ea typeface="+mn-ea"/>
                          <a:cs typeface="+mn-cs"/>
                        </a:rPr>
                        <a:t>1</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just" defTabSz="1075334" rtl="0" eaLnBrk="1" fontAlgn="auto" latinLnBrk="0" hangingPunct="1">
                        <a:lnSpc>
                          <a:spcPts val="2400"/>
                        </a:lnSpc>
                        <a:spcBef>
                          <a:spcPts val="0"/>
                        </a:spcBef>
                        <a:spcAft>
                          <a:spcPts val="0"/>
                        </a:spcAft>
                        <a:buClrTx/>
                        <a:buSzTx/>
                        <a:buFontTx/>
                        <a:buNone/>
                        <a:tabLst/>
                        <a:defRPr/>
                      </a:pPr>
                      <a:r>
                        <a:rPr lang="zh-TW" altLang="en-US" sz="1400" kern="1200" dirty="0">
                          <a:solidFill>
                            <a:schemeClr val="dk1"/>
                          </a:solidFill>
                          <a:effectLst/>
                          <a:latin typeface="+mn-lt"/>
                          <a:ea typeface="+mn-ea"/>
                          <a:cs typeface="+mn-cs"/>
                        </a:rPr>
                        <a:t>請設計單位將</a:t>
                      </a:r>
                      <a:r>
                        <a:rPr lang="zh-TW" altLang="en-US" sz="1400" dirty="0"/>
                        <a:t>運動中心北面靠近跑道草坪納入本次規劃</a:t>
                      </a:r>
                      <a:r>
                        <a:rPr lang="zh-TW" altLang="en-US" sz="1400" dirty="0">
                          <a:latin typeface="新細明體"/>
                          <a:ea typeface="新細明體"/>
                        </a:rPr>
                        <a:t>，</a:t>
                      </a:r>
                      <a:r>
                        <a:rPr lang="zh-TW" altLang="en-US" sz="1400" kern="1200" dirty="0">
                          <a:solidFill>
                            <a:schemeClr val="dk1"/>
                          </a:solidFill>
                          <a:effectLst/>
                          <a:latin typeface="+mn-lt"/>
                          <a:ea typeface="+mn-ea"/>
                          <a:cs typeface="+mn-cs"/>
                        </a:rPr>
                        <a:t>納入小朋友最愛的共融式盪鞦韆</a:t>
                      </a:r>
                      <a:r>
                        <a:rPr lang="en-US" altLang="zh-TW" sz="1400" kern="1200" dirty="0">
                          <a:solidFill>
                            <a:schemeClr val="dk1"/>
                          </a:solidFill>
                          <a:effectLst/>
                          <a:latin typeface="+mn-lt"/>
                          <a:ea typeface="+mn-ea"/>
                          <a:cs typeface="+mn-cs"/>
                        </a:rPr>
                        <a:t>(</a:t>
                      </a:r>
                      <a:r>
                        <a:rPr lang="zh-TW" altLang="en-US" sz="1400" kern="1200" dirty="0">
                          <a:solidFill>
                            <a:schemeClr val="dk1"/>
                          </a:solidFill>
                          <a:effectLst/>
                          <a:latin typeface="+mn-lt"/>
                          <a:ea typeface="+mn-ea"/>
                          <a:cs typeface="+mn-cs"/>
                        </a:rPr>
                        <a:t>包括鳥巢、好朋友、單人式</a:t>
                      </a:r>
                      <a:r>
                        <a:rPr lang="en-US" altLang="zh-TW" sz="1400" kern="1200" dirty="0">
                          <a:solidFill>
                            <a:schemeClr val="dk1"/>
                          </a:solidFill>
                          <a:effectLst/>
                          <a:latin typeface="+mn-lt"/>
                          <a:ea typeface="+mn-ea"/>
                          <a:cs typeface="+mn-cs"/>
                        </a:rPr>
                        <a:t>)</a:t>
                      </a:r>
                      <a:r>
                        <a:rPr lang="zh-TW" altLang="en-US" sz="1400" kern="1200" dirty="0">
                          <a:solidFill>
                            <a:schemeClr val="dk1"/>
                          </a:solidFill>
                          <a:effectLst/>
                          <a:latin typeface="+mn-lt"/>
                          <a:ea typeface="+mn-ea"/>
                          <a:cs typeface="+mn-cs"/>
                        </a:rPr>
                        <a:t>或多人彈跳床</a:t>
                      </a:r>
                      <a:r>
                        <a:rPr lang="zh-TW" altLang="zh-TW" sz="1400" kern="1200" dirty="0">
                          <a:effectLst/>
                        </a:rPr>
                        <a:t>。</a:t>
                      </a:r>
                      <a:endParaRPr lang="en-US" altLang="zh-TW" sz="1400" kern="1200" dirty="0">
                        <a:solidFill>
                          <a:schemeClr val="dk1"/>
                        </a:solidFill>
                        <a:effectLst/>
                        <a:latin typeface="+mn-lt"/>
                        <a:ea typeface="+mn-ea"/>
                        <a:cs typeface="+mn-cs"/>
                      </a:endParaRPr>
                    </a:p>
                  </a:txBody>
                  <a:tcPr marL="68580" marR="68580" marT="0" marB="0"/>
                </a:tc>
                <a:tc>
                  <a:txBody>
                    <a:bodyPr/>
                    <a:lstStyle/>
                    <a:p>
                      <a:pPr marL="0" marR="0" indent="0" algn="just" defTabSz="1075334" rtl="0" eaLnBrk="1" fontAlgn="auto" latinLnBrk="0" hangingPunct="1">
                        <a:lnSpc>
                          <a:spcPts val="2400"/>
                        </a:lnSpc>
                        <a:spcBef>
                          <a:spcPts val="0"/>
                        </a:spcBef>
                        <a:spcAft>
                          <a:spcPts val="0"/>
                        </a:spcAft>
                        <a:buClrTx/>
                        <a:buSzTx/>
                        <a:buFontTx/>
                        <a:buNone/>
                        <a:tabLst/>
                        <a:defRPr/>
                      </a:pPr>
                      <a:r>
                        <a:rPr lang="zh-TW" altLang="en-US" sz="1400" kern="1200" dirty="0">
                          <a:solidFill>
                            <a:srgbClr val="FF0000"/>
                          </a:solidFill>
                          <a:effectLst/>
                          <a:latin typeface="+mn-lt"/>
                          <a:ea typeface="+mn-ea"/>
                          <a:cs typeface="+mn-cs"/>
                        </a:rPr>
                        <a:t>已將此範圍納入本次規劃裡</a:t>
                      </a:r>
                      <a:r>
                        <a:rPr lang="en-US" altLang="zh-TW" sz="1400" kern="1200" dirty="0">
                          <a:solidFill>
                            <a:srgbClr val="FF0000"/>
                          </a:solidFill>
                          <a:effectLst/>
                          <a:latin typeface="+mn-lt"/>
                          <a:ea typeface="+mn-ea"/>
                          <a:cs typeface="+mn-cs"/>
                        </a:rPr>
                        <a:t>(</a:t>
                      </a:r>
                      <a:r>
                        <a:rPr lang="zh-TW" altLang="en-US" sz="1400" kern="1200" dirty="0">
                          <a:solidFill>
                            <a:srgbClr val="FF0000"/>
                          </a:solidFill>
                          <a:effectLst/>
                          <a:latin typeface="+mn-lt"/>
                          <a:ea typeface="+mn-ea"/>
                          <a:cs typeface="+mn-cs"/>
                        </a:rPr>
                        <a:t>創意回饋</a:t>
                      </a:r>
                      <a:r>
                        <a:rPr lang="en-US" altLang="zh-TW" sz="1400" kern="1200" dirty="0">
                          <a:solidFill>
                            <a:srgbClr val="FF0000"/>
                          </a:solidFill>
                          <a:effectLst/>
                          <a:latin typeface="+mn-lt"/>
                          <a:ea typeface="+mn-ea"/>
                          <a:cs typeface="+mn-cs"/>
                        </a:rPr>
                        <a:t>)</a:t>
                      </a:r>
                      <a:r>
                        <a:rPr lang="zh-TW" altLang="en-US" sz="1400" kern="1200" dirty="0">
                          <a:solidFill>
                            <a:srgbClr val="FF0000"/>
                          </a:solidFill>
                          <a:effectLst/>
                          <a:latin typeface="+mn-lt"/>
                          <a:ea typeface="+mn-ea"/>
                          <a:cs typeface="+mn-cs"/>
                        </a:rPr>
                        <a:t>，採用共融式盪鞦韆</a:t>
                      </a:r>
                      <a:r>
                        <a:rPr lang="en-US" altLang="zh-TW" sz="1400" kern="1200" dirty="0">
                          <a:solidFill>
                            <a:srgbClr val="FF0000"/>
                          </a:solidFill>
                          <a:effectLst/>
                          <a:latin typeface="+mn-lt"/>
                          <a:ea typeface="+mn-ea"/>
                          <a:cs typeface="+mn-cs"/>
                        </a:rPr>
                        <a:t>(</a:t>
                      </a:r>
                      <a:r>
                        <a:rPr lang="zh-TW" altLang="en-US" sz="1400" kern="1200" dirty="0">
                          <a:solidFill>
                            <a:srgbClr val="FF0000"/>
                          </a:solidFill>
                          <a:effectLst/>
                          <a:latin typeface="+mn-lt"/>
                          <a:ea typeface="+mn-ea"/>
                          <a:cs typeface="+mn-cs"/>
                        </a:rPr>
                        <a:t>一邊鳥巢式，一邊雙人傳統式</a:t>
                      </a:r>
                      <a:r>
                        <a:rPr lang="en-US" altLang="zh-TW" sz="1400" kern="1200" dirty="0">
                          <a:solidFill>
                            <a:srgbClr val="FF0000"/>
                          </a:solidFill>
                          <a:effectLst/>
                          <a:latin typeface="+mn-lt"/>
                          <a:ea typeface="+mn-ea"/>
                          <a:cs typeface="+mn-cs"/>
                        </a:rPr>
                        <a:t>)</a:t>
                      </a:r>
                    </a:p>
                    <a:p>
                      <a:pPr marL="0" marR="0" indent="0" algn="just" defTabSz="1075334" rtl="0" eaLnBrk="1" fontAlgn="auto" latinLnBrk="0" hangingPunct="1">
                        <a:lnSpc>
                          <a:spcPts val="2400"/>
                        </a:lnSpc>
                        <a:spcBef>
                          <a:spcPts val="0"/>
                        </a:spcBef>
                        <a:spcAft>
                          <a:spcPts val="0"/>
                        </a:spcAft>
                        <a:buClrTx/>
                        <a:buSzTx/>
                        <a:buFontTx/>
                        <a:buNone/>
                        <a:tabLst/>
                        <a:defRPr/>
                      </a:pPr>
                      <a:r>
                        <a:rPr lang="zh-TW" altLang="en-US" sz="1400" kern="1200" dirty="0">
                          <a:solidFill>
                            <a:srgbClr val="FF0000"/>
                          </a:solidFill>
                          <a:effectLst/>
                          <a:latin typeface="+mn-lt"/>
                          <a:ea typeface="+mn-ea"/>
                          <a:cs typeface="+mn-cs"/>
                        </a:rPr>
                        <a:t>鋪面採用人工草皮</a:t>
                      </a:r>
                      <a:r>
                        <a:rPr lang="en-US" altLang="zh-TW" sz="1400" kern="1200" dirty="0">
                          <a:solidFill>
                            <a:srgbClr val="FF0000"/>
                          </a:solidFill>
                          <a:effectLst/>
                          <a:latin typeface="+mn-lt"/>
                          <a:ea typeface="+mn-ea"/>
                          <a:cs typeface="+mn-cs"/>
                        </a:rPr>
                        <a:t>(</a:t>
                      </a:r>
                      <a:r>
                        <a:rPr lang="zh-TW" altLang="en-US" sz="1400" kern="1200" dirty="0">
                          <a:solidFill>
                            <a:srgbClr val="FF0000"/>
                          </a:solidFill>
                          <a:effectLst/>
                          <a:latin typeface="+mn-lt"/>
                          <a:ea typeface="+mn-ea"/>
                          <a:cs typeface="+mn-cs"/>
                        </a:rPr>
                        <a:t>地墊厚度為</a:t>
                      </a:r>
                      <a:r>
                        <a:rPr lang="en-US" altLang="zh-TW" sz="1400" kern="1200" dirty="0">
                          <a:solidFill>
                            <a:srgbClr val="FF0000"/>
                          </a:solidFill>
                          <a:effectLst/>
                          <a:latin typeface="+mn-lt"/>
                          <a:ea typeface="+mn-ea"/>
                          <a:cs typeface="+mn-cs"/>
                        </a:rPr>
                        <a:t>7.5</a:t>
                      </a:r>
                      <a:r>
                        <a:rPr lang="zh-TW" altLang="en-US" sz="1400" kern="1200" dirty="0">
                          <a:solidFill>
                            <a:srgbClr val="FF0000"/>
                          </a:solidFill>
                          <a:effectLst/>
                          <a:latin typeface="+mn-lt"/>
                          <a:ea typeface="+mn-ea"/>
                          <a:cs typeface="+mn-cs"/>
                        </a:rPr>
                        <a:t>公分</a:t>
                      </a:r>
                      <a:r>
                        <a:rPr lang="en-US" altLang="zh-TW" sz="1400" kern="1200" dirty="0">
                          <a:solidFill>
                            <a:srgbClr val="FF0000"/>
                          </a:solidFill>
                          <a:effectLst/>
                          <a:latin typeface="+mn-lt"/>
                          <a:ea typeface="+mn-ea"/>
                          <a:cs typeface="+mn-cs"/>
                        </a:rPr>
                        <a:t>)</a:t>
                      </a:r>
                      <a:endParaRPr lang="zh-TW" sz="1400" kern="1200" dirty="0">
                        <a:solidFill>
                          <a:srgbClr val="FF0000"/>
                        </a:solidFill>
                        <a:effectLst/>
                        <a:latin typeface="+mn-lt"/>
                        <a:ea typeface="+mn-ea"/>
                        <a:cs typeface="+mn-cs"/>
                      </a:endParaRPr>
                    </a:p>
                  </a:txBody>
                  <a:tcPr marL="68580" marR="68580" marT="0" marB="0"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xmlns="" val="29651545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Autofit/>
          </a:bodyPr>
          <a:lstStyle/>
          <a:p>
            <a:pPr algn="l"/>
            <a:r>
              <a:rPr lang="zh-TW" altLang="en-US" sz="2800" dirty="0">
                <a:solidFill>
                  <a:schemeClr val="tx1"/>
                </a:solidFill>
                <a:latin typeface="+mj-ea"/>
              </a:rPr>
              <a:t>平面配置圖</a:t>
            </a:r>
            <a:r>
              <a:rPr lang="en-US" altLang="zh-TW" sz="2800" dirty="0">
                <a:solidFill>
                  <a:schemeClr val="tx1"/>
                </a:solidFill>
                <a:latin typeface="+mj-ea"/>
              </a:rPr>
              <a:t>-</a:t>
            </a:r>
            <a:r>
              <a:rPr lang="zh-TW" altLang="en-US" sz="2800" dirty="0">
                <a:solidFill>
                  <a:schemeClr val="tx1"/>
                </a:solidFill>
                <a:latin typeface="+mj-ea"/>
              </a:rPr>
              <a:t>模擬圖</a:t>
            </a:r>
          </a:p>
        </p:txBody>
      </p:sp>
      <p:sp>
        <p:nvSpPr>
          <p:cNvPr id="2" name="投影片編號版面配置區 1"/>
          <p:cNvSpPr>
            <a:spLocks noGrp="1"/>
          </p:cNvSpPr>
          <p:nvPr>
            <p:ph type="sldNum" sz="quarter" idx="12"/>
          </p:nvPr>
        </p:nvSpPr>
        <p:spPr>
          <a:xfrm>
            <a:off x="8604447" y="6482569"/>
            <a:ext cx="5553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200" b="0" i="0" u="none" strike="noStrike" kern="1200" cap="none" spc="0" normalizeH="0" baseline="0" noProof="0" smtClean="0">
                <a:ln>
                  <a:noFill/>
                </a:ln>
                <a:solidFill>
                  <a:prstClr val="black">
                    <a:tint val="75000"/>
                  </a:prstClr>
                </a:solidFill>
                <a:effectLst/>
                <a:uLnTx/>
                <a:uFillTx/>
                <a:ea typeface="華康超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TW" altLang="en-US" sz="1200" b="0" i="0" u="none" strike="noStrike" kern="1200" cap="none" spc="0" normalizeH="0" baseline="0" noProof="0" dirty="0">
              <a:ln>
                <a:noFill/>
              </a:ln>
              <a:solidFill>
                <a:prstClr val="black">
                  <a:tint val="75000"/>
                </a:prstClr>
              </a:solidFill>
              <a:effectLst/>
              <a:uLnTx/>
              <a:uFillTx/>
              <a:ea typeface="華康超明體"/>
              <a:cs typeface="+mn-cs"/>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552" y="1916832"/>
            <a:ext cx="7816868" cy="4396989"/>
          </a:xfrm>
          <a:prstGeom prst="rect">
            <a:avLst/>
          </a:prstGeom>
        </p:spPr>
      </p:pic>
      <p:grpSp>
        <p:nvGrpSpPr>
          <p:cNvPr id="12" name="群組 11"/>
          <p:cNvGrpSpPr/>
          <p:nvPr/>
        </p:nvGrpSpPr>
        <p:grpSpPr>
          <a:xfrm>
            <a:off x="1979712" y="1669438"/>
            <a:ext cx="96011" cy="2232249"/>
            <a:chOff x="2195736" y="980728"/>
            <a:chExt cx="216024" cy="2880320"/>
          </a:xfrm>
        </p:grpSpPr>
        <p:sp>
          <p:nvSpPr>
            <p:cNvPr id="5" name="矩形 4"/>
            <p:cNvSpPr/>
            <p:nvPr/>
          </p:nvSpPr>
          <p:spPr>
            <a:xfrm>
              <a:off x="2195736" y="3284984"/>
              <a:ext cx="72008" cy="5760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ea typeface="華康超明體"/>
                <a:cs typeface="+mn-cs"/>
              </a:endParaRPr>
            </a:p>
          </p:txBody>
        </p:sp>
        <p:cxnSp>
          <p:nvCxnSpPr>
            <p:cNvPr id="7" name="直線接點 6"/>
            <p:cNvCxnSpPr/>
            <p:nvPr/>
          </p:nvCxnSpPr>
          <p:spPr>
            <a:xfrm flipV="1">
              <a:off x="2195736" y="980728"/>
              <a:ext cx="0" cy="2880320"/>
            </a:xfrm>
            <a:prstGeom prst="line">
              <a:avLst/>
            </a:prstGeom>
            <a:ln w="285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 name="直線接點 10"/>
            <p:cNvCxnSpPr/>
            <p:nvPr/>
          </p:nvCxnSpPr>
          <p:spPr>
            <a:xfrm>
              <a:off x="2195736" y="980728"/>
              <a:ext cx="216024" cy="0"/>
            </a:xfrm>
            <a:prstGeom prst="line">
              <a:avLst/>
            </a:prstGeom>
            <a:ln w="28575">
              <a:solidFill>
                <a:schemeClr val="bg2">
                  <a:lumMod val="75000"/>
                </a:schemeClr>
              </a:solidFill>
            </a:ln>
          </p:spPr>
          <p:style>
            <a:lnRef idx="1">
              <a:schemeClr val="dk1"/>
            </a:lnRef>
            <a:fillRef idx="0">
              <a:schemeClr val="dk1"/>
            </a:fillRef>
            <a:effectRef idx="0">
              <a:schemeClr val="dk1"/>
            </a:effectRef>
            <a:fontRef idx="minor">
              <a:schemeClr val="tx1"/>
            </a:fontRef>
          </p:style>
        </p:cxnSp>
      </p:grpSp>
      <p:sp>
        <p:nvSpPr>
          <p:cNvPr id="14" name="文字方塊 13"/>
          <p:cNvSpPr txBox="1"/>
          <p:nvPr/>
        </p:nvSpPr>
        <p:spPr>
          <a:xfrm>
            <a:off x="1999757" y="1530019"/>
            <a:ext cx="19442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mj-ea"/>
                <a:ea typeface="華康超明體"/>
                <a:cs typeface="+mn-cs"/>
              </a:rPr>
              <a:t>多功能造型陀螺</a:t>
            </a:r>
            <a:endParaRPr kumimoji="0" lang="en-US" altLang="zh-TW" sz="1800" b="0" i="0" u="none" strike="noStrike" kern="1200" cap="none" spc="0" normalizeH="0" baseline="0" noProof="0" dirty="0">
              <a:ln>
                <a:noFill/>
              </a:ln>
              <a:solidFill>
                <a:prstClr val="black"/>
              </a:solidFill>
              <a:effectLst/>
              <a:uLnTx/>
              <a:uFillTx/>
              <a:latin typeface="+mj-ea"/>
              <a:ea typeface="華康超明體"/>
              <a:cs typeface="+mn-cs"/>
            </a:endParaRPr>
          </a:p>
        </p:txBody>
      </p:sp>
      <p:grpSp>
        <p:nvGrpSpPr>
          <p:cNvPr id="15" name="群組 14"/>
          <p:cNvGrpSpPr/>
          <p:nvPr/>
        </p:nvGrpSpPr>
        <p:grpSpPr>
          <a:xfrm>
            <a:off x="3935757" y="980728"/>
            <a:ext cx="216024" cy="1724848"/>
            <a:chOff x="2195736" y="980728"/>
            <a:chExt cx="216024" cy="2880320"/>
          </a:xfrm>
        </p:grpSpPr>
        <p:sp>
          <p:nvSpPr>
            <p:cNvPr id="16" name="矩形 15"/>
            <p:cNvSpPr/>
            <p:nvPr/>
          </p:nvSpPr>
          <p:spPr>
            <a:xfrm>
              <a:off x="2195736" y="3284984"/>
              <a:ext cx="72008" cy="5760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ea typeface="華康超明體"/>
                <a:cs typeface="+mn-cs"/>
              </a:endParaRPr>
            </a:p>
          </p:txBody>
        </p:sp>
        <p:cxnSp>
          <p:nvCxnSpPr>
            <p:cNvPr id="17" name="直線接點 16"/>
            <p:cNvCxnSpPr/>
            <p:nvPr/>
          </p:nvCxnSpPr>
          <p:spPr>
            <a:xfrm flipV="1">
              <a:off x="2195736" y="980728"/>
              <a:ext cx="0" cy="2880320"/>
            </a:xfrm>
            <a:prstGeom prst="line">
              <a:avLst/>
            </a:prstGeom>
            <a:ln w="285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8" name="直線接點 17"/>
            <p:cNvCxnSpPr/>
            <p:nvPr/>
          </p:nvCxnSpPr>
          <p:spPr>
            <a:xfrm>
              <a:off x="2195736" y="980728"/>
              <a:ext cx="216024" cy="0"/>
            </a:xfrm>
            <a:prstGeom prst="line">
              <a:avLst/>
            </a:prstGeom>
            <a:ln w="28575">
              <a:solidFill>
                <a:schemeClr val="bg2">
                  <a:lumMod val="75000"/>
                </a:schemeClr>
              </a:solidFill>
            </a:ln>
          </p:spPr>
          <p:style>
            <a:lnRef idx="1">
              <a:schemeClr val="dk1"/>
            </a:lnRef>
            <a:fillRef idx="0">
              <a:schemeClr val="dk1"/>
            </a:fillRef>
            <a:effectRef idx="0">
              <a:schemeClr val="dk1"/>
            </a:effectRef>
            <a:fontRef idx="minor">
              <a:schemeClr val="tx1"/>
            </a:fontRef>
          </p:style>
        </p:cxnSp>
      </p:grpSp>
      <p:sp>
        <p:nvSpPr>
          <p:cNvPr id="19" name="文字方塊 18"/>
          <p:cNvSpPr txBox="1"/>
          <p:nvPr/>
        </p:nvSpPr>
        <p:spPr>
          <a:xfrm>
            <a:off x="4067944" y="764704"/>
            <a:ext cx="19442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mj-ea"/>
                <a:ea typeface="華康超明體"/>
                <a:cs typeface="+mn-cs"/>
              </a:rPr>
              <a:t>三層土丘</a:t>
            </a:r>
            <a:endParaRPr kumimoji="0" lang="en-US" altLang="zh-TW" sz="1800" b="0" i="0" u="none" strike="noStrike" kern="1200" cap="none" spc="0" normalizeH="0" baseline="0" noProof="0" dirty="0">
              <a:ln>
                <a:noFill/>
              </a:ln>
              <a:solidFill>
                <a:prstClr val="black"/>
              </a:solidFill>
              <a:effectLst/>
              <a:uLnTx/>
              <a:uFillTx/>
              <a:latin typeface="+mj-ea"/>
              <a:ea typeface="華康超明體"/>
              <a:cs typeface="+mn-cs"/>
            </a:endParaRPr>
          </a:p>
        </p:txBody>
      </p:sp>
      <p:grpSp>
        <p:nvGrpSpPr>
          <p:cNvPr id="22" name="群組 21"/>
          <p:cNvGrpSpPr/>
          <p:nvPr/>
        </p:nvGrpSpPr>
        <p:grpSpPr>
          <a:xfrm>
            <a:off x="5436096" y="980728"/>
            <a:ext cx="288032" cy="2232248"/>
            <a:chOff x="2195736" y="421982"/>
            <a:chExt cx="216024" cy="3439067"/>
          </a:xfrm>
        </p:grpSpPr>
        <p:sp>
          <p:nvSpPr>
            <p:cNvPr id="23" name="矩形 22"/>
            <p:cNvSpPr/>
            <p:nvPr/>
          </p:nvSpPr>
          <p:spPr>
            <a:xfrm>
              <a:off x="2195736" y="3284984"/>
              <a:ext cx="72008" cy="5760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ea typeface="華康超明體"/>
                <a:cs typeface="+mn-cs"/>
              </a:endParaRPr>
            </a:p>
          </p:txBody>
        </p:sp>
        <p:cxnSp>
          <p:nvCxnSpPr>
            <p:cNvPr id="24" name="直線接點 23"/>
            <p:cNvCxnSpPr/>
            <p:nvPr/>
          </p:nvCxnSpPr>
          <p:spPr>
            <a:xfrm flipV="1">
              <a:off x="2195736" y="421982"/>
              <a:ext cx="0" cy="3439067"/>
            </a:xfrm>
            <a:prstGeom prst="line">
              <a:avLst/>
            </a:prstGeom>
            <a:ln w="285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5" name="直線接點 24"/>
            <p:cNvCxnSpPr/>
            <p:nvPr/>
          </p:nvCxnSpPr>
          <p:spPr>
            <a:xfrm>
              <a:off x="2195736" y="421982"/>
              <a:ext cx="216024" cy="0"/>
            </a:xfrm>
            <a:prstGeom prst="line">
              <a:avLst/>
            </a:prstGeom>
            <a:ln w="28575">
              <a:solidFill>
                <a:schemeClr val="bg2">
                  <a:lumMod val="75000"/>
                </a:schemeClr>
              </a:solidFill>
            </a:ln>
          </p:spPr>
          <p:style>
            <a:lnRef idx="1">
              <a:schemeClr val="dk1"/>
            </a:lnRef>
            <a:fillRef idx="0">
              <a:schemeClr val="dk1"/>
            </a:fillRef>
            <a:effectRef idx="0">
              <a:schemeClr val="dk1"/>
            </a:effectRef>
            <a:fontRef idx="minor">
              <a:schemeClr val="tx1"/>
            </a:fontRef>
          </p:style>
        </p:cxnSp>
      </p:grpSp>
      <p:sp>
        <p:nvSpPr>
          <p:cNvPr id="26" name="文字方塊 25"/>
          <p:cNvSpPr txBox="1"/>
          <p:nvPr/>
        </p:nvSpPr>
        <p:spPr>
          <a:xfrm>
            <a:off x="5652120" y="796062"/>
            <a:ext cx="19442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mj-ea"/>
                <a:ea typeface="華康超明體"/>
                <a:cs typeface="+mn-cs"/>
              </a:rPr>
              <a:t>彩虹滑梯</a:t>
            </a:r>
            <a:endParaRPr kumimoji="0" lang="en-US" altLang="zh-TW" sz="18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n-cs"/>
            </a:endParaRPr>
          </a:p>
        </p:txBody>
      </p:sp>
      <p:grpSp>
        <p:nvGrpSpPr>
          <p:cNvPr id="28" name="群組 27"/>
          <p:cNvGrpSpPr/>
          <p:nvPr/>
        </p:nvGrpSpPr>
        <p:grpSpPr>
          <a:xfrm rot="5400000">
            <a:off x="5838140" y="2813171"/>
            <a:ext cx="96012" cy="2700300"/>
            <a:chOff x="2195735" y="-299113"/>
            <a:chExt cx="72009" cy="4160162"/>
          </a:xfrm>
        </p:grpSpPr>
        <p:sp>
          <p:nvSpPr>
            <p:cNvPr id="29" name="矩形 28"/>
            <p:cNvSpPr/>
            <p:nvPr/>
          </p:nvSpPr>
          <p:spPr>
            <a:xfrm>
              <a:off x="2195736" y="3284984"/>
              <a:ext cx="72008" cy="5760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ea typeface="華康超明體"/>
                <a:cs typeface="+mn-cs"/>
              </a:endParaRPr>
            </a:p>
          </p:txBody>
        </p:sp>
        <p:cxnSp>
          <p:nvCxnSpPr>
            <p:cNvPr id="30" name="直線接點 29"/>
            <p:cNvCxnSpPr/>
            <p:nvPr/>
          </p:nvCxnSpPr>
          <p:spPr>
            <a:xfrm rot="16200000" flipV="1">
              <a:off x="115655" y="1780967"/>
              <a:ext cx="4160162" cy="1"/>
            </a:xfrm>
            <a:prstGeom prst="line">
              <a:avLst/>
            </a:prstGeom>
            <a:ln w="28575">
              <a:solidFill>
                <a:schemeClr val="bg2">
                  <a:lumMod val="75000"/>
                </a:schemeClr>
              </a:solidFill>
            </a:ln>
          </p:spPr>
          <p:style>
            <a:lnRef idx="1">
              <a:schemeClr val="dk1"/>
            </a:lnRef>
            <a:fillRef idx="0">
              <a:schemeClr val="dk1"/>
            </a:fillRef>
            <a:effectRef idx="0">
              <a:schemeClr val="dk1"/>
            </a:effectRef>
            <a:fontRef idx="minor">
              <a:schemeClr val="tx1"/>
            </a:fontRef>
          </p:style>
        </p:cxnSp>
      </p:grpSp>
      <p:sp>
        <p:nvSpPr>
          <p:cNvPr id="32" name="文字方塊 31"/>
          <p:cNvSpPr txBox="1"/>
          <p:nvPr/>
        </p:nvSpPr>
        <p:spPr>
          <a:xfrm>
            <a:off x="5886146" y="3765628"/>
            <a:ext cx="19442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n-cs"/>
              </a:rPr>
              <a:t>無縫地墊</a:t>
            </a:r>
            <a:endParaRPr kumimoji="0" lang="en-US" altLang="zh-TW" sz="18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n-cs"/>
            </a:endParaRPr>
          </a:p>
        </p:txBody>
      </p:sp>
      <p:grpSp>
        <p:nvGrpSpPr>
          <p:cNvPr id="34" name="群組 33"/>
          <p:cNvGrpSpPr/>
          <p:nvPr/>
        </p:nvGrpSpPr>
        <p:grpSpPr>
          <a:xfrm rot="5400000">
            <a:off x="4994612" y="2695137"/>
            <a:ext cx="96011" cy="4387357"/>
            <a:chOff x="2195736" y="-2898243"/>
            <a:chExt cx="72008" cy="6759292"/>
          </a:xfrm>
        </p:grpSpPr>
        <p:sp>
          <p:nvSpPr>
            <p:cNvPr id="35" name="矩形 34"/>
            <p:cNvSpPr/>
            <p:nvPr/>
          </p:nvSpPr>
          <p:spPr>
            <a:xfrm>
              <a:off x="2195736" y="3284984"/>
              <a:ext cx="72008" cy="5760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ea typeface="華康超明體"/>
                <a:cs typeface="+mn-cs"/>
              </a:endParaRPr>
            </a:p>
          </p:txBody>
        </p:sp>
        <p:cxnSp>
          <p:nvCxnSpPr>
            <p:cNvPr id="36" name="直線接點 35"/>
            <p:cNvCxnSpPr/>
            <p:nvPr/>
          </p:nvCxnSpPr>
          <p:spPr>
            <a:xfrm rot="16200000" flipV="1">
              <a:off x="-1183909" y="481402"/>
              <a:ext cx="6759292" cy="2"/>
            </a:xfrm>
            <a:prstGeom prst="line">
              <a:avLst/>
            </a:prstGeom>
            <a:ln w="28575">
              <a:solidFill>
                <a:schemeClr val="bg2">
                  <a:lumMod val="75000"/>
                </a:schemeClr>
              </a:solidFill>
            </a:ln>
          </p:spPr>
          <p:style>
            <a:lnRef idx="1">
              <a:schemeClr val="dk1"/>
            </a:lnRef>
            <a:fillRef idx="0">
              <a:schemeClr val="dk1"/>
            </a:fillRef>
            <a:effectRef idx="0">
              <a:schemeClr val="dk1"/>
            </a:effectRef>
            <a:fontRef idx="minor">
              <a:schemeClr val="tx1"/>
            </a:fontRef>
          </p:style>
        </p:cxnSp>
      </p:grpSp>
      <p:sp>
        <p:nvSpPr>
          <p:cNvPr id="37" name="文字方塊 36"/>
          <p:cNvSpPr txBox="1"/>
          <p:nvPr/>
        </p:nvSpPr>
        <p:spPr>
          <a:xfrm>
            <a:off x="5886146" y="4519473"/>
            <a:ext cx="19442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n-cs"/>
              </a:rPr>
              <a:t>彩虹攀爬牆</a:t>
            </a:r>
            <a:endParaRPr kumimoji="0" lang="en-US" altLang="zh-TW" sz="18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n-cs"/>
            </a:endParaRPr>
          </a:p>
        </p:txBody>
      </p:sp>
      <p:grpSp>
        <p:nvGrpSpPr>
          <p:cNvPr id="39" name="群組 38"/>
          <p:cNvGrpSpPr/>
          <p:nvPr/>
        </p:nvGrpSpPr>
        <p:grpSpPr>
          <a:xfrm rot="5400000">
            <a:off x="5244074" y="1964838"/>
            <a:ext cx="96012" cy="3312368"/>
            <a:chOff x="2195735" y="-1242083"/>
            <a:chExt cx="72009" cy="5103132"/>
          </a:xfrm>
        </p:grpSpPr>
        <p:sp>
          <p:nvSpPr>
            <p:cNvPr id="40" name="矩形 39"/>
            <p:cNvSpPr/>
            <p:nvPr/>
          </p:nvSpPr>
          <p:spPr>
            <a:xfrm>
              <a:off x="2195736" y="3284984"/>
              <a:ext cx="72008" cy="5760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ea typeface="華康超明體"/>
                <a:cs typeface="+mn-cs"/>
              </a:endParaRPr>
            </a:p>
          </p:txBody>
        </p:sp>
        <p:cxnSp>
          <p:nvCxnSpPr>
            <p:cNvPr id="41" name="直線接點 40"/>
            <p:cNvCxnSpPr/>
            <p:nvPr/>
          </p:nvCxnSpPr>
          <p:spPr>
            <a:xfrm rot="16200000" flipV="1">
              <a:off x="-355830" y="1309482"/>
              <a:ext cx="5103132" cy="2"/>
            </a:xfrm>
            <a:prstGeom prst="line">
              <a:avLst/>
            </a:prstGeom>
            <a:ln w="28575">
              <a:solidFill>
                <a:schemeClr val="bg2">
                  <a:lumMod val="75000"/>
                </a:schemeClr>
              </a:solidFill>
            </a:ln>
          </p:spPr>
          <p:style>
            <a:lnRef idx="1">
              <a:schemeClr val="dk1"/>
            </a:lnRef>
            <a:fillRef idx="0">
              <a:schemeClr val="dk1"/>
            </a:fillRef>
            <a:effectRef idx="0">
              <a:schemeClr val="dk1"/>
            </a:effectRef>
            <a:fontRef idx="minor">
              <a:schemeClr val="tx1"/>
            </a:fontRef>
          </p:style>
        </p:cxnSp>
      </p:grpSp>
      <p:sp>
        <p:nvSpPr>
          <p:cNvPr id="42" name="文字方塊 41"/>
          <p:cNvSpPr txBox="1"/>
          <p:nvPr/>
        </p:nvSpPr>
        <p:spPr>
          <a:xfrm>
            <a:off x="5855351" y="3212976"/>
            <a:ext cx="19442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n-cs"/>
              </a:rPr>
              <a:t>陀螺座椅</a:t>
            </a:r>
            <a:endParaRPr kumimoji="0" lang="en-US" altLang="zh-TW" sz="18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n-cs"/>
            </a:endParaRPr>
          </a:p>
        </p:txBody>
      </p:sp>
    </p:spTree>
    <p:extLst>
      <p:ext uri="{BB962C8B-B14F-4D97-AF65-F5344CB8AC3E}">
        <p14:creationId xmlns:p14="http://schemas.microsoft.com/office/powerpoint/2010/main" xmlns="" val="31200883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標題 2"/>
          <p:cNvSpPr>
            <a:spLocks noGrp="1"/>
          </p:cNvSpPr>
          <p:nvPr>
            <p:ph type="title"/>
          </p:nvPr>
        </p:nvSpPr>
        <p:spPr>
          <a:xfrm>
            <a:off x="1547664" y="188640"/>
            <a:ext cx="6966098" cy="490539"/>
          </a:xfrm>
        </p:spPr>
        <p:txBody>
          <a:bodyPr>
            <a:noAutofit/>
          </a:bodyPr>
          <a:lstStyle/>
          <a:p>
            <a:r>
              <a:rPr lang="zh-TW" altLang="en-US" sz="2800" dirty="0">
                <a:solidFill>
                  <a:srgbClr val="C00000"/>
                </a:solidFill>
                <a:latin typeface="華康新特明體" pitchFamily="49" charset="-120"/>
                <a:ea typeface="華康新特明體" pitchFamily="49" charset="-120"/>
              </a:rPr>
              <a:t>彩虹攀爬牆</a:t>
            </a:r>
            <a:endParaRPr lang="en-US" altLang="zh-TW" sz="2800" dirty="0">
              <a:solidFill>
                <a:srgbClr val="C00000"/>
              </a:solidFill>
              <a:latin typeface="華康新特明體" pitchFamily="49" charset="-120"/>
              <a:ea typeface="華康新特明體" pitchFamily="49" charset="-120"/>
            </a:endParaRPr>
          </a:p>
        </p:txBody>
      </p:sp>
      <p:sp>
        <p:nvSpPr>
          <p:cNvPr id="2" name="投影片編號版面配置區 1"/>
          <p:cNvSpPr>
            <a:spLocks noGrp="1"/>
          </p:cNvSpPr>
          <p:nvPr>
            <p:ph type="sldNum" sz="quarter" idx="12"/>
          </p:nvPr>
        </p:nvSpPr>
        <p:spPr>
          <a:xfrm>
            <a:off x="8604447" y="6482569"/>
            <a:ext cx="5553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200" b="0" i="0" u="none" strike="noStrike" kern="1200" cap="none" spc="0" normalizeH="0" baseline="0" noProof="0" smtClean="0">
                <a:ln>
                  <a:noFill/>
                </a:ln>
                <a:solidFill>
                  <a:prstClr val="black">
                    <a:tint val="75000"/>
                  </a:prstClr>
                </a:solidFill>
                <a:effectLst/>
                <a:uLnTx/>
                <a:uFillTx/>
                <a:ea typeface="華康超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TW" altLang="en-US" sz="1200" b="0" i="0" u="none" strike="noStrike" kern="1200" cap="none" spc="0" normalizeH="0" baseline="0" noProof="0" dirty="0">
              <a:ln>
                <a:noFill/>
              </a:ln>
              <a:solidFill>
                <a:prstClr val="black">
                  <a:tint val="75000"/>
                </a:prstClr>
              </a:solidFill>
              <a:effectLst/>
              <a:uLnTx/>
              <a:uFillTx/>
              <a:ea typeface="華康超明體"/>
              <a:cs typeface="+mn-cs"/>
            </a:endParaRPr>
          </a:p>
        </p:txBody>
      </p:sp>
      <p:cxnSp>
        <p:nvCxnSpPr>
          <p:cNvPr id="7" name="直線接點 6"/>
          <p:cNvCxnSpPr/>
          <p:nvPr/>
        </p:nvCxnSpPr>
        <p:spPr>
          <a:xfrm flipH="1">
            <a:off x="2411760" y="3212976"/>
            <a:ext cx="936104" cy="720080"/>
          </a:xfrm>
          <a:prstGeom prst="line">
            <a:avLst/>
          </a:prstGeom>
        </p:spPr>
        <p:style>
          <a:lnRef idx="1">
            <a:schemeClr val="accent1"/>
          </a:lnRef>
          <a:fillRef idx="0">
            <a:schemeClr val="accent1"/>
          </a:fillRef>
          <a:effectRef idx="0">
            <a:schemeClr val="accent1"/>
          </a:effectRef>
          <a:fontRef idx="minor">
            <a:schemeClr val="tx1"/>
          </a:fontRef>
        </p:style>
      </p:cxnSp>
      <p:pic>
        <p:nvPicPr>
          <p:cNvPr id="1027" name="Picture 3" descr="F:\GD01_桃園市大溪區大溪國民小學_108年度建置校園特色遊戲場工程\03_設計圖說、預算\01_基本設計\簡報-模擬\1090211大溪國小彩圖_200212_000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23728" y="799078"/>
            <a:ext cx="7020272" cy="3948903"/>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F:\GD01_桃園市大溪區大溪國民小學_108年度建置校園特色遊戲場工程\03_設計圖說、預算\01_基本設計\彩虹攀岩牆.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0752" y="3933056"/>
            <a:ext cx="3197112" cy="2380828"/>
          </a:xfrm>
          <a:prstGeom prst="rect">
            <a:avLst/>
          </a:prstGeom>
          <a:noFill/>
          <a:ln>
            <a:solidFill>
              <a:srgbClr val="C00000"/>
            </a:solidFill>
          </a:ln>
          <a:extLst>
            <a:ext uri="{909E8E84-426E-40DD-AFC4-6F175D3DCCD1}">
              <a14:hiddenFill xmlns:a14="http://schemas.microsoft.com/office/drawing/2010/main" xmlns="">
                <a:solidFill>
                  <a:srgbClr val="FFFFFF"/>
                </a:solidFill>
              </a14:hiddenFill>
            </a:ext>
          </a:extLst>
        </p:spPr>
      </p:pic>
      <p:sp>
        <p:nvSpPr>
          <p:cNvPr id="11" name="矩形 10"/>
          <p:cNvSpPr/>
          <p:nvPr/>
        </p:nvSpPr>
        <p:spPr>
          <a:xfrm>
            <a:off x="2339752" y="2348880"/>
            <a:ext cx="2736304" cy="1368152"/>
          </a:xfrm>
          <a:prstGeom prst="rect">
            <a:avLst/>
          </a:prstGeom>
          <a:noFill/>
          <a:ln w="44450">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ea typeface="華康超明體"/>
              <a:cs typeface="+mn-cs"/>
            </a:endParaRPr>
          </a:p>
        </p:txBody>
      </p:sp>
      <p:sp>
        <p:nvSpPr>
          <p:cNvPr id="14" name="標題 3"/>
          <p:cNvSpPr txBox="1">
            <a:spLocks/>
          </p:cNvSpPr>
          <p:nvPr/>
        </p:nvSpPr>
        <p:spPr>
          <a:xfrm>
            <a:off x="3491880" y="5013176"/>
            <a:ext cx="5400600" cy="1512168"/>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zh-TW" altLang="en-US"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srgbClr val="C00000"/>
                </a:solidFill>
                <a:effectLst/>
                <a:uLnTx/>
                <a:uFillTx/>
                <a:latin typeface="華康新特明體" pitchFamily="49" charset="-120"/>
                <a:ea typeface="華康新特明體" pitchFamily="49" charset="-120"/>
                <a:cs typeface="+mj-cs"/>
              </a:rPr>
              <a:t>彩虹攀爬牆</a:t>
            </a:r>
            <a:endParaRPr kumimoji="0" lang="en-US" altLang="zh-TW" sz="2000" b="0" i="0" u="none" strike="noStrike" kern="1200" cap="none" spc="0" normalizeH="0" baseline="0" noProof="0" dirty="0">
              <a:ln>
                <a:noFill/>
              </a:ln>
              <a:solidFill>
                <a:srgbClr val="C00000"/>
              </a:solidFill>
              <a:effectLst/>
              <a:uLnTx/>
              <a:uFillTx/>
              <a:latin typeface="華康新特明體" pitchFamily="49" charset="-120"/>
              <a:ea typeface="華康新特明體" pitchFamily="49" charset="-120"/>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rPr>
              <a:t>以大溪</a:t>
            </a:r>
            <a:r>
              <a:rPr kumimoji="0" lang="en-US" altLang="zh-TW"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rPr>
              <a:t>-DASI</a:t>
            </a:r>
            <a:r>
              <a:rPr kumimoji="0" lang="zh-TW" altLang="en-US"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rPr>
              <a:t>，作為攀爬牆的造型發想，透過觸覺、視覺以及身體協調的遊戲體驗，讓學童在遊戲中培養手腳協調及學習獨立的人格發展。</a:t>
            </a:r>
            <a:endParaRPr kumimoji="0" lang="en-US" altLang="zh-TW"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endParaRPr>
          </a:p>
        </p:txBody>
      </p:sp>
    </p:spTree>
    <p:extLst>
      <p:ext uri="{BB962C8B-B14F-4D97-AF65-F5344CB8AC3E}">
        <p14:creationId xmlns:p14="http://schemas.microsoft.com/office/powerpoint/2010/main" xmlns="" val="33104675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123728" y="799078"/>
            <a:ext cx="7020272" cy="3948903"/>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F:\GD01_桃園市大溪區大溪國民小學_108年度建置校園特色遊戲場工程\03_設計圖說、預算\01_基本設計\陀螺土丘.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0751" y="3933056"/>
            <a:ext cx="3574817" cy="2380828"/>
          </a:xfrm>
          <a:prstGeom prst="rect">
            <a:avLst/>
          </a:prstGeom>
          <a:noFill/>
          <a:ln>
            <a:solidFill>
              <a:srgbClr val="C00000"/>
            </a:solidFill>
          </a:ln>
          <a:extLst>
            <a:ext uri="{909E8E84-426E-40DD-AFC4-6F175D3DCCD1}">
              <a14:hiddenFill xmlns:a14="http://schemas.microsoft.com/office/drawing/2010/main" xmlns="">
                <a:solidFill>
                  <a:srgbClr val="FFFFFF"/>
                </a:solidFill>
              </a14:hiddenFill>
            </a:ext>
          </a:extLst>
        </p:spPr>
      </p:pic>
      <p:sp>
        <p:nvSpPr>
          <p:cNvPr id="3" name="標題 2"/>
          <p:cNvSpPr>
            <a:spLocks noGrp="1"/>
          </p:cNvSpPr>
          <p:nvPr>
            <p:ph type="title"/>
          </p:nvPr>
        </p:nvSpPr>
        <p:spPr>
          <a:xfrm>
            <a:off x="1547664" y="188640"/>
            <a:ext cx="6966098" cy="490539"/>
          </a:xfrm>
        </p:spPr>
        <p:txBody>
          <a:bodyPr>
            <a:noAutofit/>
          </a:bodyPr>
          <a:lstStyle/>
          <a:p>
            <a:r>
              <a:rPr lang="zh-TW" altLang="en-US" sz="2800" dirty="0">
                <a:solidFill>
                  <a:schemeClr val="tx1"/>
                </a:solidFill>
                <a:latin typeface="+mj-ea"/>
              </a:rPr>
              <a:t>三層土丘</a:t>
            </a:r>
          </a:p>
        </p:txBody>
      </p:sp>
      <p:sp>
        <p:nvSpPr>
          <p:cNvPr id="2" name="投影片編號版面配置區 1"/>
          <p:cNvSpPr>
            <a:spLocks noGrp="1"/>
          </p:cNvSpPr>
          <p:nvPr>
            <p:ph type="sldNum" sz="quarter" idx="12"/>
          </p:nvPr>
        </p:nvSpPr>
        <p:spPr>
          <a:xfrm>
            <a:off x="8604447" y="6482569"/>
            <a:ext cx="5553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200" b="0" i="0" u="none" strike="noStrike" kern="1200" cap="none" spc="0" normalizeH="0" baseline="0" noProof="0" smtClean="0">
                <a:ln>
                  <a:noFill/>
                </a:ln>
                <a:solidFill>
                  <a:prstClr val="black">
                    <a:tint val="75000"/>
                  </a:prstClr>
                </a:solidFill>
                <a:effectLst/>
                <a:uLnTx/>
                <a:uFillTx/>
                <a:ea typeface="華康超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TW" altLang="en-US" sz="1200" b="0" i="0" u="none" strike="noStrike" kern="1200" cap="none" spc="0" normalizeH="0" baseline="0" noProof="0" dirty="0">
              <a:ln>
                <a:noFill/>
              </a:ln>
              <a:solidFill>
                <a:prstClr val="black">
                  <a:tint val="75000"/>
                </a:prstClr>
              </a:solidFill>
              <a:effectLst/>
              <a:uLnTx/>
              <a:uFillTx/>
              <a:ea typeface="華康超明體"/>
              <a:cs typeface="+mn-cs"/>
            </a:endParaRPr>
          </a:p>
        </p:txBody>
      </p:sp>
      <p:cxnSp>
        <p:nvCxnSpPr>
          <p:cNvPr id="7" name="直線接點 6"/>
          <p:cNvCxnSpPr/>
          <p:nvPr/>
        </p:nvCxnSpPr>
        <p:spPr>
          <a:xfrm flipH="1">
            <a:off x="2411760" y="3212976"/>
            <a:ext cx="936104" cy="720080"/>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339752" y="2348880"/>
            <a:ext cx="2952328" cy="1800200"/>
          </a:xfrm>
          <a:prstGeom prst="rect">
            <a:avLst/>
          </a:prstGeom>
          <a:noFill/>
          <a:ln w="44450">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ea typeface="華康超明體"/>
              <a:cs typeface="+mn-cs"/>
            </a:endParaRPr>
          </a:p>
        </p:txBody>
      </p:sp>
      <p:sp>
        <p:nvSpPr>
          <p:cNvPr id="14" name="標題 3"/>
          <p:cNvSpPr txBox="1">
            <a:spLocks/>
          </p:cNvSpPr>
          <p:nvPr/>
        </p:nvSpPr>
        <p:spPr>
          <a:xfrm>
            <a:off x="3923928" y="5013176"/>
            <a:ext cx="4968552" cy="1512168"/>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zh-TW" altLang="en-US"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srgbClr val="C00000"/>
                </a:solidFill>
                <a:effectLst/>
                <a:uLnTx/>
                <a:uFillTx/>
                <a:latin typeface="華康新特明體" pitchFamily="49" charset="-120"/>
                <a:ea typeface="華康新特明體" pitchFamily="49" charset="-120"/>
                <a:cs typeface="+mj-cs"/>
              </a:rPr>
              <a:t>三層土丘</a:t>
            </a:r>
            <a:endParaRPr kumimoji="0" lang="en-US" altLang="zh-TW" sz="2000" b="0" i="0" u="none" strike="noStrike" kern="1200" cap="none" spc="0" normalizeH="0" baseline="0" noProof="0" dirty="0">
              <a:ln>
                <a:noFill/>
              </a:ln>
              <a:solidFill>
                <a:srgbClr val="C00000"/>
              </a:solidFill>
              <a:effectLst/>
              <a:uLnTx/>
              <a:uFillTx/>
              <a:latin typeface="華康新特明體" pitchFamily="49" charset="-120"/>
              <a:ea typeface="華康新特明體" pitchFamily="49" charset="-120"/>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rPr>
              <a:t>以大溪三層河階地形做為發想，本區以三個不同高低大小的彩色土丘呈現，以視覺、以及身體平衡等遊戲體驗，達到玩樂效果。</a:t>
            </a:r>
            <a:endParaRPr kumimoji="0" lang="en-US" altLang="zh-TW"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endParaRPr>
          </a:p>
        </p:txBody>
      </p:sp>
    </p:spTree>
    <p:extLst>
      <p:ext uri="{BB962C8B-B14F-4D97-AF65-F5344CB8AC3E}">
        <p14:creationId xmlns:p14="http://schemas.microsoft.com/office/powerpoint/2010/main" xmlns="" val="1944275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123728" y="799078"/>
            <a:ext cx="7020272" cy="3948903"/>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F:\GD01_桃園市大溪區大溪國民小學_108年度建置校園特色遊戲場工程\03_設計圖說、預算\01_基本設計\IMG_858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958" y="3573016"/>
            <a:ext cx="3595660" cy="2728062"/>
          </a:xfrm>
          <a:prstGeom prst="rect">
            <a:avLst/>
          </a:prstGeom>
          <a:noFill/>
          <a:ln>
            <a:solidFill>
              <a:srgbClr val="C00000"/>
            </a:solidFill>
          </a:ln>
          <a:extLst>
            <a:ext uri="{909E8E84-426E-40DD-AFC4-6F175D3DCCD1}">
              <a14:hiddenFill xmlns:a14="http://schemas.microsoft.com/office/drawing/2010/main" xmlns="">
                <a:solidFill>
                  <a:srgbClr val="FFFFFF"/>
                </a:solidFill>
              </a14:hiddenFill>
            </a:ext>
          </a:extLst>
        </p:spPr>
      </p:pic>
      <p:sp>
        <p:nvSpPr>
          <p:cNvPr id="3" name="標題 2"/>
          <p:cNvSpPr>
            <a:spLocks noGrp="1"/>
          </p:cNvSpPr>
          <p:nvPr>
            <p:ph type="title"/>
          </p:nvPr>
        </p:nvSpPr>
        <p:spPr>
          <a:xfrm>
            <a:off x="1547664" y="188640"/>
            <a:ext cx="6966098" cy="490539"/>
          </a:xfrm>
        </p:spPr>
        <p:txBody>
          <a:bodyPr>
            <a:noAutofit/>
          </a:bodyPr>
          <a:lstStyle/>
          <a:p>
            <a:r>
              <a:rPr lang="zh-TW" altLang="en-US" sz="2800" dirty="0">
                <a:solidFill>
                  <a:schemeClr val="tx1"/>
                </a:solidFill>
                <a:latin typeface="華康新特明體" pitchFamily="49" charset="-120"/>
                <a:ea typeface="華康新特明體" pitchFamily="49" charset="-120"/>
              </a:rPr>
              <a:t>多功能造型陀螺</a:t>
            </a:r>
            <a:endParaRPr lang="en-US" altLang="zh-TW" sz="2800" dirty="0">
              <a:solidFill>
                <a:schemeClr val="tx1"/>
              </a:solidFill>
              <a:latin typeface="華康新特明體" pitchFamily="49" charset="-120"/>
              <a:ea typeface="華康新特明體" pitchFamily="49" charset="-120"/>
            </a:endParaRPr>
          </a:p>
        </p:txBody>
      </p:sp>
      <p:sp>
        <p:nvSpPr>
          <p:cNvPr id="2" name="投影片編號版面配置區 1"/>
          <p:cNvSpPr>
            <a:spLocks noGrp="1"/>
          </p:cNvSpPr>
          <p:nvPr>
            <p:ph type="sldNum" sz="quarter" idx="12"/>
          </p:nvPr>
        </p:nvSpPr>
        <p:spPr>
          <a:xfrm>
            <a:off x="8604447" y="6482569"/>
            <a:ext cx="5553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200" b="0" i="0" u="none" strike="noStrike" kern="1200" cap="none" spc="0" normalizeH="0" baseline="0" noProof="0" smtClean="0">
                <a:ln>
                  <a:noFill/>
                </a:ln>
                <a:solidFill>
                  <a:prstClr val="black">
                    <a:tint val="75000"/>
                  </a:prstClr>
                </a:solidFill>
                <a:effectLst/>
                <a:uLnTx/>
                <a:uFillTx/>
                <a:ea typeface="華康超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TW" altLang="en-US" sz="1200" b="0" i="0" u="none" strike="noStrike" kern="1200" cap="none" spc="0" normalizeH="0" baseline="0" noProof="0" dirty="0">
              <a:ln>
                <a:noFill/>
              </a:ln>
              <a:solidFill>
                <a:prstClr val="black">
                  <a:tint val="75000"/>
                </a:prstClr>
              </a:solidFill>
              <a:effectLst/>
              <a:uLnTx/>
              <a:uFillTx/>
              <a:ea typeface="華康超明體"/>
              <a:cs typeface="+mn-cs"/>
            </a:endParaRPr>
          </a:p>
        </p:txBody>
      </p:sp>
      <p:cxnSp>
        <p:nvCxnSpPr>
          <p:cNvPr id="7" name="直線接點 6"/>
          <p:cNvCxnSpPr/>
          <p:nvPr/>
        </p:nvCxnSpPr>
        <p:spPr>
          <a:xfrm flipH="1">
            <a:off x="2411760" y="3212976"/>
            <a:ext cx="936104" cy="720080"/>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563888" y="1448780"/>
            <a:ext cx="2592288" cy="2628292"/>
          </a:xfrm>
          <a:prstGeom prst="rect">
            <a:avLst/>
          </a:prstGeom>
          <a:noFill/>
          <a:ln w="44450">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ea typeface="華康超明體"/>
              <a:cs typeface="+mn-cs"/>
            </a:endParaRPr>
          </a:p>
        </p:txBody>
      </p:sp>
      <p:sp>
        <p:nvSpPr>
          <p:cNvPr id="14" name="標題 3"/>
          <p:cNvSpPr txBox="1">
            <a:spLocks/>
          </p:cNvSpPr>
          <p:nvPr/>
        </p:nvSpPr>
        <p:spPr>
          <a:xfrm>
            <a:off x="3910583" y="4797152"/>
            <a:ext cx="4968552" cy="1728192"/>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lang="zh-TW" altLang="en-US"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srgbClr val="C00000"/>
                </a:solidFill>
                <a:effectLst/>
                <a:uLnTx/>
                <a:uFillTx/>
                <a:latin typeface="華康新特明體" pitchFamily="49" charset="-120"/>
                <a:ea typeface="華康新特明體" pitchFamily="49" charset="-120"/>
                <a:cs typeface="+mj-cs"/>
              </a:rPr>
              <a:t>多功能造型陀螺</a:t>
            </a:r>
            <a:endParaRPr kumimoji="0" lang="en-US" altLang="zh-TW" sz="2000" b="0" i="0" u="none" strike="noStrike" kern="1200" cap="none" spc="0" normalizeH="0" baseline="0" noProof="0" dirty="0">
              <a:ln>
                <a:noFill/>
              </a:ln>
              <a:solidFill>
                <a:srgbClr val="C00000"/>
              </a:solidFill>
              <a:effectLst/>
              <a:uLnTx/>
              <a:uFillTx/>
              <a:latin typeface="華康新特明體" pitchFamily="49" charset="-120"/>
              <a:ea typeface="華康新特明體" pitchFamily="49" charset="-120"/>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rPr>
              <a:t>大溪以傳統技藝</a:t>
            </a:r>
            <a:r>
              <a:rPr kumimoji="0" lang="en-US" altLang="zh-TW"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rPr>
              <a:t>-</a:t>
            </a:r>
            <a:r>
              <a:rPr kumimoji="0" lang="zh-TW" altLang="en-US"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rPr>
              <a:t>陀螺聞名，此區以陀螺構建</a:t>
            </a:r>
            <a:endParaRPr kumimoji="0" lang="en-US" altLang="zh-TW"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rPr>
              <a:t>外觀為發想，創造一處「遊戲於陀螺」的場所，滑梯連結學習場所，讓學童可以在陀螺中穿梭，傳輸「學習就是遊戲」的概念。強化遊戲場與學習場所的聯繫。</a:t>
            </a:r>
            <a:endParaRPr kumimoji="0" lang="en-US" altLang="zh-TW"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endParaRPr>
          </a:p>
        </p:txBody>
      </p:sp>
    </p:spTree>
    <p:extLst>
      <p:ext uri="{BB962C8B-B14F-4D97-AF65-F5344CB8AC3E}">
        <p14:creationId xmlns:p14="http://schemas.microsoft.com/office/powerpoint/2010/main" xmlns="" val="30480496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123728" y="799078"/>
            <a:ext cx="7020272" cy="394890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標題 2"/>
          <p:cNvSpPr>
            <a:spLocks noGrp="1"/>
          </p:cNvSpPr>
          <p:nvPr>
            <p:ph type="title"/>
          </p:nvPr>
        </p:nvSpPr>
        <p:spPr>
          <a:xfrm>
            <a:off x="1547664" y="188640"/>
            <a:ext cx="6966098" cy="490539"/>
          </a:xfrm>
        </p:spPr>
        <p:txBody>
          <a:bodyPr>
            <a:noAutofit/>
          </a:bodyPr>
          <a:lstStyle/>
          <a:p>
            <a:r>
              <a:rPr lang="zh-TW" altLang="en-US" sz="2800" dirty="0">
                <a:solidFill>
                  <a:schemeClr val="tx1"/>
                </a:solidFill>
                <a:latin typeface="+mj-ea"/>
              </a:rPr>
              <a:t>彩虹滑梯</a:t>
            </a:r>
            <a:endParaRPr lang="en-US" altLang="zh-TW" sz="2800" dirty="0">
              <a:solidFill>
                <a:schemeClr val="tx1"/>
              </a:solidFill>
              <a:latin typeface="+mj-ea"/>
            </a:endParaRPr>
          </a:p>
        </p:txBody>
      </p:sp>
      <p:sp>
        <p:nvSpPr>
          <p:cNvPr id="2" name="投影片編號版面配置區 1"/>
          <p:cNvSpPr>
            <a:spLocks noGrp="1"/>
          </p:cNvSpPr>
          <p:nvPr>
            <p:ph type="sldNum" sz="quarter" idx="12"/>
          </p:nvPr>
        </p:nvSpPr>
        <p:spPr>
          <a:xfrm>
            <a:off x="8604447" y="6482569"/>
            <a:ext cx="5553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200" b="0" i="0" u="none" strike="noStrike" kern="1200" cap="none" spc="0" normalizeH="0" baseline="0" noProof="0" smtClean="0">
                <a:ln>
                  <a:noFill/>
                </a:ln>
                <a:solidFill>
                  <a:prstClr val="black">
                    <a:tint val="75000"/>
                  </a:prstClr>
                </a:solidFill>
                <a:effectLst/>
                <a:uLnTx/>
                <a:uFillTx/>
                <a:ea typeface="華康超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TW" altLang="en-US" sz="1200" b="0" i="0" u="none" strike="noStrike" kern="1200" cap="none" spc="0" normalizeH="0" baseline="0" noProof="0" dirty="0">
              <a:ln>
                <a:noFill/>
              </a:ln>
              <a:solidFill>
                <a:prstClr val="black">
                  <a:tint val="75000"/>
                </a:prstClr>
              </a:solidFill>
              <a:effectLst/>
              <a:uLnTx/>
              <a:uFillTx/>
              <a:ea typeface="華康超明體"/>
              <a:cs typeface="+mn-cs"/>
            </a:endParaRPr>
          </a:p>
        </p:txBody>
      </p:sp>
      <p:cxnSp>
        <p:nvCxnSpPr>
          <p:cNvPr id="7" name="直線接點 6"/>
          <p:cNvCxnSpPr/>
          <p:nvPr/>
        </p:nvCxnSpPr>
        <p:spPr>
          <a:xfrm flipH="1">
            <a:off x="2411760" y="3212976"/>
            <a:ext cx="936104" cy="720080"/>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099544" y="1700808"/>
            <a:ext cx="5044455" cy="2628292"/>
          </a:xfrm>
          <a:prstGeom prst="rect">
            <a:avLst/>
          </a:prstGeom>
          <a:noFill/>
          <a:ln w="44450">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ea typeface="華康超明體"/>
              <a:cs typeface="+mn-cs"/>
            </a:endParaRPr>
          </a:p>
        </p:txBody>
      </p:sp>
      <p:sp>
        <p:nvSpPr>
          <p:cNvPr id="14" name="標題 3"/>
          <p:cNvSpPr txBox="1">
            <a:spLocks/>
          </p:cNvSpPr>
          <p:nvPr/>
        </p:nvSpPr>
        <p:spPr>
          <a:xfrm>
            <a:off x="4225303" y="4869160"/>
            <a:ext cx="4792936" cy="1728192"/>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zh-TW" altLang="en-US"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srgbClr val="C00000"/>
                </a:solidFill>
                <a:effectLst/>
                <a:uLnTx/>
                <a:uFillTx/>
                <a:latin typeface="華康新特明體" pitchFamily="49" charset="-120"/>
                <a:ea typeface="華康新特明體" pitchFamily="49" charset="-120"/>
                <a:cs typeface="+mj-cs"/>
              </a:rPr>
              <a:t>彩虹滑梯</a:t>
            </a:r>
            <a:endParaRPr kumimoji="0" lang="en-US" altLang="zh-TW" sz="2000" b="0" i="0" u="none" strike="noStrike" kern="1200" cap="none" spc="0" normalizeH="0" baseline="0" noProof="0" dirty="0">
              <a:ln>
                <a:noFill/>
              </a:ln>
              <a:solidFill>
                <a:srgbClr val="C00000"/>
              </a:solidFill>
              <a:effectLst/>
              <a:uLnTx/>
              <a:uFillTx/>
              <a:latin typeface="華康新特明體" pitchFamily="49" charset="-120"/>
              <a:ea typeface="華康新特明體" pitchFamily="49" charset="-120"/>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rPr>
              <a:t>大溪天空清澈，隨時仰望皆可欣賞到美麗彩虹，故以此為構想，打造一個前往彩虹，象徵前程似錦的意象。以刺激、視覺的遊戲體驗，讓遊戲場更增遊樂性。</a:t>
            </a:r>
            <a:endParaRPr kumimoji="0" lang="en-US" altLang="zh-TW" sz="2000" b="0" i="0" u="none" strike="noStrike" kern="1200" cap="none" spc="0" normalizeH="0" baseline="0" noProof="0" dirty="0">
              <a:ln>
                <a:noFill/>
              </a:ln>
              <a:solidFill>
                <a:prstClr val="black"/>
              </a:solidFill>
              <a:effectLst/>
              <a:uLnTx/>
              <a:uFillTx/>
              <a:latin typeface="華康新特明體" pitchFamily="49" charset="-120"/>
              <a:ea typeface="華康新特明體" pitchFamily="49" charset="-120"/>
              <a:cs typeface="+mj-cs"/>
            </a:endParaRPr>
          </a:p>
        </p:txBody>
      </p:sp>
      <p:pic>
        <p:nvPicPr>
          <p:cNvPr id="4098" name="Picture 2" descr="C:\Users\盛唐-04\Desktop\1265b7e100a30a30a0d441ac2cbe4b1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958" y="4108355"/>
            <a:ext cx="3952986" cy="2223555"/>
          </a:xfrm>
          <a:prstGeom prst="rect">
            <a:avLst/>
          </a:prstGeom>
          <a:noFill/>
          <a:ln>
            <a:solidFill>
              <a:srgbClr val="C00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586398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332656"/>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八</a:t>
            </a:r>
            <a:r>
              <a:rPr lang="en-US" altLang="zh-TW" dirty="0"/>
              <a:t>)</a:t>
            </a:r>
            <a:endParaRPr lang="zh-TW" altLang="en-US" dirty="0"/>
          </a:p>
        </p:txBody>
      </p:sp>
      <p:sp>
        <p:nvSpPr>
          <p:cNvPr id="3" name="副標題 2"/>
          <p:cNvSpPr>
            <a:spLocks noGrp="1"/>
          </p:cNvSpPr>
          <p:nvPr>
            <p:ph type="subTitle" idx="1"/>
          </p:nvPr>
        </p:nvSpPr>
        <p:spPr>
          <a:xfrm>
            <a:off x="611560" y="1484784"/>
            <a:ext cx="7984976" cy="4752528"/>
          </a:xfrm>
        </p:spPr>
        <p:txBody>
          <a:bodyPr>
            <a:normAutofit/>
          </a:bodyPr>
          <a:lstStyle/>
          <a:p>
            <a:pPr algn="l"/>
            <a:r>
              <a:rPr lang="zh-TW" altLang="en-US" sz="2800" dirty="0">
                <a:solidFill>
                  <a:schemeClr val="tx1"/>
                </a:solidFill>
              </a:rPr>
              <a:t>     </a:t>
            </a:r>
            <a:r>
              <a:rPr lang="en-US" altLang="zh-TW" sz="2800" dirty="0">
                <a:solidFill>
                  <a:schemeClr val="tx1"/>
                </a:solidFill>
              </a:rPr>
              <a:t>(1)</a:t>
            </a:r>
            <a:r>
              <a:rPr lang="zh-TW" altLang="en-US" sz="2800" dirty="0">
                <a:solidFill>
                  <a:schemeClr val="tx1"/>
                </a:solidFill>
                <a:hlinkClick r:id="rId3" action="ppaction://hlinkfile"/>
              </a:rPr>
              <a:t>動畫</a:t>
            </a:r>
            <a:endParaRPr lang="en-US" altLang="zh-TW" sz="2800" dirty="0">
              <a:solidFill>
                <a:schemeClr val="tx1"/>
              </a:solidFill>
            </a:endParaRPr>
          </a:p>
          <a:p>
            <a:pPr algn="l"/>
            <a:endParaRPr lang="en-US" altLang="zh-TW" sz="2800" dirty="0">
              <a:solidFill>
                <a:schemeClr val="tx1"/>
              </a:solidFill>
            </a:endParaRPr>
          </a:p>
          <a:p>
            <a:pPr algn="l"/>
            <a:r>
              <a:rPr lang="zh-TW" altLang="en-US" sz="2800" dirty="0">
                <a:solidFill>
                  <a:schemeClr val="tx1"/>
                </a:solidFill>
              </a:rPr>
              <a:t>     </a:t>
            </a:r>
            <a:r>
              <a:rPr lang="en-US" altLang="zh-TW" sz="2800" dirty="0">
                <a:solidFill>
                  <a:schemeClr val="tx1"/>
                </a:solidFill>
              </a:rPr>
              <a:t>(2)</a:t>
            </a:r>
            <a:r>
              <a:rPr lang="zh-TW" altLang="en-US" sz="2800" dirty="0">
                <a:solidFill>
                  <a:schemeClr val="tx1"/>
                </a:solidFill>
                <a:hlinkClick r:id="rId4" action="ppaction://hlinkfile"/>
              </a:rPr>
              <a:t>委員意見</a:t>
            </a:r>
            <a:r>
              <a:rPr lang="zh-TW" altLang="en-US" sz="2800" dirty="0">
                <a:solidFill>
                  <a:schemeClr val="tx1"/>
                </a:solidFill>
                <a:latin typeface="新細明體"/>
                <a:ea typeface="新細明體"/>
              </a:rPr>
              <a:t>：</a:t>
            </a:r>
            <a:endParaRPr lang="en-US" altLang="zh-TW" sz="2800" dirty="0">
              <a:solidFill>
                <a:schemeClr val="tx1"/>
              </a:solidFill>
            </a:endParaRPr>
          </a:p>
          <a:p>
            <a:pPr algn="l"/>
            <a:r>
              <a:rPr lang="zh-TW" altLang="en-US" sz="2800" dirty="0">
                <a:solidFill>
                  <a:schemeClr val="tx1"/>
                </a:solidFill>
              </a:rPr>
              <a:t> </a:t>
            </a:r>
            <a:endParaRPr lang="en-US" altLang="zh-TW" sz="2800" dirty="0">
              <a:solidFill>
                <a:schemeClr val="tx1"/>
              </a:solidFill>
            </a:endParaRPr>
          </a:p>
          <a:p>
            <a:pPr algn="l"/>
            <a:r>
              <a:rPr lang="zh-TW" altLang="en-US" sz="2800" dirty="0">
                <a:solidFill>
                  <a:schemeClr val="tx1"/>
                </a:solidFill>
                <a:latin typeface="新細明體"/>
                <a:ea typeface="新細明體"/>
              </a:rPr>
              <a:t>    </a:t>
            </a:r>
            <a:r>
              <a:rPr lang="en-US" altLang="zh-TW" sz="2800" dirty="0">
                <a:solidFill>
                  <a:schemeClr val="tx1"/>
                </a:solidFill>
              </a:rPr>
              <a:t>(3)</a:t>
            </a:r>
            <a:r>
              <a:rPr lang="zh-TW" altLang="en-US" sz="2800" dirty="0">
                <a:solidFill>
                  <a:schemeClr val="tx1"/>
                </a:solidFill>
                <a:latin typeface="新細明體"/>
                <a:ea typeface="新細明體"/>
              </a:rPr>
              <a:t>決議</a:t>
            </a:r>
            <a:r>
              <a:rPr lang="en-US" altLang="zh-TW" sz="2800" dirty="0">
                <a:solidFill>
                  <a:schemeClr val="tx1"/>
                </a:solidFill>
                <a:latin typeface="新細明體"/>
              </a:rPr>
              <a:t>:</a:t>
            </a:r>
          </a:p>
          <a:p>
            <a:pPr algn="l"/>
            <a:r>
              <a:rPr lang="zh-TW" altLang="en-US" sz="2800" dirty="0">
                <a:solidFill>
                  <a:schemeClr val="tx1"/>
                </a:solidFill>
                <a:latin typeface="新細明體"/>
              </a:rPr>
              <a:t>        </a:t>
            </a:r>
            <a:r>
              <a:rPr lang="en-US" altLang="zh-TW" sz="2800" dirty="0">
                <a:solidFill>
                  <a:schemeClr val="tx1"/>
                </a:solidFill>
                <a:latin typeface="新細明體"/>
              </a:rPr>
              <a:t>A.</a:t>
            </a:r>
            <a:r>
              <a:rPr lang="zh-TW" altLang="en-US" sz="2800" dirty="0">
                <a:solidFill>
                  <a:schemeClr val="tx1"/>
                </a:solidFill>
                <a:latin typeface="新細明體"/>
              </a:rPr>
              <a:t>第三次基本設計尚符需求，修正後通過。</a:t>
            </a:r>
          </a:p>
          <a:p>
            <a:pPr algn="l"/>
            <a:r>
              <a:rPr lang="zh-TW" altLang="en-US" sz="2800" dirty="0">
                <a:solidFill>
                  <a:schemeClr val="tx1"/>
                </a:solidFill>
                <a:latin typeface="新細明體"/>
              </a:rPr>
              <a:t>        </a:t>
            </a:r>
            <a:r>
              <a:rPr lang="en-US" altLang="zh-TW" sz="2800" dirty="0">
                <a:solidFill>
                  <a:schemeClr val="tx1"/>
                </a:solidFill>
                <a:latin typeface="新細明體"/>
              </a:rPr>
              <a:t>B.</a:t>
            </a:r>
            <a:r>
              <a:rPr lang="zh-TW" altLang="en-US" sz="2800" dirty="0">
                <a:solidFill>
                  <a:schemeClr val="tx1"/>
                </a:solidFill>
                <a:latin typeface="新細明體"/>
              </a:rPr>
              <a:t>請完成修正後先</a:t>
            </a:r>
            <a:r>
              <a:rPr lang="en-US" altLang="zh-TW" sz="2800" dirty="0">
                <a:solidFill>
                  <a:schemeClr val="tx1"/>
                </a:solidFill>
                <a:latin typeface="新細明體"/>
              </a:rPr>
              <a:t>Line</a:t>
            </a:r>
            <a:r>
              <a:rPr lang="zh-TW" altLang="en-US" sz="2800" dirty="0">
                <a:solidFill>
                  <a:schemeClr val="tx1"/>
                </a:solidFill>
                <a:latin typeface="新細明體"/>
              </a:rPr>
              <a:t>給委員修正完成並</a:t>
            </a:r>
            <a:endParaRPr lang="en-US" altLang="zh-TW" sz="2800" dirty="0">
              <a:solidFill>
                <a:schemeClr val="tx1"/>
              </a:solidFill>
              <a:latin typeface="新細明體"/>
            </a:endParaRPr>
          </a:p>
          <a:p>
            <a:pPr algn="l"/>
            <a:r>
              <a:rPr lang="zh-TW" altLang="en-US" sz="2800" dirty="0">
                <a:solidFill>
                  <a:schemeClr val="tx1"/>
                </a:solidFill>
                <a:latin typeface="新細明體"/>
              </a:rPr>
              <a:t>           同意後，擇期辦理第一次細部設計及預</a:t>
            </a:r>
            <a:endParaRPr lang="en-US" altLang="zh-TW" sz="2800" dirty="0">
              <a:solidFill>
                <a:schemeClr val="tx1"/>
              </a:solidFill>
              <a:latin typeface="新細明體"/>
            </a:endParaRPr>
          </a:p>
          <a:p>
            <a:pPr algn="l"/>
            <a:r>
              <a:rPr lang="zh-TW" altLang="en-US" sz="2800" dirty="0">
                <a:solidFill>
                  <a:schemeClr val="tx1"/>
                </a:solidFill>
                <a:latin typeface="新細明體"/>
              </a:rPr>
              <a:t>           算書審查。</a:t>
            </a:r>
          </a:p>
          <a:p>
            <a:pPr algn="l"/>
            <a:endParaRPr lang="en-US" altLang="zh-TW" dirty="0">
              <a:solidFill>
                <a:schemeClr val="tx1"/>
              </a:solidFill>
            </a:endParaRPr>
          </a:p>
        </p:txBody>
      </p:sp>
    </p:spTree>
    <p:extLst>
      <p:ext uri="{BB962C8B-B14F-4D97-AF65-F5344CB8AC3E}">
        <p14:creationId xmlns:p14="http://schemas.microsoft.com/office/powerpoint/2010/main" xmlns="" val="9887023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332656"/>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九</a:t>
            </a:r>
            <a:r>
              <a:rPr lang="en-US" altLang="zh-TW" dirty="0"/>
              <a:t>)</a:t>
            </a:r>
            <a:endParaRPr lang="zh-TW" altLang="en-US" dirty="0"/>
          </a:p>
        </p:txBody>
      </p:sp>
      <p:sp>
        <p:nvSpPr>
          <p:cNvPr id="3" name="副標題 2"/>
          <p:cNvSpPr>
            <a:spLocks noGrp="1"/>
          </p:cNvSpPr>
          <p:nvPr>
            <p:ph type="subTitle" idx="1"/>
          </p:nvPr>
        </p:nvSpPr>
        <p:spPr>
          <a:xfrm>
            <a:off x="679624" y="2060848"/>
            <a:ext cx="7092592" cy="1872208"/>
          </a:xfrm>
        </p:spPr>
        <p:txBody>
          <a:bodyPr>
            <a:normAutofit/>
          </a:bodyPr>
          <a:lstStyle/>
          <a:p>
            <a:pPr algn="l"/>
            <a:r>
              <a:rPr lang="en-US" altLang="zh-TW" sz="4000" dirty="0">
                <a:solidFill>
                  <a:schemeClr val="tx1"/>
                </a:solidFill>
              </a:rPr>
              <a:t>1.</a:t>
            </a:r>
            <a:r>
              <a:rPr lang="zh-TW" altLang="en-US" sz="4000" dirty="0">
                <a:solidFill>
                  <a:schemeClr val="tx1"/>
                </a:solidFill>
              </a:rPr>
              <a:t>第一次細部設計</a:t>
            </a:r>
            <a:r>
              <a:rPr lang="en-US" altLang="zh-TW" sz="4000" dirty="0">
                <a:solidFill>
                  <a:schemeClr val="tx1"/>
                </a:solidFill>
              </a:rPr>
              <a:t>(109.03.05)</a:t>
            </a:r>
            <a:r>
              <a:rPr lang="zh-TW" altLang="en-US" sz="4000" dirty="0">
                <a:solidFill>
                  <a:schemeClr val="tx1"/>
                </a:solidFill>
              </a:rPr>
              <a:t>：</a:t>
            </a:r>
            <a:endParaRPr lang="en-US" altLang="zh-TW" sz="4000" dirty="0">
              <a:solidFill>
                <a:schemeClr val="tx1"/>
              </a:solidFill>
            </a:endParaRPr>
          </a:p>
          <a:p>
            <a:pPr algn="l"/>
            <a:endParaRPr lang="en-US" altLang="zh-TW" dirty="0">
              <a:solidFill>
                <a:schemeClr val="tx1"/>
              </a:solidFill>
            </a:endParaRPr>
          </a:p>
        </p:txBody>
      </p:sp>
    </p:spTree>
    <p:extLst>
      <p:ext uri="{BB962C8B-B14F-4D97-AF65-F5344CB8AC3E}">
        <p14:creationId xmlns:p14="http://schemas.microsoft.com/office/powerpoint/2010/main" xmlns="" val="28524347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Autofit/>
          </a:bodyPr>
          <a:lstStyle/>
          <a:p>
            <a:pPr algn="l"/>
            <a:r>
              <a:rPr lang="zh-TW" altLang="en-US" sz="2800" dirty="0">
                <a:solidFill>
                  <a:schemeClr val="tx1"/>
                </a:solidFill>
                <a:latin typeface="+mj-ea"/>
              </a:rPr>
              <a:t>審查意見回覆表</a:t>
            </a:r>
          </a:p>
        </p:txBody>
      </p:sp>
      <p:sp>
        <p:nvSpPr>
          <p:cNvPr id="2" name="投影片編號版面配置區 1"/>
          <p:cNvSpPr>
            <a:spLocks noGrp="1"/>
          </p:cNvSpPr>
          <p:nvPr>
            <p:ph type="sldNum" sz="quarter" idx="12"/>
          </p:nvPr>
        </p:nvSpPr>
        <p:spPr>
          <a:xfrm>
            <a:off x="8604447" y="6482569"/>
            <a:ext cx="5553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200" b="0" i="0" u="none" strike="noStrike" kern="1200" cap="none" spc="0" normalizeH="0" baseline="0" noProof="0" smtClean="0">
                <a:ln>
                  <a:noFill/>
                </a:ln>
                <a:solidFill>
                  <a:prstClr val="black">
                    <a:tint val="75000"/>
                  </a:prstClr>
                </a:solidFill>
                <a:effectLst/>
                <a:uLnTx/>
                <a:uFillTx/>
                <a:ea typeface="華康超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TW" altLang="en-US" sz="1200" b="0" i="0" u="none" strike="noStrike" kern="1200" cap="none" spc="0" normalizeH="0" baseline="0" noProof="0" dirty="0">
              <a:ln>
                <a:noFill/>
              </a:ln>
              <a:solidFill>
                <a:prstClr val="black">
                  <a:tint val="75000"/>
                </a:prstClr>
              </a:solidFill>
              <a:effectLst/>
              <a:uLnTx/>
              <a:uFillTx/>
              <a:ea typeface="華康超明體"/>
              <a:cs typeface="+mn-cs"/>
            </a:endParaRPr>
          </a:p>
        </p:txBody>
      </p:sp>
      <p:graphicFrame>
        <p:nvGraphicFramePr>
          <p:cNvPr id="9" name="表格 8"/>
          <p:cNvGraphicFramePr>
            <a:graphicFrameLocks noGrp="1"/>
          </p:cNvGraphicFramePr>
          <p:nvPr/>
        </p:nvGraphicFramePr>
        <p:xfrm>
          <a:off x="207717" y="1052736"/>
          <a:ext cx="8904786" cy="5232304"/>
        </p:xfrm>
        <a:graphic>
          <a:graphicData uri="http://schemas.openxmlformats.org/drawingml/2006/table">
            <a:tbl>
              <a:tblPr firstRow="1" bandRow="1">
                <a:tableStyleId>{5C22544A-7EE6-4342-B048-85BDC9FD1C3A}</a:tableStyleId>
              </a:tblPr>
              <a:tblGrid>
                <a:gridCol w="634794">
                  <a:extLst>
                    <a:ext uri="{9D8B030D-6E8A-4147-A177-3AD203B41FA5}">
                      <a16:colId xmlns:a16="http://schemas.microsoft.com/office/drawing/2014/main" xmlns="" val="20000"/>
                    </a:ext>
                  </a:extLst>
                </a:gridCol>
                <a:gridCol w="4443166">
                  <a:extLst>
                    <a:ext uri="{9D8B030D-6E8A-4147-A177-3AD203B41FA5}">
                      <a16:colId xmlns:a16="http://schemas.microsoft.com/office/drawing/2014/main" xmlns="" val="20001"/>
                    </a:ext>
                  </a:extLst>
                </a:gridCol>
                <a:gridCol w="3826826">
                  <a:extLst>
                    <a:ext uri="{9D8B030D-6E8A-4147-A177-3AD203B41FA5}">
                      <a16:colId xmlns:a16="http://schemas.microsoft.com/office/drawing/2014/main" xmlns="" val="693921665"/>
                    </a:ext>
                  </a:extLst>
                </a:gridCol>
              </a:tblGrid>
              <a:tr h="227890">
                <a:tc>
                  <a:txBody>
                    <a:bodyPr/>
                    <a:lstStyle/>
                    <a:p>
                      <a:pPr algn="ctr"/>
                      <a:r>
                        <a:rPr lang="zh-TW" altLang="en-US" sz="1400" dirty="0"/>
                        <a:t>項次</a:t>
                      </a:r>
                      <a:endParaRPr lang="zh-TW" altLang="en-US" sz="1400" dirty="0">
                        <a:solidFill>
                          <a:schemeClr val="bg1"/>
                        </a:solidFill>
                      </a:endParaRPr>
                    </a:p>
                  </a:txBody>
                  <a:tcPr marL="91432" marR="91432" marT="45718" marB="45718"/>
                </a:tc>
                <a:tc>
                  <a:txBody>
                    <a:bodyPr/>
                    <a:lstStyle/>
                    <a:p>
                      <a:pPr algn="ctr"/>
                      <a:r>
                        <a:rPr lang="zh-TW" altLang="zh-TW" sz="1400" kern="1200" dirty="0">
                          <a:effectLst/>
                        </a:rPr>
                        <a:t>審查意見</a:t>
                      </a:r>
                      <a:endParaRPr lang="zh-TW" altLang="en-US" sz="1400" dirty="0">
                        <a:solidFill>
                          <a:schemeClr val="bg1"/>
                        </a:solidFill>
                      </a:endParaRPr>
                    </a:p>
                  </a:txBody>
                  <a:tcPr marL="91432" marR="91432" marT="45718" marB="45718"/>
                </a:tc>
                <a:tc>
                  <a:txBody>
                    <a:bodyPr/>
                    <a:lstStyle/>
                    <a:p>
                      <a:pPr algn="ctr"/>
                      <a:r>
                        <a:rPr lang="zh-TW" altLang="zh-TW" sz="1400" kern="1200" dirty="0">
                          <a:effectLst/>
                        </a:rPr>
                        <a:t>審查意見回覆</a:t>
                      </a:r>
                      <a:endParaRPr lang="zh-TW" altLang="en-US" sz="1400" dirty="0">
                        <a:solidFill>
                          <a:schemeClr val="bg1"/>
                        </a:solidFill>
                      </a:endParaRPr>
                    </a:p>
                  </a:txBody>
                  <a:tcPr marL="91432" marR="91432" marT="45718" marB="45718"/>
                </a:tc>
                <a:extLst>
                  <a:ext uri="{0D108BD9-81ED-4DB2-BD59-A6C34878D82A}">
                    <a16:rowId xmlns:a16="http://schemas.microsoft.com/office/drawing/2014/main" xmlns="" val="10000"/>
                  </a:ext>
                </a:extLst>
              </a:tr>
              <a:tr h="220116">
                <a:tc gridSpan="3">
                  <a:txBody>
                    <a:bodyPr/>
                    <a:lstStyle/>
                    <a:p>
                      <a:pPr algn="l">
                        <a:lnSpc>
                          <a:spcPct val="100000"/>
                        </a:lnSpc>
                      </a:pPr>
                      <a:r>
                        <a:rPr lang="zh-TW" altLang="zh-TW" sz="1400" kern="1200" dirty="0">
                          <a:effectLst/>
                        </a:rPr>
                        <a:t>林來利校長意見</a:t>
                      </a:r>
                      <a:r>
                        <a:rPr lang="en-US" altLang="zh-TW" sz="1400" kern="1200" dirty="0">
                          <a:effectLst/>
                        </a:rPr>
                        <a:t>:</a:t>
                      </a:r>
                      <a:endParaRPr lang="zh-TW" altLang="en-US" sz="1400" dirty="0"/>
                    </a:p>
                  </a:txBody>
                  <a:tcPr marL="91432" marR="91432" marT="45718" marB="45718"/>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440237">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1</a:t>
                      </a:r>
                      <a:endParaRPr lang="zh-TW" sz="1400" kern="1200" dirty="0">
                        <a:solidFill>
                          <a:schemeClr val="dk1"/>
                        </a:solidFill>
                        <a:latin typeface="+mn-lt"/>
                        <a:ea typeface="+mn-ea"/>
                        <a:cs typeface="+mn-cs"/>
                      </a:endParaRPr>
                    </a:p>
                  </a:txBody>
                  <a:tcPr marL="68580" marR="68580" marT="0" marB="0" anchor="ctr"/>
                </a:tc>
                <a:tc>
                  <a:txBody>
                    <a:bodyPr/>
                    <a:lstStyle/>
                    <a:p>
                      <a:pPr algn="just">
                        <a:lnSpc>
                          <a:spcPts val="2000"/>
                        </a:lnSpc>
                        <a:spcAft>
                          <a:spcPts val="0"/>
                        </a:spcAft>
                      </a:pPr>
                      <a:r>
                        <a:rPr lang="zh-TW" altLang="zh-TW" sz="1400" kern="1200" dirty="0">
                          <a:solidFill>
                            <a:schemeClr val="dk1"/>
                          </a:solidFill>
                          <a:effectLst/>
                          <a:latin typeface="+mn-lt"/>
                          <a:ea typeface="+mn-ea"/>
                          <a:cs typeface="+mn-cs"/>
                        </a:rPr>
                        <a:t>三層大陀螺目前高度</a:t>
                      </a:r>
                      <a:r>
                        <a:rPr lang="en-US" altLang="zh-TW" sz="1400" kern="1200" dirty="0">
                          <a:solidFill>
                            <a:schemeClr val="dk1"/>
                          </a:solidFill>
                          <a:effectLst/>
                          <a:latin typeface="+mn-lt"/>
                          <a:ea typeface="+mn-ea"/>
                          <a:cs typeface="+mn-cs"/>
                        </a:rPr>
                        <a:t>5</a:t>
                      </a:r>
                      <a:r>
                        <a:rPr lang="zh-TW" altLang="zh-TW" sz="1400" kern="1200" dirty="0">
                          <a:solidFill>
                            <a:schemeClr val="dk1"/>
                          </a:solidFill>
                          <a:effectLst/>
                          <a:latin typeface="+mn-lt"/>
                          <a:ea typeface="+mn-ea"/>
                          <a:cs typeface="+mn-cs"/>
                        </a:rPr>
                        <a:t>公尺，現在上座外型意象設計，請在做細部規劃時，將大陀螺結構形狀，確實做到像陀螺造型可突破</a:t>
                      </a:r>
                      <a:r>
                        <a:rPr lang="en-US" altLang="zh-TW" sz="1400" kern="1200" dirty="0">
                          <a:solidFill>
                            <a:schemeClr val="dk1"/>
                          </a:solidFill>
                          <a:effectLst/>
                          <a:latin typeface="+mn-lt"/>
                          <a:ea typeface="+mn-ea"/>
                          <a:cs typeface="+mn-cs"/>
                        </a:rPr>
                        <a:t>5</a:t>
                      </a:r>
                      <a:r>
                        <a:rPr lang="zh-TW" altLang="zh-TW" sz="1400" kern="1200" dirty="0">
                          <a:solidFill>
                            <a:schemeClr val="dk1"/>
                          </a:solidFill>
                          <a:effectLst/>
                          <a:latin typeface="+mn-lt"/>
                          <a:ea typeface="+mn-ea"/>
                          <a:cs typeface="+mn-cs"/>
                        </a:rPr>
                        <a:t>公尺。</a:t>
                      </a:r>
                      <a:endParaRPr lang="zh-TW" altLang="en-US" sz="1400" kern="1200" dirty="0">
                        <a:solidFill>
                          <a:schemeClr val="dk1"/>
                        </a:solidFill>
                        <a:effectLst/>
                        <a:latin typeface="+mn-lt"/>
                        <a:ea typeface="+mn-ea"/>
                        <a:cs typeface="+mn-cs"/>
                      </a:endParaRPr>
                    </a:p>
                  </a:txBody>
                  <a:tcPr marL="68580" marR="68580" marT="0" marB="0"/>
                </a:tc>
                <a:tc>
                  <a:txBody>
                    <a:bodyPr/>
                    <a:lstStyle/>
                    <a:p>
                      <a:pPr algn="just">
                        <a:lnSpc>
                          <a:spcPts val="2000"/>
                        </a:lnSpc>
                        <a:spcAft>
                          <a:spcPts val="0"/>
                        </a:spcAft>
                      </a:pPr>
                      <a:r>
                        <a:rPr lang="zh-TW" altLang="zh-TW" sz="1400" kern="1200" dirty="0">
                          <a:solidFill>
                            <a:schemeClr val="dk1"/>
                          </a:solidFill>
                          <a:effectLst/>
                          <a:latin typeface="+mn-lt"/>
                          <a:ea typeface="+mn-ea"/>
                          <a:cs typeface="+mn-cs"/>
                        </a:rPr>
                        <a:t>目前規劃</a:t>
                      </a:r>
                      <a:r>
                        <a:rPr lang="zh-TW" altLang="zh-TW" sz="1400" kern="1200" dirty="0">
                          <a:solidFill>
                            <a:srgbClr val="FF0000"/>
                          </a:solidFill>
                          <a:effectLst/>
                          <a:latin typeface="+mn-lt"/>
                          <a:ea typeface="+mn-ea"/>
                          <a:cs typeface="+mn-cs"/>
                        </a:rPr>
                        <a:t>整體高度為</a:t>
                      </a:r>
                      <a:r>
                        <a:rPr lang="en-US" altLang="zh-TW" sz="1400" kern="1200" dirty="0">
                          <a:solidFill>
                            <a:srgbClr val="FF0000"/>
                          </a:solidFill>
                          <a:effectLst/>
                          <a:latin typeface="+mn-lt"/>
                          <a:ea typeface="+mn-ea"/>
                          <a:cs typeface="+mn-cs"/>
                        </a:rPr>
                        <a:t>6</a:t>
                      </a:r>
                      <a:r>
                        <a:rPr lang="zh-TW" altLang="zh-TW" sz="1400" kern="1200" dirty="0">
                          <a:solidFill>
                            <a:srgbClr val="FF0000"/>
                          </a:solidFill>
                          <a:effectLst/>
                          <a:latin typeface="+mn-lt"/>
                          <a:ea typeface="+mn-ea"/>
                          <a:cs typeface="+mn-cs"/>
                        </a:rPr>
                        <a:t>公尺</a:t>
                      </a:r>
                      <a:r>
                        <a:rPr lang="zh-TW" altLang="zh-TW" sz="1400" kern="1200" dirty="0">
                          <a:solidFill>
                            <a:schemeClr val="dk1"/>
                          </a:solidFill>
                          <a:effectLst/>
                          <a:latin typeface="+mn-lt"/>
                          <a:ea typeface="+mn-ea"/>
                          <a:cs typeface="+mn-cs"/>
                        </a:rPr>
                        <a:t>，</a:t>
                      </a:r>
                      <a:r>
                        <a:rPr lang="zh-TW" altLang="zh-TW" sz="1400" kern="1200" dirty="0">
                          <a:solidFill>
                            <a:srgbClr val="FF0000"/>
                          </a:solidFill>
                          <a:effectLst/>
                          <a:latin typeface="+mn-lt"/>
                          <a:ea typeface="+mn-ea"/>
                          <a:cs typeface="+mn-cs"/>
                        </a:rPr>
                        <a:t>利用鍍鋅鋼管表面粉體塗裝環繞陀螺延伸上去</a:t>
                      </a:r>
                      <a:r>
                        <a:rPr lang="zh-TW" altLang="zh-TW" sz="1400" kern="1200" dirty="0">
                          <a:solidFill>
                            <a:schemeClr val="dk1"/>
                          </a:solidFill>
                          <a:effectLst/>
                          <a:latin typeface="+mn-lt"/>
                          <a:ea typeface="+mn-ea"/>
                          <a:cs typeface="+mn-cs"/>
                        </a:rPr>
                        <a:t>。詳圖</a:t>
                      </a:r>
                      <a:r>
                        <a:rPr lang="en-US" altLang="zh-TW" sz="1400" kern="1200" dirty="0">
                          <a:solidFill>
                            <a:schemeClr val="dk1"/>
                          </a:solidFill>
                          <a:effectLst/>
                          <a:latin typeface="+mn-lt"/>
                          <a:ea typeface="+mn-ea"/>
                          <a:cs typeface="+mn-cs"/>
                        </a:rPr>
                        <a:t>A2-03</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3"/>
                  </a:ext>
                </a:extLst>
              </a:tr>
              <a:tr h="440237">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2</a:t>
                      </a:r>
                      <a:endParaRPr lang="zh-TW" sz="1400" kern="1200" dirty="0">
                        <a:solidFill>
                          <a:schemeClr val="dk1"/>
                        </a:solidFill>
                        <a:latin typeface="+mn-lt"/>
                        <a:ea typeface="+mn-ea"/>
                        <a:cs typeface="+mn-cs"/>
                      </a:endParaRPr>
                    </a:p>
                  </a:txBody>
                  <a:tcPr marL="68580" marR="68580" marT="0" marB="0" anchor="ctr"/>
                </a:tc>
                <a:tc>
                  <a:txBody>
                    <a:bodyPr/>
                    <a:lstStyle/>
                    <a:p>
                      <a:pPr algn="just">
                        <a:lnSpc>
                          <a:spcPts val="2000"/>
                        </a:lnSpc>
                        <a:spcAft>
                          <a:spcPts val="0"/>
                        </a:spcAft>
                      </a:pPr>
                      <a:r>
                        <a:rPr lang="zh-TW" altLang="zh-TW" sz="1400" kern="1200" dirty="0">
                          <a:solidFill>
                            <a:schemeClr val="dk1"/>
                          </a:solidFill>
                          <a:effectLst/>
                          <a:latin typeface="+mn-lt"/>
                          <a:ea typeface="+mn-ea"/>
                          <a:cs typeface="+mn-cs"/>
                        </a:rPr>
                        <a:t>右邊三樓大溜滑梯的意象說明要加入拋繩打陀螺的感覺。</a:t>
                      </a:r>
                      <a:endParaRPr lang="zh-TW" altLang="en-US" sz="1400" kern="1200" dirty="0">
                        <a:solidFill>
                          <a:schemeClr val="dk1"/>
                        </a:solidFill>
                        <a:effectLst/>
                        <a:latin typeface="+mn-lt"/>
                        <a:ea typeface="+mn-ea"/>
                        <a:cs typeface="+mn-cs"/>
                      </a:endParaRPr>
                    </a:p>
                  </a:txBody>
                  <a:tcPr marL="68580" marR="68580" marT="0" marB="0"/>
                </a:tc>
                <a:tc>
                  <a:txBody>
                    <a:bodyPr/>
                    <a:lstStyle/>
                    <a:p>
                      <a:pPr algn="just">
                        <a:lnSpc>
                          <a:spcPts val="2000"/>
                        </a:lnSpc>
                        <a:spcAft>
                          <a:spcPts val="0"/>
                        </a:spcAft>
                      </a:pPr>
                      <a:r>
                        <a:rPr lang="zh-TW" altLang="zh-TW" sz="1400" kern="1200" dirty="0">
                          <a:solidFill>
                            <a:schemeClr val="dk1"/>
                          </a:solidFill>
                          <a:effectLst/>
                          <a:latin typeface="+mn-lt"/>
                          <a:ea typeface="+mn-ea"/>
                          <a:cs typeface="+mn-cs"/>
                        </a:rPr>
                        <a:t>目前是</a:t>
                      </a:r>
                      <a:r>
                        <a:rPr lang="zh-TW" altLang="zh-TW" sz="1400" kern="1200" dirty="0">
                          <a:solidFill>
                            <a:srgbClr val="FF0000"/>
                          </a:solidFill>
                          <a:effectLst/>
                          <a:latin typeface="+mn-lt"/>
                          <a:ea typeface="+mn-ea"/>
                          <a:cs typeface="+mn-cs"/>
                        </a:rPr>
                        <a:t>以無縫地墊圖案下去延伸拋繩打陀螺之感覺</a:t>
                      </a:r>
                      <a:r>
                        <a:rPr lang="zh-TW" altLang="zh-TW" sz="1400" kern="1200" dirty="0">
                          <a:solidFill>
                            <a:schemeClr val="dk1"/>
                          </a:solidFill>
                          <a:effectLst/>
                          <a:latin typeface="+mn-lt"/>
                          <a:ea typeface="+mn-ea"/>
                          <a:cs typeface="+mn-cs"/>
                        </a:rPr>
                        <a:t>。詳圖</a:t>
                      </a:r>
                      <a:r>
                        <a:rPr lang="en-US" altLang="zh-TW" sz="1400" kern="1200" dirty="0">
                          <a:solidFill>
                            <a:schemeClr val="dk1"/>
                          </a:solidFill>
                          <a:effectLst/>
                          <a:latin typeface="+mn-lt"/>
                          <a:ea typeface="+mn-ea"/>
                          <a:cs typeface="+mn-cs"/>
                        </a:rPr>
                        <a:t>A1-05</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4"/>
                  </a:ext>
                </a:extLst>
              </a:tr>
              <a:tr h="660356">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3</a:t>
                      </a:r>
                      <a:endParaRPr lang="zh-TW" sz="1400" kern="1200" dirty="0">
                        <a:solidFill>
                          <a:schemeClr val="dk1"/>
                        </a:solidFill>
                        <a:latin typeface="+mn-lt"/>
                        <a:ea typeface="+mn-ea"/>
                        <a:cs typeface="+mn-cs"/>
                      </a:endParaRPr>
                    </a:p>
                  </a:txBody>
                  <a:tcPr marL="68580" marR="68580" marT="0" marB="0" anchor="ctr"/>
                </a:tc>
                <a:tc>
                  <a:txBody>
                    <a:bodyPr/>
                    <a:lstStyle/>
                    <a:p>
                      <a:pPr algn="just">
                        <a:lnSpc>
                          <a:spcPts val="2000"/>
                        </a:lnSpc>
                        <a:spcAft>
                          <a:spcPts val="0"/>
                        </a:spcAft>
                      </a:pPr>
                      <a:r>
                        <a:rPr lang="zh-TW" altLang="zh-TW" sz="1400" kern="1200" dirty="0">
                          <a:solidFill>
                            <a:schemeClr val="dk1"/>
                          </a:solidFill>
                          <a:effectLst/>
                          <a:latin typeface="+mn-lt"/>
                          <a:ea typeface="+mn-ea"/>
                          <a:cs typeface="+mn-cs"/>
                        </a:rPr>
                        <a:t>各組溜滑梯要特別注意夏天高溫學生滑下來會不會摩擦燙傷。</a:t>
                      </a:r>
                      <a:endParaRPr lang="zh-TW" altLang="en-US" sz="1400" kern="1200" dirty="0">
                        <a:solidFill>
                          <a:schemeClr val="dk1"/>
                        </a:solidFill>
                        <a:effectLst/>
                        <a:latin typeface="+mn-lt"/>
                        <a:ea typeface="+mn-ea"/>
                        <a:cs typeface="+mn-cs"/>
                      </a:endParaRPr>
                    </a:p>
                  </a:txBody>
                  <a:tcPr marL="68580" marR="68580" marT="0" marB="0"/>
                </a:tc>
                <a:tc>
                  <a:txBody>
                    <a:bodyPr/>
                    <a:lstStyle/>
                    <a:p>
                      <a:pPr algn="just">
                        <a:lnSpc>
                          <a:spcPts val="2000"/>
                        </a:lnSpc>
                        <a:spcAft>
                          <a:spcPts val="0"/>
                        </a:spcAft>
                      </a:pPr>
                      <a:r>
                        <a:rPr lang="zh-TW" altLang="zh-TW" sz="1400" kern="1200" dirty="0">
                          <a:solidFill>
                            <a:schemeClr val="dk1"/>
                          </a:solidFill>
                          <a:effectLst/>
                          <a:latin typeface="+mn-lt"/>
                          <a:ea typeface="+mn-ea"/>
                          <a:cs typeface="+mn-cs"/>
                        </a:rPr>
                        <a:t>目前</a:t>
                      </a:r>
                      <a:r>
                        <a:rPr lang="zh-TW" altLang="zh-TW" sz="1400" kern="1200" dirty="0">
                          <a:solidFill>
                            <a:srgbClr val="FF0000"/>
                          </a:solidFill>
                          <a:effectLst/>
                          <a:latin typeface="+mn-lt"/>
                          <a:ea typeface="+mn-ea"/>
                          <a:cs typeface="+mn-cs"/>
                        </a:rPr>
                        <a:t>滑梯所採用材質為聚乙烯</a:t>
                      </a:r>
                      <a:r>
                        <a:rPr lang="zh-TW" altLang="zh-TW" sz="1400" kern="1200" dirty="0">
                          <a:solidFill>
                            <a:schemeClr val="dk1"/>
                          </a:solidFill>
                          <a:effectLst/>
                          <a:latin typeface="+mn-lt"/>
                          <a:ea typeface="+mn-ea"/>
                          <a:cs typeface="+mn-cs"/>
                        </a:rPr>
                        <a:t>。詳圖</a:t>
                      </a:r>
                      <a:r>
                        <a:rPr lang="en-US" altLang="zh-TW" sz="1400" kern="1200" dirty="0">
                          <a:solidFill>
                            <a:schemeClr val="dk1"/>
                          </a:solidFill>
                          <a:effectLst/>
                          <a:latin typeface="+mn-lt"/>
                          <a:ea typeface="+mn-ea"/>
                          <a:cs typeface="+mn-cs"/>
                        </a:rPr>
                        <a:t>A2-02</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5"/>
                  </a:ext>
                </a:extLst>
              </a:tr>
              <a:tr h="316632">
                <a:tc>
                  <a:txBody>
                    <a:bodyPr/>
                    <a:lstStyle/>
                    <a:p>
                      <a:pPr marL="0" marR="0" indent="0" algn="ctr" defTabSz="1075334" rtl="0" eaLnBrk="1" fontAlgn="auto" latinLnBrk="0" hangingPunct="1">
                        <a:lnSpc>
                          <a:spcPts val="2000"/>
                        </a:lnSpc>
                        <a:spcBef>
                          <a:spcPts val="0"/>
                        </a:spcBef>
                        <a:spcAft>
                          <a:spcPts val="0"/>
                        </a:spcAft>
                        <a:buClrTx/>
                        <a:buSzTx/>
                        <a:buFontTx/>
                        <a:buNone/>
                        <a:tabLst/>
                        <a:defRPr/>
                      </a:pPr>
                      <a:r>
                        <a:rPr lang="en-US" altLang="zh-TW" sz="1400" dirty="0"/>
                        <a:t>4</a:t>
                      </a:r>
                      <a:endParaRPr lang="zh-TW" altLang="en-US" sz="1400" dirty="0"/>
                    </a:p>
                  </a:txBody>
                  <a:tcPr marL="68580" marR="68580" marT="0" marB="0" anchor="ctr"/>
                </a:tc>
                <a:tc>
                  <a:txBody>
                    <a:bodyPr/>
                    <a:lstStyle/>
                    <a:p>
                      <a:pPr marL="0" algn="just" defTabSz="1075334" rtl="0" eaLnBrk="1" latinLnBrk="0" hangingPunct="1">
                        <a:lnSpc>
                          <a:spcPts val="2000"/>
                        </a:lnSpc>
                        <a:spcAft>
                          <a:spcPts val="0"/>
                        </a:spcAft>
                      </a:pPr>
                      <a:r>
                        <a:rPr lang="zh-TW" altLang="zh-TW" sz="1400" kern="1200" dirty="0">
                          <a:solidFill>
                            <a:schemeClr val="dk1"/>
                          </a:solidFill>
                          <a:effectLst/>
                          <a:latin typeface="+mn-lt"/>
                          <a:ea typeface="+mn-ea"/>
                          <a:cs typeface="+mn-cs"/>
                        </a:rPr>
                        <a:t>右邊大溜滑梯，左邊大陀螺連接到二棟大樓梯的安全防護措施，接管人員進出。</a:t>
                      </a:r>
                      <a:endParaRPr lang="zh-TW" altLang="en-US" sz="1400" kern="1200" dirty="0">
                        <a:solidFill>
                          <a:schemeClr val="dk1"/>
                        </a:solidFill>
                        <a:effectLst/>
                        <a:latin typeface="+mn-lt"/>
                        <a:ea typeface="+mn-ea"/>
                        <a:cs typeface="+mn-cs"/>
                      </a:endParaRPr>
                    </a:p>
                  </a:txBody>
                  <a:tcPr marL="68580" marR="68580" marT="0" marB="0" anchor="ctr"/>
                </a:tc>
                <a:tc>
                  <a:txBody>
                    <a:bodyPr/>
                    <a:lstStyle/>
                    <a:p>
                      <a:pPr marL="0" algn="just" defTabSz="1075334" rtl="0" eaLnBrk="1" latinLnBrk="0" hangingPunct="1">
                        <a:lnSpc>
                          <a:spcPts val="2000"/>
                        </a:lnSpc>
                        <a:spcAft>
                          <a:spcPts val="0"/>
                        </a:spcAft>
                      </a:pPr>
                      <a:r>
                        <a:rPr lang="zh-TW" altLang="zh-TW" sz="1400" kern="1200" dirty="0">
                          <a:solidFill>
                            <a:schemeClr val="dk1"/>
                          </a:solidFill>
                          <a:effectLst/>
                          <a:latin typeface="+mn-lt"/>
                          <a:ea typeface="+mn-ea"/>
                          <a:cs typeface="+mn-cs"/>
                        </a:rPr>
                        <a:t>兩組滑梯入口出設置管制門，規格為</a:t>
                      </a:r>
                      <a:r>
                        <a:rPr lang="en-US" altLang="zh-TW" sz="1400" kern="1200" dirty="0">
                          <a:solidFill>
                            <a:schemeClr val="dk1"/>
                          </a:solidFill>
                          <a:effectLst/>
                          <a:latin typeface="+mn-lt"/>
                          <a:ea typeface="+mn-ea"/>
                          <a:cs typeface="+mn-cs"/>
                        </a:rPr>
                        <a:t>(L)120cm(H)120cm</a:t>
                      </a:r>
                      <a:r>
                        <a:rPr lang="zh-TW" altLang="zh-TW" sz="1400" kern="1200" dirty="0">
                          <a:solidFill>
                            <a:schemeClr val="dk1"/>
                          </a:solidFill>
                          <a:effectLst/>
                          <a:latin typeface="+mn-lt"/>
                          <a:ea typeface="+mn-ea"/>
                          <a:cs typeface="+mn-cs"/>
                        </a:rPr>
                        <a:t>。</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6"/>
                  </a:ext>
                </a:extLst>
              </a:tr>
              <a:tr h="660356">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5</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en-US" sz="1400" kern="1200" dirty="0">
                          <a:solidFill>
                            <a:schemeClr val="dk1"/>
                          </a:solidFill>
                          <a:effectLst/>
                          <a:latin typeface="+mn-lt"/>
                          <a:ea typeface="+mn-ea"/>
                          <a:cs typeface="+mn-cs"/>
                        </a:rPr>
                        <a:t>請</a:t>
                      </a:r>
                      <a:r>
                        <a:rPr lang="zh-TW" altLang="zh-TW" sz="1400" kern="1200" dirty="0">
                          <a:solidFill>
                            <a:schemeClr val="dk1"/>
                          </a:solidFill>
                          <a:effectLst/>
                          <a:latin typeface="+mn-lt"/>
                          <a:ea typeface="+mn-ea"/>
                          <a:cs typeface="+mn-cs"/>
                        </a:rPr>
                        <a:t>地墊意象故事性及顏色配置需再詳細說明大漢溪及陀螺關係。。</a:t>
                      </a:r>
                      <a:endParaRPr lang="en-US" altLang="zh-TW" sz="1400" kern="1200" dirty="0">
                        <a:solidFill>
                          <a:schemeClr val="dk1"/>
                        </a:solidFill>
                        <a:effectLst/>
                        <a:latin typeface="+mn-lt"/>
                        <a:ea typeface="+mn-ea"/>
                        <a:cs typeface="+mn-cs"/>
                      </a:endParaRPr>
                    </a:p>
                  </a:txBody>
                  <a:tcPr marL="68580" marR="68580" marT="0" marB="0"/>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本案</a:t>
                      </a:r>
                      <a:r>
                        <a:rPr lang="zh-TW" altLang="zh-TW" sz="1400" kern="1200" dirty="0">
                          <a:solidFill>
                            <a:srgbClr val="FF0000"/>
                          </a:solidFill>
                          <a:effectLst/>
                          <a:latin typeface="+mn-lt"/>
                          <a:ea typeface="+mn-ea"/>
                          <a:cs typeface="+mn-cs"/>
                        </a:rPr>
                        <a:t>主要展現大溪特色性</a:t>
                      </a:r>
                      <a:r>
                        <a:rPr lang="zh-TW" altLang="zh-TW" sz="1400" kern="1200" dirty="0">
                          <a:solidFill>
                            <a:schemeClr val="dk1"/>
                          </a:solidFill>
                          <a:effectLst/>
                          <a:latin typeface="+mn-lt"/>
                          <a:ea typeface="+mn-ea"/>
                          <a:cs typeface="+mn-cs"/>
                        </a:rPr>
                        <a:t>，</a:t>
                      </a:r>
                      <a:r>
                        <a:rPr lang="zh-TW" altLang="zh-TW" sz="1400" kern="1200" dirty="0">
                          <a:solidFill>
                            <a:srgbClr val="FF0000"/>
                          </a:solidFill>
                          <a:effectLst/>
                          <a:latin typeface="+mn-lt"/>
                          <a:ea typeface="+mn-ea"/>
                          <a:cs typeface="+mn-cs"/>
                        </a:rPr>
                        <a:t>大溪為傳統技藝</a:t>
                      </a:r>
                      <a:r>
                        <a:rPr lang="en-US" altLang="zh-TW" sz="1400" kern="1200" dirty="0">
                          <a:solidFill>
                            <a:srgbClr val="FF0000"/>
                          </a:solidFill>
                          <a:effectLst/>
                          <a:latin typeface="+mn-lt"/>
                          <a:ea typeface="+mn-ea"/>
                          <a:cs typeface="+mn-cs"/>
                        </a:rPr>
                        <a:t>-</a:t>
                      </a:r>
                      <a:r>
                        <a:rPr lang="zh-TW" altLang="zh-TW" sz="1400" kern="1200" dirty="0">
                          <a:solidFill>
                            <a:srgbClr val="FF0000"/>
                          </a:solidFill>
                          <a:effectLst/>
                          <a:latin typeface="+mn-lt"/>
                          <a:ea typeface="+mn-ea"/>
                          <a:cs typeface="+mn-cs"/>
                        </a:rPr>
                        <a:t>陀螺及其鄰近大漢溪流域為名，故以陀螺及大漢溪為本次設計的主軸。</a:t>
                      </a:r>
                      <a:endParaRPr lang="en-US" altLang="zh-TW" sz="1400" kern="1200" dirty="0">
                        <a:solidFill>
                          <a:srgbClr val="FF0000"/>
                        </a:solidFill>
                        <a:effectLst/>
                        <a:latin typeface="+mn-lt"/>
                        <a:ea typeface="+mn-ea"/>
                        <a:cs typeface="+mn-cs"/>
                      </a:endParaRPr>
                    </a:p>
                  </a:txBody>
                  <a:tcPr marL="68580" marR="68580" marT="0" marB="0" anchor="ctr"/>
                </a:tc>
                <a:extLst>
                  <a:ext uri="{0D108BD9-81ED-4DB2-BD59-A6C34878D82A}">
                    <a16:rowId xmlns:a16="http://schemas.microsoft.com/office/drawing/2014/main" xmlns="" val="10007"/>
                  </a:ext>
                </a:extLst>
              </a:tr>
              <a:tr h="660356">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6</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地墊厚度達</a:t>
                      </a:r>
                      <a:r>
                        <a:rPr lang="en-US" altLang="zh-TW" sz="1400" kern="1200" dirty="0">
                          <a:solidFill>
                            <a:schemeClr val="dk1"/>
                          </a:solidFill>
                          <a:effectLst/>
                          <a:latin typeface="+mn-lt"/>
                          <a:ea typeface="+mn-ea"/>
                          <a:cs typeface="+mn-cs"/>
                        </a:rPr>
                        <a:t>15</a:t>
                      </a:r>
                      <a:r>
                        <a:rPr lang="zh-TW" altLang="zh-TW" sz="1400" kern="1200" dirty="0">
                          <a:solidFill>
                            <a:schemeClr val="dk1"/>
                          </a:solidFill>
                          <a:effectLst/>
                          <a:latin typeface="+mn-lt"/>
                          <a:ea typeface="+mn-ea"/>
                          <a:cs typeface="+mn-cs"/>
                        </a:rPr>
                        <a:t>公分，邊緣斜率不宜太大，盡量平緩，以利無障矮行走。</a:t>
                      </a:r>
                      <a:endParaRPr lang="en-US" altLang="zh-TW" sz="1400" kern="1200" dirty="0">
                        <a:solidFill>
                          <a:schemeClr val="dk1"/>
                        </a:solidFill>
                        <a:effectLst/>
                        <a:latin typeface="+mn-lt"/>
                        <a:ea typeface="+mn-ea"/>
                        <a:cs typeface="+mn-cs"/>
                      </a:endParaRPr>
                    </a:p>
                  </a:txBody>
                  <a:tcPr marL="68580" marR="68580" marT="0" marB="0"/>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遵照辦理。</a:t>
                      </a:r>
                      <a:endParaRPr lang="en-US" altLang="zh-TW"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3552936212"/>
                  </a:ext>
                </a:extLst>
              </a:tr>
              <a:tr h="660356">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7</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大陀螺及大溜滑梯的支撐點與地下停車場的樑柱在做仔細確認是否足夠支撐。</a:t>
                      </a:r>
                      <a:endParaRPr lang="en-US" altLang="zh-TW" sz="1400" kern="1200" dirty="0">
                        <a:solidFill>
                          <a:schemeClr val="dk1"/>
                        </a:solidFill>
                        <a:effectLst/>
                        <a:latin typeface="+mn-lt"/>
                        <a:ea typeface="+mn-ea"/>
                        <a:cs typeface="+mn-cs"/>
                      </a:endParaRPr>
                    </a:p>
                  </a:txBody>
                  <a:tcPr marL="68580" marR="68580" marT="0" marB="0"/>
                </a:tc>
                <a:tc>
                  <a:txBody>
                    <a:bodyPr/>
                    <a:lstStyle/>
                    <a:p>
                      <a:pPr>
                        <a:lnSpc>
                          <a:spcPts val="2000"/>
                        </a:lnSpc>
                      </a:pPr>
                      <a:r>
                        <a:rPr lang="zh-TW" altLang="zh-TW" sz="1400" kern="1200" dirty="0">
                          <a:solidFill>
                            <a:schemeClr val="dk1"/>
                          </a:solidFill>
                          <a:effectLst/>
                          <a:latin typeface="+mn-lt"/>
                          <a:ea typeface="+mn-ea"/>
                          <a:cs typeface="+mn-cs"/>
                        </a:rPr>
                        <a:t>目前大陀螺</a:t>
                      </a:r>
                      <a:r>
                        <a:rPr lang="zh-TW" altLang="zh-TW" sz="1400" kern="1200" dirty="0">
                          <a:solidFill>
                            <a:srgbClr val="FF0000"/>
                          </a:solidFill>
                          <a:effectLst/>
                          <a:latin typeface="+mn-lt"/>
                          <a:ea typeface="+mn-ea"/>
                          <a:cs typeface="+mn-cs"/>
                        </a:rPr>
                        <a:t>固定方式為烤漆鋼板</a:t>
                      </a:r>
                      <a:r>
                        <a:rPr lang="en-US" altLang="zh-TW" sz="1400" kern="1200" dirty="0">
                          <a:solidFill>
                            <a:srgbClr val="FF0000"/>
                          </a:solidFill>
                          <a:effectLst/>
                          <a:latin typeface="+mn-lt"/>
                          <a:ea typeface="+mn-ea"/>
                          <a:cs typeface="+mn-cs"/>
                        </a:rPr>
                        <a:t>(T=5mm)+</a:t>
                      </a:r>
                      <a:r>
                        <a:rPr lang="zh-TW" altLang="zh-TW" sz="1400" kern="1200" dirty="0">
                          <a:solidFill>
                            <a:srgbClr val="FF0000"/>
                          </a:solidFill>
                          <a:effectLst/>
                          <a:latin typeface="+mn-lt"/>
                          <a:ea typeface="+mn-ea"/>
                          <a:cs typeface="+mn-cs"/>
                        </a:rPr>
                        <a:t>膨脹螺栓</a:t>
                      </a:r>
                      <a:r>
                        <a:rPr lang="en-US" altLang="zh-TW" sz="1400" kern="1200" dirty="0">
                          <a:solidFill>
                            <a:srgbClr val="FF0000"/>
                          </a:solidFill>
                          <a:effectLst/>
                          <a:latin typeface="+mn-lt"/>
                          <a:ea typeface="+mn-ea"/>
                          <a:cs typeface="+mn-cs"/>
                        </a:rPr>
                        <a:t>,</a:t>
                      </a:r>
                      <a:r>
                        <a:rPr lang="zh-TW" altLang="zh-TW" sz="1400" kern="1200" dirty="0">
                          <a:solidFill>
                            <a:srgbClr val="FF0000"/>
                          </a:solidFill>
                          <a:effectLst/>
                          <a:latin typeface="+mn-lt"/>
                          <a:ea typeface="+mn-ea"/>
                          <a:cs typeface="+mn-cs"/>
                        </a:rPr>
                        <a:t>固定溜滑梯的支撐柱目前落柱以地下停車場下方柱或樑的位置設置，目前落柱數量為</a:t>
                      </a:r>
                      <a:r>
                        <a:rPr lang="en-US" altLang="zh-TW" sz="1400" kern="1200" dirty="0">
                          <a:solidFill>
                            <a:srgbClr val="FF0000"/>
                          </a:solidFill>
                          <a:effectLst/>
                          <a:latin typeface="+mn-lt"/>
                          <a:ea typeface="+mn-ea"/>
                          <a:cs typeface="+mn-cs"/>
                        </a:rPr>
                        <a:t>4</a:t>
                      </a:r>
                      <a:r>
                        <a:rPr lang="zh-TW" altLang="zh-TW" sz="1400" kern="1200" dirty="0">
                          <a:solidFill>
                            <a:srgbClr val="FF0000"/>
                          </a:solidFill>
                          <a:effectLst/>
                          <a:latin typeface="+mn-lt"/>
                          <a:ea typeface="+mn-ea"/>
                          <a:cs typeface="+mn-cs"/>
                        </a:rPr>
                        <a:t>組</a:t>
                      </a:r>
                      <a:r>
                        <a:rPr lang="zh-TW" altLang="zh-TW" sz="1400" kern="1200" dirty="0">
                          <a:solidFill>
                            <a:schemeClr val="dk1"/>
                          </a:solidFill>
                          <a:effectLst/>
                          <a:latin typeface="+mn-lt"/>
                          <a:ea typeface="+mn-ea"/>
                          <a:cs typeface="+mn-cs"/>
                        </a:rPr>
                        <a:t>。</a:t>
                      </a:r>
                      <a:endParaRPr lang="en-US" altLang="zh-TW"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4005205650"/>
                  </a:ext>
                </a:extLst>
              </a:tr>
            </a:tbl>
          </a:graphicData>
        </a:graphic>
      </p:graphicFrame>
    </p:spTree>
    <p:extLst>
      <p:ext uri="{BB962C8B-B14F-4D97-AF65-F5344CB8AC3E}">
        <p14:creationId xmlns:p14="http://schemas.microsoft.com/office/powerpoint/2010/main" xmlns="" val="20239269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Autofit/>
          </a:bodyPr>
          <a:lstStyle/>
          <a:p>
            <a:pPr algn="l"/>
            <a:r>
              <a:rPr lang="zh-TW" altLang="en-US" sz="2800" dirty="0">
                <a:solidFill>
                  <a:schemeClr val="tx1"/>
                </a:solidFill>
                <a:latin typeface="+mj-ea"/>
              </a:rPr>
              <a:t>審查意見回覆表</a:t>
            </a:r>
          </a:p>
        </p:txBody>
      </p:sp>
      <p:sp>
        <p:nvSpPr>
          <p:cNvPr id="2" name="投影片編號版面配置區 1"/>
          <p:cNvSpPr>
            <a:spLocks noGrp="1"/>
          </p:cNvSpPr>
          <p:nvPr>
            <p:ph type="sldNum" sz="quarter" idx="12"/>
          </p:nvPr>
        </p:nvSpPr>
        <p:spPr>
          <a:xfrm>
            <a:off x="8604447" y="6482569"/>
            <a:ext cx="5553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200" b="0" i="0" u="none" strike="noStrike" kern="1200" cap="none" spc="0" normalizeH="0" baseline="0" noProof="0" smtClean="0">
                <a:ln>
                  <a:noFill/>
                </a:ln>
                <a:solidFill>
                  <a:prstClr val="black">
                    <a:tint val="75000"/>
                  </a:prstClr>
                </a:solidFill>
                <a:effectLst/>
                <a:uLnTx/>
                <a:uFillTx/>
                <a:ea typeface="華康超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TW" altLang="en-US" sz="1200" b="0" i="0" u="none" strike="noStrike" kern="1200" cap="none" spc="0" normalizeH="0" baseline="0" noProof="0" dirty="0">
              <a:ln>
                <a:noFill/>
              </a:ln>
              <a:solidFill>
                <a:prstClr val="black">
                  <a:tint val="75000"/>
                </a:prstClr>
              </a:solidFill>
              <a:effectLst/>
              <a:uLnTx/>
              <a:uFillTx/>
              <a:ea typeface="華康超明體"/>
              <a:cs typeface="+mn-cs"/>
            </a:endParaRPr>
          </a:p>
        </p:txBody>
      </p:sp>
      <p:graphicFrame>
        <p:nvGraphicFramePr>
          <p:cNvPr id="9" name="表格 8"/>
          <p:cNvGraphicFramePr>
            <a:graphicFrameLocks noGrp="1"/>
          </p:cNvGraphicFramePr>
          <p:nvPr/>
        </p:nvGraphicFramePr>
        <p:xfrm>
          <a:off x="119607" y="843800"/>
          <a:ext cx="8904786" cy="5767492"/>
        </p:xfrm>
        <a:graphic>
          <a:graphicData uri="http://schemas.openxmlformats.org/drawingml/2006/table">
            <a:tbl>
              <a:tblPr firstRow="1" bandRow="1">
                <a:tableStyleId>{5C22544A-7EE6-4342-B048-85BDC9FD1C3A}</a:tableStyleId>
              </a:tblPr>
              <a:tblGrid>
                <a:gridCol w="634794">
                  <a:extLst>
                    <a:ext uri="{9D8B030D-6E8A-4147-A177-3AD203B41FA5}">
                      <a16:colId xmlns:a16="http://schemas.microsoft.com/office/drawing/2014/main" xmlns="" val="20000"/>
                    </a:ext>
                  </a:extLst>
                </a:gridCol>
                <a:gridCol w="4177639">
                  <a:extLst>
                    <a:ext uri="{9D8B030D-6E8A-4147-A177-3AD203B41FA5}">
                      <a16:colId xmlns:a16="http://schemas.microsoft.com/office/drawing/2014/main" xmlns="" val="20001"/>
                    </a:ext>
                  </a:extLst>
                </a:gridCol>
                <a:gridCol w="4092353">
                  <a:extLst>
                    <a:ext uri="{9D8B030D-6E8A-4147-A177-3AD203B41FA5}">
                      <a16:colId xmlns:a16="http://schemas.microsoft.com/office/drawing/2014/main" xmlns="" val="1360673398"/>
                    </a:ext>
                  </a:extLst>
                </a:gridCol>
              </a:tblGrid>
              <a:tr h="292583">
                <a:tc>
                  <a:txBody>
                    <a:bodyPr/>
                    <a:lstStyle/>
                    <a:p>
                      <a:pPr algn="ctr"/>
                      <a:r>
                        <a:rPr lang="zh-TW" altLang="en-US" sz="1400" dirty="0"/>
                        <a:t>項次</a:t>
                      </a:r>
                      <a:endParaRPr lang="zh-TW" altLang="en-US" sz="1400" dirty="0">
                        <a:solidFill>
                          <a:schemeClr val="bg1"/>
                        </a:solidFill>
                      </a:endParaRPr>
                    </a:p>
                  </a:txBody>
                  <a:tcPr marL="91432" marR="91432" marT="45718" marB="45718"/>
                </a:tc>
                <a:tc>
                  <a:txBody>
                    <a:bodyPr/>
                    <a:lstStyle/>
                    <a:p>
                      <a:pPr algn="ctr"/>
                      <a:r>
                        <a:rPr lang="zh-TW" altLang="zh-TW" sz="1400" kern="1200" dirty="0">
                          <a:effectLst/>
                        </a:rPr>
                        <a:t>審查意見</a:t>
                      </a:r>
                      <a:endParaRPr lang="zh-TW" altLang="en-US" sz="1400" dirty="0">
                        <a:solidFill>
                          <a:schemeClr val="bg1"/>
                        </a:solidFill>
                      </a:endParaRPr>
                    </a:p>
                  </a:txBody>
                  <a:tcPr marL="91432" marR="91432" marT="45718" marB="45718"/>
                </a:tc>
                <a:tc>
                  <a:txBody>
                    <a:bodyPr/>
                    <a:lstStyle/>
                    <a:p>
                      <a:pPr algn="ctr"/>
                      <a:r>
                        <a:rPr lang="zh-TW" altLang="zh-TW" sz="1400" kern="1200">
                          <a:effectLst/>
                        </a:rPr>
                        <a:t>審查意見回覆</a:t>
                      </a:r>
                      <a:endParaRPr lang="zh-TW" altLang="en-US" sz="1400" dirty="0">
                        <a:solidFill>
                          <a:schemeClr val="bg1"/>
                        </a:solidFill>
                      </a:endParaRPr>
                    </a:p>
                  </a:txBody>
                  <a:tcPr marL="91432" marR="91432" marT="45718" marB="45718"/>
                </a:tc>
                <a:extLst>
                  <a:ext uri="{0D108BD9-81ED-4DB2-BD59-A6C34878D82A}">
                    <a16:rowId xmlns:a16="http://schemas.microsoft.com/office/drawing/2014/main" xmlns="" val="10000"/>
                  </a:ext>
                </a:extLst>
              </a:tr>
              <a:tr h="497394">
                <a:tc>
                  <a:txBody>
                    <a:bodyPr/>
                    <a:lstStyle/>
                    <a:p>
                      <a:pPr algn="ctr">
                        <a:lnSpc>
                          <a:spcPct val="100000"/>
                        </a:lnSpc>
                      </a:pPr>
                      <a:r>
                        <a:rPr lang="en-US" altLang="zh-TW" sz="1400" dirty="0"/>
                        <a:t>8</a:t>
                      </a:r>
                      <a:endParaRPr lang="zh-TW" altLang="en-US" sz="1400" dirty="0"/>
                    </a:p>
                  </a:txBody>
                  <a:tcPr marL="91432" marR="91432" marT="45718" marB="45718"/>
                </a:tc>
                <a:tc>
                  <a:txBody>
                    <a:bodyPr/>
                    <a:lstStyle/>
                    <a:p>
                      <a:pPr>
                        <a:lnSpc>
                          <a:spcPts val="2000"/>
                        </a:lnSpc>
                      </a:pPr>
                      <a:r>
                        <a:rPr lang="zh-TW" altLang="zh-TW" sz="1400" kern="1200" dirty="0">
                          <a:solidFill>
                            <a:schemeClr val="dk1"/>
                          </a:solidFill>
                          <a:effectLst/>
                          <a:latin typeface="+mn-lt"/>
                          <a:ea typeface="+mn-ea"/>
                          <a:cs typeface="+mn-cs"/>
                        </a:rPr>
                        <a:t>盪鞦韆區安全距離內盡量增設好朋友盪鞦韆及單人鞦韆。</a:t>
                      </a:r>
                      <a:endParaRPr lang="zh-TW" altLang="en-US" sz="1400" kern="1200" dirty="0">
                        <a:solidFill>
                          <a:schemeClr val="dk1"/>
                        </a:solidFill>
                        <a:effectLst/>
                        <a:latin typeface="+mn-lt"/>
                        <a:ea typeface="+mn-ea"/>
                        <a:cs typeface="+mn-cs"/>
                      </a:endParaRPr>
                    </a:p>
                  </a:txBody>
                  <a:tcPr marL="91432" marR="91432" marT="45718" marB="45718"/>
                </a:tc>
                <a:tc>
                  <a:txBody>
                    <a:bodyPr/>
                    <a:lstStyle/>
                    <a:p>
                      <a:pPr>
                        <a:lnSpc>
                          <a:spcPts val="2000"/>
                        </a:lnSpc>
                      </a:pPr>
                      <a:r>
                        <a:rPr lang="zh-TW" altLang="zh-TW" sz="1400" kern="1200" dirty="0">
                          <a:solidFill>
                            <a:schemeClr val="dk1"/>
                          </a:solidFill>
                          <a:effectLst/>
                          <a:latin typeface="+mn-lt"/>
                          <a:ea typeface="+mn-ea"/>
                          <a:cs typeface="+mn-cs"/>
                        </a:rPr>
                        <a:t>盪鞦韆區目前</a:t>
                      </a:r>
                      <a:r>
                        <a:rPr lang="zh-TW" altLang="zh-TW" sz="1400" kern="1200" dirty="0">
                          <a:solidFill>
                            <a:srgbClr val="FF0000"/>
                          </a:solidFill>
                          <a:effectLst/>
                          <a:latin typeface="+mn-lt"/>
                          <a:ea typeface="+mn-ea"/>
                          <a:cs typeface="+mn-cs"/>
                        </a:rPr>
                        <a:t>增加</a:t>
                      </a:r>
                      <a:r>
                        <a:rPr lang="en-US" altLang="zh-TW" sz="1400" kern="1200" dirty="0">
                          <a:solidFill>
                            <a:srgbClr val="FF0000"/>
                          </a:solidFill>
                          <a:effectLst/>
                          <a:latin typeface="+mn-lt"/>
                          <a:ea typeface="+mn-ea"/>
                          <a:cs typeface="+mn-cs"/>
                        </a:rPr>
                        <a:t>2</a:t>
                      </a:r>
                      <a:r>
                        <a:rPr lang="zh-TW" altLang="zh-TW" sz="1400" kern="1200" dirty="0">
                          <a:solidFill>
                            <a:srgbClr val="FF0000"/>
                          </a:solidFill>
                          <a:effectLst/>
                          <a:latin typeface="+mn-lt"/>
                          <a:ea typeface="+mn-ea"/>
                          <a:cs typeface="+mn-cs"/>
                        </a:rPr>
                        <a:t>組雙人鞦韆</a:t>
                      </a:r>
                      <a:r>
                        <a:rPr lang="zh-TW" altLang="zh-TW" sz="1400" kern="1200" dirty="0">
                          <a:solidFill>
                            <a:schemeClr val="dk1"/>
                          </a:solidFill>
                          <a:effectLst/>
                          <a:latin typeface="+mn-lt"/>
                          <a:ea typeface="+mn-ea"/>
                          <a:cs typeface="+mn-cs"/>
                        </a:rPr>
                        <a:t>。詳圖</a:t>
                      </a:r>
                      <a:r>
                        <a:rPr lang="en-US" altLang="zh-TW" sz="1400" kern="1200" dirty="0">
                          <a:solidFill>
                            <a:schemeClr val="dk1"/>
                          </a:solidFill>
                          <a:effectLst/>
                          <a:latin typeface="+mn-lt"/>
                          <a:ea typeface="+mn-ea"/>
                          <a:cs typeface="+mn-cs"/>
                        </a:rPr>
                        <a:t>A1-04</a:t>
                      </a:r>
                      <a:endParaRPr lang="zh-TW" altLang="en-US" sz="1400" kern="1200" dirty="0">
                        <a:solidFill>
                          <a:schemeClr val="dk1"/>
                        </a:solidFill>
                        <a:effectLst/>
                        <a:latin typeface="+mn-lt"/>
                        <a:ea typeface="+mn-ea"/>
                        <a:cs typeface="+mn-cs"/>
                      </a:endParaRPr>
                    </a:p>
                  </a:txBody>
                  <a:tcPr marL="91432" marR="91432" marT="45718" marB="45718"/>
                </a:tc>
                <a:extLst>
                  <a:ext uri="{0D108BD9-81ED-4DB2-BD59-A6C34878D82A}">
                    <a16:rowId xmlns:a16="http://schemas.microsoft.com/office/drawing/2014/main" xmlns="" val="10001"/>
                  </a:ext>
                </a:extLst>
              </a:tr>
              <a:tr h="322088">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9</a:t>
                      </a:r>
                      <a:endParaRPr lang="zh-TW" sz="1400" kern="1200" dirty="0">
                        <a:solidFill>
                          <a:schemeClr val="dk1"/>
                        </a:solidFill>
                        <a:latin typeface="+mn-lt"/>
                        <a:ea typeface="+mn-ea"/>
                        <a:cs typeface="+mn-cs"/>
                      </a:endParaRPr>
                    </a:p>
                  </a:txBody>
                  <a:tcPr marL="68580" marR="68580" marT="0" marB="0" anchor="ctr"/>
                </a:tc>
                <a:tc>
                  <a:txBody>
                    <a:bodyPr/>
                    <a:lstStyle/>
                    <a:p>
                      <a:pPr algn="just">
                        <a:lnSpc>
                          <a:spcPts val="2000"/>
                        </a:lnSpc>
                        <a:spcAft>
                          <a:spcPts val="0"/>
                        </a:spcAft>
                      </a:pPr>
                      <a:r>
                        <a:rPr lang="en-US" altLang="zh-TW" sz="1400" kern="1200" dirty="0">
                          <a:solidFill>
                            <a:schemeClr val="dk1"/>
                          </a:solidFill>
                          <a:effectLst/>
                          <a:latin typeface="+mn-lt"/>
                          <a:ea typeface="+mn-ea"/>
                          <a:cs typeface="+mn-cs"/>
                        </a:rPr>
                        <a:t>DASI</a:t>
                      </a:r>
                      <a:r>
                        <a:rPr lang="zh-TW" altLang="zh-TW" sz="1400" kern="1200" dirty="0">
                          <a:solidFill>
                            <a:schemeClr val="dk1"/>
                          </a:solidFill>
                          <a:effectLst/>
                          <a:latin typeface="+mn-lt"/>
                          <a:ea typeface="+mn-ea"/>
                          <a:cs typeface="+mn-cs"/>
                        </a:rPr>
                        <a:t>四個字攀爬高度及間距再加大。</a:t>
                      </a:r>
                      <a:endParaRPr lang="zh-TW" altLang="en-US" sz="1400" kern="1200" dirty="0">
                        <a:solidFill>
                          <a:schemeClr val="dk1"/>
                        </a:solidFill>
                        <a:effectLst/>
                        <a:latin typeface="+mn-lt"/>
                        <a:ea typeface="+mn-ea"/>
                        <a:cs typeface="+mn-cs"/>
                      </a:endParaRPr>
                    </a:p>
                  </a:txBody>
                  <a:tcPr marL="68580" marR="68580" marT="0" marB="0"/>
                </a:tc>
                <a:tc>
                  <a:txBody>
                    <a:bodyPr/>
                    <a:lstStyle/>
                    <a:p>
                      <a:pPr algn="just">
                        <a:lnSpc>
                          <a:spcPts val="2000"/>
                        </a:lnSpc>
                        <a:spcAft>
                          <a:spcPts val="0"/>
                        </a:spcAft>
                      </a:pPr>
                      <a:r>
                        <a:rPr lang="zh-TW" altLang="zh-TW" sz="1400" kern="1200" dirty="0">
                          <a:solidFill>
                            <a:srgbClr val="FF0000"/>
                          </a:solidFill>
                          <a:effectLst/>
                          <a:latin typeface="+mn-lt"/>
                          <a:ea typeface="+mn-ea"/>
                          <a:cs typeface="+mn-cs"/>
                        </a:rPr>
                        <a:t>高度為</a:t>
                      </a:r>
                      <a:r>
                        <a:rPr lang="en-US" altLang="zh-TW" sz="1400" kern="1200" dirty="0">
                          <a:solidFill>
                            <a:srgbClr val="FF0000"/>
                          </a:solidFill>
                          <a:effectLst/>
                          <a:latin typeface="+mn-lt"/>
                          <a:ea typeface="+mn-ea"/>
                          <a:cs typeface="+mn-cs"/>
                        </a:rPr>
                        <a:t>250</a:t>
                      </a:r>
                      <a:r>
                        <a:rPr lang="zh-TW" altLang="zh-TW" sz="1400" kern="1200" dirty="0">
                          <a:solidFill>
                            <a:srgbClr val="FF0000"/>
                          </a:solidFill>
                          <a:effectLst/>
                          <a:latin typeface="+mn-lt"/>
                          <a:ea typeface="+mn-ea"/>
                          <a:cs typeface="+mn-cs"/>
                        </a:rPr>
                        <a:t>公分</a:t>
                      </a:r>
                      <a:r>
                        <a:rPr lang="zh-TW" altLang="zh-TW" sz="1400" kern="1200" dirty="0">
                          <a:solidFill>
                            <a:schemeClr val="dk1"/>
                          </a:solidFill>
                          <a:effectLst/>
                          <a:latin typeface="+mn-lt"/>
                          <a:ea typeface="+mn-ea"/>
                          <a:cs typeface="+mn-cs"/>
                        </a:rPr>
                        <a:t>不等，字與字最少</a:t>
                      </a:r>
                      <a:r>
                        <a:rPr lang="zh-TW" altLang="zh-TW" sz="1400" kern="1200" dirty="0">
                          <a:solidFill>
                            <a:srgbClr val="FF0000"/>
                          </a:solidFill>
                          <a:effectLst/>
                          <a:latin typeface="+mn-lt"/>
                          <a:ea typeface="+mn-ea"/>
                          <a:cs typeface="+mn-cs"/>
                        </a:rPr>
                        <a:t>為</a:t>
                      </a:r>
                      <a:r>
                        <a:rPr lang="en-US" altLang="zh-TW" sz="1400" kern="1200" dirty="0">
                          <a:solidFill>
                            <a:srgbClr val="FF0000"/>
                          </a:solidFill>
                          <a:effectLst/>
                          <a:latin typeface="+mn-lt"/>
                          <a:ea typeface="+mn-ea"/>
                          <a:cs typeface="+mn-cs"/>
                        </a:rPr>
                        <a:t>183</a:t>
                      </a:r>
                      <a:r>
                        <a:rPr lang="zh-TW" altLang="zh-TW" sz="1400" kern="1200" dirty="0">
                          <a:solidFill>
                            <a:srgbClr val="FF0000"/>
                          </a:solidFill>
                          <a:effectLst/>
                          <a:latin typeface="+mn-lt"/>
                          <a:ea typeface="+mn-ea"/>
                          <a:cs typeface="+mn-cs"/>
                        </a:rPr>
                        <a:t>公分</a:t>
                      </a:r>
                      <a:r>
                        <a:rPr lang="zh-TW" altLang="zh-TW" sz="1400" kern="1200" dirty="0">
                          <a:solidFill>
                            <a:schemeClr val="dk1"/>
                          </a:solidFill>
                          <a:effectLst/>
                          <a:latin typeface="+mn-lt"/>
                          <a:ea typeface="+mn-ea"/>
                          <a:cs typeface="+mn-cs"/>
                        </a:rPr>
                        <a:t>以上。</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3"/>
                  </a:ext>
                </a:extLst>
              </a:tr>
              <a:tr h="467529">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10</a:t>
                      </a:r>
                      <a:endParaRPr lang="zh-TW" sz="1400" kern="1200" dirty="0">
                        <a:solidFill>
                          <a:schemeClr val="dk1"/>
                        </a:solidFill>
                        <a:latin typeface="+mn-lt"/>
                        <a:ea typeface="+mn-ea"/>
                        <a:cs typeface="+mn-cs"/>
                      </a:endParaRPr>
                    </a:p>
                  </a:txBody>
                  <a:tcPr marL="68580" marR="68580" marT="0" marB="0" anchor="ctr"/>
                </a:tc>
                <a:tc>
                  <a:txBody>
                    <a:bodyPr/>
                    <a:lstStyle/>
                    <a:p>
                      <a:pPr algn="just">
                        <a:lnSpc>
                          <a:spcPts val="2000"/>
                        </a:lnSpc>
                        <a:spcAft>
                          <a:spcPts val="0"/>
                        </a:spcAft>
                      </a:pPr>
                      <a:r>
                        <a:rPr lang="zh-TW" altLang="zh-TW" sz="1400" kern="1200" dirty="0">
                          <a:solidFill>
                            <a:schemeClr val="dk1"/>
                          </a:solidFill>
                          <a:effectLst/>
                          <a:latin typeface="+mn-lt"/>
                          <a:ea typeface="+mn-ea"/>
                          <a:cs typeface="+mn-cs"/>
                        </a:rPr>
                        <a:t>三層土丘可加涵洞及小滑梯。</a:t>
                      </a:r>
                      <a:endParaRPr lang="zh-TW" altLang="en-US" sz="1400" kern="1200" dirty="0">
                        <a:solidFill>
                          <a:schemeClr val="dk1"/>
                        </a:solidFill>
                        <a:effectLst/>
                        <a:latin typeface="+mn-lt"/>
                        <a:ea typeface="+mn-ea"/>
                        <a:cs typeface="+mn-cs"/>
                      </a:endParaRPr>
                    </a:p>
                  </a:txBody>
                  <a:tcPr marL="68580" marR="68580" marT="0" marB="0"/>
                </a:tc>
                <a:tc>
                  <a:txBody>
                    <a:bodyPr/>
                    <a:lstStyle/>
                    <a:p>
                      <a:pPr algn="just">
                        <a:lnSpc>
                          <a:spcPts val="2000"/>
                        </a:lnSpc>
                        <a:spcAft>
                          <a:spcPts val="0"/>
                        </a:spcAft>
                      </a:pPr>
                      <a:r>
                        <a:rPr lang="zh-TW" altLang="zh-TW" sz="1400" kern="1200" dirty="0">
                          <a:solidFill>
                            <a:schemeClr val="dk1"/>
                          </a:solidFill>
                          <a:effectLst/>
                          <a:latin typeface="+mn-lt"/>
                          <a:ea typeface="+mn-ea"/>
                          <a:cs typeface="+mn-cs"/>
                        </a:rPr>
                        <a:t>統整使用單位需求，目前以</a:t>
                      </a:r>
                      <a:r>
                        <a:rPr lang="zh-TW" altLang="zh-TW" sz="1400" kern="1200" dirty="0">
                          <a:solidFill>
                            <a:srgbClr val="FF0000"/>
                          </a:solidFill>
                          <a:effectLst/>
                          <a:latin typeface="+mn-lt"/>
                          <a:ea typeface="+mn-ea"/>
                          <a:cs typeface="+mn-cs"/>
                        </a:rPr>
                        <a:t>一組小土丘</a:t>
                      </a:r>
                      <a:r>
                        <a:rPr lang="zh-TW" altLang="zh-TW" sz="1400" kern="1200" dirty="0">
                          <a:solidFill>
                            <a:schemeClr val="dk1"/>
                          </a:solidFill>
                          <a:effectLst/>
                          <a:latin typeface="+mn-lt"/>
                          <a:ea typeface="+mn-ea"/>
                          <a:cs typeface="+mn-cs"/>
                        </a:rPr>
                        <a:t>，新</a:t>
                      </a:r>
                      <a:r>
                        <a:rPr lang="zh-TW" altLang="zh-TW" sz="1400" kern="1200" dirty="0">
                          <a:solidFill>
                            <a:srgbClr val="FF0000"/>
                          </a:solidFill>
                          <a:effectLst/>
                          <a:latin typeface="+mn-lt"/>
                          <a:ea typeface="+mn-ea"/>
                          <a:cs typeface="+mn-cs"/>
                        </a:rPr>
                        <a:t>納入造型山丘。詳圖</a:t>
                      </a:r>
                      <a:r>
                        <a:rPr lang="en-US" altLang="zh-TW" sz="1400" kern="1200" dirty="0">
                          <a:solidFill>
                            <a:srgbClr val="FF0000"/>
                          </a:solidFill>
                          <a:effectLst/>
                          <a:latin typeface="+mn-lt"/>
                          <a:ea typeface="+mn-ea"/>
                          <a:cs typeface="+mn-cs"/>
                        </a:rPr>
                        <a:t>A1-0</a:t>
                      </a:r>
                      <a:r>
                        <a:rPr lang="en-US" altLang="zh-TW" sz="1400" kern="1200" dirty="0">
                          <a:solidFill>
                            <a:schemeClr val="dk1"/>
                          </a:solidFill>
                          <a:effectLst/>
                          <a:latin typeface="+mn-lt"/>
                          <a:ea typeface="+mn-ea"/>
                          <a:cs typeface="+mn-cs"/>
                        </a:rPr>
                        <a:t>4</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4"/>
                  </a:ext>
                </a:extLst>
              </a:tr>
              <a:tr h="348645">
                <a:tc gridSpan="3">
                  <a:txBody>
                    <a:bodyPr/>
                    <a:lstStyle/>
                    <a:p>
                      <a:pPr marL="0" algn="l" defTabSz="914400" rtl="0" eaLnBrk="1" latinLnBrk="0" hangingPunct="1">
                        <a:lnSpc>
                          <a:spcPts val="2000"/>
                        </a:lnSpc>
                        <a:spcAft>
                          <a:spcPts val="0"/>
                        </a:spcAft>
                      </a:pPr>
                      <a:r>
                        <a:rPr lang="zh-TW" altLang="zh-TW" sz="1400" kern="1200" dirty="0">
                          <a:solidFill>
                            <a:schemeClr val="dk1"/>
                          </a:solidFill>
                          <a:effectLst/>
                          <a:latin typeface="+mn-lt"/>
                          <a:ea typeface="+mn-ea"/>
                          <a:cs typeface="+mn-cs"/>
                        </a:rPr>
                        <a:t>葉家蓁</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家長代表</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a:t>
                      </a:r>
                      <a:endParaRPr lang="zh-TW" altLang="en-US" sz="1400" kern="1200" dirty="0">
                        <a:solidFill>
                          <a:schemeClr val="dk1"/>
                        </a:solidFill>
                        <a:effectLst/>
                        <a:latin typeface="+mn-lt"/>
                        <a:ea typeface="+mn-ea"/>
                        <a:cs typeface="+mn-cs"/>
                      </a:endParaRPr>
                    </a:p>
                  </a:txBody>
                  <a:tcPr marL="68580" marR="68580" marT="0" marB="0" anchor="ctr"/>
                </a:tc>
                <a:tc hMerge="1">
                  <a:txBody>
                    <a:bodyPr/>
                    <a:lstStyle/>
                    <a:p>
                      <a:pPr algn="just">
                        <a:lnSpc>
                          <a:spcPts val="2000"/>
                        </a:lnSpc>
                        <a:spcAft>
                          <a:spcPts val="0"/>
                        </a:spcAft>
                      </a:pPr>
                      <a:endParaRPr lang="zh-TW" altLang="en-US" sz="1400" kern="1200" dirty="0">
                        <a:solidFill>
                          <a:schemeClr val="dk1"/>
                        </a:solidFill>
                        <a:effectLst/>
                        <a:latin typeface="+mn-lt"/>
                        <a:ea typeface="+mn-ea"/>
                        <a:cs typeface="+mn-cs"/>
                      </a:endParaRPr>
                    </a:p>
                  </a:txBody>
                  <a:tcPr marL="68580" marR="68580" marT="0" marB="0"/>
                </a:tc>
                <a:tc hMerge="1">
                  <a:txBody>
                    <a:bodyPr/>
                    <a:lstStyle/>
                    <a:p>
                      <a:endParaRPr lang="zh-TW" altLang="en-US"/>
                    </a:p>
                  </a:txBody>
                  <a:tcPr/>
                </a:tc>
                <a:extLst>
                  <a:ext uri="{0D108BD9-81ED-4DB2-BD59-A6C34878D82A}">
                    <a16:rowId xmlns:a16="http://schemas.microsoft.com/office/drawing/2014/main" xmlns="" val="10005"/>
                  </a:ext>
                </a:extLst>
              </a:tr>
              <a:tr h="303945">
                <a:tc>
                  <a:txBody>
                    <a:bodyPr/>
                    <a:lstStyle/>
                    <a:p>
                      <a:pPr marL="0" marR="0" indent="0" algn="ctr" defTabSz="1075334" rtl="0" eaLnBrk="1" fontAlgn="auto" latinLnBrk="0" hangingPunct="1">
                        <a:lnSpc>
                          <a:spcPts val="2000"/>
                        </a:lnSpc>
                        <a:spcBef>
                          <a:spcPts val="0"/>
                        </a:spcBef>
                        <a:spcAft>
                          <a:spcPts val="0"/>
                        </a:spcAft>
                        <a:buClrTx/>
                        <a:buSzTx/>
                        <a:buFontTx/>
                        <a:buNone/>
                        <a:tabLst/>
                        <a:defRPr/>
                      </a:pPr>
                      <a:r>
                        <a:rPr lang="en-US" altLang="zh-TW" sz="1400" dirty="0"/>
                        <a:t>1</a:t>
                      </a:r>
                      <a:endParaRPr lang="zh-TW" altLang="en-US" sz="1400" dirty="0"/>
                    </a:p>
                  </a:txBody>
                  <a:tcPr marL="68580" marR="68580" marT="0" marB="0" anchor="ctr"/>
                </a:tc>
                <a:tc>
                  <a:txBody>
                    <a:bodyPr/>
                    <a:lstStyle/>
                    <a:p>
                      <a:pPr marL="0" algn="just" defTabSz="1075334" rtl="0" eaLnBrk="1" latinLnBrk="0" hangingPunct="1">
                        <a:lnSpc>
                          <a:spcPts val="2000"/>
                        </a:lnSpc>
                        <a:spcAft>
                          <a:spcPts val="0"/>
                        </a:spcAft>
                      </a:pPr>
                      <a:r>
                        <a:rPr lang="zh-TW" altLang="zh-TW" sz="1400" kern="1200" dirty="0">
                          <a:solidFill>
                            <a:schemeClr val="dk1"/>
                          </a:solidFill>
                          <a:effectLst/>
                          <a:latin typeface="+mn-lt"/>
                          <a:ea typeface="+mn-ea"/>
                          <a:cs typeface="+mn-cs"/>
                        </a:rPr>
                        <a:t>是否增加鞦韆數量，讓此區域單純以鞦韆為主。</a:t>
                      </a:r>
                      <a:endParaRPr lang="zh-TW" altLang="en-US" sz="1400" kern="1200" dirty="0">
                        <a:solidFill>
                          <a:schemeClr val="dk1"/>
                        </a:solidFill>
                        <a:effectLst/>
                        <a:latin typeface="+mn-lt"/>
                        <a:ea typeface="+mn-ea"/>
                        <a:cs typeface="+mn-cs"/>
                      </a:endParaRPr>
                    </a:p>
                  </a:txBody>
                  <a:tcPr marL="68580" marR="68580" marT="0" marB="0" anchor="ctr"/>
                </a:tc>
                <a:tc>
                  <a:txBody>
                    <a:bodyPr/>
                    <a:lstStyle/>
                    <a:p>
                      <a:pPr marL="0" algn="just" defTabSz="1075334" rtl="0" eaLnBrk="1" latinLnBrk="0" hangingPunct="1">
                        <a:lnSpc>
                          <a:spcPts val="2000"/>
                        </a:lnSpc>
                        <a:spcAft>
                          <a:spcPts val="0"/>
                        </a:spcAft>
                      </a:pPr>
                      <a:r>
                        <a:rPr lang="zh-TW" altLang="zh-TW" sz="1400" kern="1200" dirty="0">
                          <a:solidFill>
                            <a:schemeClr val="dk1"/>
                          </a:solidFill>
                          <a:effectLst/>
                          <a:latin typeface="+mn-lt"/>
                          <a:ea typeface="+mn-ea"/>
                          <a:cs typeface="+mn-cs"/>
                        </a:rPr>
                        <a:t>遵照辦理。詳圖</a:t>
                      </a:r>
                      <a:r>
                        <a:rPr lang="en-US" altLang="zh-TW" sz="1400" kern="1200" dirty="0">
                          <a:solidFill>
                            <a:schemeClr val="dk1"/>
                          </a:solidFill>
                          <a:effectLst/>
                          <a:latin typeface="+mn-lt"/>
                          <a:ea typeface="+mn-ea"/>
                          <a:cs typeface="+mn-cs"/>
                        </a:rPr>
                        <a:t>A1-04</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6"/>
                  </a:ext>
                </a:extLst>
              </a:tr>
              <a:tr h="249037">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2</a:t>
                      </a:r>
                      <a:endParaRPr lang="zh-TW" sz="1400" kern="1200" dirty="0">
                        <a:solidFill>
                          <a:schemeClr val="dk1"/>
                        </a:solidFill>
                        <a:latin typeface="+mn-lt"/>
                        <a:ea typeface="+mn-ea"/>
                        <a:cs typeface="+mn-cs"/>
                      </a:endParaRPr>
                    </a:p>
                  </a:txBody>
                  <a:tcPr marL="68580" marR="68580" marT="0" marB="0" anchor="ctr"/>
                </a:tc>
                <a:tc>
                  <a:txBody>
                    <a:bodyPr/>
                    <a:lstStyle/>
                    <a:p>
                      <a:pPr marL="0" algn="just" defTabSz="1075334" rtl="0" eaLnBrk="1" latinLnBrk="0" hangingPunct="1">
                        <a:lnSpc>
                          <a:spcPts val="2000"/>
                        </a:lnSpc>
                        <a:spcAft>
                          <a:spcPts val="0"/>
                        </a:spcAft>
                      </a:pPr>
                      <a:r>
                        <a:rPr lang="zh-TW" altLang="en-US" sz="1400" kern="1200" dirty="0">
                          <a:solidFill>
                            <a:schemeClr val="dk1"/>
                          </a:solidFill>
                          <a:effectLst/>
                          <a:latin typeface="+mn-lt"/>
                          <a:ea typeface="+mn-ea"/>
                          <a:cs typeface="+mn-cs"/>
                        </a:rPr>
                        <a:t>加高加寬彩虹攀爬牆。</a:t>
                      </a:r>
                    </a:p>
                  </a:txBody>
                  <a:tcPr marL="68580" marR="68580" marT="0" marB="0"/>
                </a:tc>
                <a:tc>
                  <a:txBody>
                    <a:bodyPr/>
                    <a:lstStyle/>
                    <a:p>
                      <a:pPr marL="0" algn="just" defTabSz="1075334" rtl="0" eaLnBrk="1" latinLnBrk="0" hangingPunct="1">
                        <a:lnSpc>
                          <a:spcPts val="2000"/>
                        </a:lnSpc>
                        <a:spcAft>
                          <a:spcPts val="0"/>
                        </a:spcAft>
                      </a:pPr>
                      <a:r>
                        <a:rPr lang="zh-TW" altLang="zh-TW" sz="1400" kern="1200">
                          <a:solidFill>
                            <a:schemeClr val="dk1"/>
                          </a:solidFill>
                          <a:effectLst/>
                          <a:latin typeface="+mn-lt"/>
                          <a:ea typeface="+mn-ea"/>
                          <a:cs typeface="+mn-cs"/>
                        </a:rPr>
                        <a:t>遵照辦理。</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7"/>
                  </a:ext>
                </a:extLst>
              </a:tr>
              <a:tr h="483859">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3</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彩虹爬梯和造型陀螺的爬梯，使用一致顏色</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讓其有陀螺拋繩之意向。</a:t>
                      </a:r>
                      <a:endParaRPr lang="en-US" altLang="zh-TW" sz="1400" kern="1200" dirty="0">
                        <a:solidFill>
                          <a:schemeClr val="dk1"/>
                        </a:solidFill>
                        <a:effectLst/>
                        <a:latin typeface="+mn-lt"/>
                        <a:ea typeface="+mn-ea"/>
                        <a:cs typeface="+mn-cs"/>
                      </a:endParaRPr>
                    </a:p>
                  </a:txBody>
                  <a:tcPr marL="68580" marR="68580" marT="0" marB="0"/>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遵照辦理。</a:t>
                      </a:r>
                      <a:endParaRPr lang="en-US" altLang="zh-TW"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3552936212"/>
                  </a:ext>
                </a:extLst>
              </a:tr>
              <a:tr h="342678">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4</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陀螺座椅使其可以轉動，讓來目的陀螺轉動的意向。</a:t>
                      </a:r>
                      <a:endParaRPr lang="en-US" altLang="zh-TW" sz="1400" kern="1200" dirty="0">
                        <a:solidFill>
                          <a:schemeClr val="dk1"/>
                        </a:solidFill>
                        <a:effectLst/>
                        <a:latin typeface="+mn-lt"/>
                        <a:ea typeface="+mn-ea"/>
                        <a:cs typeface="+mn-cs"/>
                      </a:endParaRPr>
                    </a:p>
                  </a:txBody>
                  <a:tcPr marL="68580" marR="68580" marT="0" marB="0"/>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遵照辦理。</a:t>
                      </a:r>
                      <a:endParaRPr lang="en-US" altLang="zh-TW"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2268009648"/>
                  </a:ext>
                </a:extLst>
              </a:tr>
              <a:tr h="633896">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5</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zh-TW" sz="1400" kern="1200">
                          <a:solidFill>
                            <a:schemeClr val="dk1"/>
                          </a:solidFill>
                          <a:effectLst/>
                          <a:latin typeface="+mn-lt"/>
                          <a:ea typeface="+mn-ea"/>
                          <a:cs typeface="+mn-cs"/>
                        </a:rPr>
                        <a:t>為使遊戲場更具特色設計主題，元素，滑梯區，盡量讓主題越明確越有特色。</a:t>
                      </a:r>
                      <a:endParaRPr lang="en-US" altLang="zh-TW" sz="1400" kern="1200" dirty="0">
                        <a:solidFill>
                          <a:schemeClr val="dk1"/>
                        </a:solidFill>
                        <a:effectLst/>
                        <a:latin typeface="+mn-lt"/>
                        <a:ea typeface="+mn-ea"/>
                        <a:cs typeface="+mn-cs"/>
                      </a:endParaRPr>
                    </a:p>
                  </a:txBody>
                  <a:tcPr marL="68580" marR="68580" marT="0" marB="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遵照辦理。</a:t>
                      </a:r>
                      <a:endParaRPr lang="en-US" altLang="zh-TW"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4005205650"/>
                  </a:ext>
                </a:extLst>
              </a:tr>
              <a:tr h="374216">
                <a:tc gridSpan="3">
                  <a:txBody>
                    <a:bodyPr/>
                    <a:lstStyle/>
                    <a:p>
                      <a:pPr marL="0" algn="l" defTabSz="914400" rtl="0" eaLnBrk="1" latinLnBrk="0" hangingPunct="1">
                        <a:lnSpc>
                          <a:spcPts val="2000"/>
                        </a:lnSpc>
                        <a:spcAft>
                          <a:spcPts val="0"/>
                        </a:spcAft>
                      </a:pPr>
                      <a:r>
                        <a:rPr lang="zh-TW" altLang="zh-TW" sz="1400" kern="1200" dirty="0">
                          <a:solidFill>
                            <a:schemeClr val="dk1"/>
                          </a:solidFill>
                          <a:effectLst/>
                          <a:latin typeface="+mn-lt"/>
                          <a:ea typeface="+mn-ea"/>
                          <a:cs typeface="+mn-cs"/>
                        </a:rPr>
                        <a:t>學校意見</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劉慈姝主任</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a:t>
                      </a:r>
                      <a:endParaRPr lang="zh-TW" altLang="en-US" sz="1400" kern="1200" dirty="0">
                        <a:solidFill>
                          <a:schemeClr val="dk1"/>
                        </a:solidFill>
                        <a:effectLst/>
                        <a:latin typeface="+mn-lt"/>
                        <a:ea typeface="+mn-ea"/>
                        <a:cs typeface="+mn-cs"/>
                      </a:endParaRPr>
                    </a:p>
                  </a:txBody>
                  <a:tcPr marL="68580" marR="68580" marT="0" marB="0" anchor="ctr"/>
                </a:tc>
                <a:tc hMerge="1">
                  <a:txBody>
                    <a:bodyPr/>
                    <a:lstStyle/>
                    <a:p>
                      <a:pPr marL="0" marR="0" indent="0" algn="just" defTabSz="1075334" rtl="0" eaLnBrk="1" fontAlgn="auto" latinLnBrk="0" hangingPunct="1">
                        <a:lnSpc>
                          <a:spcPts val="2000"/>
                        </a:lnSpc>
                        <a:spcBef>
                          <a:spcPts val="0"/>
                        </a:spcBef>
                        <a:spcAft>
                          <a:spcPts val="0"/>
                        </a:spcAft>
                        <a:buClrTx/>
                        <a:buSzTx/>
                        <a:buFontTx/>
                        <a:buNone/>
                        <a:tabLst/>
                        <a:defRPr/>
                      </a:pPr>
                      <a:endParaRPr lang="en-US" altLang="zh-TW" sz="1400" kern="1200" dirty="0">
                        <a:solidFill>
                          <a:schemeClr val="dk1"/>
                        </a:solidFill>
                        <a:effectLst/>
                        <a:latin typeface="+mn-lt"/>
                        <a:ea typeface="+mn-ea"/>
                        <a:cs typeface="+mn-cs"/>
                      </a:endParaRPr>
                    </a:p>
                  </a:txBody>
                  <a:tcPr marL="68580" marR="68580" marT="0" marB="0"/>
                </a:tc>
                <a:tc hMerge="1">
                  <a:txBody>
                    <a:bodyPr/>
                    <a:lstStyle/>
                    <a:p>
                      <a:endParaRPr lang="zh-TW" altLang="en-US"/>
                    </a:p>
                  </a:txBody>
                  <a:tcPr/>
                </a:tc>
                <a:extLst>
                  <a:ext uri="{0D108BD9-81ED-4DB2-BD59-A6C34878D82A}">
                    <a16:rowId xmlns:a16="http://schemas.microsoft.com/office/drawing/2014/main" xmlns="" val="23130221"/>
                  </a:ext>
                </a:extLst>
              </a:tr>
              <a:tr h="633896">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1</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大溪</a:t>
                      </a:r>
                      <a:r>
                        <a:rPr lang="en-US" altLang="zh-TW" sz="1400" kern="1200" dirty="0">
                          <a:solidFill>
                            <a:schemeClr val="dk1"/>
                          </a:solidFill>
                          <a:effectLst/>
                          <a:latin typeface="+mn-lt"/>
                          <a:ea typeface="+mn-ea"/>
                          <a:cs typeface="+mn-cs"/>
                        </a:rPr>
                        <a:t>-DASI</a:t>
                      </a:r>
                      <a:r>
                        <a:rPr lang="zh-TW" altLang="zh-TW" sz="1400" kern="1200" dirty="0">
                          <a:solidFill>
                            <a:schemeClr val="dk1"/>
                          </a:solidFill>
                          <a:effectLst/>
                          <a:latin typeface="+mn-lt"/>
                          <a:ea typeface="+mn-ea"/>
                          <a:cs typeface="+mn-cs"/>
                        </a:rPr>
                        <a:t>攀爬牆字母間距拉大，高度加高，避免死角及字母間攀爬碰撞。</a:t>
                      </a:r>
                      <a:endParaRPr lang="en-US" altLang="zh-TW" sz="1400" kern="1200" dirty="0">
                        <a:solidFill>
                          <a:schemeClr val="dk1"/>
                        </a:solidFill>
                        <a:effectLst/>
                        <a:latin typeface="+mn-lt"/>
                        <a:ea typeface="+mn-ea"/>
                        <a:cs typeface="+mn-cs"/>
                      </a:endParaRPr>
                    </a:p>
                  </a:txBody>
                  <a:tcPr marL="68580" marR="68580" marT="0" marB="0"/>
                </a:tc>
                <a:tc>
                  <a:txBody>
                    <a:bodyPr/>
                    <a:lstStyle/>
                    <a:p>
                      <a:pPr marL="0" marR="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遵照辦理。</a:t>
                      </a:r>
                      <a:endParaRPr lang="en-US" altLang="zh-TW"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3438213322"/>
                  </a:ext>
                </a:extLst>
              </a:tr>
              <a:tr h="633896">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2</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l"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小陀螺座椅增加功能性或改成會動的陀螺。</a:t>
                      </a:r>
                      <a:endParaRPr lang="en-US" altLang="zh-TW" sz="1400" kern="1200" dirty="0">
                        <a:solidFill>
                          <a:schemeClr val="dk1"/>
                        </a:solidFill>
                        <a:effectLst/>
                        <a:latin typeface="+mn-lt"/>
                        <a:ea typeface="+mn-ea"/>
                        <a:cs typeface="+mn-cs"/>
                      </a:endParaRPr>
                    </a:p>
                  </a:txBody>
                  <a:tcPr marL="68580" marR="68580" marT="0" marB="0"/>
                </a:tc>
                <a:tc>
                  <a:txBody>
                    <a:bodyPr/>
                    <a:lstStyle/>
                    <a:p>
                      <a:pPr marL="0" marR="0" indent="0" algn="l"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目前是</a:t>
                      </a:r>
                      <a:r>
                        <a:rPr lang="zh-TW" altLang="zh-TW" sz="1400" kern="1200" dirty="0">
                          <a:solidFill>
                            <a:srgbClr val="FF0000"/>
                          </a:solidFill>
                          <a:effectLst/>
                          <a:latin typeface="+mn-lt"/>
                          <a:ea typeface="+mn-ea"/>
                          <a:cs typeface="+mn-cs"/>
                        </a:rPr>
                        <a:t>規劃轉動速度較慢之陀螺座椅</a:t>
                      </a:r>
                      <a:r>
                        <a:rPr lang="zh-TW" altLang="zh-TW" sz="1400" kern="1200" dirty="0">
                          <a:solidFill>
                            <a:schemeClr val="dk1"/>
                          </a:solidFill>
                          <a:effectLst/>
                          <a:latin typeface="+mn-lt"/>
                          <a:ea typeface="+mn-ea"/>
                          <a:cs typeface="+mn-cs"/>
                        </a:rPr>
                        <a:t>。</a:t>
                      </a:r>
                      <a:endParaRPr lang="en-US" altLang="zh-TW" sz="1400" kern="1200" dirty="0">
                        <a:solidFill>
                          <a:schemeClr val="dk1"/>
                        </a:solidFill>
                        <a:effectLst/>
                        <a:latin typeface="+mn-lt"/>
                        <a:ea typeface="+mn-ea"/>
                        <a:cs typeface="+mn-cs"/>
                      </a:endParaRPr>
                    </a:p>
                    <a:p>
                      <a:pPr marL="0" marR="0" indent="0" algn="l"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詳圖</a:t>
                      </a:r>
                      <a:r>
                        <a:rPr lang="en-US" altLang="zh-TW" sz="1400" kern="1200" dirty="0">
                          <a:solidFill>
                            <a:schemeClr val="dk1"/>
                          </a:solidFill>
                          <a:effectLst/>
                          <a:latin typeface="+mn-lt"/>
                          <a:ea typeface="+mn-ea"/>
                          <a:cs typeface="+mn-cs"/>
                        </a:rPr>
                        <a:t>A2-05</a:t>
                      </a:r>
                    </a:p>
                  </a:txBody>
                  <a:tcPr marL="68580" marR="68580" marT="0" marB="0" anchor="ctr"/>
                </a:tc>
                <a:extLst>
                  <a:ext uri="{0D108BD9-81ED-4DB2-BD59-A6C34878D82A}">
                    <a16:rowId xmlns:a16="http://schemas.microsoft.com/office/drawing/2014/main" xmlns="" val="859894796"/>
                  </a:ext>
                </a:extLst>
              </a:tr>
            </a:tbl>
          </a:graphicData>
        </a:graphic>
      </p:graphicFrame>
    </p:spTree>
    <p:extLst>
      <p:ext uri="{BB962C8B-B14F-4D97-AF65-F5344CB8AC3E}">
        <p14:creationId xmlns:p14="http://schemas.microsoft.com/office/powerpoint/2010/main" xmlns="" val="2256214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7772400" cy="792087"/>
          </a:xfrm>
        </p:spPr>
        <p:txBody>
          <a:bodyPr>
            <a:normAutofit/>
          </a:bodyPr>
          <a:lstStyle/>
          <a:p>
            <a:r>
              <a:rPr lang="zh-TW" altLang="en-US" dirty="0">
                <a:latin typeface="新細明體"/>
                <a:ea typeface="新細明體"/>
              </a:rPr>
              <a:t>二、</a:t>
            </a:r>
            <a:r>
              <a:rPr lang="zh-TW" altLang="en-US" dirty="0"/>
              <a:t>申請階段</a:t>
            </a:r>
            <a:r>
              <a:rPr lang="en-US" altLang="zh-TW" dirty="0"/>
              <a:t>(</a:t>
            </a:r>
            <a:r>
              <a:rPr lang="zh-TW" altLang="en-US" dirty="0"/>
              <a:t>一</a:t>
            </a:r>
            <a:r>
              <a:rPr lang="en-US" altLang="zh-TW" dirty="0"/>
              <a:t>)</a:t>
            </a:r>
            <a:endParaRPr lang="zh-TW" altLang="en-US" dirty="0"/>
          </a:p>
        </p:txBody>
      </p:sp>
      <p:sp>
        <p:nvSpPr>
          <p:cNvPr id="3" name="副標題 2"/>
          <p:cNvSpPr>
            <a:spLocks noGrp="1"/>
          </p:cNvSpPr>
          <p:nvPr>
            <p:ph type="subTitle" idx="1"/>
          </p:nvPr>
        </p:nvSpPr>
        <p:spPr>
          <a:xfrm>
            <a:off x="611560" y="1916832"/>
            <a:ext cx="8352928" cy="4824536"/>
          </a:xfrm>
        </p:spPr>
        <p:txBody>
          <a:bodyPr>
            <a:normAutofit/>
          </a:bodyPr>
          <a:lstStyle/>
          <a:p>
            <a:pPr algn="l"/>
            <a:r>
              <a:rPr lang="en-US" altLang="zh-TW" sz="3200" dirty="0">
                <a:solidFill>
                  <a:schemeClr val="tx1"/>
                </a:solidFill>
              </a:rPr>
              <a:t>2.107.11.02</a:t>
            </a:r>
            <a:r>
              <a:rPr lang="zh-TW" altLang="en-US" sz="3200" dirty="0">
                <a:solidFill>
                  <a:schemeClr val="tx1"/>
                </a:solidFill>
                <a:latin typeface="新細明體"/>
                <a:ea typeface="新細明體"/>
              </a:rPr>
              <a:t>：</a:t>
            </a:r>
            <a:endParaRPr lang="en-US" altLang="zh-TW" sz="3200" dirty="0">
              <a:solidFill>
                <a:schemeClr val="tx1"/>
              </a:solidFill>
              <a:latin typeface="新細明體"/>
              <a:ea typeface="新細明體"/>
            </a:endParaRPr>
          </a:p>
          <a:p>
            <a:pPr algn="l"/>
            <a:r>
              <a:rPr lang="zh-TW" altLang="en-US" sz="3200" dirty="0">
                <a:solidFill>
                  <a:schemeClr val="tx1"/>
                </a:solidFill>
              </a:rPr>
              <a:t>     教育局來函請本校派員參加教育部國民及</a:t>
            </a:r>
            <a:endParaRPr lang="en-US" altLang="zh-TW" sz="3200" dirty="0">
              <a:solidFill>
                <a:schemeClr val="tx1"/>
              </a:solidFill>
            </a:endParaRPr>
          </a:p>
          <a:p>
            <a:pPr algn="l"/>
            <a:r>
              <a:rPr lang="en-US" altLang="zh-TW" sz="3200" dirty="0">
                <a:solidFill>
                  <a:schemeClr val="tx1"/>
                </a:solidFill>
              </a:rPr>
              <a:t>     </a:t>
            </a:r>
            <a:r>
              <a:rPr lang="zh-TW" altLang="en-US" sz="3200" dirty="0">
                <a:solidFill>
                  <a:schemeClr val="tx1"/>
                </a:solidFill>
              </a:rPr>
              <a:t>學前教育署委請國立雲林科技大學辦理</a:t>
            </a:r>
            <a:endParaRPr lang="en-US" altLang="zh-TW" sz="3200" dirty="0">
              <a:solidFill>
                <a:schemeClr val="tx1"/>
              </a:solidFill>
            </a:endParaRPr>
          </a:p>
          <a:p>
            <a:pPr algn="l"/>
            <a:r>
              <a:rPr lang="en-US" altLang="zh-TW" sz="3200" dirty="0">
                <a:solidFill>
                  <a:schemeClr val="tx1"/>
                </a:solidFill>
              </a:rPr>
              <a:t>     </a:t>
            </a:r>
            <a:r>
              <a:rPr lang="zh-TW" altLang="en-US" sz="3200" dirty="0">
                <a:solidFill>
                  <a:schemeClr val="tx1"/>
                </a:solidFill>
              </a:rPr>
              <a:t>「國民小學建置校園多元特色遊戲場試辦</a:t>
            </a:r>
            <a:endParaRPr lang="en-US" altLang="zh-TW" sz="3200" dirty="0">
              <a:solidFill>
                <a:schemeClr val="tx1"/>
              </a:solidFill>
            </a:endParaRPr>
          </a:p>
          <a:p>
            <a:pPr algn="l"/>
            <a:r>
              <a:rPr lang="en-US" altLang="zh-TW" sz="3200" dirty="0">
                <a:solidFill>
                  <a:schemeClr val="tx1"/>
                </a:solidFill>
              </a:rPr>
              <a:t>     </a:t>
            </a:r>
            <a:r>
              <a:rPr lang="zh-TW" altLang="en-US" sz="3200" dirty="0">
                <a:solidFill>
                  <a:schemeClr val="tx1"/>
                </a:solidFill>
              </a:rPr>
              <a:t>計畫」說明會 </a:t>
            </a:r>
            <a:r>
              <a:rPr lang="en-US" altLang="zh-TW" sz="3200" dirty="0">
                <a:solidFill>
                  <a:srgbClr val="FF0000"/>
                </a:solidFill>
              </a:rPr>
              <a:t>(</a:t>
            </a:r>
            <a:r>
              <a:rPr lang="zh-TW" altLang="en-US" sz="3200" dirty="0">
                <a:solidFill>
                  <a:srgbClr val="FF0000"/>
                </a:solidFill>
              </a:rPr>
              <a:t>競賽型計畫，</a:t>
            </a:r>
            <a:r>
              <a:rPr lang="en-US" altLang="zh-TW" sz="3200" dirty="0">
                <a:solidFill>
                  <a:srgbClr val="FF0000"/>
                </a:solidFill>
              </a:rPr>
              <a:t>22</a:t>
            </a:r>
            <a:r>
              <a:rPr lang="zh-TW" altLang="en-US" sz="3200" dirty="0">
                <a:solidFill>
                  <a:srgbClr val="FF0000"/>
                </a:solidFill>
              </a:rPr>
              <a:t>縣市各選</a:t>
            </a:r>
            <a:endParaRPr lang="en-US" altLang="zh-TW" sz="3200" dirty="0">
              <a:solidFill>
                <a:srgbClr val="FF0000"/>
              </a:solidFill>
            </a:endParaRPr>
          </a:p>
          <a:p>
            <a:pPr algn="l"/>
            <a:r>
              <a:rPr lang="zh-TW" altLang="en-US" sz="3200" dirty="0">
                <a:solidFill>
                  <a:srgbClr val="FF0000"/>
                </a:solidFill>
              </a:rPr>
              <a:t>     一所學校補助</a:t>
            </a:r>
            <a:r>
              <a:rPr lang="en-US" altLang="zh-TW" sz="3200" dirty="0">
                <a:solidFill>
                  <a:srgbClr val="FF0000"/>
                </a:solidFill>
              </a:rPr>
              <a:t>10</a:t>
            </a:r>
            <a:r>
              <a:rPr lang="zh-TW" altLang="en-US" sz="3200" dirty="0">
                <a:solidFill>
                  <a:srgbClr val="FF0000"/>
                </a:solidFill>
              </a:rPr>
              <a:t>萬元進行規劃，再透過評</a:t>
            </a:r>
            <a:endParaRPr lang="en-US" altLang="zh-TW" sz="3200" dirty="0">
              <a:solidFill>
                <a:srgbClr val="FF0000"/>
              </a:solidFill>
            </a:endParaRPr>
          </a:p>
          <a:p>
            <a:pPr algn="l"/>
            <a:r>
              <a:rPr lang="zh-TW" altLang="en-US" sz="3200" dirty="0">
                <a:solidFill>
                  <a:srgbClr val="FF0000"/>
                </a:solidFill>
              </a:rPr>
              <a:t>     選機制由</a:t>
            </a:r>
            <a:r>
              <a:rPr lang="en-US" altLang="zh-TW" sz="3200" dirty="0">
                <a:solidFill>
                  <a:srgbClr val="FF0000"/>
                </a:solidFill>
              </a:rPr>
              <a:t>22</a:t>
            </a:r>
            <a:r>
              <a:rPr lang="zh-TW" altLang="en-US" sz="3200" dirty="0">
                <a:solidFill>
                  <a:srgbClr val="FF0000"/>
                </a:solidFill>
              </a:rPr>
              <a:t>所學校遴選出</a:t>
            </a:r>
            <a:r>
              <a:rPr lang="en-US" altLang="zh-TW" sz="3200" dirty="0">
                <a:solidFill>
                  <a:srgbClr val="FF0000"/>
                </a:solidFill>
              </a:rPr>
              <a:t>15</a:t>
            </a:r>
            <a:r>
              <a:rPr lang="zh-TW" altLang="en-US" sz="3200" dirty="0">
                <a:solidFill>
                  <a:srgbClr val="FF0000"/>
                </a:solidFill>
              </a:rPr>
              <a:t>所補助工程費</a:t>
            </a:r>
            <a:endParaRPr lang="en-US" altLang="zh-TW" sz="3200" dirty="0">
              <a:solidFill>
                <a:srgbClr val="FF0000"/>
              </a:solidFill>
            </a:endParaRPr>
          </a:p>
          <a:p>
            <a:pPr algn="l"/>
            <a:r>
              <a:rPr lang="zh-TW" altLang="en-US" sz="3200" dirty="0">
                <a:solidFill>
                  <a:srgbClr val="FF0000"/>
                </a:solidFill>
              </a:rPr>
              <a:t>     ＊強調參與式設計＊</a:t>
            </a:r>
            <a:r>
              <a:rPr lang="en-US" altLang="zh-TW" sz="3200" dirty="0">
                <a:solidFill>
                  <a:srgbClr val="FF0000"/>
                </a:solidFill>
              </a:rPr>
              <a:t>)</a:t>
            </a:r>
          </a:p>
        </p:txBody>
      </p:sp>
    </p:spTree>
    <p:extLst>
      <p:ext uri="{BB962C8B-B14F-4D97-AF65-F5344CB8AC3E}">
        <p14:creationId xmlns:p14="http://schemas.microsoft.com/office/powerpoint/2010/main" xmlns="" val="42939924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Autofit/>
          </a:bodyPr>
          <a:lstStyle/>
          <a:p>
            <a:pPr algn="l"/>
            <a:r>
              <a:rPr lang="zh-TW" altLang="en-US" sz="2800" dirty="0">
                <a:solidFill>
                  <a:schemeClr val="tx1"/>
                </a:solidFill>
                <a:latin typeface="+mj-ea"/>
              </a:rPr>
              <a:t>審查意見回覆表</a:t>
            </a:r>
          </a:p>
        </p:txBody>
      </p:sp>
      <p:sp>
        <p:nvSpPr>
          <p:cNvPr id="2" name="投影片編號版面配置區 1"/>
          <p:cNvSpPr>
            <a:spLocks noGrp="1"/>
          </p:cNvSpPr>
          <p:nvPr>
            <p:ph type="sldNum" sz="quarter" idx="12"/>
          </p:nvPr>
        </p:nvSpPr>
        <p:spPr>
          <a:xfrm>
            <a:off x="8604447" y="6482569"/>
            <a:ext cx="5553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200" b="0" i="0" u="none" strike="noStrike" kern="1200" cap="none" spc="0" normalizeH="0" baseline="0" noProof="0" smtClean="0">
                <a:ln>
                  <a:noFill/>
                </a:ln>
                <a:solidFill>
                  <a:prstClr val="black">
                    <a:tint val="75000"/>
                  </a:prstClr>
                </a:solidFill>
                <a:effectLst/>
                <a:uLnTx/>
                <a:uFillTx/>
                <a:ea typeface="華康超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zh-TW" altLang="en-US" sz="1200" b="0" i="0" u="none" strike="noStrike" kern="1200" cap="none" spc="0" normalizeH="0" baseline="0" noProof="0" dirty="0">
              <a:ln>
                <a:noFill/>
              </a:ln>
              <a:solidFill>
                <a:prstClr val="black">
                  <a:tint val="75000"/>
                </a:prstClr>
              </a:solidFill>
              <a:effectLst/>
              <a:uLnTx/>
              <a:uFillTx/>
              <a:ea typeface="華康超明體"/>
              <a:cs typeface="+mn-cs"/>
            </a:endParaRPr>
          </a:p>
        </p:txBody>
      </p:sp>
      <p:graphicFrame>
        <p:nvGraphicFramePr>
          <p:cNvPr id="9" name="表格 8"/>
          <p:cNvGraphicFramePr>
            <a:graphicFrameLocks noGrp="1"/>
          </p:cNvGraphicFramePr>
          <p:nvPr/>
        </p:nvGraphicFramePr>
        <p:xfrm>
          <a:off x="119607" y="980728"/>
          <a:ext cx="8904786" cy="5347203"/>
        </p:xfrm>
        <a:graphic>
          <a:graphicData uri="http://schemas.openxmlformats.org/drawingml/2006/table">
            <a:tbl>
              <a:tblPr firstRow="1" bandRow="1">
                <a:tableStyleId>{5C22544A-7EE6-4342-B048-85BDC9FD1C3A}</a:tableStyleId>
              </a:tblPr>
              <a:tblGrid>
                <a:gridCol w="634794">
                  <a:extLst>
                    <a:ext uri="{9D8B030D-6E8A-4147-A177-3AD203B41FA5}">
                      <a16:colId xmlns:a16="http://schemas.microsoft.com/office/drawing/2014/main" xmlns="" val="20000"/>
                    </a:ext>
                  </a:extLst>
                </a:gridCol>
                <a:gridCol w="4177639">
                  <a:extLst>
                    <a:ext uri="{9D8B030D-6E8A-4147-A177-3AD203B41FA5}">
                      <a16:colId xmlns:a16="http://schemas.microsoft.com/office/drawing/2014/main" xmlns="" val="20001"/>
                    </a:ext>
                  </a:extLst>
                </a:gridCol>
                <a:gridCol w="4092353">
                  <a:extLst>
                    <a:ext uri="{9D8B030D-6E8A-4147-A177-3AD203B41FA5}">
                      <a16:colId xmlns:a16="http://schemas.microsoft.com/office/drawing/2014/main" xmlns="" val="1360673398"/>
                    </a:ext>
                  </a:extLst>
                </a:gridCol>
              </a:tblGrid>
              <a:tr h="292583">
                <a:tc>
                  <a:txBody>
                    <a:bodyPr/>
                    <a:lstStyle/>
                    <a:p>
                      <a:pPr algn="ctr"/>
                      <a:r>
                        <a:rPr lang="zh-TW" altLang="en-US" sz="1400" dirty="0"/>
                        <a:t>項次</a:t>
                      </a:r>
                      <a:endParaRPr lang="zh-TW" altLang="en-US" sz="1400" dirty="0">
                        <a:solidFill>
                          <a:schemeClr val="bg1"/>
                        </a:solidFill>
                      </a:endParaRPr>
                    </a:p>
                  </a:txBody>
                  <a:tcPr marL="91432" marR="91432" marT="45718" marB="45718"/>
                </a:tc>
                <a:tc>
                  <a:txBody>
                    <a:bodyPr/>
                    <a:lstStyle/>
                    <a:p>
                      <a:pPr algn="ctr"/>
                      <a:r>
                        <a:rPr lang="zh-TW" altLang="zh-TW" sz="1400" kern="1200" dirty="0">
                          <a:effectLst/>
                        </a:rPr>
                        <a:t>審查意見</a:t>
                      </a:r>
                      <a:endParaRPr lang="zh-TW" altLang="en-US" sz="1400" dirty="0">
                        <a:solidFill>
                          <a:schemeClr val="bg1"/>
                        </a:solidFill>
                      </a:endParaRPr>
                    </a:p>
                  </a:txBody>
                  <a:tcPr marL="91432" marR="91432" marT="45718" marB="45718"/>
                </a:tc>
                <a:tc>
                  <a:txBody>
                    <a:bodyPr/>
                    <a:lstStyle/>
                    <a:p>
                      <a:pPr algn="ctr"/>
                      <a:r>
                        <a:rPr lang="zh-TW" altLang="zh-TW" sz="1400" kern="1200">
                          <a:effectLst/>
                        </a:rPr>
                        <a:t>審查意見回覆</a:t>
                      </a:r>
                      <a:endParaRPr lang="zh-TW" altLang="en-US" sz="1400" dirty="0">
                        <a:solidFill>
                          <a:schemeClr val="bg1"/>
                        </a:solidFill>
                      </a:endParaRPr>
                    </a:p>
                  </a:txBody>
                  <a:tcPr marL="91432" marR="91432" marT="45718" marB="45718"/>
                </a:tc>
                <a:extLst>
                  <a:ext uri="{0D108BD9-81ED-4DB2-BD59-A6C34878D82A}">
                    <a16:rowId xmlns:a16="http://schemas.microsoft.com/office/drawing/2014/main" xmlns="" val="10000"/>
                  </a:ext>
                </a:extLst>
              </a:tr>
              <a:tr h="497394">
                <a:tc>
                  <a:txBody>
                    <a:bodyPr/>
                    <a:lstStyle/>
                    <a:p>
                      <a:pPr algn="ctr">
                        <a:lnSpc>
                          <a:spcPct val="100000"/>
                        </a:lnSpc>
                      </a:pPr>
                      <a:r>
                        <a:rPr lang="en-US" altLang="zh-TW" sz="1400" dirty="0"/>
                        <a:t>3</a:t>
                      </a:r>
                      <a:endParaRPr lang="zh-TW" altLang="en-US" sz="1400" dirty="0"/>
                    </a:p>
                  </a:txBody>
                  <a:tcPr marL="91432" marR="91432" marT="45718" marB="45718"/>
                </a:tc>
                <a:tc>
                  <a:txBody>
                    <a:bodyPr/>
                    <a:lstStyle/>
                    <a:p>
                      <a:pPr marL="0" algn="just" defTabSz="914400" rtl="0" eaLnBrk="1" latinLnBrk="0" hangingPunct="1">
                        <a:lnSpc>
                          <a:spcPts val="2000"/>
                        </a:lnSpc>
                        <a:spcAft>
                          <a:spcPts val="0"/>
                        </a:spcAft>
                      </a:pPr>
                      <a:r>
                        <a:rPr lang="zh-TW" altLang="zh-TW" sz="1400" kern="1200" dirty="0">
                          <a:solidFill>
                            <a:schemeClr val="dk1"/>
                          </a:solidFill>
                          <a:effectLst/>
                          <a:latin typeface="+mn-lt"/>
                          <a:ea typeface="+mn-ea"/>
                          <a:cs typeface="+mn-cs"/>
                        </a:rPr>
                        <a:t>土丘</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三層</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其中大中土丘合成一個土丘加上滑梯及隧道</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小小孩能使用</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三層意象可以用顏色呈現。</a:t>
                      </a:r>
                      <a:endParaRPr lang="zh-TW" altLang="en-US" sz="1400" kern="1200" dirty="0">
                        <a:solidFill>
                          <a:schemeClr val="dk1"/>
                        </a:solidFill>
                        <a:effectLst/>
                        <a:latin typeface="+mn-lt"/>
                        <a:ea typeface="+mn-ea"/>
                        <a:cs typeface="+mn-cs"/>
                      </a:endParaRPr>
                    </a:p>
                  </a:txBody>
                  <a:tcPr marL="91432" marR="91432" marT="45718" marB="45718"/>
                </a:tc>
                <a:tc>
                  <a:txBody>
                    <a:bodyPr/>
                    <a:lstStyle/>
                    <a:p>
                      <a:pPr marL="0" algn="just" defTabSz="914400" rtl="0" eaLnBrk="1" latinLnBrk="0" hangingPunct="1">
                        <a:lnSpc>
                          <a:spcPts val="2000"/>
                        </a:lnSpc>
                        <a:spcAft>
                          <a:spcPts val="0"/>
                        </a:spcAft>
                      </a:pPr>
                      <a:r>
                        <a:rPr lang="zh-TW" altLang="zh-TW" sz="1400" kern="1200" dirty="0">
                          <a:solidFill>
                            <a:srgbClr val="FF0000"/>
                          </a:solidFill>
                          <a:effectLst/>
                          <a:latin typeface="+mn-lt"/>
                          <a:ea typeface="+mn-ea"/>
                          <a:cs typeface="+mn-cs"/>
                        </a:rPr>
                        <a:t>小土丘部分是利用無縫地墊之粒料顏色去呈現，造型山丘部分以增加滑梯及隧道</a:t>
                      </a:r>
                      <a:r>
                        <a:rPr lang="zh-TW" altLang="zh-TW" sz="1400" kern="1200" dirty="0">
                          <a:solidFill>
                            <a:schemeClr val="dk1"/>
                          </a:solidFill>
                          <a:effectLst/>
                          <a:latin typeface="+mn-lt"/>
                          <a:ea typeface="+mn-ea"/>
                          <a:cs typeface="+mn-cs"/>
                        </a:rPr>
                        <a:t>。</a:t>
                      </a:r>
                      <a:r>
                        <a:rPr lang="zh-TW" altLang="en-US" sz="1400" kern="1200" dirty="0">
                          <a:solidFill>
                            <a:schemeClr val="dk1"/>
                          </a:solidFill>
                          <a:effectLst/>
                          <a:latin typeface="+mn-lt"/>
                          <a:ea typeface="+mn-ea"/>
                          <a:cs typeface="+mn-cs"/>
                        </a:rPr>
                        <a:t> </a:t>
                      </a:r>
                      <a:r>
                        <a:rPr lang="zh-TW" altLang="zh-TW" sz="1400" kern="1200" dirty="0">
                          <a:solidFill>
                            <a:schemeClr val="dk1"/>
                          </a:solidFill>
                          <a:effectLst/>
                          <a:latin typeface="+mn-lt"/>
                          <a:ea typeface="+mn-ea"/>
                          <a:cs typeface="+mn-cs"/>
                        </a:rPr>
                        <a:t>詳圖</a:t>
                      </a:r>
                      <a:r>
                        <a:rPr lang="en-US" altLang="zh-TW" sz="1400" kern="1200" dirty="0">
                          <a:solidFill>
                            <a:schemeClr val="dk1"/>
                          </a:solidFill>
                          <a:effectLst/>
                          <a:latin typeface="+mn-lt"/>
                          <a:ea typeface="+mn-ea"/>
                          <a:cs typeface="+mn-cs"/>
                        </a:rPr>
                        <a:t>A1-04/ A2-05</a:t>
                      </a:r>
                      <a:endParaRPr lang="zh-TW" altLang="en-US" sz="1400" kern="1200" dirty="0">
                        <a:solidFill>
                          <a:schemeClr val="dk1"/>
                        </a:solidFill>
                        <a:effectLst/>
                        <a:latin typeface="+mn-lt"/>
                        <a:ea typeface="+mn-ea"/>
                        <a:cs typeface="+mn-cs"/>
                      </a:endParaRPr>
                    </a:p>
                  </a:txBody>
                  <a:tcPr marL="91432" marR="91432" marT="45718" marB="45718"/>
                </a:tc>
                <a:extLst>
                  <a:ext uri="{0D108BD9-81ED-4DB2-BD59-A6C34878D82A}">
                    <a16:rowId xmlns:a16="http://schemas.microsoft.com/office/drawing/2014/main" xmlns="" val="10001"/>
                  </a:ext>
                </a:extLst>
              </a:tr>
              <a:tr h="322088">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4</a:t>
                      </a:r>
                      <a:endParaRPr lang="zh-TW" sz="1400" kern="1200" dirty="0">
                        <a:solidFill>
                          <a:schemeClr val="dk1"/>
                        </a:solidFill>
                        <a:latin typeface="+mn-lt"/>
                        <a:ea typeface="+mn-ea"/>
                        <a:cs typeface="+mn-cs"/>
                      </a:endParaRPr>
                    </a:p>
                  </a:txBody>
                  <a:tcPr marL="68580" marR="68580" marT="0" marB="0" anchor="ctr"/>
                </a:tc>
                <a:tc>
                  <a:txBody>
                    <a:bodyPr/>
                    <a:lstStyle/>
                    <a:p>
                      <a:pPr marL="0" algn="just" defTabSz="914400" rtl="0" eaLnBrk="1" latinLnBrk="0" hangingPunct="1">
                        <a:lnSpc>
                          <a:spcPts val="2000"/>
                        </a:lnSpc>
                        <a:spcAft>
                          <a:spcPts val="0"/>
                        </a:spcAft>
                      </a:pPr>
                      <a:r>
                        <a:rPr lang="zh-TW" altLang="en-US" sz="1400" kern="1200" dirty="0">
                          <a:solidFill>
                            <a:schemeClr val="dk1"/>
                          </a:solidFill>
                          <a:effectLst/>
                          <a:latin typeface="+mn-lt"/>
                          <a:ea typeface="+mn-ea"/>
                          <a:cs typeface="+mn-cs"/>
                        </a:rPr>
                        <a:t>彩虹滑梯假日不開放管制設施。</a:t>
                      </a:r>
                    </a:p>
                  </a:txBody>
                  <a:tcPr marL="68580" marR="68580" marT="0" marB="0"/>
                </a:tc>
                <a:tc>
                  <a:txBody>
                    <a:bodyPr/>
                    <a:lstStyle/>
                    <a:p>
                      <a:pPr marL="0" algn="just" defTabSz="914400" rtl="0" eaLnBrk="1" latinLnBrk="0" hangingPunct="1">
                        <a:lnSpc>
                          <a:spcPts val="2000"/>
                        </a:lnSpc>
                        <a:spcAft>
                          <a:spcPts val="0"/>
                        </a:spcAft>
                      </a:pPr>
                      <a:r>
                        <a:rPr lang="zh-TW" altLang="zh-TW" sz="1400" kern="1200" dirty="0">
                          <a:solidFill>
                            <a:schemeClr val="dk1"/>
                          </a:solidFill>
                          <a:effectLst/>
                          <a:latin typeface="+mn-lt"/>
                          <a:ea typeface="+mn-ea"/>
                          <a:cs typeface="+mn-cs"/>
                        </a:rPr>
                        <a:t>遵照辦理。</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3"/>
                  </a:ext>
                </a:extLst>
              </a:tr>
              <a:tr h="405755">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5</a:t>
                      </a:r>
                      <a:endParaRPr lang="zh-TW" sz="1400" kern="1200" dirty="0">
                        <a:solidFill>
                          <a:schemeClr val="dk1"/>
                        </a:solidFill>
                        <a:latin typeface="+mn-lt"/>
                        <a:ea typeface="+mn-ea"/>
                        <a:cs typeface="+mn-cs"/>
                      </a:endParaRPr>
                    </a:p>
                  </a:txBody>
                  <a:tcPr marL="68580" marR="68580" marT="0" marB="0" anchor="ctr"/>
                </a:tc>
                <a:tc>
                  <a:txBody>
                    <a:bodyPr/>
                    <a:lstStyle/>
                    <a:p>
                      <a:pPr marL="0" algn="just" defTabSz="914400" rtl="0" eaLnBrk="1" latinLnBrk="0" hangingPunct="1">
                        <a:lnSpc>
                          <a:spcPts val="2000"/>
                        </a:lnSpc>
                        <a:spcAft>
                          <a:spcPts val="0"/>
                        </a:spcAft>
                      </a:pPr>
                      <a:r>
                        <a:rPr lang="zh-TW" altLang="zh-TW" sz="1400" kern="1200">
                          <a:solidFill>
                            <a:schemeClr val="dk1"/>
                          </a:solidFill>
                          <a:effectLst/>
                          <a:latin typeface="+mn-lt"/>
                          <a:ea typeface="+mn-ea"/>
                          <a:cs typeface="+mn-cs"/>
                        </a:rPr>
                        <a:t>大陀螺平台的材質讓孩童能平安行走。</a:t>
                      </a:r>
                      <a:endParaRPr lang="zh-TW" altLang="en-US" sz="1400" kern="1200" dirty="0">
                        <a:solidFill>
                          <a:schemeClr val="dk1"/>
                        </a:solidFill>
                        <a:effectLst/>
                        <a:latin typeface="+mn-lt"/>
                        <a:ea typeface="+mn-ea"/>
                        <a:cs typeface="+mn-cs"/>
                      </a:endParaRPr>
                    </a:p>
                  </a:txBody>
                  <a:tcPr marL="68580" marR="68580" marT="0" marB="0"/>
                </a:tc>
                <a:tc>
                  <a:txBody>
                    <a:bodyPr/>
                    <a:lstStyle/>
                    <a:p>
                      <a:pPr algn="just">
                        <a:lnSpc>
                          <a:spcPts val="2000"/>
                        </a:lnSpc>
                        <a:spcAft>
                          <a:spcPts val="0"/>
                        </a:spcAft>
                      </a:pPr>
                      <a:r>
                        <a:rPr lang="zh-TW" altLang="zh-TW" sz="1400" kern="1200" dirty="0">
                          <a:solidFill>
                            <a:schemeClr val="dk1"/>
                          </a:solidFill>
                          <a:effectLst/>
                          <a:latin typeface="+mn-lt"/>
                          <a:ea typeface="+mn-ea"/>
                          <a:cs typeface="+mn-cs"/>
                        </a:rPr>
                        <a:t>遵照辦理。</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4"/>
                  </a:ext>
                </a:extLst>
              </a:tr>
              <a:tr h="405755">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6</a:t>
                      </a:r>
                      <a:endParaRPr lang="zh-TW" sz="1400" kern="1200" dirty="0">
                        <a:solidFill>
                          <a:schemeClr val="dk1"/>
                        </a:solidFill>
                        <a:latin typeface="+mn-lt"/>
                        <a:ea typeface="+mn-ea"/>
                        <a:cs typeface="+mn-cs"/>
                      </a:endParaRPr>
                    </a:p>
                  </a:txBody>
                  <a:tcPr marL="68580" marR="68580" marT="0" marB="0" anchor="ctr"/>
                </a:tc>
                <a:tc>
                  <a:txBody>
                    <a:bodyPr/>
                    <a:lstStyle/>
                    <a:p>
                      <a:pPr marL="0" algn="just" defTabSz="914400" rtl="0" eaLnBrk="1" latinLnBrk="0" hangingPunct="1">
                        <a:lnSpc>
                          <a:spcPts val="2000"/>
                        </a:lnSpc>
                        <a:spcAft>
                          <a:spcPts val="0"/>
                        </a:spcAft>
                      </a:pPr>
                      <a:r>
                        <a:rPr lang="zh-TW" altLang="zh-TW" sz="1400" kern="1200" dirty="0">
                          <a:solidFill>
                            <a:schemeClr val="dk1"/>
                          </a:solidFill>
                          <a:effectLst/>
                          <a:latin typeface="+mn-lt"/>
                          <a:ea typeface="+mn-ea"/>
                          <a:cs typeface="+mn-cs"/>
                        </a:rPr>
                        <a:t>盪鞦韆多設置，增加使用人次。</a:t>
                      </a:r>
                      <a:endParaRPr lang="zh-TW" altLang="en-US" sz="1400" kern="1200" dirty="0">
                        <a:solidFill>
                          <a:schemeClr val="dk1"/>
                        </a:solidFill>
                        <a:effectLst/>
                        <a:latin typeface="+mn-lt"/>
                        <a:ea typeface="+mn-ea"/>
                        <a:cs typeface="+mn-cs"/>
                      </a:endParaRPr>
                    </a:p>
                  </a:txBody>
                  <a:tcPr marL="68580" marR="68580" marT="0" marB="0"/>
                </a:tc>
                <a:tc>
                  <a:txBody>
                    <a:bodyPr/>
                    <a:lstStyle/>
                    <a:p>
                      <a:pPr algn="just">
                        <a:lnSpc>
                          <a:spcPts val="2000"/>
                        </a:lnSpc>
                        <a:spcAft>
                          <a:spcPts val="0"/>
                        </a:spcAft>
                      </a:pPr>
                      <a:r>
                        <a:rPr lang="zh-TW" altLang="zh-TW" sz="1400" kern="1200" dirty="0">
                          <a:solidFill>
                            <a:schemeClr val="dk1"/>
                          </a:solidFill>
                          <a:effectLst/>
                          <a:latin typeface="+mn-lt"/>
                          <a:ea typeface="+mn-ea"/>
                          <a:cs typeface="+mn-cs"/>
                        </a:rPr>
                        <a:t>遵照辦理。</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2410903470"/>
                  </a:ext>
                </a:extLst>
              </a:tr>
              <a:tr h="348645">
                <a:tc gridSpan="3">
                  <a:txBody>
                    <a:bodyPr/>
                    <a:lstStyle/>
                    <a:p>
                      <a:pPr marL="0" algn="l" defTabSz="914400" rtl="0" eaLnBrk="1" latinLnBrk="0" hangingPunct="1">
                        <a:lnSpc>
                          <a:spcPts val="2000"/>
                        </a:lnSpc>
                        <a:spcAft>
                          <a:spcPts val="0"/>
                        </a:spcAft>
                      </a:pP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四</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學校意見</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徐雪芳主任</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a:t>
                      </a:r>
                      <a:endParaRPr lang="zh-TW" altLang="en-US" sz="1400" kern="1200" dirty="0">
                        <a:solidFill>
                          <a:schemeClr val="dk1"/>
                        </a:solidFill>
                        <a:effectLst/>
                        <a:latin typeface="+mn-lt"/>
                        <a:ea typeface="+mn-ea"/>
                        <a:cs typeface="+mn-cs"/>
                      </a:endParaRPr>
                    </a:p>
                  </a:txBody>
                  <a:tcPr marL="68580" marR="68580" marT="0" marB="0" anchor="ctr"/>
                </a:tc>
                <a:tc hMerge="1">
                  <a:txBody>
                    <a:bodyPr/>
                    <a:lstStyle/>
                    <a:p>
                      <a:pPr algn="just">
                        <a:lnSpc>
                          <a:spcPts val="2000"/>
                        </a:lnSpc>
                        <a:spcAft>
                          <a:spcPts val="0"/>
                        </a:spcAft>
                      </a:pPr>
                      <a:endParaRPr lang="zh-TW" altLang="en-US" sz="1400" kern="1200" dirty="0">
                        <a:solidFill>
                          <a:schemeClr val="dk1"/>
                        </a:solidFill>
                        <a:effectLst/>
                        <a:latin typeface="+mn-lt"/>
                        <a:ea typeface="+mn-ea"/>
                        <a:cs typeface="+mn-cs"/>
                      </a:endParaRPr>
                    </a:p>
                  </a:txBody>
                  <a:tcPr marL="68580" marR="68580" marT="0" marB="0"/>
                </a:tc>
                <a:tc hMerge="1">
                  <a:txBody>
                    <a:bodyPr/>
                    <a:lstStyle/>
                    <a:p>
                      <a:endParaRPr lang="zh-TW" altLang="en-US"/>
                    </a:p>
                  </a:txBody>
                  <a:tcPr/>
                </a:tc>
                <a:extLst>
                  <a:ext uri="{0D108BD9-81ED-4DB2-BD59-A6C34878D82A}">
                    <a16:rowId xmlns:a16="http://schemas.microsoft.com/office/drawing/2014/main" xmlns="" val="10005"/>
                  </a:ext>
                </a:extLst>
              </a:tr>
              <a:tr h="548832">
                <a:tc>
                  <a:txBody>
                    <a:bodyPr/>
                    <a:lstStyle/>
                    <a:p>
                      <a:pPr marL="0" marR="0" indent="0" algn="ctr" defTabSz="1075334" rtl="0" eaLnBrk="1" fontAlgn="auto" latinLnBrk="0" hangingPunct="1">
                        <a:lnSpc>
                          <a:spcPts val="2000"/>
                        </a:lnSpc>
                        <a:spcBef>
                          <a:spcPts val="0"/>
                        </a:spcBef>
                        <a:spcAft>
                          <a:spcPts val="0"/>
                        </a:spcAft>
                        <a:buClrTx/>
                        <a:buSzTx/>
                        <a:buFontTx/>
                        <a:buNone/>
                        <a:tabLst/>
                        <a:defRPr/>
                      </a:pPr>
                      <a:r>
                        <a:rPr lang="en-US" altLang="zh-TW" sz="1400" dirty="0"/>
                        <a:t>1</a:t>
                      </a:r>
                      <a:endParaRPr lang="zh-TW" altLang="en-US" sz="1400" dirty="0"/>
                    </a:p>
                  </a:txBody>
                  <a:tcPr marL="68580" marR="68580" marT="0" marB="0" anchor="ctr"/>
                </a:tc>
                <a:tc>
                  <a:txBody>
                    <a:bodyPr/>
                    <a:lstStyle/>
                    <a:p>
                      <a:pPr marL="0" algn="just" defTabSz="914400" rtl="0" eaLnBrk="1" latinLnBrk="0" hangingPunct="1">
                        <a:lnSpc>
                          <a:spcPts val="2000"/>
                        </a:lnSpc>
                        <a:spcAft>
                          <a:spcPts val="0"/>
                        </a:spcAft>
                      </a:pPr>
                      <a:r>
                        <a:rPr lang="zh-TW" altLang="zh-TW" sz="1400" kern="1200" dirty="0">
                          <a:solidFill>
                            <a:schemeClr val="dk1"/>
                          </a:solidFill>
                          <a:effectLst/>
                          <a:latin typeface="+mn-lt"/>
                          <a:ea typeface="+mn-ea"/>
                          <a:cs typeface="+mn-cs"/>
                        </a:rPr>
                        <a:t>建議土丘可合併</a:t>
                      </a:r>
                      <a:r>
                        <a:rPr lang="en-US" altLang="zh-TW" sz="1400" kern="1200" dirty="0">
                          <a:solidFill>
                            <a:schemeClr val="dk1"/>
                          </a:solidFill>
                          <a:effectLst/>
                          <a:latin typeface="+mn-lt"/>
                          <a:ea typeface="+mn-ea"/>
                          <a:cs typeface="+mn-cs"/>
                        </a:rPr>
                        <a:t>2</a:t>
                      </a:r>
                      <a:r>
                        <a:rPr lang="zh-TW" altLang="zh-TW" sz="1400" kern="1200" dirty="0">
                          <a:solidFill>
                            <a:schemeClr val="dk1"/>
                          </a:solidFill>
                          <a:effectLst/>
                          <a:latin typeface="+mn-lt"/>
                          <a:ea typeface="+mn-ea"/>
                          <a:cs typeface="+mn-cs"/>
                        </a:rPr>
                        <a:t>座為一座</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內含隧道上有寬面的溜滑梯；另一土丘可為具攀爬式的圓形遊具。</a:t>
                      </a:r>
                      <a:endParaRPr lang="zh-TW" altLang="en-US" sz="1400" kern="1200" dirty="0">
                        <a:solidFill>
                          <a:schemeClr val="dk1"/>
                        </a:solidFill>
                        <a:effectLst/>
                        <a:latin typeface="+mn-lt"/>
                        <a:ea typeface="+mn-ea"/>
                        <a:cs typeface="+mn-cs"/>
                      </a:endParaRPr>
                    </a:p>
                  </a:txBody>
                  <a:tcPr marL="68580" marR="68580" marT="0" marB="0" anchor="ctr"/>
                </a:tc>
                <a:tc>
                  <a:txBody>
                    <a:bodyPr/>
                    <a:lstStyle/>
                    <a:p>
                      <a:pPr marL="0" marR="0" lvl="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遵照辦理。詳圖</a:t>
                      </a:r>
                      <a:r>
                        <a:rPr lang="en-US" altLang="zh-TW" sz="1400" kern="1200" dirty="0">
                          <a:solidFill>
                            <a:schemeClr val="dk1"/>
                          </a:solidFill>
                          <a:effectLst/>
                          <a:latin typeface="+mn-lt"/>
                          <a:ea typeface="+mn-ea"/>
                          <a:cs typeface="+mn-cs"/>
                        </a:rPr>
                        <a:t>A1-04</a:t>
                      </a:r>
                      <a:endParaRPr lang="zh-TW" altLang="en-US" sz="1400" kern="1200" dirty="0">
                        <a:solidFill>
                          <a:schemeClr val="dk1"/>
                        </a:solidFill>
                        <a:effectLst/>
                        <a:latin typeface="+mn-lt"/>
                        <a:ea typeface="+mn-ea"/>
                        <a:cs typeface="+mn-cs"/>
                      </a:endParaRPr>
                    </a:p>
                    <a:p>
                      <a:pPr marL="0" algn="just" defTabSz="1075334" rtl="0" eaLnBrk="1" latinLnBrk="0" hangingPunct="1">
                        <a:lnSpc>
                          <a:spcPts val="2000"/>
                        </a:lnSpc>
                        <a:spcAft>
                          <a:spcPts val="0"/>
                        </a:spcAft>
                      </a:pP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6"/>
                  </a:ext>
                </a:extLst>
              </a:tr>
              <a:tr h="249037">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2</a:t>
                      </a:r>
                      <a:endParaRPr lang="zh-TW" sz="1400" kern="1200" dirty="0">
                        <a:solidFill>
                          <a:schemeClr val="dk1"/>
                        </a:solidFill>
                        <a:latin typeface="+mn-lt"/>
                        <a:ea typeface="+mn-ea"/>
                        <a:cs typeface="+mn-cs"/>
                      </a:endParaRPr>
                    </a:p>
                  </a:txBody>
                  <a:tcPr marL="68580" marR="68580" marT="0" marB="0" anchor="ctr"/>
                </a:tc>
                <a:tc>
                  <a:txBody>
                    <a:bodyPr/>
                    <a:lstStyle/>
                    <a:p>
                      <a:pPr marL="0" algn="just" defTabSz="914400" rtl="0" eaLnBrk="1" latinLnBrk="0" hangingPunct="1">
                        <a:lnSpc>
                          <a:spcPts val="2000"/>
                        </a:lnSpc>
                        <a:spcAft>
                          <a:spcPts val="0"/>
                        </a:spcAft>
                      </a:pPr>
                      <a:r>
                        <a:rPr lang="zh-TW" altLang="zh-TW" sz="1400" kern="1200" dirty="0">
                          <a:solidFill>
                            <a:schemeClr val="dk1"/>
                          </a:solidFill>
                          <a:effectLst/>
                          <a:latin typeface="+mn-lt"/>
                          <a:ea typeface="+mn-ea"/>
                          <a:cs typeface="+mn-cs"/>
                        </a:rPr>
                        <a:t>可設置陀螺形式的踏階式遊具</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或以陀螺為節點欄杆</a:t>
                      </a:r>
                      <a:r>
                        <a:rPr lang="en-US" altLang="zh-TW" sz="1400" kern="1200" dirty="0">
                          <a:solidFill>
                            <a:schemeClr val="dk1"/>
                          </a:solidFill>
                          <a:effectLst/>
                          <a:latin typeface="+mn-lt"/>
                          <a:ea typeface="+mn-ea"/>
                          <a:cs typeface="+mn-cs"/>
                        </a:rPr>
                        <a:t>)</a:t>
                      </a:r>
                      <a:r>
                        <a:rPr lang="zh-TW" altLang="zh-TW" sz="1400" kern="1200" dirty="0">
                          <a:solidFill>
                            <a:schemeClr val="dk1"/>
                          </a:solidFill>
                          <a:effectLst/>
                          <a:latin typeface="+mn-lt"/>
                          <a:ea typeface="+mn-ea"/>
                          <a:cs typeface="+mn-cs"/>
                        </a:rPr>
                        <a:t>作為意象裝置。</a:t>
                      </a:r>
                      <a:endParaRPr lang="zh-TW" altLang="en-US" sz="1400" kern="1200" dirty="0">
                        <a:solidFill>
                          <a:schemeClr val="dk1"/>
                        </a:solidFill>
                        <a:effectLst/>
                        <a:latin typeface="+mn-lt"/>
                        <a:ea typeface="+mn-ea"/>
                        <a:cs typeface="+mn-cs"/>
                      </a:endParaRPr>
                    </a:p>
                  </a:txBody>
                  <a:tcPr marL="68580" marR="68580" marT="0" marB="0"/>
                </a:tc>
                <a:tc>
                  <a:txBody>
                    <a:bodyPr/>
                    <a:lstStyle/>
                    <a:p>
                      <a:pPr marL="0" algn="just" defTabSz="1075334" rtl="0" eaLnBrk="1" latinLnBrk="0" hangingPunct="1">
                        <a:lnSpc>
                          <a:spcPts val="2000"/>
                        </a:lnSpc>
                        <a:spcAft>
                          <a:spcPts val="0"/>
                        </a:spcAft>
                      </a:pPr>
                      <a:r>
                        <a:rPr lang="zh-TW" altLang="zh-TW" sz="1400" kern="1200" dirty="0">
                          <a:solidFill>
                            <a:srgbClr val="FF0000"/>
                          </a:solidFill>
                          <a:effectLst/>
                          <a:latin typeface="+mn-lt"/>
                          <a:ea typeface="+mn-ea"/>
                          <a:cs typeface="+mn-cs"/>
                        </a:rPr>
                        <a:t>經與實驗室檢討圖面及相關法規檢討，目前所設置的遊具、範圍都已最極限</a:t>
                      </a:r>
                      <a:r>
                        <a:rPr lang="zh-TW" altLang="zh-TW" sz="1400" kern="1200" dirty="0">
                          <a:solidFill>
                            <a:schemeClr val="dk1"/>
                          </a:solidFill>
                          <a:effectLst/>
                          <a:latin typeface="+mn-lt"/>
                          <a:ea typeface="+mn-ea"/>
                          <a:cs typeface="+mn-cs"/>
                        </a:rPr>
                        <a:t>。</a:t>
                      </a:r>
                      <a:endParaRPr lang="zh-TW" altLang="en-US"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10007"/>
                  </a:ext>
                </a:extLst>
              </a:tr>
              <a:tr h="483859">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3</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just" defTabSz="914400"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主題大陀螺外型可在圓一點。</a:t>
                      </a:r>
                      <a:endParaRPr lang="en-US" altLang="zh-TW" sz="1400" kern="1200" dirty="0">
                        <a:solidFill>
                          <a:schemeClr val="dk1"/>
                        </a:solidFill>
                        <a:effectLst/>
                        <a:latin typeface="+mn-lt"/>
                        <a:ea typeface="+mn-ea"/>
                        <a:cs typeface="+mn-cs"/>
                      </a:endParaRPr>
                    </a:p>
                  </a:txBody>
                  <a:tcPr marL="68580" marR="68580" marT="0" marB="0"/>
                </a:tc>
                <a:tc>
                  <a:txBody>
                    <a:bodyPr/>
                    <a:lstStyle/>
                    <a:p>
                      <a:pPr marL="0" marR="0" lvl="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遵照辦理。</a:t>
                      </a:r>
                      <a:endParaRPr lang="zh-TW" altLang="en-US" sz="1400" kern="1200" dirty="0">
                        <a:solidFill>
                          <a:schemeClr val="dk1"/>
                        </a:solidFill>
                        <a:effectLst/>
                        <a:latin typeface="+mn-lt"/>
                        <a:ea typeface="+mn-ea"/>
                        <a:cs typeface="+mn-cs"/>
                      </a:endParaRPr>
                    </a:p>
                    <a:p>
                      <a:pPr marL="0" marR="0" indent="0" algn="just" defTabSz="1075334" rtl="0" eaLnBrk="1" fontAlgn="auto" latinLnBrk="0" hangingPunct="1">
                        <a:lnSpc>
                          <a:spcPts val="2000"/>
                        </a:lnSpc>
                        <a:spcBef>
                          <a:spcPts val="0"/>
                        </a:spcBef>
                        <a:spcAft>
                          <a:spcPts val="0"/>
                        </a:spcAft>
                        <a:buClrTx/>
                        <a:buSzTx/>
                        <a:buFontTx/>
                        <a:buNone/>
                        <a:tabLst/>
                        <a:defRPr/>
                      </a:pPr>
                      <a:endParaRPr lang="en-US" altLang="zh-TW"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3552936212"/>
                  </a:ext>
                </a:extLst>
              </a:tr>
              <a:tr h="342678">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4</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just" defTabSz="914400"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地坪無縫地墊圖案可再美化，更具青山藍水形象。</a:t>
                      </a:r>
                      <a:endParaRPr lang="en-US" altLang="zh-TW" sz="1400" kern="1200" dirty="0">
                        <a:solidFill>
                          <a:schemeClr val="dk1"/>
                        </a:solidFill>
                        <a:effectLst/>
                        <a:latin typeface="+mn-lt"/>
                        <a:ea typeface="+mn-ea"/>
                        <a:cs typeface="+mn-cs"/>
                      </a:endParaRPr>
                    </a:p>
                  </a:txBody>
                  <a:tcPr marL="68580" marR="68580" marT="0" marB="0"/>
                </a:tc>
                <a:tc>
                  <a:txBody>
                    <a:bodyPr/>
                    <a:lstStyle/>
                    <a:p>
                      <a:pPr marL="0" marR="0" lvl="0" indent="0" algn="just" defTabSz="1075334"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遵照辦理。</a:t>
                      </a:r>
                      <a:endParaRPr lang="zh-TW" altLang="en-US" sz="1400" kern="1200" dirty="0">
                        <a:solidFill>
                          <a:schemeClr val="dk1"/>
                        </a:solidFill>
                        <a:effectLst/>
                        <a:latin typeface="+mn-lt"/>
                        <a:ea typeface="+mn-ea"/>
                        <a:cs typeface="+mn-cs"/>
                      </a:endParaRPr>
                    </a:p>
                    <a:p>
                      <a:pPr marL="0" marR="0" indent="0" algn="just" defTabSz="1075334" rtl="0" eaLnBrk="1" fontAlgn="auto" latinLnBrk="0" hangingPunct="1">
                        <a:lnSpc>
                          <a:spcPts val="2000"/>
                        </a:lnSpc>
                        <a:spcBef>
                          <a:spcPts val="0"/>
                        </a:spcBef>
                        <a:spcAft>
                          <a:spcPts val="0"/>
                        </a:spcAft>
                        <a:buClrTx/>
                        <a:buSzTx/>
                        <a:buFontTx/>
                        <a:buNone/>
                        <a:tabLst/>
                        <a:defRPr/>
                      </a:pPr>
                      <a:endParaRPr lang="en-US" altLang="zh-TW"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2268009648"/>
                  </a:ext>
                </a:extLst>
              </a:tr>
              <a:tr h="633896">
                <a:tc>
                  <a:txBody>
                    <a:bodyPr/>
                    <a:lstStyle/>
                    <a:p>
                      <a:pPr marL="0" algn="ctr" defTabSz="1075334" rtl="0" eaLnBrk="1" latinLnBrk="0" hangingPunct="1">
                        <a:lnSpc>
                          <a:spcPts val="2000"/>
                        </a:lnSpc>
                        <a:spcAft>
                          <a:spcPts val="0"/>
                        </a:spcAft>
                      </a:pPr>
                      <a:r>
                        <a:rPr lang="en-US" altLang="zh-TW" sz="1400" kern="1200" dirty="0">
                          <a:solidFill>
                            <a:schemeClr val="dk1"/>
                          </a:solidFill>
                          <a:latin typeface="+mn-lt"/>
                          <a:ea typeface="+mn-ea"/>
                          <a:cs typeface="+mn-cs"/>
                        </a:rPr>
                        <a:t>5</a:t>
                      </a:r>
                      <a:endParaRPr lang="zh-TW" sz="1400" kern="1200" dirty="0">
                        <a:solidFill>
                          <a:schemeClr val="dk1"/>
                        </a:solidFill>
                        <a:latin typeface="+mn-lt"/>
                        <a:ea typeface="+mn-ea"/>
                        <a:cs typeface="+mn-cs"/>
                      </a:endParaRPr>
                    </a:p>
                  </a:txBody>
                  <a:tcPr marL="68580" marR="68580" marT="0" marB="0" anchor="ctr"/>
                </a:tc>
                <a:tc>
                  <a:txBody>
                    <a:bodyPr/>
                    <a:lstStyle/>
                    <a:p>
                      <a:pPr marL="0" marR="0" indent="0" algn="just" defTabSz="914400"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拋繩意象再強化，結合彩虹滑梯及地墊顏色，行塑繩之意象。</a:t>
                      </a:r>
                      <a:endParaRPr lang="en-US" altLang="zh-TW" sz="1400" kern="1200" dirty="0">
                        <a:solidFill>
                          <a:schemeClr val="dk1"/>
                        </a:solidFill>
                        <a:effectLst/>
                        <a:latin typeface="+mn-lt"/>
                        <a:ea typeface="+mn-ea"/>
                        <a:cs typeface="+mn-cs"/>
                      </a:endParaRPr>
                    </a:p>
                  </a:txBody>
                  <a:tcPr marL="68580" marR="68580" marT="0" marB="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kern="1200" dirty="0">
                          <a:solidFill>
                            <a:schemeClr val="dk1"/>
                          </a:solidFill>
                          <a:effectLst/>
                          <a:latin typeface="+mn-lt"/>
                          <a:ea typeface="+mn-ea"/>
                          <a:cs typeface="+mn-cs"/>
                        </a:rPr>
                        <a:t>遵照辦理。</a:t>
                      </a:r>
                      <a:endParaRPr lang="zh-TW" altLang="en-US" sz="1400" kern="1200" dirty="0">
                        <a:solidFill>
                          <a:schemeClr val="dk1"/>
                        </a:solidFill>
                        <a:effectLst/>
                        <a:latin typeface="+mn-lt"/>
                        <a:ea typeface="+mn-ea"/>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lang="en-US" altLang="zh-TW"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4005205650"/>
                  </a:ext>
                </a:extLst>
              </a:tr>
            </a:tbl>
          </a:graphicData>
        </a:graphic>
      </p:graphicFrame>
    </p:spTree>
    <p:extLst>
      <p:ext uri="{BB962C8B-B14F-4D97-AF65-F5344CB8AC3E}">
        <p14:creationId xmlns:p14="http://schemas.microsoft.com/office/powerpoint/2010/main" xmlns="" val="5803763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Autofit/>
          </a:bodyPr>
          <a:lstStyle/>
          <a:p>
            <a:pPr algn="l"/>
            <a:r>
              <a:rPr lang="zh-TW" altLang="en-US" sz="2800" dirty="0">
                <a:solidFill>
                  <a:schemeClr val="tx1"/>
                </a:solidFill>
                <a:latin typeface="+mj-ea"/>
              </a:rPr>
              <a:t>地坪配置圖 圖說</a:t>
            </a:r>
            <a:r>
              <a:rPr lang="en-US" altLang="zh-TW" sz="2800" dirty="0">
                <a:solidFill>
                  <a:schemeClr val="tx1"/>
                </a:solidFill>
                <a:latin typeface="+mj-ea"/>
              </a:rPr>
              <a:t>A1-05</a:t>
            </a:r>
            <a:endParaRPr lang="zh-TW" altLang="en-US" sz="2800" dirty="0">
              <a:solidFill>
                <a:schemeClr val="tx1"/>
              </a:solidFill>
              <a:latin typeface="+mj-ea"/>
            </a:endParaRPr>
          </a:p>
        </p:txBody>
      </p:sp>
      <p:sp>
        <p:nvSpPr>
          <p:cNvPr id="2" name="投影片編號版面配置區 1"/>
          <p:cNvSpPr>
            <a:spLocks noGrp="1"/>
          </p:cNvSpPr>
          <p:nvPr>
            <p:ph type="sldNum" sz="quarter" idx="12"/>
          </p:nvPr>
        </p:nvSpPr>
        <p:spPr>
          <a:xfrm>
            <a:off x="8614823" y="6576723"/>
            <a:ext cx="5553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200" b="0" i="0" u="none" strike="noStrike" kern="1200" cap="none" spc="0" normalizeH="0" baseline="0" noProof="0" smtClean="0">
                <a:ln>
                  <a:noFill/>
                </a:ln>
                <a:solidFill>
                  <a:prstClr val="black">
                    <a:tint val="75000"/>
                  </a:prstClr>
                </a:solidFill>
                <a:effectLst/>
                <a:uLnTx/>
                <a:uFillTx/>
                <a:ea typeface="華康超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TW" altLang="en-US" sz="1200" b="0" i="0" u="none" strike="noStrike" kern="1200" cap="none" spc="0" normalizeH="0" baseline="0" noProof="0" dirty="0">
              <a:ln>
                <a:noFill/>
              </a:ln>
              <a:solidFill>
                <a:prstClr val="black">
                  <a:tint val="75000"/>
                </a:prstClr>
              </a:solidFill>
              <a:effectLst/>
              <a:uLnTx/>
              <a:uFillTx/>
              <a:ea typeface="華康超明體"/>
              <a:cs typeface="+mn-cs"/>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48" y="764704"/>
            <a:ext cx="9147448" cy="580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手繪多邊形 3"/>
          <p:cNvSpPr/>
          <p:nvPr/>
        </p:nvSpPr>
        <p:spPr>
          <a:xfrm>
            <a:off x="85725" y="904875"/>
            <a:ext cx="3600450" cy="3505200"/>
          </a:xfrm>
          <a:custGeom>
            <a:avLst/>
            <a:gdLst>
              <a:gd name="connsiteX0" fmla="*/ 0 w 3600450"/>
              <a:gd name="connsiteY0" fmla="*/ 1123950 h 3505200"/>
              <a:gd name="connsiteX1" fmla="*/ 2181225 w 3600450"/>
              <a:gd name="connsiteY1" fmla="*/ 1133475 h 3505200"/>
              <a:gd name="connsiteX2" fmla="*/ 2647950 w 3600450"/>
              <a:gd name="connsiteY2" fmla="*/ 1123950 h 3505200"/>
              <a:gd name="connsiteX3" fmla="*/ 2638425 w 3600450"/>
              <a:gd name="connsiteY3" fmla="*/ 3505200 h 3505200"/>
              <a:gd name="connsiteX4" fmla="*/ 3600450 w 3600450"/>
              <a:gd name="connsiteY4" fmla="*/ 3486150 h 3505200"/>
              <a:gd name="connsiteX5" fmla="*/ 3600450 w 3600450"/>
              <a:gd name="connsiteY5" fmla="*/ 28575 h 3505200"/>
              <a:gd name="connsiteX6" fmla="*/ 0 w 3600450"/>
              <a:gd name="connsiteY6" fmla="*/ 0 h 3505200"/>
              <a:gd name="connsiteX7" fmla="*/ 0 w 3600450"/>
              <a:gd name="connsiteY7" fmla="*/ 112395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0450" h="3505200">
                <a:moveTo>
                  <a:pt x="0" y="1123950"/>
                </a:moveTo>
                <a:lnTo>
                  <a:pt x="2181225" y="1133475"/>
                </a:lnTo>
                <a:lnTo>
                  <a:pt x="2647950" y="1123950"/>
                </a:lnTo>
                <a:lnTo>
                  <a:pt x="2638425" y="3505200"/>
                </a:lnTo>
                <a:lnTo>
                  <a:pt x="3600450" y="3486150"/>
                </a:lnTo>
                <a:lnTo>
                  <a:pt x="3600450" y="28575"/>
                </a:lnTo>
                <a:lnTo>
                  <a:pt x="0" y="0"/>
                </a:lnTo>
                <a:lnTo>
                  <a:pt x="0" y="1123950"/>
                </a:lnTo>
                <a:close/>
              </a:path>
            </a:pathLst>
          </a:custGeom>
          <a:noFill/>
          <a:ln>
            <a:solidFill>
              <a:srgbClr val="0000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ea typeface="華康超明體"/>
              <a:cs typeface="+mn-cs"/>
            </a:endParaRPr>
          </a:p>
        </p:txBody>
      </p:sp>
      <p:sp>
        <p:nvSpPr>
          <p:cNvPr id="5" name="文字方塊 4"/>
          <p:cNvSpPr txBox="1"/>
          <p:nvPr/>
        </p:nvSpPr>
        <p:spPr>
          <a:xfrm>
            <a:off x="2483768" y="980728"/>
            <a:ext cx="11521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ea typeface="華康超明體"/>
                <a:cs typeface="+mn-cs"/>
              </a:rPr>
              <a:t>創意回饋</a:t>
            </a:r>
          </a:p>
        </p:txBody>
      </p:sp>
    </p:spTree>
    <p:extLst>
      <p:ext uri="{BB962C8B-B14F-4D97-AF65-F5344CB8AC3E}">
        <p14:creationId xmlns:p14="http://schemas.microsoft.com/office/powerpoint/2010/main" xmlns="" val="21394677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575" y="764704"/>
            <a:ext cx="9107723" cy="6093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標題 2"/>
          <p:cNvSpPr>
            <a:spLocks noGrp="1"/>
          </p:cNvSpPr>
          <p:nvPr>
            <p:ph type="title"/>
          </p:nvPr>
        </p:nvSpPr>
        <p:spPr/>
        <p:txBody>
          <a:bodyPr>
            <a:noAutofit/>
          </a:bodyPr>
          <a:lstStyle/>
          <a:p>
            <a:pPr algn="l"/>
            <a:r>
              <a:rPr lang="zh-TW" altLang="en-US" sz="2800" dirty="0">
                <a:solidFill>
                  <a:schemeClr val="tx1"/>
                </a:solidFill>
                <a:latin typeface="+mj-ea"/>
              </a:rPr>
              <a:t>剖面圖</a:t>
            </a:r>
            <a:r>
              <a:rPr lang="en-US" altLang="zh-TW" sz="2800" dirty="0">
                <a:solidFill>
                  <a:schemeClr val="tx1"/>
                </a:solidFill>
                <a:latin typeface="+mj-ea"/>
              </a:rPr>
              <a:t>(</a:t>
            </a:r>
            <a:r>
              <a:rPr lang="zh-TW" altLang="en-US" sz="2800" dirty="0">
                <a:solidFill>
                  <a:schemeClr val="tx1"/>
                </a:solidFill>
                <a:latin typeface="+mj-ea"/>
              </a:rPr>
              <a:t>一</a:t>
            </a:r>
            <a:r>
              <a:rPr lang="en-US" altLang="zh-TW" sz="2800" dirty="0">
                <a:solidFill>
                  <a:schemeClr val="tx1"/>
                </a:solidFill>
                <a:latin typeface="+mj-ea"/>
              </a:rPr>
              <a:t>)</a:t>
            </a:r>
            <a:endParaRPr lang="zh-TW" altLang="en-US" sz="2800" dirty="0">
              <a:solidFill>
                <a:schemeClr val="tx1"/>
              </a:solidFill>
              <a:latin typeface="+mj-ea"/>
            </a:endParaRPr>
          </a:p>
        </p:txBody>
      </p:sp>
      <p:sp>
        <p:nvSpPr>
          <p:cNvPr id="2" name="投影片編號版面配置區 1"/>
          <p:cNvSpPr>
            <a:spLocks noGrp="1"/>
          </p:cNvSpPr>
          <p:nvPr>
            <p:ph type="sldNum" sz="quarter" idx="12"/>
          </p:nvPr>
        </p:nvSpPr>
        <p:spPr>
          <a:xfrm>
            <a:off x="8614823" y="6576723"/>
            <a:ext cx="5553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200" b="0" i="0" u="none" strike="noStrike" kern="1200" cap="none" spc="0" normalizeH="0" baseline="0" noProof="0" smtClean="0">
                <a:ln>
                  <a:noFill/>
                </a:ln>
                <a:solidFill>
                  <a:prstClr val="black">
                    <a:tint val="75000"/>
                  </a:prstClr>
                </a:solidFill>
                <a:effectLst/>
                <a:uLnTx/>
                <a:uFillTx/>
                <a:ea typeface="華康超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TW" altLang="en-US" sz="1200" b="0" i="0" u="none" strike="noStrike" kern="1200" cap="none" spc="0" normalizeH="0" baseline="0" noProof="0" dirty="0">
              <a:ln>
                <a:noFill/>
              </a:ln>
              <a:solidFill>
                <a:prstClr val="black">
                  <a:tint val="75000"/>
                </a:prstClr>
              </a:solidFill>
              <a:effectLst/>
              <a:uLnTx/>
              <a:uFillTx/>
              <a:ea typeface="華康超明體"/>
              <a:cs typeface="+mn-cs"/>
            </a:endParaRPr>
          </a:p>
        </p:txBody>
      </p:sp>
      <p:cxnSp>
        <p:nvCxnSpPr>
          <p:cNvPr id="6" name="直線單箭頭接點 5">
            <a:extLst>
              <a:ext uri="{FF2B5EF4-FFF2-40B4-BE49-F238E27FC236}">
                <a16:creationId xmlns:a16="http://schemas.microsoft.com/office/drawing/2014/main" xmlns="" id="{3EADFE11-2503-49F0-BA4D-B9ACDDE4E8C8}"/>
              </a:ext>
            </a:extLst>
          </p:cNvPr>
          <p:cNvCxnSpPr/>
          <p:nvPr/>
        </p:nvCxnSpPr>
        <p:spPr>
          <a:xfrm>
            <a:off x="941934" y="2157611"/>
            <a:ext cx="2045890"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730254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332656"/>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十</a:t>
            </a:r>
            <a:r>
              <a:rPr lang="en-US" altLang="zh-TW" dirty="0"/>
              <a:t>)</a:t>
            </a:r>
            <a:endParaRPr lang="zh-TW" altLang="en-US" dirty="0"/>
          </a:p>
        </p:txBody>
      </p:sp>
      <p:sp>
        <p:nvSpPr>
          <p:cNvPr id="3" name="副標題 2"/>
          <p:cNvSpPr>
            <a:spLocks noGrp="1"/>
          </p:cNvSpPr>
          <p:nvPr>
            <p:ph type="subTitle" idx="1"/>
          </p:nvPr>
        </p:nvSpPr>
        <p:spPr>
          <a:xfrm>
            <a:off x="611560" y="1484784"/>
            <a:ext cx="7984976" cy="4752528"/>
          </a:xfrm>
        </p:spPr>
        <p:txBody>
          <a:bodyPr>
            <a:noAutofit/>
          </a:bodyPr>
          <a:lstStyle/>
          <a:p>
            <a:pPr algn="l"/>
            <a:r>
              <a:rPr lang="zh-TW" altLang="en-US" sz="2400" dirty="0">
                <a:solidFill>
                  <a:schemeClr val="tx1"/>
                </a:solidFill>
              </a:rPr>
              <a:t>     </a:t>
            </a:r>
            <a:r>
              <a:rPr lang="en-US" altLang="zh-TW" sz="2400" dirty="0">
                <a:solidFill>
                  <a:schemeClr val="tx1"/>
                </a:solidFill>
              </a:rPr>
              <a:t>(1)</a:t>
            </a:r>
            <a:r>
              <a:rPr lang="zh-TW" altLang="en-US" sz="2400" dirty="0">
                <a:solidFill>
                  <a:schemeClr val="tx1"/>
                </a:solidFill>
                <a:hlinkClick r:id="rId3" action="ppaction://hlinkfile"/>
              </a:rPr>
              <a:t>委員意見</a:t>
            </a:r>
            <a:r>
              <a:rPr lang="zh-TW" altLang="en-US" sz="2400" dirty="0">
                <a:solidFill>
                  <a:schemeClr val="tx1"/>
                </a:solidFill>
                <a:latin typeface="新細明體"/>
                <a:ea typeface="新細明體"/>
              </a:rPr>
              <a:t>：</a:t>
            </a:r>
            <a:endParaRPr lang="en-US" altLang="zh-TW" sz="2400" dirty="0">
              <a:solidFill>
                <a:schemeClr val="tx1"/>
              </a:solidFill>
            </a:endParaRPr>
          </a:p>
          <a:p>
            <a:pPr algn="l"/>
            <a:r>
              <a:rPr lang="zh-TW" altLang="en-US" sz="2400" dirty="0">
                <a:solidFill>
                  <a:schemeClr val="tx1"/>
                </a:solidFill>
              </a:rPr>
              <a:t> </a:t>
            </a:r>
            <a:endParaRPr lang="en-US" altLang="zh-TW" sz="2400" dirty="0">
              <a:solidFill>
                <a:schemeClr val="tx1"/>
              </a:solidFill>
            </a:endParaRPr>
          </a:p>
          <a:p>
            <a:pPr algn="l"/>
            <a:r>
              <a:rPr lang="zh-TW" altLang="en-US" sz="2400" dirty="0">
                <a:solidFill>
                  <a:schemeClr val="tx1"/>
                </a:solidFill>
                <a:latin typeface="新細明體"/>
                <a:ea typeface="新細明體"/>
              </a:rPr>
              <a:t>    </a:t>
            </a:r>
            <a:r>
              <a:rPr lang="en-US" altLang="zh-TW" sz="2400" dirty="0">
                <a:solidFill>
                  <a:schemeClr val="tx1"/>
                </a:solidFill>
              </a:rPr>
              <a:t>(2)</a:t>
            </a:r>
            <a:r>
              <a:rPr lang="zh-TW" altLang="en-US" sz="2400" dirty="0">
                <a:solidFill>
                  <a:schemeClr val="tx1"/>
                </a:solidFill>
                <a:latin typeface="新細明體"/>
                <a:ea typeface="新細明體"/>
              </a:rPr>
              <a:t>決議</a:t>
            </a:r>
            <a:r>
              <a:rPr lang="en-US" altLang="zh-TW" sz="2400" dirty="0">
                <a:solidFill>
                  <a:schemeClr val="tx1"/>
                </a:solidFill>
                <a:latin typeface="新細明體"/>
              </a:rPr>
              <a:t>:</a:t>
            </a:r>
          </a:p>
          <a:p>
            <a:pPr algn="l"/>
            <a:r>
              <a:rPr lang="zh-TW" altLang="en-US" sz="2400" dirty="0">
                <a:solidFill>
                  <a:schemeClr val="tx1"/>
                </a:solidFill>
                <a:latin typeface="新細明體"/>
              </a:rPr>
              <a:t>       </a:t>
            </a:r>
            <a:r>
              <a:rPr lang="en-US" altLang="zh-TW" sz="2400" dirty="0">
                <a:solidFill>
                  <a:schemeClr val="tx1"/>
                </a:solidFill>
                <a:latin typeface="新細明體"/>
              </a:rPr>
              <a:t>A.</a:t>
            </a:r>
            <a:r>
              <a:rPr lang="zh-TW" altLang="en-US" sz="2400" dirty="0">
                <a:solidFill>
                  <a:srgbClr val="FF0000"/>
                </a:solidFill>
                <a:latin typeface="新細明體"/>
              </a:rPr>
              <a:t>細部設計部份，修正後通過</a:t>
            </a:r>
            <a:r>
              <a:rPr lang="zh-TW" altLang="en-US" sz="2400" dirty="0">
                <a:solidFill>
                  <a:schemeClr val="tx1"/>
                </a:solidFill>
                <a:latin typeface="新細明體"/>
              </a:rPr>
              <a:t>。</a:t>
            </a:r>
          </a:p>
          <a:p>
            <a:pPr algn="l"/>
            <a:r>
              <a:rPr lang="zh-TW" altLang="en-US" sz="2400" dirty="0">
                <a:solidFill>
                  <a:schemeClr val="tx1"/>
                </a:solidFill>
                <a:latin typeface="新細明體"/>
              </a:rPr>
              <a:t>       </a:t>
            </a:r>
            <a:r>
              <a:rPr lang="en-US" altLang="zh-TW" sz="2400" dirty="0">
                <a:solidFill>
                  <a:schemeClr val="tx1"/>
                </a:solidFill>
                <a:latin typeface="新細明體"/>
              </a:rPr>
              <a:t>B.</a:t>
            </a:r>
            <a:r>
              <a:rPr lang="zh-TW" altLang="en-US" sz="2400" dirty="0">
                <a:solidFill>
                  <a:srgbClr val="FF0000"/>
                </a:solidFill>
                <a:latin typeface="新細明體"/>
              </a:rPr>
              <a:t>預算書圖及細部設計微調部份，請依委員意見修正，</a:t>
            </a:r>
          </a:p>
          <a:p>
            <a:pPr algn="l"/>
            <a:r>
              <a:rPr lang="zh-TW" altLang="en-US" sz="2400" dirty="0">
                <a:solidFill>
                  <a:srgbClr val="FF0000"/>
                </a:solidFill>
                <a:latin typeface="新細明體"/>
              </a:rPr>
              <a:t>          於</a:t>
            </a:r>
            <a:r>
              <a:rPr lang="en-US" altLang="zh-TW" sz="2400" dirty="0">
                <a:solidFill>
                  <a:srgbClr val="FF0000"/>
                </a:solidFill>
                <a:latin typeface="新細明體"/>
              </a:rPr>
              <a:t>109.03.16</a:t>
            </a:r>
            <a:r>
              <a:rPr lang="zh-TW" altLang="en-US" sz="2400" dirty="0">
                <a:solidFill>
                  <a:srgbClr val="FF0000"/>
                </a:solidFill>
                <a:latin typeface="新細明體"/>
              </a:rPr>
              <a:t>日前提報預算書圖</a:t>
            </a:r>
            <a:r>
              <a:rPr lang="zh-TW" altLang="en-US" sz="2400" dirty="0">
                <a:solidFill>
                  <a:schemeClr val="tx1"/>
                </a:solidFill>
                <a:latin typeface="新細明體"/>
              </a:rPr>
              <a:t>，期間請先將完成預算</a:t>
            </a:r>
          </a:p>
          <a:p>
            <a:pPr algn="l"/>
            <a:r>
              <a:rPr lang="zh-TW" altLang="en-US" sz="2400" dirty="0">
                <a:solidFill>
                  <a:schemeClr val="tx1"/>
                </a:solidFill>
                <a:latin typeface="新細明體"/>
              </a:rPr>
              <a:t>          書圖並掃成</a:t>
            </a:r>
            <a:r>
              <a:rPr lang="en-US" altLang="zh-TW" sz="2400" dirty="0">
                <a:solidFill>
                  <a:schemeClr val="tx1"/>
                </a:solidFill>
                <a:latin typeface="新細明體"/>
              </a:rPr>
              <a:t>PDF</a:t>
            </a:r>
            <a:r>
              <a:rPr lang="zh-TW" altLang="en-US" sz="2400" dirty="0">
                <a:solidFill>
                  <a:schemeClr val="tx1"/>
                </a:solidFill>
                <a:latin typeface="新細明體"/>
              </a:rPr>
              <a:t>檔，傳與各委員立即修正，</a:t>
            </a:r>
            <a:r>
              <a:rPr lang="zh-TW" altLang="en-US" sz="2400" dirty="0">
                <a:solidFill>
                  <a:srgbClr val="FF0000"/>
                </a:solidFill>
                <a:latin typeface="新細明體"/>
              </a:rPr>
              <a:t>俟完成後</a:t>
            </a:r>
            <a:endParaRPr lang="en-US" altLang="zh-TW" sz="2400" dirty="0">
              <a:solidFill>
                <a:srgbClr val="FF0000"/>
              </a:solidFill>
              <a:latin typeface="新細明體"/>
            </a:endParaRPr>
          </a:p>
          <a:p>
            <a:pPr algn="l"/>
            <a:r>
              <a:rPr lang="zh-TW" altLang="en-US" sz="2400" dirty="0">
                <a:solidFill>
                  <a:srgbClr val="FF0000"/>
                </a:solidFill>
                <a:latin typeface="新細明體"/>
              </a:rPr>
              <a:t>          再擇期召開第二次預算書圖審查會議</a:t>
            </a:r>
            <a:r>
              <a:rPr lang="zh-TW" altLang="en-US" sz="2400" dirty="0">
                <a:solidFill>
                  <a:schemeClr val="tx1"/>
                </a:solidFill>
                <a:latin typeface="新細明體"/>
              </a:rPr>
              <a:t>，另有關本案</a:t>
            </a:r>
            <a:endParaRPr lang="en-US" altLang="zh-TW" sz="2400" dirty="0">
              <a:solidFill>
                <a:schemeClr val="tx1"/>
              </a:solidFill>
              <a:latin typeface="新細明體"/>
            </a:endParaRPr>
          </a:p>
          <a:p>
            <a:pPr algn="l"/>
            <a:r>
              <a:rPr lang="zh-TW" altLang="en-US" sz="2400" dirty="0">
                <a:solidFill>
                  <a:schemeClr val="tx1"/>
                </a:solidFill>
                <a:latin typeface="新細明體"/>
              </a:rPr>
              <a:t>          三</a:t>
            </a:r>
            <a:r>
              <a:rPr lang="en-US" altLang="zh-TW" sz="2400" dirty="0">
                <a:solidFill>
                  <a:schemeClr val="tx1"/>
                </a:solidFill>
                <a:latin typeface="新細明體"/>
              </a:rPr>
              <a:t>D</a:t>
            </a:r>
            <a:r>
              <a:rPr lang="zh-TW" altLang="en-US" sz="2400" dirty="0">
                <a:solidFill>
                  <a:schemeClr val="tx1"/>
                </a:solidFill>
                <a:latin typeface="新細明體"/>
              </a:rPr>
              <a:t>圖請於審查預算書圖完成後併預算圖書送教育局</a:t>
            </a:r>
            <a:endParaRPr lang="en-US" altLang="zh-TW" sz="2400" dirty="0">
              <a:solidFill>
                <a:schemeClr val="tx1"/>
              </a:solidFill>
              <a:latin typeface="新細明體"/>
            </a:endParaRPr>
          </a:p>
          <a:p>
            <a:pPr algn="l"/>
            <a:r>
              <a:rPr lang="zh-TW" altLang="en-US" sz="2400" dirty="0">
                <a:solidFill>
                  <a:schemeClr val="tx1"/>
                </a:solidFill>
                <a:latin typeface="新細明體"/>
              </a:rPr>
              <a:t>          核備。</a:t>
            </a:r>
          </a:p>
        </p:txBody>
      </p:sp>
    </p:spTree>
    <p:extLst>
      <p:ext uri="{BB962C8B-B14F-4D97-AF65-F5344CB8AC3E}">
        <p14:creationId xmlns:p14="http://schemas.microsoft.com/office/powerpoint/2010/main" xmlns="" val="31085647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332656"/>
            <a:ext cx="7772400" cy="792087"/>
          </a:xfrm>
        </p:spPr>
        <p:txBody>
          <a:bodyPr>
            <a:normAutofit/>
          </a:bodyPr>
          <a:lstStyle/>
          <a:p>
            <a:r>
              <a:rPr lang="zh-TW" altLang="en-US" dirty="0">
                <a:latin typeface="新細明體"/>
                <a:ea typeface="新細明體"/>
              </a:rPr>
              <a:t>四、設計</a:t>
            </a:r>
            <a:r>
              <a:rPr lang="zh-TW" altLang="en-US" dirty="0"/>
              <a:t>階段</a:t>
            </a:r>
            <a:r>
              <a:rPr lang="en-US" altLang="zh-TW" dirty="0"/>
              <a:t>(</a:t>
            </a:r>
            <a:r>
              <a:rPr lang="zh-TW" altLang="en-US" dirty="0"/>
              <a:t>十一</a:t>
            </a:r>
            <a:r>
              <a:rPr lang="en-US" altLang="zh-TW" dirty="0"/>
              <a:t>)</a:t>
            </a:r>
            <a:endParaRPr lang="zh-TW" altLang="en-US" dirty="0"/>
          </a:p>
        </p:txBody>
      </p:sp>
      <p:sp>
        <p:nvSpPr>
          <p:cNvPr id="3" name="副標題 2"/>
          <p:cNvSpPr>
            <a:spLocks noGrp="1"/>
          </p:cNvSpPr>
          <p:nvPr>
            <p:ph type="subTitle" idx="1"/>
          </p:nvPr>
        </p:nvSpPr>
        <p:spPr>
          <a:xfrm>
            <a:off x="611560" y="1484784"/>
            <a:ext cx="7984976" cy="4752528"/>
          </a:xfrm>
        </p:spPr>
        <p:txBody>
          <a:bodyPr>
            <a:normAutofit/>
          </a:bodyPr>
          <a:lstStyle/>
          <a:p>
            <a:pPr algn="l"/>
            <a:r>
              <a:rPr lang="en-US" altLang="zh-TW" sz="4000" dirty="0">
                <a:solidFill>
                  <a:schemeClr val="tx1"/>
                </a:solidFill>
              </a:rPr>
              <a:t>1.</a:t>
            </a:r>
            <a:r>
              <a:rPr lang="zh-TW" altLang="en-US" sz="4000" dirty="0">
                <a:solidFill>
                  <a:schemeClr val="tx1"/>
                </a:solidFill>
              </a:rPr>
              <a:t>第一次細部設計</a:t>
            </a:r>
            <a:r>
              <a:rPr lang="en-US" altLang="zh-TW" sz="4000" dirty="0">
                <a:solidFill>
                  <a:schemeClr val="tx1"/>
                </a:solidFill>
              </a:rPr>
              <a:t>(109.03.16)</a:t>
            </a:r>
            <a:r>
              <a:rPr lang="zh-TW" altLang="en-US" sz="4000" dirty="0">
                <a:solidFill>
                  <a:schemeClr val="tx1"/>
                </a:solidFill>
              </a:rPr>
              <a:t>：審</a:t>
            </a:r>
            <a:endParaRPr lang="en-US" altLang="zh-TW" sz="4000" dirty="0">
              <a:solidFill>
                <a:schemeClr val="tx1"/>
              </a:solidFill>
            </a:endParaRPr>
          </a:p>
          <a:p>
            <a:pPr algn="l"/>
            <a:r>
              <a:rPr lang="zh-TW" altLang="en-US" sz="4000" dirty="0"/>
              <a:t>   </a:t>
            </a:r>
            <a:r>
              <a:rPr lang="zh-TW" altLang="en-US" sz="4000" dirty="0">
                <a:solidFill>
                  <a:schemeClr val="tx1"/>
                </a:solidFill>
              </a:rPr>
              <a:t>查通過</a:t>
            </a:r>
            <a:endParaRPr lang="en-US" altLang="zh-TW" sz="4000" dirty="0">
              <a:solidFill>
                <a:schemeClr val="tx1"/>
              </a:solidFill>
            </a:endParaRPr>
          </a:p>
          <a:p>
            <a:pPr algn="l"/>
            <a:r>
              <a:rPr lang="en-US" altLang="zh-TW" sz="4000" dirty="0">
                <a:solidFill>
                  <a:schemeClr val="tx1"/>
                </a:solidFill>
              </a:rPr>
              <a:t>2.</a:t>
            </a:r>
            <a:r>
              <a:rPr lang="zh-TW" altLang="en-US" sz="4000" dirty="0">
                <a:solidFill>
                  <a:schemeClr val="tx1"/>
                </a:solidFill>
                <a:hlinkClick r:id="rId3" action="ppaction://hlinkfile"/>
              </a:rPr>
              <a:t>動畫</a:t>
            </a:r>
            <a:endParaRPr lang="en-US" altLang="zh-TW" sz="4000" dirty="0">
              <a:solidFill>
                <a:schemeClr val="tx1"/>
              </a:solidFill>
            </a:endParaRPr>
          </a:p>
          <a:p>
            <a:pPr algn="l"/>
            <a:endParaRPr lang="en-US" altLang="zh-TW" dirty="0">
              <a:solidFill>
                <a:schemeClr val="tx1"/>
              </a:solidFill>
            </a:endParaRPr>
          </a:p>
        </p:txBody>
      </p:sp>
    </p:spTree>
    <p:extLst>
      <p:ext uri="{BB962C8B-B14F-4D97-AF65-F5344CB8AC3E}">
        <p14:creationId xmlns:p14="http://schemas.microsoft.com/office/powerpoint/2010/main" xmlns="" val="40457845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2780928"/>
            <a:ext cx="7772400" cy="792087"/>
          </a:xfrm>
        </p:spPr>
        <p:txBody>
          <a:bodyPr>
            <a:normAutofit/>
          </a:bodyPr>
          <a:lstStyle/>
          <a:p>
            <a:r>
              <a:rPr lang="zh-TW" altLang="en-US" dirty="0">
                <a:latin typeface="新細明體"/>
                <a:ea typeface="新細明體"/>
              </a:rPr>
              <a:t>五、工程招標</a:t>
            </a:r>
            <a:r>
              <a:rPr lang="zh-TW" altLang="en-US" dirty="0"/>
              <a:t>階段</a:t>
            </a:r>
          </a:p>
        </p:txBody>
      </p:sp>
      <p:sp>
        <p:nvSpPr>
          <p:cNvPr id="3" name="文字方塊 2"/>
          <p:cNvSpPr txBox="1"/>
          <p:nvPr/>
        </p:nvSpPr>
        <p:spPr>
          <a:xfrm>
            <a:off x="755576" y="4581128"/>
            <a:ext cx="7992888" cy="132343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zh-TW" altLang="en-US" sz="4000" dirty="0" smtClean="0">
                <a:solidFill>
                  <a:srgbClr val="0000FF"/>
                </a:solidFill>
              </a:rPr>
              <a:t>以下工程招標簡報資料由</a:t>
            </a:r>
            <a:endParaRPr lang="en-US" altLang="zh-TW" sz="4000" dirty="0" smtClean="0">
              <a:solidFill>
                <a:srgbClr val="0000FF"/>
              </a:solidFill>
            </a:endParaRPr>
          </a:p>
          <a:p>
            <a:pPr algn="ctr"/>
            <a:r>
              <a:rPr lang="zh-TW" altLang="en-US" sz="4000" dirty="0" smtClean="0">
                <a:solidFill>
                  <a:srgbClr val="0000FF"/>
                </a:solidFill>
              </a:rPr>
              <a:t>會稽國中總務主任楊惠雯提供分享</a:t>
            </a:r>
            <a:endParaRPr lang="zh-TW" altLang="en-US" sz="4000" dirty="0">
              <a:solidFill>
                <a:srgbClr val="0000FF"/>
              </a:solidFill>
            </a:endParaRPr>
          </a:p>
        </p:txBody>
      </p:sp>
      <p:sp>
        <p:nvSpPr>
          <p:cNvPr id="4" name="圓角矩形 3"/>
          <p:cNvSpPr/>
          <p:nvPr/>
        </p:nvSpPr>
        <p:spPr>
          <a:xfrm>
            <a:off x="8028384" y="1628800"/>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42698342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標題 9"/>
          <p:cNvSpPr>
            <a:spLocks noGrp="1"/>
          </p:cNvSpPr>
          <p:nvPr>
            <p:ph type="title"/>
          </p:nvPr>
        </p:nvSpPr>
        <p:spPr>
          <a:xfrm>
            <a:off x="467544" y="17580"/>
            <a:ext cx="8229600" cy="778098"/>
          </a:xfrm>
        </p:spPr>
        <p:txBody>
          <a:bodyPr>
            <a:normAutofit/>
          </a:bodyPr>
          <a:lstStyle/>
          <a:p>
            <a:r>
              <a:rPr lang="zh-TW" altLang="en-US" dirty="0">
                <a:latin typeface="文鼎粗隸" pitchFamily="65" charset="-120"/>
                <a:ea typeface="文鼎粗隸" pitchFamily="65" charset="-120"/>
              </a:rPr>
              <a:t>招標方式查詢</a:t>
            </a:r>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643553" y="1224230"/>
            <a:ext cx="8229599" cy="4952733"/>
          </a:xfrm>
        </p:spPr>
      </p:pic>
    </p:spTree>
    <p:extLst>
      <p:ext uri="{BB962C8B-B14F-4D97-AF65-F5344CB8AC3E}">
        <p14:creationId xmlns:p14="http://schemas.microsoft.com/office/powerpoint/2010/main" xmlns="" val="32064147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標題 9"/>
          <p:cNvSpPr>
            <a:spLocks noGrp="1"/>
          </p:cNvSpPr>
          <p:nvPr>
            <p:ph type="title"/>
          </p:nvPr>
        </p:nvSpPr>
        <p:spPr>
          <a:xfrm>
            <a:off x="467544" y="17580"/>
            <a:ext cx="8229600" cy="778098"/>
          </a:xfrm>
        </p:spPr>
        <p:txBody>
          <a:bodyPr>
            <a:normAutofit/>
          </a:bodyPr>
          <a:lstStyle/>
          <a:p>
            <a:r>
              <a:rPr lang="zh-TW" altLang="en-US" dirty="0">
                <a:latin typeface="文鼎粗隸" pitchFamily="65" charset="-120"/>
                <a:ea typeface="文鼎粗隸" pitchFamily="65" charset="-120"/>
              </a:rPr>
              <a:t>招標方式查詢</a:t>
            </a:r>
          </a:p>
        </p:txBody>
      </p:sp>
      <p:pic>
        <p:nvPicPr>
          <p:cNvPr id="3" name="內容版面配置區 2"/>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67544" y="980728"/>
            <a:ext cx="8379833" cy="4896544"/>
          </a:xfrm>
        </p:spPr>
      </p:pic>
    </p:spTree>
    <p:extLst>
      <p:ext uri="{BB962C8B-B14F-4D97-AF65-F5344CB8AC3E}">
        <p14:creationId xmlns:p14="http://schemas.microsoft.com/office/powerpoint/2010/main" xmlns="" val="42456706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標題 9"/>
          <p:cNvSpPr>
            <a:spLocks noGrp="1"/>
          </p:cNvSpPr>
          <p:nvPr>
            <p:ph type="title"/>
          </p:nvPr>
        </p:nvSpPr>
        <p:spPr>
          <a:xfrm>
            <a:off x="467544" y="17580"/>
            <a:ext cx="8229600" cy="778098"/>
          </a:xfrm>
        </p:spPr>
        <p:txBody>
          <a:bodyPr>
            <a:normAutofit/>
          </a:bodyPr>
          <a:lstStyle/>
          <a:p>
            <a:r>
              <a:rPr lang="zh-TW" altLang="en-US" dirty="0">
                <a:latin typeface="文鼎粗隸" pitchFamily="65" charset="-120"/>
                <a:ea typeface="文鼎粗隸" pitchFamily="65" charset="-120"/>
              </a:rPr>
              <a:t>招標方式查詢</a:t>
            </a:r>
          </a:p>
        </p:txBody>
      </p:sp>
      <p:pic>
        <p:nvPicPr>
          <p:cNvPr id="6" name="內容版面配置區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61189" y="1340768"/>
            <a:ext cx="8021622" cy="4711378"/>
          </a:xfrm>
        </p:spPr>
      </p:pic>
    </p:spTree>
    <p:extLst>
      <p:ext uri="{BB962C8B-B14F-4D97-AF65-F5344CB8AC3E}">
        <p14:creationId xmlns:p14="http://schemas.microsoft.com/office/powerpoint/2010/main" xmlns="" val="28027064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內容版面配置區 7"/>
          <p:cNvGraphicFramePr>
            <a:graphicFrameLocks noGrp="1"/>
          </p:cNvGraphicFramePr>
          <p:nvPr>
            <p:ph idx="1"/>
          </p:nvPr>
        </p:nvGraphicFramePr>
        <p:xfrm>
          <a:off x="34925" y="0"/>
          <a:ext cx="9108505" cy="6553200"/>
        </p:xfrm>
        <a:graphic>
          <a:graphicData uri="http://schemas.openxmlformats.org/drawingml/2006/table">
            <a:tbl>
              <a:tblPr firstRow="1" bandRow="1">
                <a:tableStyleId>{F5AB1C69-6EDB-4FF4-983F-18BD219EF322}</a:tableStyleId>
              </a:tblPr>
              <a:tblGrid>
                <a:gridCol w="2248744">
                  <a:extLst>
                    <a:ext uri="{9D8B030D-6E8A-4147-A177-3AD203B41FA5}">
                      <a16:colId xmlns:a16="http://schemas.microsoft.com/office/drawing/2014/main" xmlns="" val="20000"/>
                    </a:ext>
                  </a:extLst>
                </a:gridCol>
                <a:gridCol w="2107233">
                  <a:extLst>
                    <a:ext uri="{9D8B030D-6E8A-4147-A177-3AD203B41FA5}">
                      <a16:colId xmlns:a16="http://schemas.microsoft.com/office/drawing/2014/main" xmlns="" val="20001"/>
                    </a:ext>
                  </a:extLst>
                </a:gridCol>
                <a:gridCol w="1944216">
                  <a:extLst>
                    <a:ext uri="{9D8B030D-6E8A-4147-A177-3AD203B41FA5}">
                      <a16:colId xmlns:a16="http://schemas.microsoft.com/office/drawing/2014/main" xmlns="" val="20002"/>
                    </a:ext>
                  </a:extLst>
                </a:gridCol>
                <a:gridCol w="2808312">
                  <a:extLst>
                    <a:ext uri="{9D8B030D-6E8A-4147-A177-3AD203B41FA5}">
                      <a16:colId xmlns:a16="http://schemas.microsoft.com/office/drawing/2014/main" xmlns="" val="20003"/>
                    </a:ext>
                  </a:extLst>
                </a:gridCol>
              </a:tblGrid>
              <a:tr h="563931">
                <a:tc>
                  <a:txBody>
                    <a:bodyPr/>
                    <a:lstStyle/>
                    <a:p>
                      <a:pPr algn="ctr"/>
                      <a:r>
                        <a:rPr lang="zh-TW" altLang="en-US" sz="2400" kern="1200" dirty="0">
                          <a:latin typeface="文鼎粗隸" pitchFamily="65" charset="-120"/>
                          <a:ea typeface="文鼎粗隸" pitchFamily="65" charset="-120"/>
                        </a:rPr>
                        <a:t>招標方式</a:t>
                      </a:r>
                      <a:endParaRPr lang="zh-TW" altLang="en-US" sz="2400" kern="1200" dirty="0">
                        <a:solidFill>
                          <a:schemeClr val="dk1"/>
                        </a:solidFill>
                        <a:latin typeface="文鼎粗隸" pitchFamily="65" charset="-120"/>
                        <a:ea typeface="文鼎粗隸" pitchFamily="65" charset="-120"/>
                        <a:cs typeface="+mn-cs"/>
                      </a:endParaRPr>
                    </a:p>
                  </a:txBody>
                  <a:tcPr anchor="ctr"/>
                </a:tc>
                <a:tc>
                  <a:txBody>
                    <a:bodyPr/>
                    <a:lstStyle/>
                    <a:p>
                      <a:pPr algn="ctr"/>
                      <a:r>
                        <a:rPr lang="en-US" altLang="zh-TW" sz="3200" dirty="0">
                          <a:latin typeface="文鼎粗隸" pitchFamily="65" charset="-120"/>
                          <a:ea typeface="文鼎粗隸" pitchFamily="65" charset="-120"/>
                        </a:rPr>
                        <a:t>107</a:t>
                      </a:r>
                      <a:r>
                        <a:rPr lang="zh-TW" altLang="en-US" sz="3200" dirty="0">
                          <a:latin typeface="文鼎粗隸" pitchFamily="65" charset="-120"/>
                          <a:ea typeface="文鼎粗隸" pitchFamily="65" charset="-120"/>
                        </a:rPr>
                        <a:t>年</a:t>
                      </a:r>
                      <a:endParaRPr lang="zh-TW" altLang="en-US" sz="3200" b="1" dirty="0">
                        <a:solidFill>
                          <a:schemeClr val="tx1"/>
                        </a:solidFill>
                        <a:latin typeface="文鼎粗隸" pitchFamily="65" charset="-120"/>
                        <a:ea typeface="文鼎粗隸" pitchFamily="65" charset="-120"/>
                      </a:endParaRPr>
                    </a:p>
                  </a:txBody>
                  <a:tcPr anchor="ctr"/>
                </a:tc>
                <a:tc>
                  <a:txBody>
                    <a:bodyPr/>
                    <a:lstStyle/>
                    <a:p>
                      <a:pPr algn="ctr"/>
                      <a:r>
                        <a:rPr lang="en-US" altLang="zh-TW" sz="3200" dirty="0">
                          <a:latin typeface="文鼎粗隸" pitchFamily="65" charset="-120"/>
                          <a:ea typeface="文鼎粗隸" pitchFamily="65" charset="-120"/>
                        </a:rPr>
                        <a:t>108</a:t>
                      </a:r>
                      <a:r>
                        <a:rPr lang="zh-TW" altLang="en-US" sz="3200" dirty="0">
                          <a:latin typeface="文鼎粗隸" pitchFamily="65" charset="-120"/>
                          <a:ea typeface="文鼎粗隸" pitchFamily="65" charset="-120"/>
                        </a:rPr>
                        <a:t>年</a:t>
                      </a:r>
                      <a:endParaRPr lang="zh-TW" altLang="en-US" sz="3200" b="1" dirty="0">
                        <a:solidFill>
                          <a:schemeClr val="tx1"/>
                        </a:solidFill>
                        <a:latin typeface="文鼎粗隸" pitchFamily="65" charset="-120"/>
                        <a:ea typeface="文鼎粗隸" pitchFamily="65" charset="-120"/>
                      </a:endParaRPr>
                    </a:p>
                  </a:txBody>
                  <a:tcPr anchor="ctr"/>
                </a:tc>
                <a:tc>
                  <a:txBody>
                    <a:bodyPr/>
                    <a:lstStyle/>
                    <a:p>
                      <a:pPr marL="0" algn="ctr" defTabSz="914400" rtl="0" eaLnBrk="1" latinLnBrk="0" hangingPunct="1"/>
                      <a:r>
                        <a:rPr lang="en-US" altLang="zh-TW" sz="3200" kern="1200" dirty="0">
                          <a:latin typeface="文鼎粗隸" pitchFamily="65" charset="-120"/>
                          <a:ea typeface="文鼎粗隸" pitchFamily="65" charset="-120"/>
                        </a:rPr>
                        <a:t>109</a:t>
                      </a:r>
                      <a:r>
                        <a:rPr lang="zh-TW" altLang="en-US" sz="3200" kern="1200" dirty="0">
                          <a:latin typeface="文鼎粗隸" pitchFamily="65" charset="-120"/>
                          <a:ea typeface="文鼎粗隸" pitchFamily="65" charset="-120"/>
                        </a:rPr>
                        <a:t>年</a:t>
                      </a:r>
                      <a:r>
                        <a:rPr lang="en-US" altLang="zh-TW" sz="1600" kern="1200" dirty="0">
                          <a:latin typeface="文鼎粗隸" pitchFamily="65" charset="-120"/>
                          <a:ea typeface="文鼎粗隸" pitchFamily="65" charset="-120"/>
                        </a:rPr>
                        <a:t>(109.11.05</a:t>
                      </a:r>
                      <a:r>
                        <a:rPr lang="zh-TW" altLang="en-US" sz="1600" kern="1200" dirty="0">
                          <a:latin typeface="文鼎粗隸" pitchFamily="65" charset="-120"/>
                          <a:ea typeface="文鼎粗隸" pitchFamily="65" charset="-120"/>
                        </a:rPr>
                        <a:t>以前</a:t>
                      </a:r>
                      <a:r>
                        <a:rPr lang="en-US" altLang="zh-TW" sz="1600" kern="1200" dirty="0">
                          <a:latin typeface="文鼎粗隸" pitchFamily="65" charset="-120"/>
                          <a:ea typeface="文鼎粗隸" pitchFamily="65" charset="-120"/>
                        </a:rPr>
                        <a:t>)</a:t>
                      </a:r>
                      <a:endParaRPr lang="zh-TW" altLang="en-US" sz="1600" b="1" kern="1200" dirty="0">
                        <a:solidFill>
                          <a:schemeClr val="lt1"/>
                        </a:solidFill>
                        <a:latin typeface="文鼎粗隸" pitchFamily="65" charset="-120"/>
                        <a:ea typeface="文鼎粗隸" pitchFamily="65" charset="-120"/>
                        <a:cs typeface="+mn-cs"/>
                      </a:endParaRPr>
                    </a:p>
                  </a:txBody>
                  <a:tcPr/>
                </a:tc>
                <a:extLst>
                  <a:ext uri="{0D108BD9-81ED-4DB2-BD59-A6C34878D82A}">
                    <a16:rowId xmlns:a16="http://schemas.microsoft.com/office/drawing/2014/main" xmlns="" val="10000"/>
                  </a:ext>
                </a:extLst>
              </a:tr>
              <a:tr h="2226045">
                <a:tc>
                  <a:txBody>
                    <a:bodyPr/>
                    <a:lstStyle/>
                    <a:p>
                      <a:pPr algn="ctr"/>
                      <a:r>
                        <a:rPr lang="zh-TW" altLang="en-US" sz="2800" kern="1200" dirty="0">
                          <a:latin typeface="文鼎粗隸" pitchFamily="65" charset="-120"/>
                          <a:ea typeface="文鼎粗隸" pitchFamily="65" charset="-120"/>
                        </a:rPr>
                        <a:t>財物有利標</a:t>
                      </a:r>
                      <a:endParaRPr lang="zh-TW" altLang="en-US" sz="2800" b="1" kern="1200" dirty="0">
                        <a:solidFill>
                          <a:schemeClr val="dk1"/>
                        </a:solidFill>
                        <a:latin typeface="文鼎粗隸" pitchFamily="65" charset="-120"/>
                        <a:ea typeface="文鼎粗隸" pitchFamily="65" charset="-120"/>
                        <a:cs typeface="+mn-cs"/>
                      </a:endParaRPr>
                    </a:p>
                  </a:txBody>
                  <a:tcPr anchor="ctr"/>
                </a:tc>
                <a:tc>
                  <a:txBody>
                    <a:bodyPr/>
                    <a:lstStyle/>
                    <a:p>
                      <a:pPr algn="l"/>
                      <a:r>
                        <a:rPr lang="zh-TW" altLang="en-US" sz="1800" kern="1200" dirty="0">
                          <a:latin typeface="文鼎粗隸" pitchFamily="65" charset="-120"/>
                          <a:ea typeface="文鼎粗隸" pitchFamily="65" charset="-120"/>
                        </a:rPr>
                        <a:t>頂社、竹圍、會稽、福安、平興、四維、南門、新屋、中平、大埔、東明、中原、中山幼</a:t>
                      </a:r>
                      <a:endParaRPr lang="zh-TW" altLang="en-US" sz="1800" b="1" kern="1200" dirty="0">
                        <a:solidFill>
                          <a:schemeClr val="dk1"/>
                        </a:solidFill>
                        <a:latin typeface="文鼎粗隸" pitchFamily="65" charset="-120"/>
                        <a:ea typeface="文鼎粗隸" pitchFamily="65" charset="-120"/>
                        <a:cs typeface="+mn-cs"/>
                      </a:endParaRPr>
                    </a:p>
                  </a:txBody>
                  <a:tcPr/>
                </a:tc>
                <a:tc>
                  <a:txBody>
                    <a:bodyPr/>
                    <a:lstStyle/>
                    <a:p>
                      <a:pPr algn="l"/>
                      <a:r>
                        <a:rPr lang="zh-TW" altLang="en-US" sz="1800" kern="1200" dirty="0">
                          <a:latin typeface="文鼎粗隸" pitchFamily="65" charset="-120"/>
                          <a:ea typeface="文鼎粗隸" pitchFamily="65" charset="-120"/>
                        </a:rPr>
                        <a:t>文山、大忠、公埔、建德、仁和、東勢、復旦、笨港、瑞原、上大、內壢、福安、大坡、大崙、西門、育仁、平興、八德幼、長庚</a:t>
                      </a:r>
                      <a:endParaRPr lang="zh-TW" altLang="en-US" sz="1800" b="1" kern="1200" dirty="0">
                        <a:solidFill>
                          <a:schemeClr val="dk1"/>
                        </a:solidFill>
                        <a:latin typeface="文鼎粗隸" pitchFamily="65" charset="-120"/>
                        <a:ea typeface="文鼎粗隸" pitchFamily="65" charset="-120"/>
                        <a:cs typeface="+mn-cs"/>
                      </a:endParaRPr>
                    </a:p>
                  </a:txBody>
                  <a:tcPr/>
                </a:tc>
                <a:tc>
                  <a:txBody>
                    <a:bodyPr/>
                    <a:lstStyle/>
                    <a:p>
                      <a:r>
                        <a:rPr lang="zh-TW" altLang="en-US" sz="1800" kern="1200" dirty="0">
                          <a:solidFill>
                            <a:schemeClr val="dk1"/>
                          </a:solidFill>
                          <a:latin typeface="文鼎粗隸" pitchFamily="65" charset="-120"/>
                          <a:ea typeface="文鼎粗隸" pitchFamily="65" charset="-120"/>
                          <a:cs typeface="+mn-cs"/>
                        </a:rPr>
                        <a:t>新坡、瑞豐、樹林、文華、南崁、大竹、埔心、霞雲、</a:t>
                      </a:r>
                      <a:r>
                        <a:rPr lang="zh-TW" altLang="en-US" sz="1800" kern="1200" dirty="0">
                          <a:solidFill>
                            <a:srgbClr val="FF0000"/>
                          </a:solidFill>
                          <a:latin typeface="文鼎粗隸" pitchFamily="65" charset="-120"/>
                          <a:ea typeface="文鼎粗隸" pitchFamily="65" charset="-120"/>
                          <a:cs typeface="+mn-cs"/>
                        </a:rPr>
                        <a:t>會稽國中</a:t>
                      </a:r>
                      <a:r>
                        <a:rPr lang="zh-TW" altLang="en-US" sz="1800" kern="1200" dirty="0">
                          <a:solidFill>
                            <a:schemeClr val="dk1"/>
                          </a:solidFill>
                          <a:latin typeface="文鼎粗隸" pitchFamily="65" charset="-120"/>
                          <a:ea typeface="文鼎粗隸" pitchFamily="65" charset="-120"/>
                          <a:cs typeface="+mn-cs"/>
                        </a:rPr>
                        <a:t>、興國、龍潭幼、石門、大成、建國、大潭、保生、海湖、崙坪、富岡、內定、上田、雙龍、普仁、頂社、石門、德龍、潛龍忠福、大業、瑞梅、頂社</a:t>
                      </a:r>
                    </a:p>
                  </a:txBody>
                  <a:tcPr/>
                </a:tc>
                <a:extLst>
                  <a:ext uri="{0D108BD9-81ED-4DB2-BD59-A6C34878D82A}">
                    <a16:rowId xmlns:a16="http://schemas.microsoft.com/office/drawing/2014/main" xmlns="" val="10001"/>
                  </a:ext>
                </a:extLst>
              </a:tr>
              <a:tr h="5045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kern="1200" dirty="0">
                          <a:latin typeface="文鼎粗隸" pitchFamily="65" charset="-120"/>
                          <a:ea typeface="文鼎粗隸" pitchFamily="65" charset="-120"/>
                        </a:rPr>
                        <a:t>財物最低標</a:t>
                      </a:r>
                      <a:endParaRPr lang="zh-TW" altLang="en-US" sz="2800" b="1" kern="1200" dirty="0">
                        <a:solidFill>
                          <a:schemeClr val="dk1"/>
                        </a:solidFill>
                        <a:latin typeface="文鼎粗隸" pitchFamily="65" charset="-120"/>
                        <a:ea typeface="文鼎粗隸" pitchFamily="65" charset="-120"/>
                        <a:cs typeface="+mn-cs"/>
                      </a:endParaRPr>
                    </a:p>
                  </a:txBody>
                  <a:tcPr anchor="ctr"/>
                </a:tc>
                <a:tc>
                  <a:txBody>
                    <a:bodyPr/>
                    <a:lstStyle/>
                    <a:p>
                      <a:pPr algn="l"/>
                      <a:endParaRPr lang="zh-TW" altLang="en-US" sz="1800" b="1" kern="1200" dirty="0">
                        <a:solidFill>
                          <a:schemeClr val="dk1"/>
                        </a:solidFill>
                        <a:latin typeface="文鼎粗隸" pitchFamily="65" charset="-120"/>
                        <a:ea typeface="文鼎粗隸" pitchFamily="65" charset="-120"/>
                        <a:cs typeface="+mn-cs"/>
                      </a:endParaRPr>
                    </a:p>
                  </a:txBody>
                  <a:tcPr/>
                </a:tc>
                <a:tc>
                  <a:txBody>
                    <a:bodyPr/>
                    <a:lstStyle/>
                    <a:p>
                      <a:pPr marL="0" algn="l" defTabSz="914400" rtl="0" eaLnBrk="1" latinLnBrk="0" hangingPunct="1"/>
                      <a:r>
                        <a:rPr lang="zh-TW" altLang="en-US" sz="1800" kern="1200" dirty="0">
                          <a:latin typeface="文鼎粗隸" pitchFamily="65" charset="-120"/>
                          <a:ea typeface="文鼎粗隸" pitchFamily="65" charset="-120"/>
                        </a:rPr>
                        <a:t>沙崙、大湖</a:t>
                      </a:r>
                      <a:endParaRPr lang="zh-TW" altLang="en-US" sz="1800" kern="1200" dirty="0">
                        <a:solidFill>
                          <a:schemeClr val="dk1"/>
                        </a:solidFill>
                        <a:latin typeface="文鼎粗隸" pitchFamily="65" charset="-120"/>
                        <a:ea typeface="文鼎粗隸" pitchFamily="65" charset="-120"/>
                        <a:cs typeface="+mn-cs"/>
                      </a:endParaRPr>
                    </a:p>
                  </a:txBody>
                  <a:tcPr/>
                </a:tc>
                <a:tc>
                  <a:txBody>
                    <a:bodyPr/>
                    <a:lstStyle/>
                    <a:p>
                      <a:pPr marL="0" algn="l" defTabSz="914400" rtl="0" eaLnBrk="1" latinLnBrk="0" hangingPunct="1"/>
                      <a:r>
                        <a:rPr lang="zh-TW" altLang="en-US" sz="1800" kern="1200" dirty="0">
                          <a:latin typeface="文鼎粗隸" pitchFamily="65" charset="-120"/>
                          <a:ea typeface="文鼎粗隸" pitchFamily="65" charset="-120"/>
                        </a:rPr>
                        <a:t>北勢</a:t>
                      </a:r>
                      <a:endParaRPr lang="zh-TW" altLang="en-US" sz="1800" kern="1200" dirty="0">
                        <a:solidFill>
                          <a:schemeClr val="dk1"/>
                        </a:solidFill>
                        <a:latin typeface="文鼎粗隸" pitchFamily="65" charset="-120"/>
                        <a:ea typeface="文鼎粗隸" pitchFamily="65" charset="-120"/>
                        <a:cs typeface="+mn-cs"/>
                      </a:endParaRPr>
                    </a:p>
                  </a:txBody>
                  <a:tcPr/>
                </a:tc>
                <a:extLst>
                  <a:ext uri="{0D108BD9-81ED-4DB2-BD59-A6C34878D82A}">
                    <a16:rowId xmlns:a16="http://schemas.microsoft.com/office/drawing/2014/main" xmlns="" val="10002"/>
                  </a:ext>
                </a:extLst>
              </a:tr>
              <a:tr h="1424669">
                <a:tc>
                  <a:txBody>
                    <a:bodyPr/>
                    <a:lstStyle/>
                    <a:p>
                      <a:pPr algn="ctr"/>
                      <a:r>
                        <a:rPr lang="zh-TW" altLang="en-US" sz="2800" dirty="0">
                          <a:latin typeface="文鼎粗隸" pitchFamily="65" charset="-120"/>
                          <a:ea typeface="文鼎粗隸" pitchFamily="65" charset="-120"/>
                        </a:rPr>
                        <a:t>工程最低標</a:t>
                      </a:r>
                      <a:endParaRPr lang="zh-TW" altLang="en-US" sz="2800" b="1" dirty="0">
                        <a:latin typeface="文鼎粗隸" pitchFamily="65" charset="-120"/>
                        <a:ea typeface="文鼎粗隸" pitchFamily="65"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kern="1200" dirty="0">
                          <a:latin typeface="文鼎粗隸" pitchFamily="65" charset="-120"/>
                          <a:ea typeface="文鼎粗隸" pitchFamily="65" charset="-120"/>
                        </a:rPr>
                        <a:t>蚵間、青溪、東勢、僑愛、石門、陳康、觀音、建國、</a:t>
                      </a:r>
                      <a:r>
                        <a:rPr lang="zh-TW" altLang="en-US" sz="1800" kern="1200" dirty="0">
                          <a:solidFill>
                            <a:srgbClr val="0070C0"/>
                          </a:solidFill>
                          <a:latin typeface="文鼎粗隸" pitchFamily="65" charset="-120"/>
                          <a:ea typeface="文鼎粗隸" pitchFamily="65" charset="-120"/>
                        </a:rPr>
                        <a:t>新明</a:t>
                      </a:r>
                      <a:r>
                        <a:rPr lang="zh-TW" altLang="en-US" sz="1800" kern="1200" dirty="0">
                          <a:latin typeface="文鼎粗隸" pitchFamily="65" charset="-120"/>
                          <a:ea typeface="文鼎粗隸" pitchFamily="65" charset="-120"/>
                        </a:rPr>
                        <a:t>、龜山幼、文化、成功、瑞祥、龍潭</a:t>
                      </a:r>
                      <a:endParaRPr lang="zh-TW" altLang="en-US" sz="1800" b="1" kern="1200" dirty="0">
                        <a:solidFill>
                          <a:schemeClr val="dk1"/>
                        </a:solidFill>
                        <a:latin typeface="文鼎粗隸" pitchFamily="65" charset="-120"/>
                        <a:ea typeface="文鼎粗隸" pitchFamily="65" charset="-120"/>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dk1"/>
                          </a:solidFill>
                          <a:latin typeface="文鼎粗隸" pitchFamily="65" charset="-120"/>
                          <a:ea typeface="文鼎粗隸" pitchFamily="65" charset="-120"/>
                          <a:cs typeface="+mn-cs"/>
                        </a:rPr>
                        <a:t>北湖、武漢、龍壽、東門、芭里、中興、義盛、上湖、楊心</a:t>
                      </a:r>
                      <a:endParaRPr lang="en-US" altLang="zh-TW" sz="1800" kern="1200" dirty="0">
                        <a:solidFill>
                          <a:schemeClr val="dk1"/>
                        </a:solidFill>
                        <a:latin typeface="文鼎粗隸" pitchFamily="65" charset="-120"/>
                        <a:ea typeface="文鼎粗隸" pitchFamily="65" charset="-120"/>
                        <a:cs typeface="+mn-cs"/>
                      </a:endParaRPr>
                    </a:p>
                  </a:txBody>
                  <a:tcPr/>
                </a:tc>
                <a:tc>
                  <a:txBody>
                    <a:bodyPr/>
                    <a:lstStyle/>
                    <a:p>
                      <a:r>
                        <a:rPr lang="zh-TW" altLang="en-US" sz="1800" kern="1200" dirty="0">
                          <a:solidFill>
                            <a:schemeClr val="dk1"/>
                          </a:solidFill>
                          <a:latin typeface="文鼎粗隸" pitchFamily="65" charset="-120"/>
                          <a:ea typeface="文鼎粗隸" pitchFamily="65" charset="-120"/>
                          <a:cs typeface="+mn-cs"/>
                        </a:rPr>
                        <a:t>五權、大同、新明、新路、龜山、山豐、四維、瑞豐、永順</a:t>
                      </a:r>
                    </a:p>
                  </a:txBody>
                  <a:tcPr/>
                </a:tc>
                <a:extLst>
                  <a:ext uri="{0D108BD9-81ED-4DB2-BD59-A6C34878D82A}">
                    <a16:rowId xmlns:a16="http://schemas.microsoft.com/office/drawing/2014/main" xmlns="" val="10003"/>
                  </a:ext>
                </a:extLst>
              </a:tr>
              <a:tr h="1157543">
                <a:tc>
                  <a:txBody>
                    <a:bodyPr/>
                    <a:lstStyle/>
                    <a:p>
                      <a:pPr algn="ctr"/>
                      <a:r>
                        <a:rPr lang="zh-TW" altLang="en-US" sz="2800" dirty="0">
                          <a:latin typeface="文鼎粗隸" pitchFamily="65" charset="-120"/>
                          <a:ea typeface="文鼎粗隸" pitchFamily="65" charset="-120"/>
                        </a:rPr>
                        <a:t>工程有利標</a:t>
                      </a:r>
                      <a:endParaRPr lang="en-US" altLang="zh-TW" sz="2800" dirty="0">
                        <a:latin typeface="文鼎粗隸" pitchFamily="65" charset="-120"/>
                        <a:ea typeface="文鼎粗隸" pitchFamily="65" charset="-120"/>
                      </a:endParaRPr>
                    </a:p>
                    <a:p>
                      <a:pPr marL="174625" indent="-174625" algn="l"/>
                      <a:r>
                        <a:rPr lang="en-US" altLang="zh-TW" sz="1600" dirty="0">
                          <a:latin typeface="文鼎粗隸" pitchFamily="65" charset="-120"/>
                          <a:ea typeface="文鼎粗隸" pitchFamily="65" charset="-120"/>
                        </a:rPr>
                        <a:t>(</a:t>
                      </a:r>
                      <a:r>
                        <a:rPr lang="zh-TW" altLang="en-US" sz="1600" dirty="0">
                          <a:latin typeface="文鼎粗隸" pitchFamily="65" charset="-120"/>
                          <a:ea typeface="文鼎粗隸" pitchFamily="65" charset="-120"/>
                        </a:rPr>
                        <a:t>包含工程及格最低標</a:t>
                      </a:r>
                      <a:r>
                        <a:rPr lang="en-US" altLang="zh-TW" sz="1600" dirty="0">
                          <a:latin typeface="文鼎粗隸" pitchFamily="65" charset="-120"/>
                          <a:ea typeface="文鼎粗隸" pitchFamily="65" charset="-120"/>
                        </a:rPr>
                        <a:t>)</a:t>
                      </a:r>
                      <a:endParaRPr lang="zh-TW" altLang="en-US" sz="1600" b="0" dirty="0">
                        <a:latin typeface="文鼎粗隸" pitchFamily="65" charset="-120"/>
                        <a:ea typeface="文鼎粗隸" pitchFamily="65" charset="-120"/>
                      </a:endParaRPr>
                    </a:p>
                  </a:txBody>
                  <a:tcPr anchor="ctr"/>
                </a:tc>
                <a:tc>
                  <a:txBody>
                    <a:bodyPr/>
                    <a:lstStyle/>
                    <a:p>
                      <a:pPr algn="l"/>
                      <a:r>
                        <a:rPr lang="zh-TW" altLang="en-US" sz="1800" kern="1200" dirty="0">
                          <a:latin typeface="文鼎粗隸" pitchFamily="65" charset="-120"/>
                          <a:ea typeface="文鼎粗隸" pitchFamily="65" charset="-120"/>
                        </a:rPr>
                        <a:t>中山</a:t>
                      </a:r>
                      <a:endParaRPr lang="zh-TW" altLang="en-US" sz="1800" b="1" kern="1200" dirty="0">
                        <a:solidFill>
                          <a:schemeClr val="dk1"/>
                        </a:solidFill>
                        <a:latin typeface="文鼎粗隸" pitchFamily="65" charset="-120"/>
                        <a:ea typeface="文鼎粗隸" pitchFamily="65" charset="-120"/>
                        <a:cs typeface="+mn-cs"/>
                      </a:endParaRPr>
                    </a:p>
                  </a:txBody>
                  <a:tcPr/>
                </a:tc>
                <a:tc>
                  <a:txBody>
                    <a:bodyPr/>
                    <a:lstStyle/>
                    <a:p>
                      <a:pPr algn="l"/>
                      <a:r>
                        <a:rPr lang="zh-TW" altLang="en-US" sz="1800" kern="1200" dirty="0">
                          <a:latin typeface="文鼎粗隸" pitchFamily="65" charset="-120"/>
                          <a:ea typeface="文鼎粗隸" pitchFamily="65" charset="-120"/>
                        </a:rPr>
                        <a:t>文欣、潮音、新路、龍源、自強、忠貞、社子、霄裡、興國、大安</a:t>
                      </a:r>
                      <a:endParaRPr lang="zh-TW" altLang="en-US" sz="1800" b="1" kern="1200" dirty="0">
                        <a:solidFill>
                          <a:schemeClr val="dk1"/>
                        </a:solidFill>
                        <a:latin typeface="文鼎粗隸" pitchFamily="65" charset="-120"/>
                        <a:ea typeface="文鼎粗隸" pitchFamily="65" charset="-120"/>
                        <a:cs typeface="+mn-cs"/>
                      </a:endParaRPr>
                    </a:p>
                  </a:txBody>
                  <a:tcPr/>
                </a:tc>
                <a:tc>
                  <a:txBody>
                    <a:bodyPr/>
                    <a:lstStyle/>
                    <a:p>
                      <a:r>
                        <a:rPr lang="zh-TW" altLang="en-US" sz="1800" kern="1200" dirty="0">
                          <a:solidFill>
                            <a:schemeClr val="dk1"/>
                          </a:solidFill>
                          <a:latin typeface="文鼎粗隸" pitchFamily="65" charset="-120"/>
                          <a:ea typeface="文鼎粗隸" pitchFamily="65" charset="-120"/>
                          <a:cs typeface="+mn-cs"/>
                        </a:rPr>
                        <a:t>快樂、大溪、光明、新埔、義興、溪海、頭洲</a:t>
                      </a:r>
                    </a:p>
                  </a:txBody>
                  <a:tcPr/>
                </a:tc>
                <a:extLst>
                  <a:ext uri="{0D108BD9-81ED-4DB2-BD59-A6C34878D82A}">
                    <a16:rowId xmlns:a16="http://schemas.microsoft.com/office/drawing/2014/main" xmlns="" val="10004"/>
                  </a:ext>
                </a:extLst>
              </a:tr>
              <a:tr h="5045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文鼎粗隸" pitchFamily="65" charset="-120"/>
                          <a:ea typeface="文鼎粗隸" pitchFamily="65" charset="-120"/>
                        </a:rPr>
                        <a:t>統包有利標</a:t>
                      </a:r>
                      <a:endParaRPr lang="zh-TW" altLang="en-US" sz="2800" b="1" dirty="0">
                        <a:latin typeface="文鼎粗隸" pitchFamily="65" charset="-120"/>
                        <a:ea typeface="文鼎粗隸" pitchFamily="65" charset="-120"/>
                      </a:endParaRPr>
                    </a:p>
                  </a:txBody>
                  <a:tcPr anchor="ctr"/>
                </a:tc>
                <a:tc>
                  <a:txBody>
                    <a:bodyPr/>
                    <a:lstStyle/>
                    <a:p>
                      <a:pPr algn="l"/>
                      <a:endParaRPr lang="zh-TW" altLang="en-US" sz="1800" b="1" kern="1200" dirty="0">
                        <a:solidFill>
                          <a:schemeClr val="dk1"/>
                        </a:solidFill>
                        <a:latin typeface="文鼎粗隸" pitchFamily="65" charset="-120"/>
                        <a:ea typeface="文鼎粗隸" pitchFamily="65" charset="-120"/>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kern="1200" dirty="0">
                          <a:latin typeface="文鼎粗隸" pitchFamily="65" charset="-120"/>
                          <a:ea typeface="文鼎粗隸" pitchFamily="65" charset="-120"/>
                        </a:rPr>
                        <a:t>青溪、埔心</a:t>
                      </a:r>
                      <a:endParaRPr lang="zh-TW" altLang="en-US" sz="1800" b="1" kern="1200" dirty="0">
                        <a:solidFill>
                          <a:schemeClr val="dk1"/>
                        </a:solidFill>
                        <a:latin typeface="文鼎粗隸" pitchFamily="65" charset="-120"/>
                        <a:ea typeface="文鼎粗隸" pitchFamily="65" charset="-120"/>
                        <a:cs typeface="+mn-cs"/>
                      </a:endParaRPr>
                    </a:p>
                  </a:txBody>
                  <a:tcPr anchor="ctr"/>
                </a:tc>
                <a:tc>
                  <a:txBody>
                    <a:bodyPr/>
                    <a:lstStyle/>
                    <a:p>
                      <a:endParaRPr lang="zh-TW" altLang="en-US" dirty="0">
                        <a:latin typeface="文鼎粗隸" pitchFamily="65" charset="-120"/>
                        <a:ea typeface="文鼎粗隸" pitchFamily="65" charset="-120"/>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077302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764704"/>
            <a:ext cx="7772400" cy="792087"/>
          </a:xfrm>
        </p:spPr>
        <p:txBody>
          <a:bodyPr>
            <a:normAutofit/>
          </a:bodyPr>
          <a:lstStyle/>
          <a:p>
            <a:r>
              <a:rPr lang="zh-TW" altLang="en-US" dirty="0"/>
              <a:t>一</a:t>
            </a:r>
            <a:r>
              <a:rPr lang="zh-TW" altLang="en-US" dirty="0">
                <a:latin typeface="新細明體"/>
                <a:ea typeface="新細明體"/>
              </a:rPr>
              <a:t>、</a:t>
            </a:r>
            <a:r>
              <a:rPr lang="zh-TW" altLang="en-US" dirty="0"/>
              <a:t>申請階段</a:t>
            </a:r>
            <a:r>
              <a:rPr lang="en-US" altLang="zh-TW" dirty="0"/>
              <a:t>(</a:t>
            </a:r>
            <a:r>
              <a:rPr lang="zh-TW" altLang="en-US" dirty="0"/>
              <a:t>二</a:t>
            </a:r>
            <a:r>
              <a:rPr lang="en-US" altLang="zh-TW" dirty="0"/>
              <a:t>)</a:t>
            </a:r>
            <a:endParaRPr lang="zh-TW" altLang="en-US" dirty="0"/>
          </a:p>
        </p:txBody>
      </p:sp>
      <p:sp>
        <p:nvSpPr>
          <p:cNvPr id="3" name="副標題 2"/>
          <p:cNvSpPr>
            <a:spLocks noGrp="1"/>
          </p:cNvSpPr>
          <p:nvPr>
            <p:ph type="subTitle" idx="1"/>
          </p:nvPr>
        </p:nvSpPr>
        <p:spPr>
          <a:xfrm>
            <a:off x="467544" y="1700808"/>
            <a:ext cx="8352928" cy="4941168"/>
          </a:xfrm>
        </p:spPr>
        <p:txBody>
          <a:bodyPr>
            <a:normAutofit fontScale="85000" lnSpcReduction="20000"/>
          </a:bodyPr>
          <a:lstStyle/>
          <a:p>
            <a:pPr algn="l"/>
            <a:r>
              <a:rPr lang="en-US" altLang="zh-TW" sz="2400" dirty="0">
                <a:solidFill>
                  <a:schemeClr val="tx1"/>
                </a:solidFill>
              </a:rPr>
              <a:t>3. 107.11.13~11.21</a:t>
            </a:r>
            <a:r>
              <a:rPr lang="zh-TW" altLang="en-US" sz="2400" dirty="0">
                <a:solidFill>
                  <a:schemeClr val="tx1"/>
                </a:solidFill>
              </a:rPr>
              <a:t>：</a:t>
            </a:r>
            <a:endParaRPr lang="en-US" altLang="zh-TW" sz="2400" dirty="0">
              <a:solidFill>
                <a:schemeClr val="tx1"/>
              </a:solidFill>
            </a:endParaRPr>
          </a:p>
          <a:p>
            <a:pPr algn="l"/>
            <a:r>
              <a:rPr lang="en-US" altLang="zh-TW" sz="2400" dirty="0">
                <a:solidFill>
                  <a:schemeClr val="tx1"/>
                </a:solidFill>
              </a:rPr>
              <a:t>    </a:t>
            </a:r>
            <a:r>
              <a:rPr lang="zh-TW" altLang="en-US" sz="2400" dirty="0">
                <a:solidFill>
                  <a:schemeClr val="tx1"/>
                </a:solidFill>
              </a:rPr>
              <a:t>桃園市大溪國小</a:t>
            </a:r>
            <a:r>
              <a:rPr lang="en-US" altLang="zh-TW" sz="2400" dirty="0">
                <a:solidFill>
                  <a:schemeClr val="tx1"/>
                </a:solidFill>
              </a:rPr>
              <a:t>107</a:t>
            </a:r>
            <a:r>
              <a:rPr lang="zh-TW" altLang="en-US" sz="2400" dirty="0">
                <a:solidFill>
                  <a:schemeClr val="tx1"/>
                </a:solidFill>
              </a:rPr>
              <a:t>學年度建置校園多元特色遊戲場學生參與實</a:t>
            </a:r>
            <a:endParaRPr lang="en-US" altLang="zh-TW" sz="2400" dirty="0">
              <a:solidFill>
                <a:schemeClr val="tx1"/>
              </a:solidFill>
            </a:endParaRPr>
          </a:p>
          <a:p>
            <a:pPr algn="l"/>
            <a:r>
              <a:rPr lang="zh-TW" altLang="en-US" sz="2400" dirty="0">
                <a:solidFill>
                  <a:schemeClr val="tx1"/>
                </a:solidFill>
              </a:rPr>
              <a:t>    施計畫</a:t>
            </a:r>
            <a:r>
              <a:rPr lang="en-US" altLang="zh-TW" sz="2400" dirty="0">
                <a:solidFill>
                  <a:schemeClr val="tx1"/>
                </a:solidFill>
              </a:rPr>
              <a:t>-</a:t>
            </a:r>
            <a:r>
              <a:rPr lang="zh-TW" altLang="en-US" sz="2400" dirty="0">
                <a:solidFill>
                  <a:srgbClr val="FF0000"/>
                </a:solidFill>
              </a:rPr>
              <a:t>溪小夢想樂園</a:t>
            </a:r>
            <a:r>
              <a:rPr lang="zh-TW" altLang="en-US" sz="2400" dirty="0">
                <a:solidFill>
                  <a:schemeClr val="tx1"/>
                </a:solidFill>
                <a:latin typeface="新細明體"/>
                <a:ea typeface="新細明體"/>
              </a:rPr>
              <a:t>：</a:t>
            </a:r>
            <a:endParaRPr lang="en-US" altLang="zh-TW" sz="2400" dirty="0">
              <a:solidFill>
                <a:schemeClr val="tx1"/>
              </a:solidFill>
              <a:latin typeface="新細明體"/>
              <a:ea typeface="新細明體"/>
            </a:endParaRPr>
          </a:p>
          <a:p>
            <a:pPr algn="l"/>
            <a:endParaRPr lang="en-US" altLang="zh-TW" sz="2400" dirty="0">
              <a:solidFill>
                <a:schemeClr val="tx1"/>
              </a:solidFill>
              <a:latin typeface="新細明體"/>
              <a:ea typeface="新細明體"/>
            </a:endParaRPr>
          </a:p>
          <a:p>
            <a:pPr algn="l"/>
            <a:r>
              <a:rPr lang="zh-TW" altLang="en-US" sz="2400" dirty="0">
                <a:solidFill>
                  <a:schemeClr val="tx1"/>
                </a:solidFill>
                <a:latin typeface="新細明體"/>
                <a:ea typeface="新細明體"/>
              </a:rPr>
              <a:t>    </a:t>
            </a:r>
            <a:r>
              <a:rPr lang="en-US" altLang="zh-TW" sz="2400" dirty="0">
                <a:solidFill>
                  <a:schemeClr val="tx1"/>
                </a:solidFill>
                <a:latin typeface="新細明體"/>
                <a:ea typeface="新細明體"/>
              </a:rPr>
              <a:t>(1)</a:t>
            </a:r>
            <a:r>
              <a:rPr lang="zh-TW" altLang="en-US" sz="2400" dirty="0">
                <a:solidFill>
                  <a:schemeClr val="tx1"/>
                </a:solidFill>
                <a:latin typeface="新細明體"/>
              </a:rPr>
              <a:t> </a:t>
            </a:r>
            <a:r>
              <a:rPr lang="zh-TW" altLang="en-US" sz="2400" dirty="0">
                <a:solidFill>
                  <a:srgbClr val="0000FF"/>
                </a:solidFill>
                <a:latin typeface="新細明體"/>
              </a:rPr>
              <a:t>最愛遊具票選辦法</a:t>
            </a:r>
            <a:r>
              <a:rPr lang="zh-TW" altLang="en-US" sz="2400" dirty="0">
                <a:solidFill>
                  <a:schemeClr val="tx1"/>
                </a:solidFill>
                <a:latin typeface="新細明體"/>
              </a:rPr>
              <a:t>： </a:t>
            </a:r>
          </a:p>
          <a:p>
            <a:pPr algn="l"/>
            <a:r>
              <a:rPr lang="zh-TW" altLang="en-US" sz="2400" dirty="0">
                <a:solidFill>
                  <a:schemeClr val="tx1"/>
                </a:solidFill>
                <a:latin typeface="新細明體"/>
              </a:rPr>
              <a:t>         </a:t>
            </a:r>
            <a:r>
              <a:rPr lang="en-US" altLang="zh-TW" sz="2400" dirty="0">
                <a:solidFill>
                  <a:schemeClr val="tx1"/>
                </a:solidFill>
                <a:latin typeface="新細明體"/>
              </a:rPr>
              <a:t>1.</a:t>
            </a:r>
            <a:r>
              <a:rPr lang="zh-TW" altLang="en-US" sz="2400" dirty="0">
                <a:solidFill>
                  <a:schemeClr val="tx1"/>
                </a:solidFill>
                <a:latin typeface="新細明體"/>
              </a:rPr>
              <a:t>時間：</a:t>
            </a:r>
            <a:r>
              <a:rPr lang="en-US" altLang="zh-TW" sz="2400" dirty="0">
                <a:solidFill>
                  <a:schemeClr val="tx1"/>
                </a:solidFill>
                <a:latin typeface="新細明體"/>
              </a:rPr>
              <a:t>11</a:t>
            </a:r>
            <a:r>
              <a:rPr lang="zh-TW" altLang="en-US" sz="2400" dirty="0">
                <a:solidFill>
                  <a:schemeClr val="tx1"/>
                </a:solidFill>
                <a:latin typeface="新細明體"/>
              </a:rPr>
              <a:t>月</a:t>
            </a:r>
            <a:r>
              <a:rPr lang="en-US" altLang="zh-TW" sz="2400" dirty="0">
                <a:solidFill>
                  <a:schemeClr val="tx1"/>
                </a:solidFill>
                <a:latin typeface="新細明體"/>
              </a:rPr>
              <a:t>14</a:t>
            </a:r>
            <a:r>
              <a:rPr lang="zh-TW" altLang="en-US" sz="2400" dirty="0">
                <a:solidFill>
                  <a:schemeClr val="tx1"/>
                </a:solidFill>
                <a:latin typeface="新細明體"/>
              </a:rPr>
              <a:t>日</a:t>
            </a:r>
            <a:r>
              <a:rPr lang="en-US" altLang="zh-TW" sz="2400" dirty="0">
                <a:solidFill>
                  <a:schemeClr val="tx1"/>
                </a:solidFill>
                <a:latin typeface="新細明體"/>
              </a:rPr>
              <a:t>(</a:t>
            </a:r>
            <a:r>
              <a:rPr lang="zh-TW" altLang="en-US" sz="2400" dirty="0">
                <a:solidFill>
                  <a:schemeClr val="tx1"/>
                </a:solidFill>
                <a:latin typeface="新細明體"/>
              </a:rPr>
              <a:t>三</a:t>
            </a:r>
            <a:r>
              <a:rPr lang="en-US" altLang="zh-TW" sz="2400" dirty="0">
                <a:solidFill>
                  <a:schemeClr val="tx1"/>
                </a:solidFill>
                <a:latin typeface="新細明體"/>
              </a:rPr>
              <a:t>)</a:t>
            </a:r>
            <a:r>
              <a:rPr lang="zh-TW" altLang="en-US" sz="2400" dirty="0">
                <a:solidFill>
                  <a:schemeClr val="tx1"/>
                </a:solidFill>
                <a:latin typeface="新細明體"/>
              </a:rPr>
              <a:t>至</a:t>
            </a:r>
            <a:r>
              <a:rPr lang="en-US" altLang="zh-TW" sz="2400" dirty="0">
                <a:solidFill>
                  <a:schemeClr val="tx1"/>
                </a:solidFill>
                <a:latin typeface="新細明體"/>
              </a:rPr>
              <a:t>16</a:t>
            </a:r>
            <a:r>
              <a:rPr lang="zh-TW" altLang="en-US" sz="2400" dirty="0">
                <a:solidFill>
                  <a:schemeClr val="tx1"/>
                </a:solidFill>
                <a:latin typeface="新細明體"/>
              </a:rPr>
              <a:t>日</a:t>
            </a:r>
            <a:r>
              <a:rPr lang="en-US" altLang="zh-TW" sz="2400" dirty="0">
                <a:solidFill>
                  <a:schemeClr val="tx1"/>
                </a:solidFill>
                <a:latin typeface="新細明體"/>
              </a:rPr>
              <a:t>(</a:t>
            </a:r>
            <a:r>
              <a:rPr lang="zh-TW" altLang="en-US" sz="2400" dirty="0">
                <a:solidFill>
                  <a:schemeClr val="tx1"/>
                </a:solidFill>
                <a:latin typeface="新細明體"/>
              </a:rPr>
              <a:t>五</a:t>
            </a:r>
            <a:r>
              <a:rPr lang="en-US" altLang="zh-TW" sz="2400" dirty="0">
                <a:solidFill>
                  <a:schemeClr val="tx1"/>
                </a:solidFill>
                <a:latin typeface="新細明體"/>
              </a:rPr>
              <a:t>)</a:t>
            </a:r>
            <a:r>
              <a:rPr lang="zh-TW" altLang="en-US" sz="2400" dirty="0">
                <a:solidFill>
                  <a:schemeClr val="tx1"/>
                </a:solidFill>
                <a:latin typeface="新細明體"/>
              </a:rPr>
              <a:t>止。</a:t>
            </a:r>
          </a:p>
          <a:p>
            <a:pPr algn="l"/>
            <a:r>
              <a:rPr lang="zh-TW" altLang="en-US" sz="2400" dirty="0">
                <a:solidFill>
                  <a:schemeClr val="tx1"/>
                </a:solidFill>
                <a:latin typeface="新細明體"/>
              </a:rPr>
              <a:t>         </a:t>
            </a:r>
            <a:r>
              <a:rPr lang="en-US" altLang="zh-TW" sz="2400" dirty="0">
                <a:solidFill>
                  <a:schemeClr val="tx1"/>
                </a:solidFill>
                <a:latin typeface="新細明體"/>
              </a:rPr>
              <a:t>2.</a:t>
            </a:r>
            <a:r>
              <a:rPr lang="zh-TW" altLang="en-US" sz="2400" dirty="0">
                <a:solidFill>
                  <a:schemeClr val="tx1"/>
                </a:solidFill>
                <a:latin typeface="新細明體"/>
              </a:rPr>
              <a:t>對象：</a:t>
            </a:r>
            <a:r>
              <a:rPr lang="zh-TW" altLang="en-US" sz="2400" dirty="0">
                <a:solidFill>
                  <a:srgbClr val="FF0000"/>
                </a:solidFill>
                <a:latin typeface="新細明體"/>
              </a:rPr>
              <a:t>全校</a:t>
            </a:r>
            <a:r>
              <a:rPr lang="en-US" altLang="zh-TW" sz="2400" dirty="0">
                <a:solidFill>
                  <a:srgbClr val="FF0000"/>
                </a:solidFill>
                <a:latin typeface="新細明體"/>
              </a:rPr>
              <a:t>(</a:t>
            </a:r>
            <a:r>
              <a:rPr lang="zh-TW" altLang="en-US" sz="2400" dirty="0">
                <a:solidFill>
                  <a:srgbClr val="FF0000"/>
                </a:solidFill>
                <a:latin typeface="新細明體"/>
              </a:rPr>
              <a:t>含幼兒園</a:t>
            </a:r>
            <a:r>
              <a:rPr lang="en-US" altLang="zh-TW" sz="2400" dirty="0">
                <a:solidFill>
                  <a:srgbClr val="FF0000"/>
                </a:solidFill>
                <a:latin typeface="新細明體"/>
              </a:rPr>
              <a:t>) </a:t>
            </a:r>
            <a:r>
              <a:rPr lang="zh-TW" altLang="en-US" sz="2400" dirty="0">
                <a:solidFill>
                  <a:srgbClr val="FF0000"/>
                </a:solidFill>
                <a:latin typeface="新細明體"/>
              </a:rPr>
              <a:t>學生</a:t>
            </a:r>
            <a:r>
              <a:rPr lang="zh-TW" altLang="en-US" sz="2400" dirty="0">
                <a:solidFill>
                  <a:schemeClr val="tx1"/>
                </a:solidFill>
                <a:latin typeface="新細明體"/>
              </a:rPr>
              <a:t>。</a:t>
            </a:r>
          </a:p>
          <a:p>
            <a:pPr algn="l"/>
            <a:r>
              <a:rPr lang="zh-TW" altLang="en-US" sz="2400" dirty="0">
                <a:solidFill>
                  <a:schemeClr val="tx1"/>
                </a:solidFill>
                <a:latin typeface="新細明體"/>
              </a:rPr>
              <a:t>    </a:t>
            </a:r>
            <a:r>
              <a:rPr lang="en-US" altLang="zh-TW" sz="2400" dirty="0">
                <a:solidFill>
                  <a:schemeClr val="tx1"/>
                </a:solidFill>
                <a:latin typeface="新細明體"/>
              </a:rPr>
              <a:t>(2)</a:t>
            </a:r>
            <a:r>
              <a:rPr lang="zh-TW" altLang="en-US" sz="2400" dirty="0">
                <a:solidFill>
                  <a:srgbClr val="0000FF"/>
                </a:solidFill>
                <a:latin typeface="新細明體"/>
              </a:rPr>
              <a:t>創作繪畫競賽實施辦法</a:t>
            </a:r>
            <a:r>
              <a:rPr lang="zh-TW" altLang="en-US" sz="2400" dirty="0">
                <a:solidFill>
                  <a:schemeClr val="tx1"/>
                </a:solidFill>
                <a:latin typeface="新細明體"/>
              </a:rPr>
              <a:t>：</a:t>
            </a:r>
          </a:p>
          <a:p>
            <a:pPr algn="l"/>
            <a:r>
              <a:rPr lang="zh-TW" altLang="en-US" sz="2400" dirty="0">
                <a:solidFill>
                  <a:schemeClr val="tx1"/>
                </a:solidFill>
                <a:latin typeface="新細明體"/>
              </a:rPr>
              <a:t>          </a:t>
            </a:r>
            <a:r>
              <a:rPr lang="en-US" altLang="zh-TW" sz="2400" dirty="0">
                <a:solidFill>
                  <a:schemeClr val="tx1"/>
                </a:solidFill>
                <a:latin typeface="新細明體"/>
              </a:rPr>
              <a:t>1.</a:t>
            </a:r>
            <a:r>
              <a:rPr lang="zh-TW" altLang="en-US" sz="2400" dirty="0">
                <a:solidFill>
                  <a:schemeClr val="tx1"/>
                </a:solidFill>
                <a:latin typeface="新細明體"/>
              </a:rPr>
              <a:t>時間：</a:t>
            </a:r>
            <a:r>
              <a:rPr lang="en-US" altLang="zh-TW" sz="2400" dirty="0">
                <a:solidFill>
                  <a:schemeClr val="tx1"/>
                </a:solidFill>
                <a:latin typeface="新細明體"/>
              </a:rPr>
              <a:t>11</a:t>
            </a:r>
            <a:r>
              <a:rPr lang="zh-TW" altLang="en-US" sz="2400" dirty="0">
                <a:solidFill>
                  <a:schemeClr val="tx1"/>
                </a:solidFill>
                <a:latin typeface="新細明體"/>
              </a:rPr>
              <a:t>月</a:t>
            </a:r>
            <a:r>
              <a:rPr lang="en-US" altLang="zh-TW" sz="2400" dirty="0">
                <a:solidFill>
                  <a:schemeClr val="tx1"/>
                </a:solidFill>
                <a:latin typeface="新細明體"/>
              </a:rPr>
              <a:t>13</a:t>
            </a:r>
            <a:r>
              <a:rPr lang="zh-TW" altLang="en-US" sz="2400" dirty="0">
                <a:solidFill>
                  <a:schemeClr val="tx1"/>
                </a:solidFill>
                <a:latin typeface="新細明體"/>
              </a:rPr>
              <a:t>日</a:t>
            </a:r>
            <a:r>
              <a:rPr lang="en-US" altLang="zh-TW" sz="2400" dirty="0">
                <a:solidFill>
                  <a:schemeClr val="tx1"/>
                </a:solidFill>
                <a:latin typeface="新細明體"/>
              </a:rPr>
              <a:t>(</a:t>
            </a:r>
            <a:r>
              <a:rPr lang="zh-TW" altLang="en-US" sz="2400" dirty="0">
                <a:solidFill>
                  <a:schemeClr val="tx1"/>
                </a:solidFill>
                <a:latin typeface="新細明體"/>
              </a:rPr>
              <a:t>二</a:t>
            </a:r>
            <a:r>
              <a:rPr lang="en-US" altLang="zh-TW" sz="2400" dirty="0">
                <a:solidFill>
                  <a:schemeClr val="tx1"/>
                </a:solidFill>
                <a:latin typeface="新細明體"/>
              </a:rPr>
              <a:t>)</a:t>
            </a:r>
            <a:r>
              <a:rPr lang="zh-TW" altLang="en-US" sz="2400" dirty="0">
                <a:solidFill>
                  <a:schemeClr val="tx1"/>
                </a:solidFill>
                <a:latin typeface="新細明體"/>
              </a:rPr>
              <a:t>至</a:t>
            </a:r>
            <a:r>
              <a:rPr lang="en-US" altLang="zh-TW" sz="2400" dirty="0">
                <a:solidFill>
                  <a:schemeClr val="tx1"/>
                </a:solidFill>
                <a:latin typeface="新細明體"/>
              </a:rPr>
              <a:t>16</a:t>
            </a:r>
            <a:r>
              <a:rPr lang="zh-TW" altLang="en-US" sz="2400" dirty="0">
                <a:solidFill>
                  <a:schemeClr val="tx1"/>
                </a:solidFill>
                <a:latin typeface="新細明體"/>
              </a:rPr>
              <a:t>日</a:t>
            </a:r>
            <a:r>
              <a:rPr lang="en-US" altLang="zh-TW" sz="2400" dirty="0">
                <a:solidFill>
                  <a:schemeClr val="tx1"/>
                </a:solidFill>
                <a:latin typeface="新細明體"/>
              </a:rPr>
              <a:t>(</a:t>
            </a:r>
            <a:r>
              <a:rPr lang="zh-TW" altLang="en-US" sz="2400" dirty="0">
                <a:solidFill>
                  <a:schemeClr val="tx1"/>
                </a:solidFill>
                <a:latin typeface="新細明體"/>
              </a:rPr>
              <a:t>五</a:t>
            </a:r>
            <a:r>
              <a:rPr lang="en-US" altLang="zh-TW" sz="2400" dirty="0">
                <a:solidFill>
                  <a:schemeClr val="tx1"/>
                </a:solidFill>
                <a:latin typeface="新細明體"/>
              </a:rPr>
              <a:t>)</a:t>
            </a:r>
            <a:r>
              <a:rPr lang="zh-TW" altLang="en-US" sz="2400" dirty="0">
                <a:solidFill>
                  <a:schemeClr val="tx1"/>
                </a:solidFill>
                <a:latin typeface="新細明體"/>
              </a:rPr>
              <a:t>止。</a:t>
            </a:r>
          </a:p>
          <a:p>
            <a:pPr algn="l"/>
            <a:r>
              <a:rPr lang="zh-TW" altLang="en-US" sz="2400" dirty="0">
                <a:solidFill>
                  <a:schemeClr val="tx1"/>
                </a:solidFill>
                <a:latin typeface="新細明體"/>
              </a:rPr>
              <a:t>          </a:t>
            </a:r>
            <a:r>
              <a:rPr lang="en-US" altLang="zh-TW" sz="2400" dirty="0">
                <a:solidFill>
                  <a:schemeClr val="tx1"/>
                </a:solidFill>
                <a:latin typeface="新細明體"/>
              </a:rPr>
              <a:t>2.</a:t>
            </a:r>
            <a:r>
              <a:rPr lang="zh-TW" altLang="en-US" sz="2400" dirty="0">
                <a:solidFill>
                  <a:schemeClr val="tx1"/>
                </a:solidFill>
                <a:latin typeface="新細明體"/>
              </a:rPr>
              <a:t>對象：</a:t>
            </a:r>
            <a:r>
              <a:rPr lang="zh-TW" altLang="en-US" sz="2400" dirty="0">
                <a:solidFill>
                  <a:srgbClr val="FF0000"/>
                </a:solidFill>
                <a:latin typeface="新細明體"/>
              </a:rPr>
              <a:t>中、低年級學生</a:t>
            </a:r>
            <a:r>
              <a:rPr lang="zh-TW" altLang="en-US" sz="2400" dirty="0">
                <a:solidFill>
                  <a:schemeClr val="tx1"/>
                </a:solidFill>
                <a:latin typeface="新細明體"/>
              </a:rPr>
              <a:t>。</a:t>
            </a:r>
          </a:p>
          <a:p>
            <a:pPr algn="l"/>
            <a:r>
              <a:rPr lang="zh-TW" altLang="en-US" sz="2400" dirty="0">
                <a:solidFill>
                  <a:schemeClr val="tx1"/>
                </a:solidFill>
                <a:latin typeface="新細明體"/>
              </a:rPr>
              <a:t>    </a:t>
            </a:r>
            <a:r>
              <a:rPr lang="en-US" altLang="zh-TW" sz="2400" dirty="0">
                <a:solidFill>
                  <a:schemeClr val="tx1"/>
                </a:solidFill>
                <a:latin typeface="新細明體"/>
              </a:rPr>
              <a:t>(3)</a:t>
            </a:r>
            <a:r>
              <a:rPr lang="zh-TW" altLang="en-US" sz="2400" dirty="0">
                <a:solidFill>
                  <a:srgbClr val="0000FF"/>
                </a:solidFill>
                <a:latin typeface="新細明體"/>
              </a:rPr>
              <a:t>創意積木</a:t>
            </a:r>
            <a:r>
              <a:rPr lang="en-US" altLang="zh-TW" sz="2400" dirty="0">
                <a:solidFill>
                  <a:srgbClr val="0000FF"/>
                </a:solidFill>
                <a:latin typeface="新細明體"/>
              </a:rPr>
              <a:t>PK</a:t>
            </a:r>
            <a:r>
              <a:rPr lang="zh-TW" altLang="en-US" sz="2400" dirty="0">
                <a:solidFill>
                  <a:srgbClr val="0000FF"/>
                </a:solidFill>
                <a:latin typeface="新細明體"/>
              </a:rPr>
              <a:t>大賽</a:t>
            </a:r>
            <a:r>
              <a:rPr lang="zh-TW" altLang="en-US" sz="2400" dirty="0">
                <a:solidFill>
                  <a:schemeClr val="tx1"/>
                </a:solidFill>
                <a:latin typeface="新細明體"/>
              </a:rPr>
              <a:t>：</a:t>
            </a:r>
          </a:p>
          <a:p>
            <a:pPr algn="l"/>
            <a:r>
              <a:rPr lang="zh-TW" altLang="en-US" sz="2400" dirty="0">
                <a:solidFill>
                  <a:schemeClr val="tx1"/>
                </a:solidFill>
                <a:latin typeface="新細明體"/>
              </a:rPr>
              <a:t>          </a:t>
            </a:r>
            <a:r>
              <a:rPr lang="en-US" altLang="zh-TW" sz="2400" dirty="0">
                <a:solidFill>
                  <a:schemeClr val="tx1"/>
                </a:solidFill>
                <a:latin typeface="新細明體"/>
              </a:rPr>
              <a:t>1.</a:t>
            </a:r>
            <a:r>
              <a:rPr lang="zh-TW" altLang="en-US" sz="2400" dirty="0">
                <a:solidFill>
                  <a:schemeClr val="tx1"/>
                </a:solidFill>
                <a:latin typeface="新細明體"/>
              </a:rPr>
              <a:t>時間：</a:t>
            </a:r>
            <a:r>
              <a:rPr lang="en-US" altLang="zh-TW" sz="2400" dirty="0">
                <a:solidFill>
                  <a:schemeClr val="tx1"/>
                </a:solidFill>
                <a:latin typeface="新細明體"/>
              </a:rPr>
              <a:t>11</a:t>
            </a:r>
            <a:r>
              <a:rPr lang="zh-TW" altLang="en-US" sz="2400" dirty="0">
                <a:solidFill>
                  <a:schemeClr val="tx1"/>
                </a:solidFill>
                <a:latin typeface="新細明體"/>
              </a:rPr>
              <a:t>月</a:t>
            </a:r>
            <a:r>
              <a:rPr lang="en-US" altLang="zh-TW" sz="2400" dirty="0">
                <a:solidFill>
                  <a:schemeClr val="tx1"/>
                </a:solidFill>
                <a:latin typeface="新細明體"/>
              </a:rPr>
              <a:t>14</a:t>
            </a:r>
            <a:r>
              <a:rPr lang="zh-TW" altLang="en-US" sz="2400" dirty="0">
                <a:solidFill>
                  <a:schemeClr val="tx1"/>
                </a:solidFill>
                <a:latin typeface="新細明體"/>
              </a:rPr>
              <a:t>日</a:t>
            </a:r>
            <a:r>
              <a:rPr lang="en-US" altLang="zh-TW" sz="2400" dirty="0">
                <a:solidFill>
                  <a:schemeClr val="tx1"/>
                </a:solidFill>
                <a:latin typeface="新細明體"/>
              </a:rPr>
              <a:t>(</a:t>
            </a:r>
            <a:r>
              <a:rPr lang="zh-TW" altLang="en-US" sz="2400" dirty="0">
                <a:solidFill>
                  <a:schemeClr val="tx1"/>
                </a:solidFill>
                <a:latin typeface="新細明體"/>
              </a:rPr>
              <a:t>三</a:t>
            </a:r>
            <a:r>
              <a:rPr lang="en-US" altLang="zh-TW" sz="2400" dirty="0">
                <a:solidFill>
                  <a:schemeClr val="tx1"/>
                </a:solidFill>
                <a:latin typeface="新細明體"/>
              </a:rPr>
              <a:t>)</a:t>
            </a:r>
            <a:r>
              <a:rPr lang="zh-TW" altLang="en-US" sz="2400" dirty="0">
                <a:solidFill>
                  <a:schemeClr val="tx1"/>
                </a:solidFill>
                <a:latin typeface="新細明體"/>
              </a:rPr>
              <a:t>至</a:t>
            </a:r>
            <a:r>
              <a:rPr lang="en-US" altLang="zh-TW" sz="2400" dirty="0">
                <a:solidFill>
                  <a:schemeClr val="tx1"/>
                </a:solidFill>
                <a:latin typeface="新細明體"/>
              </a:rPr>
              <a:t>21</a:t>
            </a:r>
            <a:r>
              <a:rPr lang="zh-TW" altLang="en-US" sz="2400" dirty="0">
                <a:solidFill>
                  <a:schemeClr val="tx1"/>
                </a:solidFill>
                <a:latin typeface="新細明體"/>
              </a:rPr>
              <a:t>日</a:t>
            </a:r>
            <a:r>
              <a:rPr lang="en-US" altLang="zh-TW" sz="2400" dirty="0">
                <a:solidFill>
                  <a:schemeClr val="tx1"/>
                </a:solidFill>
                <a:latin typeface="新細明體"/>
              </a:rPr>
              <a:t>(</a:t>
            </a:r>
            <a:r>
              <a:rPr lang="zh-TW" altLang="en-US" sz="2400" dirty="0">
                <a:solidFill>
                  <a:schemeClr val="tx1"/>
                </a:solidFill>
                <a:latin typeface="新細明體"/>
              </a:rPr>
              <a:t>三</a:t>
            </a:r>
            <a:r>
              <a:rPr lang="en-US" altLang="zh-TW" sz="2400" dirty="0">
                <a:solidFill>
                  <a:schemeClr val="tx1"/>
                </a:solidFill>
                <a:latin typeface="新細明體"/>
              </a:rPr>
              <a:t>)</a:t>
            </a:r>
            <a:r>
              <a:rPr lang="zh-TW" altLang="en-US" sz="2400" dirty="0">
                <a:solidFill>
                  <a:schemeClr val="tx1"/>
                </a:solidFill>
                <a:latin typeface="新細明體"/>
              </a:rPr>
              <a:t>止。</a:t>
            </a:r>
          </a:p>
          <a:p>
            <a:pPr algn="l"/>
            <a:r>
              <a:rPr lang="zh-TW" altLang="en-US" sz="2400" dirty="0">
                <a:solidFill>
                  <a:schemeClr val="tx1"/>
                </a:solidFill>
                <a:latin typeface="新細明體"/>
              </a:rPr>
              <a:t>          </a:t>
            </a:r>
            <a:r>
              <a:rPr lang="en-US" altLang="zh-TW" sz="2400" dirty="0">
                <a:solidFill>
                  <a:schemeClr val="tx1"/>
                </a:solidFill>
                <a:latin typeface="新細明體"/>
              </a:rPr>
              <a:t>2.</a:t>
            </a:r>
            <a:r>
              <a:rPr lang="zh-TW" altLang="en-US" sz="2400" dirty="0">
                <a:solidFill>
                  <a:schemeClr val="tx1"/>
                </a:solidFill>
                <a:latin typeface="新細明體"/>
              </a:rPr>
              <a:t>對象：</a:t>
            </a:r>
            <a:r>
              <a:rPr lang="zh-TW" altLang="en-US" sz="2400" dirty="0">
                <a:solidFill>
                  <a:srgbClr val="FF0000"/>
                </a:solidFill>
                <a:latin typeface="新細明體"/>
              </a:rPr>
              <a:t>高年級學生</a:t>
            </a:r>
            <a:r>
              <a:rPr lang="zh-TW" altLang="en-US" sz="2400" dirty="0">
                <a:solidFill>
                  <a:schemeClr val="tx1"/>
                </a:solidFill>
                <a:latin typeface="新細明體"/>
              </a:rPr>
              <a:t>。</a:t>
            </a:r>
            <a:endParaRPr lang="en-US" altLang="zh-TW" sz="2400" dirty="0">
              <a:solidFill>
                <a:schemeClr val="tx1"/>
              </a:solidFill>
            </a:endParaRPr>
          </a:p>
          <a:p>
            <a:pPr algn="l"/>
            <a:r>
              <a:rPr lang="en-US" altLang="zh-TW" sz="2400" dirty="0">
                <a:solidFill>
                  <a:schemeClr val="tx1"/>
                </a:solidFill>
              </a:rPr>
              <a:t>  </a:t>
            </a:r>
            <a:endParaRPr lang="zh-TW" altLang="en-US" sz="2400" dirty="0">
              <a:solidFill>
                <a:schemeClr val="tx1"/>
              </a:solidFill>
            </a:endParaRPr>
          </a:p>
          <a:p>
            <a:pPr algn="l"/>
            <a:r>
              <a:rPr lang="zh-TW" altLang="en-US" dirty="0">
                <a:solidFill>
                  <a:schemeClr val="tx1"/>
                </a:solidFill>
              </a:rPr>
              <a:t>      </a:t>
            </a:r>
            <a:endParaRPr lang="en-US" altLang="zh-TW" dirty="0">
              <a:solidFill>
                <a:schemeClr val="tx1"/>
              </a:solidFill>
            </a:endParaRPr>
          </a:p>
        </p:txBody>
      </p:sp>
    </p:spTree>
    <p:extLst>
      <p:ext uri="{BB962C8B-B14F-4D97-AF65-F5344CB8AC3E}">
        <p14:creationId xmlns:p14="http://schemas.microsoft.com/office/powerpoint/2010/main" xmlns="" val="39448229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標題 9"/>
          <p:cNvSpPr>
            <a:spLocks noGrp="1"/>
          </p:cNvSpPr>
          <p:nvPr>
            <p:ph type="title"/>
          </p:nvPr>
        </p:nvSpPr>
        <p:spPr>
          <a:xfrm>
            <a:off x="467544" y="0"/>
            <a:ext cx="8229600" cy="778098"/>
          </a:xfrm>
        </p:spPr>
        <p:txBody>
          <a:bodyPr>
            <a:normAutofit/>
          </a:bodyPr>
          <a:lstStyle/>
          <a:p>
            <a:r>
              <a:rPr lang="zh-TW" altLang="en-US" dirty="0">
                <a:latin typeface="文鼎粗隸" pitchFamily="65" charset="-120"/>
                <a:ea typeface="文鼎粗隸" pitchFamily="65" charset="-120"/>
              </a:rPr>
              <a:t>招標方式統計表</a:t>
            </a:r>
          </a:p>
        </p:txBody>
      </p:sp>
      <p:graphicFrame>
        <p:nvGraphicFramePr>
          <p:cNvPr id="7" name="內容版面配置區 6"/>
          <p:cNvGraphicFramePr>
            <a:graphicFrameLocks noGrp="1"/>
          </p:cNvGraphicFramePr>
          <p:nvPr>
            <p:ph idx="1"/>
          </p:nvPr>
        </p:nvGraphicFramePr>
        <p:xfrm>
          <a:off x="287338" y="620713"/>
          <a:ext cx="8856662" cy="59769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8644852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71400"/>
            <a:ext cx="8229600" cy="1143000"/>
          </a:xfrm>
        </p:spPr>
        <p:txBody>
          <a:bodyPr>
            <a:normAutofit/>
          </a:bodyPr>
          <a:lstStyle/>
          <a:p>
            <a:r>
              <a:rPr lang="zh-TW" altLang="en-US" sz="4800" dirty="0">
                <a:latin typeface="文鼎粗隸" pitchFamily="65" charset="-120"/>
                <a:ea typeface="文鼎粗隸" pitchFamily="65" charset="-120"/>
              </a:rPr>
              <a:t>特色遊戲場 招標方式</a:t>
            </a:r>
          </a:p>
        </p:txBody>
      </p:sp>
      <p:graphicFrame>
        <p:nvGraphicFramePr>
          <p:cNvPr id="4" name="內容版面配置區 3"/>
          <p:cNvGraphicFramePr>
            <a:graphicFrameLocks noGrp="1"/>
          </p:cNvGraphicFramePr>
          <p:nvPr>
            <p:ph idx="1"/>
          </p:nvPr>
        </p:nvGraphicFramePr>
        <p:xfrm>
          <a:off x="0" y="765175"/>
          <a:ext cx="9144000" cy="5544616"/>
        </p:xfrm>
        <a:graphic>
          <a:graphicData uri="http://schemas.openxmlformats.org/drawingml/2006/table">
            <a:tbl>
              <a:tblPr firstRow="1" bandRow="1">
                <a:tableStyleId>{F5AB1C69-6EDB-4FF4-983F-18BD219EF322}</a:tableStyleId>
              </a:tblPr>
              <a:tblGrid>
                <a:gridCol w="1844168">
                  <a:extLst>
                    <a:ext uri="{9D8B030D-6E8A-4147-A177-3AD203B41FA5}">
                      <a16:colId xmlns:a16="http://schemas.microsoft.com/office/drawing/2014/main" xmlns="" val="20000"/>
                    </a:ext>
                  </a:extLst>
                </a:gridCol>
                <a:gridCol w="3457816">
                  <a:extLst>
                    <a:ext uri="{9D8B030D-6E8A-4147-A177-3AD203B41FA5}">
                      <a16:colId xmlns:a16="http://schemas.microsoft.com/office/drawing/2014/main" xmlns="" val="20001"/>
                    </a:ext>
                  </a:extLst>
                </a:gridCol>
                <a:gridCol w="3842016">
                  <a:extLst>
                    <a:ext uri="{9D8B030D-6E8A-4147-A177-3AD203B41FA5}">
                      <a16:colId xmlns:a16="http://schemas.microsoft.com/office/drawing/2014/main" xmlns="" val="20002"/>
                    </a:ext>
                  </a:extLst>
                </a:gridCol>
              </a:tblGrid>
              <a:tr h="818089">
                <a:tc>
                  <a:txBody>
                    <a:bodyPr/>
                    <a:lstStyle/>
                    <a:p>
                      <a:pPr algn="ctr"/>
                      <a:r>
                        <a:rPr lang="zh-TW" altLang="en-US" sz="2400" dirty="0">
                          <a:latin typeface="文鼎粗隸" pitchFamily="65" charset="-120"/>
                          <a:ea typeface="文鼎粗隸" pitchFamily="65" charset="-120"/>
                        </a:rPr>
                        <a:t>招標方式</a:t>
                      </a:r>
                      <a:endParaRPr lang="zh-TW" altLang="en-US" sz="2400" b="1" dirty="0">
                        <a:solidFill>
                          <a:schemeClr val="tx1"/>
                        </a:solidFill>
                        <a:latin typeface="文鼎粗隸" pitchFamily="65" charset="-120"/>
                        <a:ea typeface="文鼎粗隸" pitchFamily="65" charset="-120"/>
                      </a:endParaRPr>
                    </a:p>
                  </a:txBody>
                  <a:tcPr anchor="ctr"/>
                </a:tc>
                <a:tc>
                  <a:txBody>
                    <a:bodyPr/>
                    <a:lstStyle/>
                    <a:p>
                      <a:pPr algn="ctr"/>
                      <a:r>
                        <a:rPr lang="zh-TW" altLang="en-US" sz="2400" dirty="0">
                          <a:latin typeface="文鼎粗隸" pitchFamily="65" charset="-120"/>
                          <a:ea typeface="文鼎粗隸" pitchFamily="65" charset="-120"/>
                        </a:rPr>
                        <a:t>優點</a:t>
                      </a:r>
                      <a:endParaRPr lang="zh-TW" altLang="en-US" sz="2400" b="1" dirty="0">
                        <a:solidFill>
                          <a:schemeClr val="tx1"/>
                        </a:solidFill>
                        <a:latin typeface="文鼎粗隸" pitchFamily="65" charset="-120"/>
                        <a:ea typeface="文鼎粗隸" pitchFamily="65" charset="-120"/>
                      </a:endParaRPr>
                    </a:p>
                  </a:txBody>
                  <a:tcPr anchor="ctr"/>
                </a:tc>
                <a:tc>
                  <a:txBody>
                    <a:bodyPr/>
                    <a:lstStyle/>
                    <a:p>
                      <a:pPr algn="ctr"/>
                      <a:r>
                        <a:rPr lang="zh-TW" altLang="en-US" sz="2400" dirty="0">
                          <a:latin typeface="文鼎粗隸" pitchFamily="65" charset="-120"/>
                          <a:ea typeface="文鼎粗隸" pitchFamily="65" charset="-120"/>
                        </a:rPr>
                        <a:t>缺點</a:t>
                      </a:r>
                      <a:endParaRPr lang="zh-TW" altLang="en-US" sz="2400" b="1" dirty="0">
                        <a:solidFill>
                          <a:schemeClr val="tx1"/>
                        </a:solidFill>
                        <a:latin typeface="文鼎粗隸" pitchFamily="65" charset="-120"/>
                        <a:ea typeface="文鼎粗隸" pitchFamily="65" charset="-120"/>
                      </a:endParaRPr>
                    </a:p>
                  </a:txBody>
                  <a:tcPr anchor="ctr"/>
                </a:tc>
                <a:extLst>
                  <a:ext uri="{0D108BD9-81ED-4DB2-BD59-A6C34878D82A}">
                    <a16:rowId xmlns:a16="http://schemas.microsoft.com/office/drawing/2014/main" xmlns="" val="10000"/>
                  </a:ext>
                </a:extLst>
              </a:tr>
              <a:tr h="1575509">
                <a:tc>
                  <a:txBody>
                    <a:bodyPr/>
                    <a:lstStyle/>
                    <a:p>
                      <a:pPr algn="ctr"/>
                      <a:r>
                        <a:rPr lang="zh-TW" altLang="en-US" sz="2400" dirty="0">
                          <a:latin typeface="文鼎粗隸" pitchFamily="65" charset="-120"/>
                          <a:ea typeface="文鼎粗隸" pitchFamily="65" charset="-120"/>
                        </a:rPr>
                        <a:t>財物有利標</a:t>
                      </a:r>
                      <a:endParaRPr lang="zh-TW" altLang="en-US" sz="2400" b="1" dirty="0">
                        <a:latin typeface="文鼎粗隸" pitchFamily="65" charset="-120"/>
                        <a:ea typeface="文鼎粗隸" pitchFamily="65" charset="-120"/>
                      </a:endParaRPr>
                    </a:p>
                  </a:txBody>
                  <a:tcPr anchor="ctr"/>
                </a:tc>
                <a:tc>
                  <a:txBody>
                    <a:bodyPr/>
                    <a:lstStyle/>
                    <a:p>
                      <a:pPr algn="l"/>
                      <a:r>
                        <a:rPr lang="en-US" altLang="zh-TW" sz="2400" kern="1200" dirty="0">
                          <a:latin typeface="文鼎粗隸" pitchFamily="65" charset="-120"/>
                          <a:ea typeface="文鼎粗隸" pitchFamily="65" charset="-120"/>
                        </a:rPr>
                        <a:t>1.</a:t>
                      </a:r>
                      <a:r>
                        <a:rPr lang="zh-TW" altLang="en-US" sz="2400" kern="1200" dirty="0">
                          <a:latin typeface="文鼎粗隸" pitchFamily="65" charset="-120"/>
                          <a:ea typeface="文鼎粗隸" pitchFamily="65" charset="-120"/>
                        </a:rPr>
                        <a:t>適用遊具比重高案子</a:t>
                      </a:r>
                      <a:endParaRPr lang="en-US" altLang="zh-TW" sz="2400" kern="1200" dirty="0">
                        <a:latin typeface="文鼎粗隸" pitchFamily="65" charset="-120"/>
                        <a:ea typeface="文鼎粗隸" pitchFamily="65" charset="-120"/>
                      </a:endParaRPr>
                    </a:p>
                    <a:p>
                      <a:pPr algn="l"/>
                      <a:r>
                        <a:rPr lang="en-US" altLang="zh-TW" sz="2400" kern="1200" dirty="0">
                          <a:latin typeface="文鼎粗隸" pitchFamily="65" charset="-120"/>
                          <a:ea typeface="文鼎粗隸" pitchFamily="65" charset="-120"/>
                        </a:rPr>
                        <a:t>2.</a:t>
                      </a:r>
                      <a:r>
                        <a:rPr lang="zh-TW" altLang="en-US" sz="2400" kern="1200" dirty="0">
                          <a:latin typeface="文鼎粗隸" pitchFamily="65" charset="-120"/>
                          <a:ea typeface="文鼎粗隸" pitchFamily="65" charset="-120"/>
                        </a:rPr>
                        <a:t>遊具經費可用到極致</a:t>
                      </a:r>
                      <a:endParaRPr lang="en-US" altLang="zh-TW" sz="2400" kern="1200" dirty="0">
                        <a:latin typeface="文鼎粗隸" pitchFamily="65" charset="-120"/>
                        <a:ea typeface="文鼎粗隸" pitchFamily="65" charset="-120"/>
                      </a:endParaRPr>
                    </a:p>
                    <a:p>
                      <a:pPr algn="l"/>
                      <a:r>
                        <a:rPr lang="en-US" altLang="zh-TW" sz="2400" kern="1200" dirty="0">
                          <a:latin typeface="文鼎粗隸" pitchFamily="65" charset="-120"/>
                          <a:ea typeface="文鼎粗隸" pitchFamily="65" charset="-120"/>
                        </a:rPr>
                        <a:t>3.</a:t>
                      </a:r>
                      <a:r>
                        <a:rPr lang="zh-TW" altLang="en-US" sz="2400" kern="1200" dirty="0">
                          <a:latin typeface="文鼎粗隸" pitchFamily="65" charset="-120"/>
                          <a:ea typeface="文鼎粗隸" pitchFamily="65" charset="-120"/>
                        </a:rPr>
                        <a:t>由遊具廠商細部設計</a:t>
                      </a:r>
                      <a:endParaRPr lang="zh-TW" altLang="en-US" sz="2400" b="1" kern="1200" dirty="0">
                        <a:solidFill>
                          <a:schemeClr val="dk1"/>
                        </a:solidFill>
                        <a:latin typeface="文鼎粗隸" pitchFamily="65" charset="-120"/>
                        <a:ea typeface="文鼎粗隸" pitchFamily="65" charset="-120"/>
                        <a:cs typeface="+mn-cs"/>
                      </a:endParaRPr>
                    </a:p>
                  </a:txBody>
                  <a:tcPr anchor="ctr"/>
                </a:tc>
                <a:tc>
                  <a:txBody>
                    <a:bodyPr/>
                    <a:lstStyle/>
                    <a:p>
                      <a:pPr algn="l"/>
                      <a:r>
                        <a:rPr lang="en-US" altLang="zh-TW" sz="2400" kern="1200" dirty="0">
                          <a:latin typeface="文鼎粗隸" pitchFamily="65" charset="-120"/>
                          <a:ea typeface="文鼎粗隸" pitchFamily="65" charset="-120"/>
                        </a:rPr>
                        <a:t>1.</a:t>
                      </a:r>
                      <a:r>
                        <a:rPr lang="zh-TW" altLang="en-US" sz="2400" kern="1200" dirty="0">
                          <a:latin typeface="文鼎粗隸" pitchFamily="65" charset="-120"/>
                          <a:ea typeface="文鼎粗隸" pitchFamily="65" charset="-120"/>
                        </a:rPr>
                        <a:t>校方需求說明必須詳細</a:t>
                      </a:r>
                      <a:endParaRPr lang="en-US" altLang="zh-TW" sz="2400" kern="1200" dirty="0">
                        <a:latin typeface="文鼎粗隸" pitchFamily="65" charset="-120"/>
                        <a:ea typeface="文鼎粗隸" pitchFamily="65" charset="-120"/>
                      </a:endParaRPr>
                    </a:p>
                    <a:p>
                      <a:pPr algn="l"/>
                      <a:r>
                        <a:rPr lang="en-US" altLang="zh-TW" sz="2400" kern="1200" dirty="0">
                          <a:latin typeface="文鼎粗隸" pitchFamily="65" charset="-120"/>
                          <a:ea typeface="文鼎粗隸" pitchFamily="65" charset="-120"/>
                        </a:rPr>
                        <a:t>2.</a:t>
                      </a:r>
                      <a:r>
                        <a:rPr lang="zh-TW" altLang="en-US" sz="2400" kern="1200" dirty="0">
                          <a:latin typeface="文鼎粗隸" pitchFamily="65" charset="-120"/>
                          <a:ea typeface="文鼎粗隸" pitchFamily="65" charset="-120"/>
                        </a:rPr>
                        <a:t>校方需親自規劃及監造</a:t>
                      </a:r>
                      <a:endParaRPr lang="en-US" altLang="zh-TW" sz="2400" kern="1200" dirty="0">
                        <a:latin typeface="文鼎粗隸" pitchFamily="65" charset="-120"/>
                        <a:ea typeface="文鼎粗隸" pitchFamily="65" charset="-120"/>
                      </a:endParaRPr>
                    </a:p>
                    <a:p>
                      <a:pPr algn="l"/>
                      <a:r>
                        <a:rPr lang="en-US" altLang="zh-TW" sz="2400" kern="1200" dirty="0">
                          <a:latin typeface="文鼎粗隸" pitchFamily="65" charset="-120"/>
                          <a:ea typeface="文鼎粗隸" pitchFamily="65" charset="-120"/>
                        </a:rPr>
                        <a:t>3.</a:t>
                      </a:r>
                      <a:r>
                        <a:rPr lang="zh-TW" altLang="en-US" sz="2400" b="0" kern="1200" dirty="0">
                          <a:solidFill>
                            <a:srgbClr val="FF0000"/>
                          </a:solidFill>
                          <a:latin typeface="文鼎粗隸" pitchFamily="65" charset="-120"/>
                          <a:ea typeface="文鼎粗隸" pitchFamily="65" charset="-120"/>
                        </a:rPr>
                        <a:t>遇到廠商設計差務必</a:t>
                      </a:r>
                      <a:r>
                        <a:rPr lang="zh-TW" altLang="en-US" sz="2400" b="0" kern="1200" dirty="0" smtClean="0">
                          <a:solidFill>
                            <a:srgbClr val="FF0000"/>
                          </a:solidFill>
                          <a:latin typeface="文鼎粗隸" pitchFamily="65" charset="-120"/>
                          <a:ea typeface="文鼎粗隸" pitchFamily="65" charset="-120"/>
                        </a:rPr>
                        <a:t>廢標</a:t>
                      </a:r>
                      <a:endParaRPr lang="en-US" altLang="zh-TW" sz="2400" b="0" kern="1200" dirty="0">
                        <a:solidFill>
                          <a:srgbClr val="FF0000"/>
                        </a:solidFill>
                        <a:latin typeface="文鼎粗隸" pitchFamily="65" charset="-120"/>
                        <a:ea typeface="文鼎粗隸" pitchFamily="65" charset="-120"/>
                      </a:endParaRPr>
                    </a:p>
                  </a:txBody>
                  <a:tcPr anchor="ctr"/>
                </a:tc>
                <a:extLst>
                  <a:ext uri="{0D108BD9-81ED-4DB2-BD59-A6C34878D82A}">
                    <a16:rowId xmlns:a16="http://schemas.microsoft.com/office/drawing/2014/main" xmlns="" val="10001"/>
                  </a:ext>
                </a:extLst>
              </a:tr>
              <a:tr h="1575509">
                <a:tc>
                  <a:txBody>
                    <a:bodyPr/>
                    <a:lstStyle/>
                    <a:p>
                      <a:pPr algn="ctr"/>
                      <a:r>
                        <a:rPr lang="zh-TW" altLang="en-US" sz="2400" dirty="0">
                          <a:solidFill>
                            <a:srgbClr val="00B050"/>
                          </a:solidFill>
                          <a:latin typeface="文鼎粗隸" pitchFamily="65" charset="-120"/>
                          <a:ea typeface="文鼎粗隸" pitchFamily="65" charset="-120"/>
                        </a:rPr>
                        <a:t>工程最低標</a:t>
                      </a:r>
                      <a:endParaRPr lang="en-US" altLang="zh-TW" sz="2400" dirty="0">
                        <a:solidFill>
                          <a:srgbClr val="00B050"/>
                        </a:solidFill>
                        <a:latin typeface="文鼎粗隸" pitchFamily="65" charset="-120"/>
                        <a:ea typeface="文鼎粗隸"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文鼎粗隸" pitchFamily="65" charset="-120"/>
                          <a:ea typeface="文鼎粗隸" pitchFamily="65" charset="-120"/>
                        </a:rPr>
                        <a:t>工程有利標</a:t>
                      </a:r>
                      <a:endParaRPr lang="zh-TW" altLang="en-US" sz="2400" b="1" dirty="0">
                        <a:latin typeface="文鼎粗隸" pitchFamily="65" charset="-120"/>
                        <a:ea typeface="文鼎粗隸" pitchFamily="65"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kern="1200" dirty="0">
                          <a:latin typeface="文鼎粗隸" pitchFamily="65" charset="-120"/>
                          <a:ea typeface="文鼎粗隸" pitchFamily="65" charset="-120"/>
                        </a:rPr>
                        <a:t>1.</a:t>
                      </a:r>
                      <a:r>
                        <a:rPr lang="zh-TW" altLang="en-US" sz="2400" kern="1200" dirty="0">
                          <a:latin typeface="文鼎粗隸" pitchFamily="65" charset="-120"/>
                          <a:ea typeface="文鼎粗隸" pitchFamily="65" charset="-120"/>
                        </a:rPr>
                        <a:t>適合地景公園遊戲場</a:t>
                      </a:r>
                    </a:p>
                    <a:p>
                      <a:pPr algn="l"/>
                      <a:r>
                        <a:rPr lang="en-US" altLang="zh-TW" sz="2400" kern="1200" dirty="0">
                          <a:latin typeface="文鼎粗隸" pitchFamily="65" charset="-120"/>
                          <a:ea typeface="文鼎粗隸" pitchFamily="65" charset="-120"/>
                        </a:rPr>
                        <a:t>2.</a:t>
                      </a:r>
                      <a:r>
                        <a:rPr lang="zh-TW" altLang="en-US" sz="2400" kern="1200" dirty="0">
                          <a:latin typeface="文鼎粗隸" pitchFamily="65" charset="-120"/>
                          <a:ea typeface="文鼎粗隸" pitchFamily="65" charset="-120"/>
                        </a:rPr>
                        <a:t>交由建築師設計監造</a:t>
                      </a:r>
                      <a:endParaRPr lang="en-US" altLang="zh-TW" sz="2400" kern="1200" dirty="0">
                        <a:latin typeface="文鼎粗隸" pitchFamily="65" charset="-120"/>
                        <a:ea typeface="文鼎粗隸" pitchFamily="65" charset="-120"/>
                      </a:endParaRPr>
                    </a:p>
                    <a:p>
                      <a:pPr algn="l"/>
                      <a:r>
                        <a:rPr lang="en-US" altLang="zh-TW" sz="2400" kern="1200" dirty="0">
                          <a:latin typeface="文鼎粗隸" pitchFamily="65" charset="-120"/>
                          <a:ea typeface="文鼎粗隸" pitchFamily="65" charset="-120"/>
                        </a:rPr>
                        <a:t>3.</a:t>
                      </a:r>
                      <a:r>
                        <a:rPr lang="zh-TW" altLang="en-US" sz="2400" kern="1200" dirty="0">
                          <a:latin typeface="文鼎粗隸" pitchFamily="65" charset="-120"/>
                          <a:ea typeface="文鼎粗隸" pitchFamily="65" charset="-120"/>
                        </a:rPr>
                        <a:t>按圖施工履約較單純</a:t>
                      </a:r>
                      <a:endParaRPr lang="zh-TW" altLang="en-US" sz="2400" b="1" kern="1200" dirty="0">
                        <a:solidFill>
                          <a:schemeClr val="dk1"/>
                        </a:solidFill>
                        <a:latin typeface="文鼎粗隸" pitchFamily="65" charset="-120"/>
                        <a:ea typeface="文鼎粗隸" pitchFamily="65" charset="-120"/>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kern="1200" dirty="0">
                          <a:latin typeface="文鼎粗隸" pitchFamily="65" charset="-120"/>
                          <a:ea typeface="文鼎粗隸" pitchFamily="65" charset="-120"/>
                        </a:rPr>
                        <a:t>1.</a:t>
                      </a:r>
                      <a:r>
                        <a:rPr lang="zh-TW" altLang="en-US" sz="2400" kern="1200" dirty="0">
                          <a:latin typeface="文鼎粗隸" pitchFamily="65" charset="-120"/>
                          <a:ea typeface="文鼎粗隸" pitchFamily="65" charset="-120"/>
                        </a:rPr>
                        <a:t>建築師不懂遊具設計</a:t>
                      </a:r>
                      <a:endParaRPr lang="en-US" altLang="zh-TW" sz="2400" kern="1200" dirty="0">
                        <a:latin typeface="文鼎粗隸" pitchFamily="65" charset="-120"/>
                        <a:ea typeface="文鼎粗隸"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kern="1200" dirty="0">
                          <a:latin typeface="文鼎粗隸" pitchFamily="65" charset="-120"/>
                          <a:ea typeface="文鼎粗隸" pitchFamily="65" charset="-120"/>
                        </a:rPr>
                        <a:t>2.</a:t>
                      </a:r>
                      <a:r>
                        <a:rPr lang="zh-TW" altLang="en-US" sz="2400" kern="1200" dirty="0">
                          <a:latin typeface="文鼎粗隸" pitchFamily="65" charset="-120"/>
                          <a:ea typeface="文鼎粗隸" pitchFamily="65" charset="-120"/>
                        </a:rPr>
                        <a:t>設計土木費用排擠遊具</a:t>
                      </a:r>
                      <a:endParaRPr lang="en-US" altLang="zh-TW" sz="2400" kern="1200" dirty="0">
                        <a:latin typeface="文鼎粗隸" pitchFamily="65" charset="-120"/>
                        <a:ea typeface="文鼎粗隸"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kern="1200" dirty="0">
                          <a:latin typeface="文鼎粗隸" pitchFamily="65" charset="-120"/>
                          <a:ea typeface="文鼎粗隸" pitchFamily="65" charset="-120"/>
                        </a:rPr>
                        <a:t>3.</a:t>
                      </a:r>
                      <a:r>
                        <a:rPr lang="zh-TW" altLang="en-US" sz="2400" kern="1200" dirty="0">
                          <a:latin typeface="文鼎粗隸" pitchFamily="65" charset="-120"/>
                          <a:ea typeface="文鼎粗隸" pitchFamily="65" charset="-120"/>
                        </a:rPr>
                        <a:t>營造廠被遊具廠敲詐</a:t>
                      </a:r>
                      <a:endParaRPr lang="en-US" altLang="zh-TW" sz="2400" kern="1200" dirty="0">
                        <a:latin typeface="文鼎粗隸" pitchFamily="65" charset="-120"/>
                        <a:ea typeface="文鼎粗隸"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b="1" kern="1200" dirty="0">
                          <a:solidFill>
                            <a:srgbClr val="FF0000"/>
                          </a:solidFill>
                          <a:latin typeface="文鼎粗隸" pitchFamily="65" charset="-120"/>
                          <a:ea typeface="文鼎粗隸" pitchFamily="65" charset="-120"/>
                          <a:cs typeface="+mn-cs"/>
                        </a:rPr>
                        <a:t>4.(</a:t>
                      </a:r>
                      <a:r>
                        <a:rPr lang="zh-TW" altLang="en-US" sz="2400" b="1" kern="1200" dirty="0">
                          <a:solidFill>
                            <a:srgbClr val="FF0000"/>
                          </a:solidFill>
                          <a:latin typeface="文鼎粗隸" pitchFamily="65" charset="-120"/>
                          <a:ea typeface="文鼎粗隸" pitchFamily="65" charset="-120"/>
                          <a:cs typeface="+mn-cs"/>
                        </a:rPr>
                        <a:t>低標</a:t>
                      </a:r>
                      <a:r>
                        <a:rPr lang="en-US" altLang="zh-TW" sz="2400" b="1" kern="1200" dirty="0">
                          <a:solidFill>
                            <a:srgbClr val="FF0000"/>
                          </a:solidFill>
                          <a:latin typeface="文鼎粗隸" pitchFamily="65" charset="-120"/>
                          <a:ea typeface="文鼎粗隸" pitchFamily="65" charset="-120"/>
                          <a:cs typeface="+mn-cs"/>
                        </a:rPr>
                        <a:t>)</a:t>
                      </a:r>
                      <a:endParaRPr lang="zh-TW" altLang="en-US" sz="2400" b="1" kern="1200" dirty="0">
                        <a:solidFill>
                          <a:srgbClr val="FF0000"/>
                        </a:solidFill>
                        <a:latin typeface="文鼎粗隸" pitchFamily="65" charset="-120"/>
                        <a:ea typeface="文鼎粗隸" pitchFamily="65" charset="-120"/>
                        <a:cs typeface="+mn-cs"/>
                      </a:endParaRPr>
                    </a:p>
                  </a:txBody>
                  <a:tcPr anchor="ctr"/>
                </a:tc>
                <a:extLst>
                  <a:ext uri="{0D108BD9-81ED-4DB2-BD59-A6C34878D82A}">
                    <a16:rowId xmlns:a16="http://schemas.microsoft.com/office/drawing/2014/main" xmlns="" val="10002"/>
                  </a:ext>
                </a:extLst>
              </a:tr>
              <a:tr h="1575509">
                <a:tc>
                  <a:txBody>
                    <a:bodyPr/>
                    <a:lstStyle/>
                    <a:p>
                      <a:pPr algn="ctr"/>
                      <a:r>
                        <a:rPr lang="zh-TW" altLang="en-US" sz="2400" dirty="0">
                          <a:latin typeface="文鼎粗隸" pitchFamily="65" charset="-120"/>
                          <a:ea typeface="文鼎粗隸" pitchFamily="65" charset="-120"/>
                        </a:rPr>
                        <a:t>統包有利標</a:t>
                      </a:r>
                      <a:endParaRPr lang="zh-TW" altLang="en-US" sz="2400" b="1" dirty="0">
                        <a:latin typeface="文鼎粗隸" pitchFamily="65" charset="-120"/>
                        <a:ea typeface="文鼎粗隸" pitchFamily="65" charset="-120"/>
                      </a:endParaRPr>
                    </a:p>
                  </a:txBody>
                  <a:tcPr anchor="ctr"/>
                </a:tc>
                <a:tc>
                  <a:txBody>
                    <a:bodyPr/>
                    <a:lstStyle/>
                    <a:p>
                      <a:pPr algn="l"/>
                      <a:r>
                        <a:rPr lang="en-US" altLang="zh-TW" sz="2400" kern="1200" dirty="0">
                          <a:latin typeface="文鼎粗隸" pitchFamily="65" charset="-120"/>
                          <a:ea typeface="文鼎粗隸" pitchFamily="65" charset="-120"/>
                        </a:rPr>
                        <a:t>1.</a:t>
                      </a:r>
                      <a:r>
                        <a:rPr lang="zh-TW" altLang="en-US" sz="2400" kern="1200" dirty="0">
                          <a:latin typeface="文鼎粗隸" pitchFamily="65" charset="-120"/>
                          <a:ea typeface="文鼎粗隸" pitchFamily="65" charset="-120"/>
                        </a:rPr>
                        <a:t>整合設計及工程</a:t>
                      </a:r>
                      <a:endParaRPr lang="en-US" altLang="zh-TW" sz="2400" kern="1200" dirty="0">
                        <a:latin typeface="文鼎粗隸" pitchFamily="65" charset="-120"/>
                        <a:ea typeface="文鼎粗隸" pitchFamily="65" charset="-120"/>
                      </a:endParaRPr>
                    </a:p>
                    <a:p>
                      <a:pPr algn="l"/>
                      <a:r>
                        <a:rPr lang="en-US" altLang="zh-TW" sz="2400" kern="1200" dirty="0">
                          <a:latin typeface="文鼎粗隸" pitchFamily="65" charset="-120"/>
                          <a:ea typeface="文鼎粗隸" pitchFamily="65" charset="-120"/>
                        </a:rPr>
                        <a:t>2.</a:t>
                      </a:r>
                      <a:r>
                        <a:rPr lang="zh-TW" altLang="en-US" sz="2400" kern="1200" dirty="0">
                          <a:latin typeface="文鼎粗隸" pitchFamily="65" charset="-120"/>
                          <a:ea typeface="文鼎粗隸" pitchFamily="65" charset="-120"/>
                        </a:rPr>
                        <a:t>建築師、遊具廠、    營造廠介面溝通較順暢</a:t>
                      </a:r>
                      <a:endParaRPr lang="zh-TW" altLang="en-US" sz="2400" b="1" kern="1200" dirty="0">
                        <a:solidFill>
                          <a:schemeClr val="dk1"/>
                        </a:solidFill>
                        <a:latin typeface="文鼎粗隸" pitchFamily="65" charset="-120"/>
                        <a:ea typeface="文鼎粗隸" pitchFamily="65" charset="-120"/>
                        <a:cs typeface="+mn-cs"/>
                      </a:endParaRPr>
                    </a:p>
                  </a:txBody>
                  <a:tcPr anchor="ctr"/>
                </a:tc>
                <a:tc>
                  <a:txBody>
                    <a:bodyPr/>
                    <a:lstStyle/>
                    <a:p>
                      <a:pPr algn="l"/>
                      <a:r>
                        <a:rPr lang="en-US" altLang="zh-TW" sz="2400" kern="1200" dirty="0">
                          <a:latin typeface="文鼎粗隸" pitchFamily="65" charset="-120"/>
                          <a:ea typeface="文鼎粗隸" pitchFamily="65" charset="-120"/>
                        </a:rPr>
                        <a:t>1.</a:t>
                      </a:r>
                      <a:r>
                        <a:rPr lang="zh-TW" altLang="en-US" sz="2400" kern="1200" dirty="0">
                          <a:latin typeface="文鼎粗隸" pitchFamily="65" charset="-120"/>
                          <a:ea typeface="文鼎粗隸" pitchFamily="65" charset="-120"/>
                        </a:rPr>
                        <a:t>設計土木費用排擠遊具</a:t>
                      </a:r>
                      <a:endParaRPr lang="en-US" altLang="zh-TW" sz="2400" kern="1200" dirty="0">
                        <a:latin typeface="文鼎粗隸" pitchFamily="65" charset="-120"/>
                        <a:ea typeface="文鼎粗隸"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kern="1200" dirty="0">
                          <a:latin typeface="文鼎粗隸" pitchFamily="65" charset="-120"/>
                          <a:ea typeface="文鼎粗隸" pitchFamily="65" charset="-120"/>
                        </a:rPr>
                        <a:t>2.</a:t>
                      </a:r>
                      <a:r>
                        <a:rPr lang="zh-TW" altLang="en-US" sz="2400" kern="1200" dirty="0">
                          <a:latin typeface="文鼎粗隸" pitchFamily="65" charset="-120"/>
                          <a:ea typeface="文鼎粗隸" pitchFamily="65" charset="-120"/>
                        </a:rPr>
                        <a:t>遇到不良廠商風險變大</a:t>
                      </a:r>
                    </a:p>
                    <a:p>
                      <a:pPr algn="l"/>
                      <a:r>
                        <a:rPr lang="en-US" altLang="zh-TW" sz="2400" kern="1200" dirty="0">
                          <a:latin typeface="文鼎粗隸" pitchFamily="65" charset="-120"/>
                          <a:ea typeface="文鼎粗隸" pitchFamily="65" charset="-120"/>
                        </a:rPr>
                        <a:t>3.</a:t>
                      </a:r>
                      <a:r>
                        <a:rPr lang="zh-TW" altLang="en-US" sz="2400" kern="1200" dirty="0">
                          <a:latin typeface="文鼎粗隸" pitchFamily="65" charset="-120"/>
                          <a:ea typeface="文鼎粗隸" pitchFamily="65" charset="-120"/>
                        </a:rPr>
                        <a:t>學校監督力道較弱</a:t>
                      </a:r>
                      <a:endParaRPr lang="zh-TW" altLang="en-US" sz="2400" b="1" kern="1200" dirty="0">
                        <a:solidFill>
                          <a:schemeClr val="dk1"/>
                        </a:solidFill>
                        <a:latin typeface="文鼎粗隸" pitchFamily="65" charset="-120"/>
                        <a:ea typeface="文鼎粗隸" pitchFamily="65" charset="-120"/>
                        <a:cs typeface="+mn-cs"/>
                      </a:endParaRPr>
                    </a:p>
                  </a:txBody>
                  <a:tcPr anchor="ctr"/>
                </a:tc>
                <a:extLst>
                  <a:ext uri="{0D108BD9-81ED-4DB2-BD59-A6C34878D82A}">
                    <a16:rowId xmlns:a16="http://schemas.microsoft.com/office/drawing/2014/main" xmlns="" val="10003"/>
                  </a:ext>
                </a:extLst>
              </a:tr>
            </a:tbl>
          </a:graphicData>
        </a:graphic>
      </p:graphicFrame>
      <p:sp>
        <p:nvSpPr>
          <p:cNvPr id="5" name="標題 1"/>
          <p:cNvSpPr txBox="1">
            <a:spLocks/>
          </p:cNvSpPr>
          <p:nvPr/>
        </p:nvSpPr>
        <p:spPr>
          <a:xfrm>
            <a:off x="2051720" y="1412776"/>
            <a:ext cx="2808312" cy="576064"/>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800" b="0" i="0" u="none" strike="noStrike" kern="1200" cap="none" spc="0" normalizeH="0" baseline="0" noProof="0" dirty="0">
                <a:ln>
                  <a:noFill/>
                </a:ln>
                <a:solidFill>
                  <a:srgbClr val="FF0000"/>
                </a:solidFill>
                <a:effectLst/>
                <a:uLnTx/>
                <a:uFillTx/>
                <a:latin typeface="文鼎粗隸" pitchFamily="65" charset="-120"/>
                <a:ea typeface="文鼎粗隸" pitchFamily="65" charset="-120"/>
                <a:cs typeface="+mj-cs"/>
              </a:rPr>
              <a:t>強調功能性</a:t>
            </a:r>
          </a:p>
        </p:txBody>
      </p:sp>
      <p:sp>
        <p:nvSpPr>
          <p:cNvPr id="7" name="標題 1"/>
          <p:cNvSpPr txBox="1">
            <a:spLocks/>
          </p:cNvSpPr>
          <p:nvPr/>
        </p:nvSpPr>
        <p:spPr>
          <a:xfrm>
            <a:off x="2051720" y="2951232"/>
            <a:ext cx="2808312" cy="57606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800" b="0" i="0" u="none" strike="noStrike" kern="1200" cap="none" spc="0" normalizeH="0" baseline="0" noProof="0" dirty="0">
                <a:ln>
                  <a:noFill/>
                </a:ln>
                <a:solidFill>
                  <a:srgbClr val="FF0000"/>
                </a:solidFill>
                <a:effectLst/>
                <a:uLnTx/>
                <a:uFillTx/>
                <a:latin typeface="文鼎粗隸" pitchFamily="65" charset="-120"/>
                <a:ea typeface="文鼎粗隸" pitchFamily="65" charset="-120"/>
                <a:cs typeface="+mj-cs"/>
              </a:rPr>
              <a:t>關注地景融入</a:t>
            </a:r>
          </a:p>
        </p:txBody>
      </p:sp>
      <p:sp>
        <p:nvSpPr>
          <p:cNvPr id="8" name="標題 1"/>
          <p:cNvSpPr txBox="1">
            <a:spLocks/>
          </p:cNvSpPr>
          <p:nvPr/>
        </p:nvSpPr>
        <p:spPr>
          <a:xfrm>
            <a:off x="6335688" y="4232096"/>
            <a:ext cx="2808312" cy="576064"/>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800" b="0" i="0" u="none" strike="noStrike" kern="1200" cap="none" spc="0" normalizeH="0" baseline="0" noProof="0" dirty="0">
                <a:ln>
                  <a:noFill/>
                </a:ln>
                <a:solidFill>
                  <a:srgbClr val="FF0000"/>
                </a:solidFill>
                <a:effectLst/>
                <a:uLnTx/>
                <a:uFillTx/>
                <a:latin typeface="文鼎粗隸" pitchFamily="65" charset="-120"/>
                <a:ea typeface="文鼎粗隸" pitchFamily="65" charset="-120"/>
                <a:cs typeface="+mj-cs"/>
              </a:rPr>
              <a:t>低價搶標惡質廠商</a:t>
            </a:r>
          </a:p>
        </p:txBody>
      </p:sp>
    </p:spTree>
    <p:extLst>
      <p:ext uri="{BB962C8B-B14F-4D97-AF65-F5344CB8AC3E}">
        <p14:creationId xmlns:p14="http://schemas.microsoft.com/office/powerpoint/2010/main" xmlns="" val="394525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標題 9"/>
          <p:cNvSpPr>
            <a:spLocks noGrp="1"/>
          </p:cNvSpPr>
          <p:nvPr>
            <p:ph type="title"/>
          </p:nvPr>
        </p:nvSpPr>
        <p:spPr>
          <a:xfrm>
            <a:off x="467544" y="116632"/>
            <a:ext cx="8229600" cy="778098"/>
          </a:xfrm>
        </p:spPr>
        <p:txBody>
          <a:bodyPr>
            <a:normAutofit/>
          </a:bodyPr>
          <a:lstStyle/>
          <a:p>
            <a:r>
              <a:rPr lang="en-US" altLang="zh-TW" dirty="0">
                <a:latin typeface="文鼎粗隸" pitchFamily="65" charset="-120"/>
                <a:ea typeface="文鼎粗隸" pitchFamily="65" charset="-120"/>
              </a:rPr>
              <a:t>107-(109.11)</a:t>
            </a:r>
            <a:r>
              <a:rPr lang="zh-TW" altLang="en-US" dirty="0">
                <a:latin typeface="文鼎粗隸" pitchFamily="65" charset="-120"/>
                <a:ea typeface="文鼎粗隸" pitchFamily="65" charset="-120"/>
              </a:rPr>
              <a:t>招標方式趨勢統計表</a:t>
            </a:r>
          </a:p>
        </p:txBody>
      </p:sp>
      <p:graphicFrame>
        <p:nvGraphicFramePr>
          <p:cNvPr id="7" name="內容版面配置區 6"/>
          <p:cNvGraphicFramePr>
            <a:graphicFrameLocks noGrp="1"/>
          </p:cNvGraphicFramePr>
          <p:nvPr>
            <p:ph idx="1"/>
          </p:nvPr>
        </p:nvGraphicFramePr>
        <p:xfrm>
          <a:off x="179388" y="981075"/>
          <a:ext cx="8964612" cy="5256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713997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476672"/>
            <a:ext cx="7772400" cy="792087"/>
          </a:xfrm>
        </p:spPr>
        <p:txBody>
          <a:bodyPr>
            <a:normAutofit/>
          </a:bodyPr>
          <a:lstStyle/>
          <a:p>
            <a:r>
              <a:rPr lang="zh-TW" altLang="en-US" dirty="0">
                <a:latin typeface="新細明體"/>
              </a:rPr>
              <a:t>五、招標階段</a:t>
            </a:r>
            <a:endParaRPr lang="zh-TW" altLang="en-US" dirty="0"/>
          </a:p>
        </p:txBody>
      </p:sp>
      <p:sp>
        <p:nvSpPr>
          <p:cNvPr id="3" name="副標題 2"/>
          <p:cNvSpPr>
            <a:spLocks noGrp="1"/>
          </p:cNvSpPr>
          <p:nvPr>
            <p:ph type="subTitle" idx="1"/>
          </p:nvPr>
        </p:nvSpPr>
        <p:spPr>
          <a:xfrm>
            <a:off x="611560" y="1340768"/>
            <a:ext cx="7984976" cy="4752528"/>
          </a:xfrm>
        </p:spPr>
        <p:txBody>
          <a:bodyPr>
            <a:normAutofit/>
          </a:bodyPr>
          <a:lstStyle/>
          <a:p>
            <a:pPr algn="l"/>
            <a:r>
              <a:rPr lang="en-US" altLang="zh-TW" sz="3600" dirty="0">
                <a:solidFill>
                  <a:schemeClr val="tx1"/>
                </a:solidFill>
              </a:rPr>
              <a:t>1.</a:t>
            </a:r>
            <a:r>
              <a:rPr lang="zh-TW" altLang="en-US" sz="3600" dirty="0">
                <a:solidFill>
                  <a:schemeClr val="tx1"/>
                </a:solidFill>
              </a:rPr>
              <a:t>採購類別</a:t>
            </a:r>
            <a:r>
              <a:rPr lang="zh-TW" altLang="en-US" sz="3600" dirty="0">
                <a:solidFill>
                  <a:schemeClr val="tx1"/>
                </a:solidFill>
                <a:latin typeface="新細明體"/>
              </a:rPr>
              <a:t>：工程標</a:t>
            </a:r>
            <a:endParaRPr lang="en-US" altLang="zh-TW" sz="3600" dirty="0">
              <a:solidFill>
                <a:schemeClr val="tx1"/>
              </a:solidFill>
              <a:latin typeface="新細明體"/>
            </a:endParaRPr>
          </a:p>
          <a:p>
            <a:pPr algn="l"/>
            <a:r>
              <a:rPr lang="en-US" altLang="zh-TW" sz="3600" dirty="0">
                <a:solidFill>
                  <a:schemeClr val="tx1"/>
                </a:solidFill>
                <a:latin typeface="新細明體"/>
              </a:rPr>
              <a:t>2.</a:t>
            </a:r>
            <a:r>
              <a:rPr lang="zh-TW" altLang="en-US" sz="3600" dirty="0">
                <a:solidFill>
                  <a:schemeClr val="tx1"/>
                </a:solidFill>
                <a:latin typeface="新細明體"/>
              </a:rPr>
              <a:t>預算金額：</a:t>
            </a:r>
            <a:r>
              <a:rPr lang="en-US" altLang="zh-TW" sz="3600" dirty="0">
                <a:solidFill>
                  <a:schemeClr val="tx1"/>
                </a:solidFill>
                <a:latin typeface="新細明體"/>
              </a:rPr>
              <a:t>585</a:t>
            </a:r>
            <a:r>
              <a:rPr lang="zh-TW" altLang="en-US" sz="3600" dirty="0">
                <a:solidFill>
                  <a:schemeClr val="tx1"/>
                </a:solidFill>
                <a:latin typeface="新細明體"/>
              </a:rPr>
              <a:t>萬</a:t>
            </a:r>
            <a:r>
              <a:rPr lang="en-US" altLang="zh-TW" sz="3600" dirty="0">
                <a:solidFill>
                  <a:schemeClr val="tx1"/>
                </a:solidFill>
                <a:latin typeface="新細明體"/>
              </a:rPr>
              <a:t>1442</a:t>
            </a:r>
            <a:r>
              <a:rPr lang="zh-TW" altLang="en-US" sz="3600" dirty="0">
                <a:solidFill>
                  <a:schemeClr val="tx1"/>
                </a:solidFill>
                <a:latin typeface="新細明體"/>
              </a:rPr>
              <a:t>元整</a:t>
            </a:r>
            <a:endParaRPr lang="en-US" altLang="zh-TW" sz="3600" dirty="0">
              <a:solidFill>
                <a:schemeClr val="tx1"/>
              </a:solidFill>
            </a:endParaRPr>
          </a:p>
          <a:p>
            <a:pPr algn="l"/>
            <a:r>
              <a:rPr lang="en-US" altLang="zh-TW" sz="3600" dirty="0">
                <a:solidFill>
                  <a:schemeClr val="tx1"/>
                </a:solidFill>
              </a:rPr>
              <a:t>3.</a:t>
            </a:r>
            <a:r>
              <a:rPr lang="zh-TW" altLang="en-US" sz="3600" dirty="0">
                <a:solidFill>
                  <a:schemeClr val="tx1"/>
                </a:solidFill>
              </a:rPr>
              <a:t>招標方式</a:t>
            </a:r>
            <a:r>
              <a:rPr lang="zh-TW" altLang="en-US" sz="3600" dirty="0">
                <a:solidFill>
                  <a:schemeClr val="tx1"/>
                </a:solidFill>
                <a:latin typeface="新細明體"/>
                <a:ea typeface="新細明體"/>
              </a:rPr>
              <a:t>：公開招標</a:t>
            </a:r>
            <a:endParaRPr lang="en-US" altLang="zh-TW" sz="3600" dirty="0">
              <a:solidFill>
                <a:schemeClr val="tx1"/>
              </a:solidFill>
              <a:latin typeface="新細明體"/>
              <a:ea typeface="新細明體"/>
            </a:endParaRPr>
          </a:p>
          <a:p>
            <a:pPr algn="l"/>
            <a:r>
              <a:rPr lang="en-US" altLang="zh-TW" sz="3600" dirty="0">
                <a:solidFill>
                  <a:schemeClr val="tx1"/>
                </a:solidFill>
                <a:latin typeface="新細明體"/>
                <a:ea typeface="新細明體"/>
              </a:rPr>
              <a:t>4.</a:t>
            </a:r>
            <a:r>
              <a:rPr lang="zh-TW" altLang="en-US" sz="3600" dirty="0">
                <a:solidFill>
                  <a:schemeClr val="tx1"/>
                </a:solidFill>
                <a:latin typeface="新細明體"/>
                <a:ea typeface="新細明體"/>
              </a:rPr>
              <a:t>決標</a:t>
            </a:r>
            <a:r>
              <a:rPr lang="zh-TW" altLang="en-US" sz="3600" dirty="0">
                <a:solidFill>
                  <a:schemeClr val="tx1"/>
                </a:solidFill>
                <a:latin typeface="新細明體"/>
              </a:rPr>
              <a:t>方式：適用最有利標</a:t>
            </a:r>
            <a:r>
              <a:rPr lang="zh-TW" altLang="en-US" sz="3600" dirty="0">
                <a:solidFill>
                  <a:schemeClr val="tx1"/>
                </a:solidFill>
                <a:latin typeface="新細明體"/>
                <a:ea typeface="新細明體"/>
              </a:rPr>
              <a:t>、固定價金</a:t>
            </a:r>
            <a:endParaRPr lang="en-US" altLang="zh-TW" sz="3600" dirty="0">
              <a:solidFill>
                <a:schemeClr val="tx1"/>
              </a:solidFill>
              <a:latin typeface="新細明體"/>
              <a:ea typeface="新細明體"/>
            </a:endParaRPr>
          </a:p>
          <a:p>
            <a:pPr algn="l"/>
            <a:r>
              <a:rPr lang="en-US" altLang="zh-TW" sz="3600" dirty="0">
                <a:solidFill>
                  <a:srgbClr val="0000FF"/>
                </a:solidFill>
                <a:latin typeface="新細明體"/>
                <a:ea typeface="新細明體"/>
              </a:rPr>
              <a:t>5.</a:t>
            </a:r>
            <a:r>
              <a:rPr lang="zh-TW" altLang="en-US" sz="3600" dirty="0">
                <a:solidFill>
                  <a:srgbClr val="0000FF"/>
                </a:solidFill>
                <a:latin typeface="新細明體"/>
                <a:ea typeface="新細明體"/>
              </a:rPr>
              <a:t>創意回饋</a:t>
            </a:r>
            <a:r>
              <a:rPr lang="zh-TW" altLang="en-US" sz="3600" dirty="0">
                <a:solidFill>
                  <a:srgbClr val="0000FF"/>
                </a:solidFill>
                <a:latin typeface="新細明體"/>
              </a:rPr>
              <a:t>：</a:t>
            </a:r>
            <a:endParaRPr lang="en-US" altLang="zh-TW" sz="3600" dirty="0">
              <a:solidFill>
                <a:srgbClr val="0000FF"/>
              </a:solidFill>
              <a:latin typeface="新細明體"/>
            </a:endParaRPr>
          </a:p>
          <a:p>
            <a:pPr algn="l"/>
            <a:r>
              <a:rPr lang="zh-TW" altLang="en-US" sz="3600" dirty="0">
                <a:solidFill>
                  <a:srgbClr val="0000FF"/>
                </a:solidFill>
                <a:latin typeface="新細明體"/>
              </a:rPr>
              <a:t>   </a:t>
            </a:r>
            <a:r>
              <a:rPr lang="en-US" altLang="zh-TW" sz="3600" dirty="0">
                <a:solidFill>
                  <a:srgbClr val="0000FF"/>
                </a:solidFill>
                <a:latin typeface="新細明體"/>
              </a:rPr>
              <a:t>(1)</a:t>
            </a:r>
            <a:r>
              <a:rPr lang="zh-TW" altLang="en-US" sz="3600" dirty="0">
                <a:solidFill>
                  <a:srgbClr val="0000FF"/>
                </a:solidFill>
                <a:latin typeface="新細明體"/>
              </a:rPr>
              <a:t>彩虹滑梯上下管制閘門</a:t>
            </a:r>
            <a:endParaRPr lang="en-US" altLang="zh-TW" sz="3600" dirty="0">
              <a:solidFill>
                <a:srgbClr val="0000FF"/>
              </a:solidFill>
              <a:latin typeface="新細明體"/>
            </a:endParaRPr>
          </a:p>
          <a:p>
            <a:pPr algn="l"/>
            <a:r>
              <a:rPr lang="zh-TW" altLang="en-US" sz="3600" dirty="0">
                <a:solidFill>
                  <a:srgbClr val="0000FF"/>
                </a:solidFill>
                <a:latin typeface="新細明體"/>
              </a:rPr>
              <a:t>   </a:t>
            </a:r>
            <a:r>
              <a:rPr lang="en-US" altLang="zh-TW" sz="3600" dirty="0">
                <a:solidFill>
                  <a:srgbClr val="0000FF"/>
                </a:solidFill>
                <a:latin typeface="新細明體"/>
              </a:rPr>
              <a:t>(2)</a:t>
            </a:r>
            <a:r>
              <a:rPr lang="zh-TW" altLang="en-US" sz="3600" dirty="0">
                <a:solidFill>
                  <a:srgbClr val="0000FF"/>
                </a:solidFill>
                <a:latin typeface="新細明體"/>
              </a:rPr>
              <a:t>紅綠燈警示系統 </a:t>
            </a:r>
            <a:r>
              <a:rPr lang="en-US" altLang="zh-TW" dirty="0">
                <a:solidFill>
                  <a:srgbClr val="0000FF"/>
                </a:solidFill>
                <a:latin typeface="新細明體"/>
              </a:rPr>
              <a:t/>
            </a:r>
            <a:br>
              <a:rPr lang="en-US" altLang="zh-TW" dirty="0">
                <a:solidFill>
                  <a:srgbClr val="0000FF"/>
                </a:solidFill>
                <a:latin typeface="新細明體"/>
              </a:rPr>
            </a:br>
            <a:endParaRPr lang="en-US" altLang="zh-TW" dirty="0">
              <a:solidFill>
                <a:schemeClr val="tx1"/>
              </a:solidFill>
            </a:endParaRPr>
          </a:p>
        </p:txBody>
      </p:sp>
    </p:spTree>
    <p:extLst>
      <p:ext uri="{BB962C8B-B14F-4D97-AF65-F5344CB8AC3E}">
        <p14:creationId xmlns:p14="http://schemas.microsoft.com/office/powerpoint/2010/main" xmlns="" val="31275555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AA82504-A5E8-483B-9A16-F83C0ADCD43D}"/>
              </a:ext>
            </a:extLst>
          </p:cNvPr>
          <p:cNvSpPr>
            <a:spLocks noGrp="1"/>
          </p:cNvSpPr>
          <p:nvPr>
            <p:ph type="ctrTitle"/>
          </p:nvPr>
        </p:nvSpPr>
        <p:spPr>
          <a:xfrm>
            <a:off x="685800" y="116633"/>
            <a:ext cx="7772400" cy="864096"/>
          </a:xfrm>
        </p:spPr>
        <p:txBody>
          <a:bodyPr>
            <a:normAutofit/>
          </a:bodyPr>
          <a:lstStyle/>
          <a:p>
            <a:r>
              <a:rPr lang="zh-TW" altLang="en-US" dirty="0"/>
              <a:t>五、招標階段</a:t>
            </a:r>
          </a:p>
        </p:txBody>
      </p:sp>
      <p:sp>
        <p:nvSpPr>
          <p:cNvPr id="3" name="副標題 2">
            <a:extLst>
              <a:ext uri="{FF2B5EF4-FFF2-40B4-BE49-F238E27FC236}">
                <a16:creationId xmlns:a16="http://schemas.microsoft.com/office/drawing/2014/main" xmlns="" id="{451A933A-217A-42FC-9ADD-B81AB1291AE4}"/>
              </a:ext>
            </a:extLst>
          </p:cNvPr>
          <p:cNvSpPr>
            <a:spLocks noGrp="1"/>
          </p:cNvSpPr>
          <p:nvPr>
            <p:ph type="subTitle" idx="1"/>
          </p:nvPr>
        </p:nvSpPr>
        <p:spPr>
          <a:xfrm>
            <a:off x="395536" y="1011560"/>
            <a:ext cx="8640960" cy="5760639"/>
          </a:xfrm>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一</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a:t>
            </a: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109</a:t>
            </a:r>
            <a:r>
              <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年</a:t>
            </a: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8</a:t>
            </a:r>
            <a:r>
              <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月</a:t>
            </a: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17</a:t>
            </a:r>
            <a:r>
              <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日桃教體字字第</a:t>
            </a: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1090072399</a:t>
            </a:r>
            <a:r>
              <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號函</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「檢送教育部國民及</a:t>
            </a:r>
            <a:endPar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新細明體" panose="02020500000000000000" pitchFamily="18" charset="-120"/>
                <a:ea typeface="新細明體" panose="02020500000000000000" pitchFamily="18" charset="-120"/>
              </a:rPr>
              <a:t>        </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學前教育署補助公立國民小學兒童遊戲場改善計畫辦理原則及招</a:t>
            </a:r>
            <a:endPar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新細明體" panose="02020500000000000000" pitchFamily="18" charset="-120"/>
                <a:ea typeface="新細明體" panose="02020500000000000000" pitchFamily="18" charset="-120"/>
              </a:rPr>
              <a:t>        </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標文件一案」</a:t>
            </a:r>
            <a:endPar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1.</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依據行政院</a:t>
            </a: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109</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年</a:t>
            </a: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7</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月</a:t>
            </a: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6</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日院臺教字第</a:t>
            </a: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1090021314</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號函核定之「公立</a:t>
            </a:r>
            <a:endPar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新細明體" panose="02020500000000000000" pitchFamily="18" charset="-120"/>
                <a:ea typeface="新細明體" panose="02020500000000000000" pitchFamily="18" charset="-120"/>
              </a:rPr>
              <a:t>        </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國民小學兒童遊戲場改善計畫」（下稱本計畫）辦理。</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t>
            </a:r>
            <a:r>
              <a:rPr kumimoji="0" lang="en-US" altLang="zh-TW" sz="2400" b="0" i="0" u="none" strike="noStrike" kern="1200" cap="none" spc="0" normalizeH="0" baseline="0" noProof="0" dirty="0">
                <a:ln>
                  <a:noFill/>
                </a:ln>
                <a:solidFill>
                  <a:srgbClr val="FF0000"/>
                </a:solidFill>
                <a:effectLst/>
                <a:uLnTx/>
                <a:uFillTx/>
                <a:latin typeface="新細明體" panose="02020500000000000000" pitchFamily="18" charset="-120"/>
                <a:ea typeface="新細明體" panose="02020500000000000000" pitchFamily="18" charset="-120"/>
                <a:cs typeface="+mn-cs"/>
              </a:rPr>
              <a:t>2.</a:t>
            </a:r>
            <a:r>
              <a:rPr kumimoji="0" lang="zh-TW" altLang="en-US" sz="2400" b="0" i="0" u="none" strike="noStrike" kern="1200" cap="none" spc="0" normalizeH="0" baseline="0" noProof="0" dirty="0">
                <a:ln>
                  <a:noFill/>
                </a:ln>
                <a:solidFill>
                  <a:srgbClr val="FF0000"/>
                </a:solidFill>
                <a:effectLst/>
                <a:uLnTx/>
                <a:uFillTx/>
                <a:latin typeface="新細明體" panose="02020500000000000000" pitchFamily="18" charset="-120"/>
                <a:ea typeface="新細明體" panose="02020500000000000000" pitchFamily="18" charset="-120"/>
                <a:cs typeface="+mn-cs"/>
              </a:rPr>
              <a:t>計畫辦理發包時應依政府採購法擇定較佳之採購方式，建議可參</a:t>
            </a:r>
            <a:endParaRPr kumimoji="0" lang="en-US" altLang="zh-TW" sz="2400" b="0" i="0" u="none" strike="noStrike" kern="1200" cap="none" spc="0" normalizeH="0" baseline="0" noProof="0" dirty="0">
              <a:ln>
                <a:noFill/>
              </a:ln>
              <a:solidFill>
                <a:srgbClr val="FF0000"/>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solidFill>
                  <a:srgbClr val="FF0000"/>
                </a:solidFill>
                <a:latin typeface="新細明體" panose="02020500000000000000" pitchFamily="18" charset="-120"/>
                <a:ea typeface="新細明體" panose="02020500000000000000" pitchFamily="18" charset="-120"/>
              </a:rPr>
              <a:t>        </a:t>
            </a:r>
            <a:r>
              <a:rPr kumimoji="0" lang="zh-TW" altLang="en-US" sz="2400" b="0" i="0" u="none" strike="noStrike" kern="1200" cap="none" spc="0" normalizeH="0" baseline="0" noProof="0" dirty="0">
                <a:ln>
                  <a:noFill/>
                </a:ln>
                <a:solidFill>
                  <a:srgbClr val="FF0000"/>
                </a:solidFill>
                <a:effectLst/>
                <a:uLnTx/>
                <a:uFillTx/>
                <a:latin typeface="新細明體" panose="02020500000000000000" pitchFamily="18" charset="-120"/>
                <a:ea typeface="新細明體" panose="02020500000000000000" pitchFamily="18" charset="-120"/>
                <a:cs typeface="+mn-cs"/>
              </a:rPr>
              <a:t>採「最有利標評選」、「評分及格最低標」、「共同投標」及</a:t>
            </a:r>
            <a:endParaRPr kumimoji="0" lang="en-US" altLang="zh-TW" sz="2400" b="0" i="0" u="none" strike="noStrike" kern="1200" cap="none" spc="0" normalizeH="0" baseline="0" noProof="0" dirty="0">
              <a:ln>
                <a:noFill/>
              </a:ln>
              <a:solidFill>
                <a:srgbClr val="FF0000"/>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solidFill>
                  <a:srgbClr val="FF0000"/>
                </a:solidFill>
                <a:latin typeface="新細明體" panose="02020500000000000000" pitchFamily="18" charset="-120"/>
                <a:ea typeface="新細明體" panose="02020500000000000000" pitchFamily="18" charset="-120"/>
              </a:rPr>
              <a:t>        </a:t>
            </a:r>
            <a:r>
              <a:rPr kumimoji="0" lang="zh-TW" altLang="en-US" sz="2400" b="0" i="0" u="none" strike="noStrike" kern="1200" cap="none" spc="0" normalizeH="0" baseline="0" noProof="0" dirty="0">
                <a:ln>
                  <a:noFill/>
                </a:ln>
                <a:solidFill>
                  <a:srgbClr val="FF0000"/>
                </a:solidFill>
                <a:effectLst/>
                <a:uLnTx/>
                <a:uFillTx/>
                <a:latin typeface="新細明體" panose="02020500000000000000" pitchFamily="18" charset="-120"/>
                <a:ea typeface="新細明體" panose="02020500000000000000" pitchFamily="18" charset="-120"/>
                <a:cs typeface="+mn-cs"/>
              </a:rPr>
              <a:t>「統包」等方式辦理，以兼顧施工品質與價格，避免廠商低價競</a:t>
            </a:r>
            <a:endParaRPr kumimoji="0" lang="en-US" altLang="zh-TW" sz="2400" b="0" i="0" u="none" strike="noStrike" kern="1200" cap="none" spc="0" normalizeH="0" baseline="0" noProof="0" dirty="0">
              <a:ln>
                <a:noFill/>
              </a:ln>
              <a:solidFill>
                <a:srgbClr val="FF0000"/>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solidFill>
                  <a:srgbClr val="FF0000"/>
                </a:solidFill>
                <a:latin typeface="新細明體" panose="02020500000000000000" pitchFamily="18" charset="-120"/>
                <a:ea typeface="新細明體" panose="02020500000000000000" pitchFamily="18" charset="-120"/>
              </a:rPr>
              <a:t>       </a:t>
            </a:r>
            <a:r>
              <a:rPr kumimoji="0" lang="zh-TW" altLang="en-US" sz="2400" b="0" i="0" u="none" strike="noStrike" kern="1200" cap="none" spc="0" normalizeH="0" baseline="0" noProof="0" dirty="0">
                <a:ln>
                  <a:noFill/>
                </a:ln>
                <a:solidFill>
                  <a:srgbClr val="FF0000"/>
                </a:solidFill>
                <a:effectLst/>
                <a:uLnTx/>
                <a:uFillTx/>
                <a:latin typeface="新細明體" panose="02020500000000000000" pitchFamily="18" charset="-120"/>
                <a:ea typeface="新細明體" panose="02020500000000000000" pitchFamily="18" charset="-120"/>
                <a:cs typeface="+mn-cs"/>
              </a:rPr>
              <a:t>標，影響遊戲場施作品質。</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3.</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為引導各校妥適進行本計畫，減輕其採購人員之負擔並加速作業</a:t>
            </a:r>
            <a:endPar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新細明體" panose="02020500000000000000" pitchFamily="18" charset="-120"/>
                <a:ea typeface="新細明體" panose="02020500000000000000" pitchFamily="18" charset="-120"/>
              </a:rPr>
              <a:t>        </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程序，鈞署提供辦理原則及招標文件供各校參考運用。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4.</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旨揭資料請於教育部國民及學前教育署補助學校工程計畫平台</a:t>
            </a:r>
            <a:endPar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a:p>
            <a:pPr algn="l">
              <a:spcBef>
                <a:spcPts val="0"/>
              </a:spcBef>
              <a:defRPr/>
            </a:pP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熱門下載</a:t>
            </a: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a:t>
            </a:r>
            <a:r>
              <a:rPr kumimoji="0"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公立國民</a:t>
            </a:r>
            <a:r>
              <a:rPr lang="zh-TW" altLang="en-US" sz="2400" dirty="0">
                <a:solidFill>
                  <a:prstClr val="black"/>
                </a:solidFill>
                <a:latin typeface="新細明體" panose="02020500000000000000" pitchFamily="18" charset="-120"/>
              </a:rPr>
              <a:t>小學遊戲場改善計畫下載運用。</a:t>
            </a:r>
            <a:endParaRPr lang="en-US" altLang="zh-TW" sz="2400" dirty="0">
              <a:solidFill>
                <a:prstClr val="black"/>
              </a:solidFill>
              <a:latin typeface="新細明體" panose="02020500000000000000" pitchFamily="18" charset="-120"/>
            </a:endParaRPr>
          </a:p>
          <a:p>
            <a:pPr algn="l">
              <a:spcBef>
                <a:spcPts val="0"/>
              </a:spcBef>
              <a:defRPr/>
            </a:pPr>
            <a:r>
              <a:rPr lang="en-US" altLang="zh-TW" sz="2400" dirty="0">
                <a:solidFill>
                  <a:prstClr val="black"/>
                </a:solidFill>
                <a:latin typeface="新細明體" panose="02020500000000000000" pitchFamily="18" charset="-120"/>
              </a:rPr>
              <a:t>        </a:t>
            </a:r>
            <a:r>
              <a:rPr lang="en-US" altLang="zh-TW" sz="2400" u="sng" dirty="0">
                <a:solidFill>
                  <a:prstClr val="black"/>
                </a:solidFill>
                <a:latin typeface="新細明體" panose="02020500000000000000" pitchFamily="18" charset="-120"/>
                <a:hlinkClick r:id="rId2"/>
              </a:rPr>
              <a:t> </a:t>
            </a:r>
            <a:r>
              <a:rPr lang="en-US" altLang="zh-TW" sz="2400" dirty="0">
                <a:solidFill>
                  <a:prstClr val="black"/>
                </a:solidFill>
                <a:latin typeface="新細明體" panose="02020500000000000000" pitchFamily="18" charset="-120"/>
                <a:hlinkClick r:id="rId2"/>
              </a:rPr>
              <a:t>https://schoolproject.tw/EngineeringPlan/Default.aspx</a:t>
            </a:r>
            <a:endParaRPr lang="zh-TW" altLang="en-US" dirty="0"/>
          </a:p>
        </p:txBody>
      </p:sp>
    </p:spTree>
    <p:extLst>
      <p:ext uri="{BB962C8B-B14F-4D97-AF65-F5344CB8AC3E}">
        <p14:creationId xmlns:p14="http://schemas.microsoft.com/office/powerpoint/2010/main" xmlns="" val="2837883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23528" y="404664"/>
            <a:ext cx="8435280" cy="1008112"/>
          </a:xfrm>
        </p:spPr>
        <p:txBody>
          <a:bodyPr>
            <a:noAutofit/>
          </a:bodyPr>
          <a:lstStyle/>
          <a:p>
            <a:r>
              <a:rPr lang="zh-TW" altLang="en-US" sz="4800" dirty="0">
                <a:latin typeface="文鼎粗隸" pitchFamily="65" charset="-120"/>
                <a:ea typeface="文鼎粗隸" pitchFamily="65" charset="-120"/>
              </a:rPr>
              <a:t>招標作業前準備工作</a:t>
            </a: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xmlns="" val="3592105051"/>
              </p:ext>
            </p:extLst>
          </p:nvPr>
        </p:nvGraphicFramePr>
        <p:xfrm>
          <a:off x="0" y="2420938"/>
          <a:ext cx="8928100" cy="2663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8573888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8229600" cy="936104"/>
          </a:xfrm>
        </p:spPr>
        <p:txBody>
          <a:bodyPr>
            <a:normAutofit/>
          </a:bodyPr>
          <a:lstStyle/>
          <a:p>
            <a:r>
              <a:rPr lang="zh-TW" altLang="en-US" sz="4800" dirty="0">
                <a:latin typeface="文鼎粗隸" pitchFamily="65" charset="-120"/>
                <a:ea typeface="文鼎粗隸" pitchFamily="65" charset="-120"/>
              </a:rPr>
              <a:t>招標文件準備</a:t>
            </a:r>
            <a:r>
              <a:rPr lang="en-US" altLang="zh-TW" sz="4800" dirty="0">
                <a:latin typeface="文鼎粗隸" pitchFamily="65" charset="-120"/>
                <a:ea typeface="文鼎粗隸" pitchFamily="65" charset="-120"/>
              </a:rPr>
              <a:t>~</a:t>
            </a:r>
            <a:r>
              <a:rPr lang="zh-TW" altLang="en-US" sz="4800" dirty="0">
                <a:solidFill>
                  <a:srgbClr val="FF0000"/>
                </a:solidFill>
                <a:latin typeface="文鼎粗隸" pitchFamily="65" charset="-120"/>
                <a:ea typeface="文鼎粗隸" pitchFamily="65" charset="-120"/>
              </a:rPr>
              <a:t>搜尋工程會</a:t>
            </a:r>
          </a:p>
        </p:txBody>
      </p:sp>
      <p:pic>
        <p:nvPicPr>
          <p:cNvPr id="8" name="內容版面配置區 7"/>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773341" y="1825625"/>
            <a:ext cx="7597317" cy="4351338"/>
          </a:xfrm>
        </p:spPr>
      </p:pic>
    </p:spTree>
    <p:extLst>
      <p:ext uri="{BB962C8B-B14F-4D97-AF65-F5344CB8AC3E}">
        <p14:creationId xmlns:p14="http://schemas.microsoft.com/office/powerpoint/2010/main" xmlns="" val="37405419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2754" y="0"/>
            <a:ext cx="8928992" cy="936104"/>
          </a:xfrm>
        </p:spPr>
        <p:txBody>
          <a:bodyPr>
            <a:noAutofit/>
          </a:bodyPr>
          <a:lstStyle/>
          <a:p>
            <a:r>
              <a:rPr lang="zh-TW" altLang="en-US" sz="4800" dirty="0">
                <a:latin typeface="文鼎粗隸" pitchFamily="65" charset="-120"/>
                <a:ea typeface="文鼎粗隸" pitchFamily="65" charset="-120"/>
              </a:rPr>
              <a:t>機關辦理最有利標簽辦文件範例</a:t>
            </a:r>
          </a:p>
        </p:txBody>
      </p:sp>
      <p:pic>
        <p:nvPicPr>
          <p:cNvPr id="9" name="內容版面配置區 8"/>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956064" y="1825625"/>
            <a:ext cx="7231872" cy="4351338"/>
          </a:xfrm>
        </p:spPr>
      </p:pic>
    </p:spTree>
    <p:extLst>
      <p:ext uri="{BB962C8B-B14F-4D97-AF65-F5344CB8AC3E}">
        <p14:creationId xmlns:p14="http://schemas.microsoft.com/office/powerpoint/2010/main" xmlns="" val="10118248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2754" y="0"/>
            <a:ext cx="8928992" cy="936104"/>
          </a:xfrm>
        </p:spPr>
        <p:txBody>
          <a:bodyPr>
            <a:noAutofit/>
          </a:bodyPr>
          <a:lstStyle/>
          <a:p>
            <a:r>
              <a:rPr lang="zh-TW" altLang="en-US" sz="4800" dirty="0">
                <a:latin typeface="文鼎粗隸" pitchFamily="65" charset="-120"/>
                <a:ea typeface="文鼎粗隸" pitchFamily="65" charset="-120"/>
              </a:rPr>
              <a:t>招標文件</a:t>
            </a:r>
            <a:r>
              <a:rPr lang="en-US" altLang="zh-TW" sz="4800" dirty="0">
                <a:latin typeface="文鼎粗隸" pitchFamily="65" charset="-120"/>
                <a:ea typeface="文鼎粗隸" pitchFamily="65" charset="-120"/>
              </a:rPr>
              <a:t>~</a:t>
            </a:r>
            <a:r>
              <a:rPr lang="zh-TW" altLang="en-US" sz="4800" dirty="0">
                <a:latin typeface="文鼎粗隸" pitchFamily="65" charset="-120"/>
                <a:ea typeface="文鼎粗隸" pitchFamily="65" charset="-120"/>
              </a:rPr>
              <a:t>以適用最有利標為例</a:t>
            </a:r>
          </a:p>
        </p:txBody>
      </p:sp>
      <p:pic>
        <p:nvPicPr>
          <p:cNvPr id="7" name="內容版面配置區 6"/>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859652" y="1825625"/>
            <a:ext cx="7424696" cy="4351338"/>
          </a:xfrm>
        </p:spPr>
      </p:pic>
    </p:spTree>
    <p:extLst>
      <p:ext uri="{BB962C8B-B14F-4D97-AF65-F5344CB8AC3E}">
        <p14:creationId xmlns:p14="http://schemas.microsoft.com/office/powerpoint/2010/main" xmlns="" val="37002015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008" y="-99392"/>
            <a:ext cx="8928992" cy="936104"/>
          </a:xfrm>
        </p:spPr>
        <p:txBody>
          <a:bodyPr>
            <a:noAutofit/>
          </a:bodyPr>
          <a:lstStyle/>
          <a:p>
            <a:r>
              <a:rPr lang="zh-TW" altLang="en-US" sz="4800" dirty="0">
                <a:latin typeface="文鼎粗隸" pitchFamily="65" charset="-120"/>
                <a:ea typeface="文鼎粗隸" pitchFamily="65" charset="-120"/>
              </a:rPr>
              <a:t>招標文件</a:t>
            </a:r>
            <a:r>
              <a:rPr lang="en-US" altLang="zh-TW" sz="4800" dirty="0">
                <a:latin typeface="文鼎粗隸" pitchFamily="65" charset="-120"/>
                <a:ea typeface="文鼎粗隸" pitchFamily="65" charset="-120"/>
              </a:rPr>
              <a:t>~</a:t>
            </a:r>
            <a:r>
              <a:rPr lang="zh-TW" altLang="en-US" sz="4800" dirty="0">
                <a:latin typeface="文鼎粗隸" pitchFamily="65" charset="-120"/>
                <a:ea typeface="文鼎粗隸" pitchFamily="65" charset="-120"/>
              </a:rPr>
              <a:t>以適用最有利標為例</a:t>
            </a:r>
          </a:p>
        </p:txBody>
      </p:sp>
      <p:pic>
        <p:nvPicPr>
          <p:cNvPr id="9" name="圖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244" y="692697"/>
            <a:ext cx="9014818" cy="5688632"/>
          </a:xfrm>
          <a:prstGeom prst="rect">
            <a:avLst/>
          </a:prstGeom>
        </p:spPr>
      </p:pic>
    </p:spTree>
    <p:extLst>
      <p:ext uri="{BB962C8B-B14F-4D97-AF65-F5344CB8AC3E}">
        <p14:creationId xmlns:p14="http://schemas.microsoft.com/office/powerpoint/2010/main" xmlns="" val="4101824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文字方塊 1"/>
          <p:cNvSpPr txBox="1"/>
          <p:nvPr/>
        </p:nvSpPr>
        <p:spPr>
          <a:xfrm>
            <a:off x="588703" y="584368"/>
            <a:ext cx="1302759" cy="36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336" tIns="28336" rIns="28336" bIns="28336">
            <a:spAutoFit/>
          </a:bodyPr>
          <a:lstStyle/>
          <a:p>
            <a:pPr marL="0" lvl="1" hangingPunct="0">
              <a:buClr>
                <a:srgbClr val="E46C0A"/>
              </a:buClr>
              <a:buSzPct val="100000"/>
              <a:buFontTx/>
              <a:buChar char="■"/>
              <a:defRPr sz="2000" b="1">
                <a:latin typeface="+mn-lt"/>
                <a:ea typeface="+mn-ea"/>
                <a:cs typeface="+mn-cs"/>
                <a:sym typeface="Helvetica"/>
              </a:defRPr>
            </a:pPr>
            <a:r>
              <a:rPr sz="2000" b="1" kern="0" dirty="0">
                <a:solidFill>
                  <a:srgbClr val="000000"/>
                </a:solidFill>
                <a:latin typeface="微軟正黑體" pitchFamily="34" charset="-120"/>
                <a:ea typeface="微軟正黑體" pitchFamily="34" charset="-120"/>
                <a:sym typeface="Helvetica"/>
              </a:rPr>
              <a:t> </a:t>
            </a:r>
            <a:r>
              <a:rPr sz="2000" b="1" kern="0" dirty="0" err="1">
                <a:solidFill>
                  <a:srgbClr val="000000"/>
                </a:solidFill>
                <a:latin typeface="微軟正黑體" pitchFamily="34" charset="-120"/>
                <a:ea typeface="微軟正黑體" pitchFamily="34" charset="-120"/>
                <a:sym typeface="Helvetica"/>
              </a:rPr>
              <a:t>規劃構想</a:t>
            </a:r>
            <a:endParaRPr sz="2000" b="1" kern="0" dirty="0">
              <a:solidFill>
                <a:srgbClr val="000000"/>
              </a:solidFill>
              <a:latin typeface="微軟正黑體" pitchFamily="34" charset="-120"/>
              <a:ea typeface="微軟正黑體" pitchFamily="34" charset="-120"/>
              <a:sym typeface="Helvetica"/>
            </a:endParaRPr>
          </a:p>
        </p:txBody>
      </p:sp>
      <p:sp>
        <p:nvSpPr>
          <p:cNvPr id="204" name="矩形 2"/>
          <p:cNvSpPr txBox="1"/>
          <p:nvPr/>
        </p:nvSpPr>
        <p:spPr>
          <a:xfrm>
            <a:off x="611558" y="1052736"/>
            <a:ext cx="5040561" cy="232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336" tIns="28336" rIns="28336" bIns="28336">
            <a:spAutoFit/>
          </a:bodyPr>
          <a:lstStyle>
            <a:lvl1pPr>
              <a:lnSpc>
                <a:spcPts val="1300"/>
              </a:lnSpc>
              <a:defRPr sz="1700" b="1">
                <a:solidFill>
                  <a:srgbClr val="215968"/>
                </a:solidFill>
                <a:latin typeface="+mn-lt"/>
                <a:ea typeface="+mn-ea"/>
                <a:cs typeface="+mn-cs"/>
                <a:sym typeface="Helvetica"/>
              </a:defRPr>
            </a:lvl1pPr>
          </a:lstStyle>
          <a:p>
            <a:pPr hangingPunct="0"/>
            <a:r>
              <a:rPr lang="en-US" kern="0" dirty="0">
                <a:solidFill>
                  <a:srgbClr val="F79646"/>
                </a:solidFill>
                <a:latin typeface="微軟正黑體" pitchFamily="34" charset="-120"/>
                <a:ea typeface="微軟正黑體" pitchFamily="34" charset="-120"/>
              </a:rPr>
              <a:t>01.  </a:t>
            </a:r>
            <a:r>
              <a:rPr kern="0" dirty="0" err="1">
                <a:solidFill>
                  <a:srgbClr val="F79646"/>
                </a:solidFill>
                <a:latin typeface="微軟正黑體" pitchFamily="34" charset="-120"/>
                <a:ea typeface="微軟正黑體" pitchFamily="34" charset="-120"/>
              </a:rPr>
              <a:t>以學生參與實施計畫的成果做為遊戲場規劃基礎</a:t>
            </a:r>
            <a:endParaRPr kern="0" dirty="0">
              <a:solidFill>
                <a:srgbClr val="F79646"/>
              </a:solidFill>
              <a:latin typeface="微軟正黑體" pitchFamily="34" charset="-120"/>
              <a:ea typeface="微軟正黑體" pitchFamily="34" charset="-120"/>
            </a:endParaRPr>
          </a:p>
        </p:txBody>
      </p:sp>
      <p:pic>
        <p:nvPicPr>
          <p:cNvPr id="205" name="105溪小夢想樂園成果照片.pdf" descr="105溪小夢想樂園成果照片.pdf"/>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a:xfrm>
            <a:off x="635192" y="2000873"/>
            <a:ext cx="2680158" cy="1820573"/>
          </a:xfrm>
          <a:prstGeom prst="rect">
            <a:avLst/>
          </a:prstGeom>
          <a:ln w="12700">
            <a:miter lim="400000"/>
          </a:ln>
        </p:spPr>
      </p:pic>
      <p:pic>
        <p:nvPicPr>
          <p:cNvPr id="206" name="105溪小夢想樂園成果照片.pdf" descr="105溪小夢想樂園成果照片.pdf"/>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635192" y="4125442"/>
            <a:ext cx="2680158" cy="1820573"/>
          </a:xfrm>
          <a:prstGeom prst="rect">
            <a:avLst/>
          </a:prstGeom>
          <a:ln w="12700">
            <a:miter lim="400000"/>
          </a:ln>
        </p:spPr>
      </p:pic>
      <p:pic>
        <p:nvPicPr>
          <p:cNvPr id="207" name="105溪小夢想樂園成果照片.pdf" descr="105溪小夢想樂園成果照片.pdf"/>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a:xfrm>
            <a:off x="3390391" y="4125442"/>
            <a:ext cx="2680158" cy="1820573"/>
          </a:xfrm>
          <a:prstGeom prst="rect">
            <a:avLst/>
          </a:prstGeom>
          <a:ln w="12700">
            <a:miter lim="400000"/>
          </a:ln>
        </p:spPr>
      </p:pic>
      <p:pic>
        <p:nvPicPr>
          <p:cNvPr id="208" name="105溪小夢想樂園成果照片.pdf" descr="105溪小夢想樂園成果照片.pdf"/>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a:xfrm>
            <a:off x="3390391" y="2000873"/>
            <a:ext cx="2680158" cy="1820573"/>
          </a:xfrm>
          <a:prstGeom prst="rect">
            <a:avLst/>
          </a:prstGeom>
          <a:ln w="12700">
            <a:miter lim="400000"/>
          </a:ln>
        </p:spPr>
      </p:pic>
      <p:pic>
        <p:nvPicPr>
          <p:cNvPr id="209" name="02溪小夢想樂園繪畫票選成果照片.jpg" descr="02溪小夢想樂園繪畫票選成果照片.jpg"/>
          <p:cNvPicPr>
            <a:picLocks noChangeAspect="1"/>
          </p:cNvPicPr>
          <p:nvPr/>
        </p:nvPicPr>
        <p:blipFill>
          <a:blip r:embed="rId6" cstate="print">
            <a:extLst>
              <a:ext uri="{28A0092B-C50C-407E-A947-70E740481C1C}">
                <a14:useLocalDpi xmlns:a14="http://schemas.microsoft.com/office/drawing/2010/main" xmlns=""/>
              </a:ext>
            </a:extLst>
          </a:blip>
          <a:srcRect/>
          <a:stretch>
            <a:fillRect/>
          </a:stretch>
        </p:blipFill>
        <p:spPr>
          <a:xfrm>
            <a:off x="6144398" y="4125442"/>
            <a:ext cx="2478451" cy="1820322"/>
          </a:xfrm>
          <a:prstGeom prst="rect">
            <a:avLst/>
          </a:prstGeom>
          <a:ln w="12700">
            <a:miter lim="400000"/>
          </a:ln>
        </p:spPr>
      </p:pic>
      <p:pic>
        <p:nvPicPr>
          <p:cNvPr id="210" name="02溪小夢想樂園繪畫票選成果照片.jpg" descr="02溪小夢想樂園繪畫票選成果照片.jpg"/>
          <p:cNvPicPr>
            <a:picLocks noChangeAspect="1"/>
          </p:cNvPicPr>
          <p:nvPr/>
        </p:nvPicPr>
        <p:blipFill>
          <a:blip r:embed="rId7" cstate="print">
            <a:extLst>
              <a:ext uri="{28A0092B-C50C-407E-A947-70E740481C1C}">
                <a14:useLocalDpi xmlns:a14="http://schemas.microsoft.com/office/drawing/2010/main" xmlns=""/>
              </a:ext>
            </a:extLst>
          </a:blip>
          <a:srcRect/>
          <a:stretch>
            <a:fillRect/>
          </a:stretch>
        </p:blipFill>
        <p:spPr>
          <a:xfrm>
            <a:off x="6145589" y="2001671"/>
            <a:ext cx="2476252" cy="1818708"/>
          </a:xfrm>
          <a:prstGeom prst="rect">
            <a:avLst/>
          </a:prstGeom>
          <a:ln w="12700">
            <a:miter lim="400000"/>
          </a:ln>
        </p:spPr>
      </p:pic>
    </p:spTree>
    <p:extLst>
      <p:ext uri="{BB962C8B-B14F-4D97-AF65-F5344CB8AC3E}">
        <p14:creationId xmlns:p14="http://schemas.microsoft.com/office/powerpoint/2010/main" xmlns="" val="13796283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99392"/>
            <a:ext cx="9144000" cy="936104"/>
          </a:xfrm>
        </p:spPr>
        <p:txBody>
          <a:bodyPr>
            <a:noAutofit/>
          </a:bodyPr>
          <a:lstStyle/>
          <a:p>
            <a:r>
              <a:rPr lang="zh-TW" altLang="en-US" sz="4800" dirty="0">
                <a:latin typeface="文鼎粗隸" pitchFamily="65" charset="-120"/>
                <a:ea typeface="文鼎粗隸" pitchFamily="65" charset="-120"/>
              </a:rPr>
              <a:t>招標文件</a:t>
            </a:r>
            <a:r>
              <a:rPr lang="en-US" altLang="zh-TW" sz="4800" dirty="0">
                <a:latin typeface="文鼎粗隸" pitchFamily="65" charset="-120"/>
                <a:ea typeface="文鼎粗隸" pitchFamily="65" charset="-120"/>
              </a:rPr>
              <a:t>~</a:t>
            </a:r>
            <a:r>
              <a:rPr lang="zh-TW" altLang="en-US" sz="4800" dirty="0">
                <a:latin typeface="文鼎粗隸" pitchFamily="65" charset="-120"/>
                <a:ea typeface="文鼎粗隸" pitchFamily="65" charset="-120"/>
              </a:rPr>
              <a:t>以取最有利標精神為例</a:t>
            </a:r>
          </a:p>
        </p:txBody>
      </p:sp>
      <p:pic>
        <p:nvPicPr>
          <p:cNvPr id="7" name="內容版面配置區 6"/>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625721" y="1825625"/>
            <a:ext cx="5892557" cy="4351338"/>
          </a:xfrm>
        </p:spPr>
      </p:pic>
    </p:spTree>
    <p:extLst>
      <p:ext uri="{BB962C8B-B14F-4D97-AF65-F5344CB8AC3E}">
        <p14:creationId xmlns:p14="http://schemas.microsoft.com/office/powerpoint/2010/main" xmlns="" val="16705316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44624"/>
            <a:ext cx="8507288" cy="850106"/>
          </a:xfrm>
        </p:spPr>
        <p:txBody>
          <a:bodyPr>
            <a:normAutofit/>
          </a:bodyPr>
          <a:lstStyle/>
          <a:p>
            <a:r>
              <a:rPr lang="zh-TW" altLang="en-US" sz="4800" dirty="0">
                <a:latin typeface="文鼎粗隸" pitchFamily="65" charset="-120"/>
                <a:ea typeface="文鼎粗隸" pitchFamily="65" charset="-120"/>
              </a:rPr>
              <a:t>招標相關文件及表格</a:t>
            </a:r>
          </a:p>
        </p:txBody>
      </p:sp>
      <p:pic>
        <p:nvPicPr>
          <p:cNvPr id="5" name="內容版面配置區 4"/>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969497" y="1825625"/>
            <a:ext cx="7205006" cy="4351338"/>
          </a:xfrm>
        </p:spPr>
      </p:pic>
    </p:spTree>
    <p:extLst>
      <p:ext uri="{BB962C8B-B14F-4D97-AF65-F5344CB8AC3E}">
        <p14:creationId xmlns:p14="http://schemas.microsoft.com/office/powerpoint/2010/main" xmlns="" val="35599794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99392"/>
            <a:ext cx="9144000" cy="850106"/>
          </a:xfrm>
        </p:spPr>
        <p:txBody>
          <a:bodyPr>
            <a:noAutofit/>
          </a:bodyPr>
          <a:lstStyle/>
          <a:p>
            <a:r>
              <a:rPr lang="zh-TW" altLang="en-US" sz="4800" dirty="0">
                <a:latin typeface="文鼎粗隸" pitchFamily="65" charset="-120"/>
                <a:ea typeface="文鼎粗隸" pitchFamily="65" charset="-120"/>
              </a:rPr>
              <a:t>招標文件清單</a:t>
            </a:r>
            <a:r>
              <a:rPr lang="en-US" altLang="zh-TW" sz="3600" dirty="0">
                <a:latin typeface="文鼎粗隸" pitchFamily="65" charset="-120"/>
                <a:ea typeface="文鼎粗隸" pitchFamily="65" charset="-120"/>
              </a:rPr>
              <a:t>~</a:t>
            </a:r>
            <a:r>
              <a:rPr lang="zh-TW" altLang="en-US" sz="3600" dirty="0">
                <a:latin typeface="文鼎粗隸" pitchFamily="65" charset="-120"/>
                <a:ea typeface="文鼎粗隸" pitchFamily="65" charset="-120"/>
              </a:rPr>
              <a:t>務必使用最新版本</a:t>
            </a:r>
            <a:r>
              <a:rPr lang="en-US" altLang="zh-TW" sz="3600" dirty="0">
                <a:latin typeface="文鼎粗隸" pitchFamily="65" charset="-120"/>
                <a:ea typeface="文鼎粗隸" pitchFamily="65" charset="-120"/>
              </a:rPr>
              <a:t>(</a:t>
            </a:r>
            <a:r>
              <a:rPr lang="zh-TW" altLang="en-US" sz="3600" dirty="0">
                <a:latin typeface="文鼎粗隸" pitchFamily="65" charset="-120"/>
                <a:ea typeface="文鼎粗隸" pitchFamily="65" charset="-120"/>
              </a:rPr>
              <a:t>工程</a:t>
            </a:r>
            <a:r>
              <a:rPr lang="en-US" altLang="zh-TW" sz="3600" dirty="0">
                <a:latin typeface="文鼎粗隸" pitchFamily="65" charset="-120"/>
                <a:ea typeface="文鼎粗隸" pitchFamily="65" charset="-120"/>
              </a:rPr>
              <a:t>)</a:t>
            </a:r>
            <a:endParaRPr lang="zh-TW" altLang="en-US" sz="3600" dirty="0">
              <a:latin typeface="文鼎粗隸" pitchFamily="65" charset="-120"/>
              <a:ea typeface="文鼎粗隸" pitchFamily="65" charset="-120"/>
            </a:endParaRPr>
          </a:p>
        </p:txBody>
      </p:sp>
      <p:sp>
        <p:nvSpPr>
          <p:cNvPr id="3" name="內容版面配置區 2"/>
          <p:cNvSpPr>
            <a:spLocks noGrp="1"/>
          </p:cNvSpPr>
          <p:nvPr>
            <p:ph idx="1"/>
          </p:nvPr>
        </p:nvSpPr>
        <p:spPr>
          <a:xfrm>
            <a:off x="395536" y="764704"/>
            <a:ext cx="8748464" cy="5400600"/>
          </a:xfrm>
        </p:spPr>
        <p:txBody>
          <a:bodyPr>
            <a:noAutofit/>
          </a:bodyPr>
          <a:lstStyle/>
          <a:p>
            <a:pPr marL="0" indent="0">
              <a:spcBef>
                <a:spcPts val="0"/>
              </a:spcBef>
              <a:buNone/>
            </a:pPr>
            <a:r>
              <a:rPr lang="en-US" altLang="zh-TW" sz="3600" dirty="0">
                <a:solidFill>
                  <a:srgbClr val="FF0000"/>
                </a:solidFill>
                <a:latin typeface="文鼎粗隸" pitchFamily="65" charset="-120"/>
                <a:ea typeface="文鼎粗隸" pitchFamily="65" charset="-120"/>
              </a:rPr>
              <a:t>01-06</a:t>
            </a:r>
            <a:r>
              <a:rPr lang="zh-TW" altLang="en-US" sz="3600" dirty="0">
                <a:solidFill>
                  <a:srgbClr val="FF0000"/>
                </a:solidFill>
                <a:latin typeface="文鼎粗隸" pitchFamily="65" charset="-120"/>
                <a:ea typeface="文鼎粗隸" pitchFamily="65" charset="-120"/>
              </a:rPr>
              <a:t>契約之文件</a:t>
            </a:r>
            <a:r>
              <a:rPr lang="en-US" altLang="zh-TW" sz="3600" dirty="0">
                <a:solidFill>
                  <a:srgbClr val="FF0000"/>
                </a:solidFill>
                <a:latin typeface="文鼎粗隸" pitchFamily="65" charset="-120"/>
                <a:ea typeface="文鼎粗隸" pitchFamily="65" charset="-120"/>
              </a:rPr>
              <a:t>(</a:t>
            </a:r>
            <a:r>
              <a:rPr lang="zh-TW" altLang="en-US" sz="3600" dirty="0">
                <a:solidFill>
                  <a:srgbClr val="FF0000"/>
                </a:solidFill>
                <a:latin typeface="文鼎粗隸" pitchFamily="65" charset="-120"/>
                <a:ea typeface="文鼎粗隸" pitchFamily="65" charset="-120"/>
              </a:rPr>
              <a:t>投標前請詳閱</a:t>
            </a:r>
            <a:r>
              <a:rPr lang="en-US" altLang="zh-TW" sz="3600" dirty="0">
                <a:solidFill>
                  <a:srgbClr val="FF0000"/>
                </a:solidFill>
                <a:latin typeface="文鼎粗隸" pitchFamily="65" charset="-120"/>
                <a:ea typeface="文鼎粗隸" pitchFamily="65" charset="-120"/>
              </a:rPr>
              <a:t>)</a:t>
            </a:r>
          </a:p>
          <a:p>
            <a:pPr marL="0" indent="355600">
              <a:spcBef>
                <a:spcPts val="0"/>
              </a:spcBef>
              <a:buNone/>
            </a:pPr>
            <a:r>
              <a:rPr lang="en-US" altLang="zh-TW" sz="3600" dirty="0">
                <a:latin typeface="文鼎粗隸" pitchFamily="65" charset="-120"/>
                <a:ea typeface="文鼎粗隸" pitchFamily="65" charset="-120"/>
              </a:rPr>
              <a:t>01</a:t>
            </a:r>
            <a:r>
              <a:rPr lang="zh-TW" altLang="en-US" sz="3600" dirty="0">
                <a:latin typeface="文鼎粗隸" pitchFamily="65" charset="-120"/>
                <a:ea typeface="文鼎粗隸" pitchFamily="65" charset="-120"/>
              </a:rPr>
              <a:t>招標文件清單	     </a:t>
            </a:r>
            <a:endParaRPr lang="en-US" altLang="zh-TW" sz="3600" dirty="0">
              <a:latin typeface="文鼎粗隸" pitchFamily="65" charset="-120"/>
              <a:ea typeface="文鼎粗隸" pitchFamily="65" charset="-120"/>
            </a:endParaRPr>
          </a:p>
          <a:p>
            <a:pPr marL="0" indent="355600">
              <a:spcBef>
                <a:spcPts val="0"/>
              </a:spcBef>
              <a:buNone/>
            </a:pPr>
            <a:r>
              <a:rPr lang="en-US" altLang="zh-TW" sz="3600" dirty="0">
                <a:latin typeface="文鼎粗隸" pitchFamily="65" charset="-120"/>
                <a:ea typeface="文鼎粗隸" pitchFamily="65" charset="-120"/>
              </a:rPr>
              <a:t>02</a:t>
            </a:r>
            <a:r>
              <a:rPr lang="zh-TW" altLang="en-US" sz="3600" dirty="0">
                <a:latin typeface="文鼎粗隸" pitchFamily="65" charset="-120"/>
                <a:ea typeface="文鼎粗隸" pitchFamily="65" charset="-120"/>
              </a:rPr>
              <a:t>投標須知	</a:t>
            </a:r>
            <a:endParaRPr lang="en-US" altLang="zh-TW" sz="3600" dirty="0">
              <a:latin typeface="文鼎粗隸" pitchFamily="65" charset="-120"/>
              <a:ea typeface="文鼎粗隸" pitchFamily="65" charset="-120"/>
            </a:endParaRPr>
          </a:p>
          <a:p>
            <a:pPr marL="0" indent="355600">
              <a:spcBef>
                <a:spcPts val="0"/>
              </a:spcBef>
              <a:buNone/>
            </a:pPr>
            <a:r>
              <a:rPr lang="en-US" altLang="zh-TW" sz="3600" dirty="0">
                <a:highlight>
                  <a:srgbClr val="FFFF00"/>
                </a:highlight>
                <a:latin typeface="文鼎粗隸" pitchFamily="65" charset="-120"/>
                <a:ea typeface="文鼎粗隸" pitchFamily="65" charset="-120"/>
                <a:hlinkClick r:id="rId3" action="ppaction://hlinkfile"/>
              </a:rPr>
              <a:t>03</a:t>
            </a:r>
            <a:r>
              <a:rPr lang="zh-TW" altLang="en-US" sz="3600" dirty="0">
                <a:highlight>
                  <a:srgbClr val="FFFF00"/>
                </a:highlight>
                <a:latin typeface="文鼎粗隸" pitchFamily="65" charset="-120"/>
                <a:ea typeface="文鼎粗隸" pitchFamily="65" charset="-120"/>
                <a:hlinkClick r:id="rId3" action="ppaction://hlinkfile"/>
              </a:rPr>
              <a:t>投標須知補充說明</a:t>
            </a:r>
            <a:r>
              <a:rPr lang="en-US" altLang="zh-TW" sz="3600" dirty="0">
                <a:highlight>
                  <a:srgbClr val="FFFF00"/>
                </a:highlight>
                <a:latin typeface="文鼎粗隸" pitchFamily="65" charset="-120"/>
                <a:ea typeface="文鼎粗隸" pitchFamily="65" charset="-120"/>
              </a:rPr>
              <a:t>(</a:t>
            </a:r>
            <a:r>
              <a:rPr lang="zh-TW" altLang="en-US" sz="3600" dirty="0">
                <a:highlight>
                  <a:srgbClr val="FFFF00"/>
                </a:highlight>
                <a:latin typeface="文鼎粗隸" pitchFamily="65" charset="-120"/>
                <a:ea typeface="文鼎粗隸" pitchFamily="65" charset="-120"/>
                <a:hlinkClick r:id="rId4" action="ppaction://hlinkfile"/>
              </a:rPr>
              <a:t>核定函</a:t>
            </a:r>
            <a:r>
              <a:rPr lang="en-US" altLang="zh-TW" sz="3600" dirty="0">
                <a:highlight>
                  <a:srgbClr val="FFFF00"/>
                </a:highlight>
                <a:latin typeface="文鼎粗隸" pitchFamily="65" charset="-120"/>
                <a:ea typeface="文鼎粗隸" pitchFamily="65" charset="-120"/>
              </a:rPr>
              <a:t>)</a:t>
            </a:r>
            <a:r>
              <a:rPr lang="zh-TW" altLang="en-US" sz="3600" dirty="0">
                <a:latin typeface="文鼎粗隸" pitchFamily="65" charset="-120"/>
                <a:ea typeface="文鼎粗隸" pitchFamily="65" charset="-120"/>
              </a:rPr>
              <a:t>	</a:t>
            </a:r>
            <a:endParaRPr lang="en-US" altLang="zh-TW" sz="3600" dirty="0">
              <a:latin typeface="文鼎粗隸" pitchFamily="65" charset="-120"/>
              <a:ea typeface="文鼎粗隸" pitchFamily="65" charset="-120"/>
            </a:endParaRPr>
          </a:p>
          <a:p>
            <a:pPr marL="0" indent="355600">
              <a:spcBef>
                <a:spcPts val="0"/>
              </a:spcBef>
              <a:buNone/>
            </a:pPr>
            <a:r>
              <a:rPr lang="en-US" altLang="zh-TW" sz="3600" dirty="0">
                <a:latin typeface="文鼎粗隸" pitchFamily="65" charset="-120"/>
                <a:ea typeface="文鼎粗隸" pitchFamily="65" charset="-120"/>
              </a:rPr>
              <a:t>04</a:t>
            </a:r>
            <a:r>
              <a:rPr lang="zh-TW" altLang="en-US" sz="3600" dirty="0">
                <a:latin typeface="文鼎粗隸" pitchFamily="65" charset="-120"/>
                <a:ea typeface="文鼎粗隸" pitchFamily="65" charset="-120"/>
              </a:rPr>
              <a:t>評選須知	</a:t>
            </a:r>
            <a:endParaRPr lang="en-US" altLang="zh-TW" sz="3600" dirty="0">
              <a:latin typeface="文鼎粗隸" pitchFamily="65" charset="-120"/>
              <a:ea typeface="文鼎粗隸" pitchFamily="65" charset="-120"/>
            </a:endParaRPr>
          </a:p>
          <a:p>
            <a:pPr marL="0" indent="355600">
              <a:spcBef>
                <a:spcPts val="0"/>
              </a:spcBef>
              <a:buNone/>
            </a:pPr>
            <a:r>
              <a:rPr lang="en-US" altLang="zh-TW" sz="3600" dirty="0">
                <a:latin typeface="文鼎粗隸" pitchFamily="65" charset="-120"/>
                <a:ea typeface="文鼎粗隸" pitchFamily="65" charset="-120"/>
              </a:rPr>
              <a:t>05</a:t>
            </a:r>
            <a:r>
              <a:rPr lang="zh-TW" altLang="en-US" sz="3600" dirty="0">
                <a:latin typeface="文鼎粗隸" pitchFamily="65" charset="-120"/>
                <a:ea typeface="文鼎粗隸" pitchFamily="65" charset="-120"/>
              </a:rPr>
              <a:t>評選評分表、評選總表	</a:t>
            </a:r>
            <a:endParaRPr lang="en-US" altLang="zh-TW" sz="3600" dirty="0">
              <a:latin typeface="文鼎粗隸" pitchFamily="65" charset="-120"/>
              <a:ea typeface="文鼎粗隸" pitchFamily="65" charset="-120"/>
            </a:endParaRPr>
          </a:p>
          <a:p>
            <a:pPr marL="0" indent="355600">
              <a:spcBef>
                <a:spcPts val="0"/>
              </a:spcBef>
              <a:buNone/>
            </a:pPr>
            <a:r>
              <a:rPr lang="en-US" altLang="zh-TW" sz="3600" dirty="0">
                <a:latin typeface="文鼎粗隸" pitchFamily="65" charset="-120"/>
                <a:ea typeface="文鼎粗隸" pitchFamily="65" charset="-120"/>
              </a:rPr>
              <a:t>06</a:t>
            </a:r>
            <a:r>
              <a:rPr lang="zh-TW" altLang="en-US" sz="3600" dirty="0">
                <a:latin typeface="文鼎粗隸" pitchFamily="65" charset="-120"/>
                <a:ea typeface="文鼎粗隸" pitchFamily="65" charset="-120"/>
              </a:rPr>
              <a:t>工程採購契約	      </a:t>
            </a:r>
            <a:endParaRPr lang="en-US" altLang="zh-TW" sz="3600" dirty="0">
              <a:latin typeface="文鼎粗隸" pitchFamily="65" charset="-120"/>
              <a:ea typeface="文鼎粗隸" pitchFamily="65" charset="-120"/>
            </a:endParaRPr>
          </a:p>
          <a:p>
            <a:pPr marL="0" indent="0">
              <a:spcBef>
                <a:spcPts val="0"/>
              </a:spcBef>
              <a:buNone/>
            </a:pPr>
            <a:r>
              <a:rPr lang="en-US" altLang="zh-TW" sz="3600" dirty="0">
                <a:solidFill>
                  <a:srgbClr val="FF0000"/>
                </a:solidFill>
                <a:latin typeface="文鼎粗隸" pitchFamily="65" charset="-120"/>
                <a:ea typeface="文鼎粗隸" pitchFamily="65" charset="-120"/>
              </a:rPr>
              <a:t>07</a:t>
            </a:r>
            <a:r>
              <a:rPr lang="zh-TW" altLang="en-US" sz="3600" dirty="0">
                <a:solidFill>
                  <a:srgbClr val="FF0000"/>
                </a:solidFill>
                <a:latin typeface="文鼎粗隸" pitchFamily="65" charset="-120"/>
                <a:ea typeface="文鼎粗隸" pitchFamily="65" charset="-120"/>
              </a:rPr>
              <a:t>請放在證件首頁</a:t>
            </a:r>
          </a:p>
          <a:p>
            <a:pPr marL="0" indent="355600">
              <a:spcBef>
                <a:spcPts val="0"/>
              </a:spcBef>
              <a:buNone/>
            </a:pPr>
            <a:r>
              <a:rPr lang="en-US" altLang="zh-TW" sz="3600" dirty="0">
                <a:latin typeface="文鼎粗隸" pitchFamily="65" charset="-120"/>
                <a:ea typeface="文鼎粗隸" pitchFamily="65" charset="-120"/>
              </a:rPr>
              <a:t>07</a:t>
            </a:r>
            <a:r>
              <a:rPr lang="zh-TW" altLang="en-US" sz="3600" dirty="0">
                <a:latin typeface="文鼎粗隸" pitchFamily="65" charset="-120"/>
                <a:ea typeface="文鼎粗隸" pitchFamily="65" charset="-120"/>
              </a:rPr>
              <a:t>廠商投標證件審查表	</a:t>
            </a:r>
            <a:endParaRPr lang="en-US" altLang="zh-TW" sz="3600" dirty="0">
              <a:latin typeface="文鼎粗隸" pitchFamily="65" charset="-120"/>
              <a:ea typeface="文鼎粗隸" pitchFamily="65" charset="-120"/>
            </a:endParaRPr>
          </a:p>
          <a:p>
            <a:pPr marL="0" indent="0">
              <a:spcBef>
                <a:spcPts val="0"/>
              </a:spcBef>
              <a:buNone/>
            </a:pPr>
            <a:endParaRPr lang="en-US" altLang="zh-TW" sz="3600" dirty="0">
              <a:solidFill>
                <a:srgbClr val="FF0000"/>
              </a:solidFill>
              <a:latin typeface="文鼎粗隸" pitchFamily="65" charset="-120"/>
              <a:ea typeface="文鼎粗隸" pitchFamily="65" charset="-120"/>
            </a:endParaRPr>
          </a:p>
          <a:p>
            <a:pPr marL="0" indent="0">
              <a:spcBef>
                <a:spcPts val="0"/>
              </a:spcBef>
              <a:buNone/>
            </a:pPr>
            <a:r>
              <a:rPr lang="zh-TW" altLang="en-US" sz="3600" dirty="0">
                <a:solidFill>
                  <a:srgbClr val="FF0000"/>
                </a:solidFill>
                <a:latin typeface="文鼎粗隸" pitchFamily="65" charset="-120"/>
                <a:ea typeface="文鼎粗隸" pitchFamily="65" charset="-120"/>
              </a:rPr>
              <a:t>**廠商資格要開放遊具廠商可以投標**</a:t>
            </a:r>
            <a:endParaRPr lang="zh-TW" altLang="en-US" sz="3600" dirty="0">
              <a:latin typeface="文鼎粗隸" pitchFamily="65" charset="-120"/>
              <a:ea typeface="文鼎粗隸" pitchFamily="65" charset="-120"/>
            </a:endParaRPr>
          </a:p>
        </p:txBody>
      </p:sp>
    </p:spTree>
    <p:extLst>
      <p:ext uri="{BB962C8B-B14F-4D97-AF65-F5344CB8AC3E}">
        <p14:creationId xmlns:p14="http://schemas.microsoft.com/office/powerpoint/2010/main" xmlns="" val="362815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99392"/>
            <a:ext cx="9144000" cy="850106"/>
          </a:xfrm>
        </p:spPr>
        <p:txBody>
          <a:bodyPr>
            <a:noAutofit/>
          </a:bodyPr>
          <a:lstStyle/>
          <a:p>
            <a:r>
              <a:rPr lang="zh-TW" altLang="en-US" sz="4800" dirty="0">
                <a:latin typeface="文鼎粗隸" pitchFamily="65" charset="-120"/>
                <a:ea typeface="文鼎粗隸" pitchFamily="65" charset="-120"/>
              </a:rPr>
              <a:t>招標文件清單</a:t>
            </a:r>
            <a:r>
              <a:rPr lang="en-US" altLang="zh-TW" sz="3600" dirty="0">
                <a:latin typeface="文鼎粗隸" pitchFamily="65" charset="-120"/>
                <a:ea typeface="文鼎粗隸" pitchFamily="65" charset="-120"/>
              </a:rPr>
              <a:t>~</a:t>
            </a:r>
            <a:r>
              <a:rPr lang="zh-TW" altLang="en-US" sz="3600" dirty="0">
                <a:latin typeface="文鼎粗隸" pitchFamily="65" charset="-120"/>
                <a:ea typeface="文鼎粗隸" pitchFamily="65" charset="-120"/>
              </a:rPr>
              <a:t>務必使用最新版本</a:t>
            </a:r>
            <a:r>
              <a:rPr lang="en-US" altLang="zh-TW" sz="3600" dirty="0">
                <a:latin typeface="文鼎粗隸" pitchFamily="65" charset="-120"/>
                <a:ea typeface="文鼎粗隸" pitchFamily="65" charset="-120"/>
              </a:rPr>
              <a:t>(</a:t>
            </a:r>
            <a:r>
              <a:rPr lang="zh-TW" altLang="en-US" sz="3600" dirty="0">
                <a:latin typeface="文鼎粗隸" pitchFamily="65" charset="-120"/>
                <a:ea typeface="文鼎粗隸" pitchFamily="65" charset="-120"/>
              </a:rPr>
              <a:t>工程</a:t>
            </a:r>
            <a:r>
              <a:rPr lang="en-US" altLang="zh-TW" sz="3600" dirty="0">
                <a:latin typeface="文鼎粗隸" pitchFamily="65" charset="-120"/>
                <a:ea typeface="文鼎粗隸" pitchFamily="65" charset="-120"/>
              </a:rPr>
              <a:t>)</a:t>
            </a:r>
            <a:endParaRPr lang="zh-TW" altLang="en-US" sz="3600" dirty="0">
              <a:latin typeface="文鼎粗隸" pitchFamily="65" charset="-120"/>
              <a:ea typeface="文鼎粗隸" pitchFamily="65" charset="-120"/>
            </a:endParaRPr>
          </a:p>
        </p:txBody>
      </p:sp>
      <p:sp>
        <p:nvSpPr>
          <p:cNvPr id="3" name="內容版面配置區 2"/>
          <p:cNvSpPr>
            <a:spLocks noGrp="1"/>
          </p:cNvSpPr>
          <p:nvPr>
            <p:ph idx="1"/>
          </p:nvPr>
        </p:nvSpPr>
        <p:spPr>
          <a:xfrm>
            <a:off x="179512" y="764704"/>
            <a:ext cx="8964488" cy="5400600"/>
          </a:xfrm>
        </p:spPr>
        <p:txBody>
          <a:bodyPr>
            <a:noAutofit/>
          </a:bodyPr>
          <a:lstStyle/>
          <a:p>
            <a:pPr marL="0" indent="0">
              <a:spcBef>
                <a:spcPts val="0"/>
              </a:spcBef>
              <a:buNone/>
            </a:pPr>
            <a:r>
              <a:rPr lang="en-US" altLang="zh-TW" sz="3600" dirty="0">
                <a:solidFill>
                  <a:srgbClr val="FF0000"/>
                </a:solidFill>
                <a:latin typeface="文鼎粗隸" pitchFamily="65" charset="-120"/>
                <a:ea typeface="文鼎粗隸" pitchFamily="65" charset="-120"/>
              </a:rPr>
              <a:t>08-12</a:t>
            </a:r>
            <a:r>
              <a:rPr lang="zh-TW" altLang="en-US" sz="3600" dirty="0">
                <a:solidFill>
                  <a:srgbClr val="FF0000"/>
                </a:solidFill>
                <a:latin typeface="文鼎粗隸" pitchFamily="65" charset="-120"/>
                <a:ea typeface="文鼎粗隸" pitchFamily="65" charset="-120"/>
              </a:rPr>
              <a:t>請置入外標封</a:t>
            </a:r>
            <a:endParaRPr lang="en-US" altLang="zh-TW" sz="3600" dirty="0">
              <a:solidFill>
                <a:srgbClr val="FF0000"/>
              </a:solidFill>
              <a:latin typeface="文鼎粗隸" pitchFamily="65" charset="-120"/>
              <a:ea typeface="文鼎粗隸" pitchFamily="65" charset="-120"/>
            </a:endParaRPr>
          </a:p>
          <a:p>
            <a:pPr marL="0" indent="355600">
              <a:spcBef>
                <a:spcPts val="0"/>
              </a:spcBef>
              <a:buNone/>
            </a:pPr>
            <a:r>
              <a:rPr lang="en-US" altLang="zh-TW" sz="3600" dirty="0">
                <a:latin typeface="文鼎粗隸" pitchFamily="65" charset="-120"/>
                <a:ea typeface="文鼎粗隸" pitchFamily="65" charset="-120"/>
              </a:rPr>
              <a:t>08</a:t>
            </a:r>
            <a:r>
              <a:rPr lang="zh-TW" altLang="en-US" sz="3600" dirty="0">
                <a:latin typeface="文鼎粗隸" pitchFamily="65" charset="-120"/>
                <a:ea typeface="文鼎粗隸" pitchFamily="65" charset="-120"/>
              </a:rPr>
              <a:t>投標廠商聲明書	</a:t>
            </a:r>
            <a:r>
              <a:rPr lang="zh-TW" altLang="en-US" sz="3600" dirty="0"/>
              <a:t> </a:t>
            </a:r>
            <a:r>
              <a:rPr lang="en-US" altLang="zh-TW" sz="3600" dirty="0"/>
              <a:t>(1090916)</a:t>
            </a:r>
            <a:endParaRPr lang="zh-TW" altLang="en-US" sz="3600" dirty="0">
              <a:latin typeface="文鼎粗隸" pitchFamily="65" charset="-120"/>
              <a:ea typeface="文鼎粗隸" pitchFamily="65" charset="-120"/>
            </a:endParaRPr>
          </a:p>
          <a:p>
            <a:pPr marL="812800" indent="-457200">
              <a:spcBef>
                <a:spcPts val="0"/>
              </a:spcBef>
              <a:buNone/>
            </a:pPr>
            <a:r>
              <a:rPr lang="en-US" altLang="zh-TW" sz="3600" dirty="0">
                <a:latin typeface="文鼎粗隸" pitchFamily="65" charset="-120"/>
                <a:ea typeface="文鼎粗隸" pitchFamily="65" charset="-120"/>
              </a:rPr>
              <a:t>09</a:t>
            </a:r>
            <a:r>
              <a:rPr lang="zh-TW" altLang="en-US" sz="3600" dirty="0">
                <a:latin typeface="文鼎粗隸" pitchFamily="65" charset="-120"/>
                <a:ea typeface="文鼎粗隸" pitchFamily="65" charset="-120"/>
              </a:rPr>
              <a:t>廠商參與公共工程可能涉及法律責任及廠商切結書</a:t>
            </a:r>
          </a:p>
          <a:p>
            <a:pPr marL="0" indent="355600">
              <a:spcBef>
                <a:spcPts val="0"/>
              </a:spcBef>
              <a:buNone/>
            </a:pPr>
            <a:r>
              <a:rPr lang="en-US" altLang="zh-TW" sz="3600" dirty="0">
                <a:latin typeface="文鼎粗隸" pitchFamily="65" charset="-120"/>
                <a:ea typeface="文鼎粗隸" pitchFamily="65" charset="-120"/>
              </a:rPr>
              <a:t>10</a:t>
            </a:r>
            <a:r>
              <a:rPr lang="zh-TW" altLang="en-US" sz="3600" dirty="0">
                <a:latin typeface="文鼎粗隸" pitchFamily="65" charset="-120"/>
                <a:ea typeface="文鼎粗隸" pitchFamily="65" charset="-120"/>
              </a:rPr>
              <a:t>招標投標及契約文件</a:t>
            </a:r>
            <a:r>
              <a:rPr lang="en-US" altLang="zh-TW" sz="3600" dirty="0">
                <a:solidFill>
                  <a:srgbClr val="FF0000"/>
                </a:solidFill>
                <a:latin typeface="文鼎粗隸" pitchFamily="65" charset="-120"/>
                <a:ea typeface="文鼎粗隸" pitchFamily="65" charset="-120"/>
              </a:rPr>
              <a:t>(</a:t>
            </a:r>
            <a:r>
              <a:rPr lang="zh-TW" altLang="en-US" sz="3600" dirty="0">
                <a:solidFill>
                  <a:srgbClr val="FF0000"/>
                </a:solidFill>
                <a:latin typeface="文鼎粗隸" pitchFamily="65" charset="-120"/>
                <a:ea typeface="文鼎粗隸" pitchFamily="65" charset="-120"/>
              </a:rPr>
              <a:t>請廠商用印</a:t>
            </a:r>
            <a:r>
              <a:rPr lang="en-US" altLang="zh-TW" sz="3600" dirty="0">
                <a:solidFill>
                  <a:srgbClr val="FF0000"/>
                </a:solidFill>
                <a:latin typeface="文鼎粗隸" pitchFamily="65" charset="-120"/>
                <a:ea typeface="文鼎粗隸" pitchFamily="65" charset="-120"/>
              </a:rPr>
              <a:t>)</a:t>
            </a:r>
          </a:p>
          <a:p>
            <a:pPr marL="0" indent="355600">
              <a:spcBef>
                <a:spcPts val="0"/>
              </a:spcBef>
              <a:buNone/>
            </a:pPr>
            <a:r>
              <a:rPr lang="en-US" altLang="zh-TW" sz="3600" dirty="0">
                <a:latin typeface="文鼎粗隸" pitchFamily="65" charset="-120"/>
                <a:ea typeface="文鼎粗隸" pitchFamily="65" charset="-120"/>
              </a:rPr>
              <a:t>11</a:t>
            </a:r>
            <a:r>
              <a:rPr lang="zh-TW" altLang="en-US" sz="3600" dirty="0">
                <a:latin typeface="文鼎粗隸" pitchFamily="65" charset="-120"/>
                <a:ea typeface="文鼎粗隸" pitchFamily="65" charset="-120"/>
              </a:rPr>
              <a:t>委託代理出席開標授權書</a:t>
            </a:r>
          </a:p>
          <a:p>
            <a:pPr marL="0" indent="355600">
              <a:spcBef>
                <a:spcPts val="0"/>
              </a:spcBef>
              <a:buNone/>
            </a:pPr>
            <a:r>
              <a:rPr lang="en-US" altLang="zh-TW" sz="3600" dirty="0">
                <a:latin typeface="文鼎粗隸" pitchFamily="65" charset="-120"/>
                <a:ea typeface="文鼎粗隸" pitchFamily="65" charset="-120"/>
              </a:rPr>
              <a:t>12</a:t>
            </a:r>
            <a:r>
              <a:rPr lang="zh-TW" altLang="en-US" sz="3600" dirty="0">
                <a:latin typeface="文鼎粗隸" pitchFamily="65" charset="-120"/>
                <a:ea typeface="文鼎粗隸" pitchFamily="65" charset="-120"/>
              </a:rPr>
              <a:t>空白標單</a:t>
            </a:r>
          </a:p>
          <a:p>
            <a:pPr marL="0" indent="355600">
              <a:spcBef>
                <a:spcPts val="0"/>
              </a:spcBef>
              <a:buNone/>
            </a:pPr>
            <a:r>
              <a:rPr lang="en-US" altLang="zh-TW" sz="3600" dirty="0">
                <a:latin typeface="文鼎粗隸" pitchFamily="65" charset="-120"/>
                <a:ea typeface="文鼎粗隸" pitchFamily="65" charset="-120"/>
              </a:rPr>
              <a:t>13</a:t>
            </a:r>
            <a:r>
              <a:rPr lang="zh-TW" altLang="en-US" sz="3600" dirty="0">
                <a:latin typeface="文鼎粗隸" pitchFamily="65" charset="-120"/>
                <a:ea typeface="文鼎粗隸" pitchFamily="65" charset="-120"/>
              </a:rPr>
              <a:t>工程預定度表</a:t>
            </a:r>
            <a:r>
              <a:rPr lang="en-US" altLang="zh-TW" sz="3600" dirty="0">
                <a:latin typeface="文鼎粗隸" pitchFamily="65" charset="-120"/>
                <a:ea typeface="文鼎粗隸" pitchFamily="65" charset="-120"/>
              </a:rPr>
              <a:t>(</a:t>
            </a:r>
            <a:r>
              <a:rPr lang="zh-TW" altLang="en-US" sz="3600" dirty="0">
                <a:latin typeface="文鼎粗隸" pitchFamily="65" charset="-120"/>
                <a:ea typeface="文鼎粗隸" pitchFamily="65" charset="-120"/>
              </a:rPr>
              <a:t>請參考</a:t>
            </a:r>
            <a:r>
              <a:rPr lang="en-US" altLang="zh-TW" sz="3600" dirty="0">
                <a:latin typeface="文鼎粗隸" pitchFamily="65" charset="-120"/>
                <a:ea typeface="文鼎粗隸" pitchFamily="65" charset="-120"/>
              </a:rPr>
              <a:t>)</a:t>
            </a:r>
          </a:p>
          <a:p>
            <a:pPr marL="0" lvl="0" indent="0">
              <a:spcBef>
                <a:spcPts val="0"/>
              </a:spcBef>
              <a:buNone/>
            </a:pPr>
            <a:r>
              <a:rPr lang="en-US" altLang="zh-TW" sz="3600" dirty="0">
                <a:solidFill>
                  <a:srgbClr val="FF0000"/>
                </a:solidFill>
                <a:latin typeface="文鼎粗隸" pitchFamily="65" charset="-120"/>
                <a:ea typeface="文鼎粗隸" pitchFamily="65" charset="-120"/>
              </a:rPr>
              <a:t>14-15</a:t>
            </a:r>
            <a:r>
              <a:rPr lang="zh-TW" altLang="en-US" sz="3600" dirty="0">
                <a:solidFill>
                  <a:srgbClr val="FF0000"/>
                </a:solidFill>
                <a:latin typeface="文鼎粗隸" pitchFamily="65" charset="-120"/>
                <a:ea typeface="文鼎粗隸" pitchFamily="65" charset="-120"/>
              </a:rPr>
              <a:t>契約之文件</a:t>
            </a:r>
            <a:r>
              <a:rPr lang="en-US" altLang="zh-TW" sz="3600" dirty="0">
                <a:solidFill>
                  <a:srgbClr val="FF0000"/>
                </a:solidFill>
                <a:latin typeface="文鼎粗隸" pitchFamily="65" charset="-120"/>
                <a:ea typeface="文鼎粗隸" pitchFamily="65" charset="-120"/>
              </a:rPr>
              <a:t>(</a:t>
            </a:r>
            <a:r>
              <a:rPr lang="zh-TW" altLang="en-US" sz="3600" dirty="0">
                <a:solidFill>
                  <a:srgbClr val="FF0000"/>
                </a:solidFill>
                <a:latin typeface="文鼎粗隸" pitchFamily="65" charset="-120"/>
                <a:ea typeface="文鼎粗隸" pitchFamily="65" charset="-120"/>
              </a:rPr>
              <a:t>投標前請詳閱</a:t>
            </a:r>
            <a:r>
              <a:rPr lang="en-US" altLang="zh-TW" sz="3600" dirty="0">
                <a:solidFill>
                  <a:srgbClr val="FF0000"/>
                </a:solidFill>
                <a:latin typeface="文鼎粗隸" pitchFamily="65" charset="-120"/>
                <a:ea typeface="文鼎粗隸" pitchFamily="65" charset="-120"/>
              </a:rPr>
              <a:t>)</a:t>
            </a:r>
          </a:p>
          <a:p>
            <a:pPr marL="0" lvl="0" indent="355600">
              <a:spcBef>
                <a:spcPts val="0"/>
              </a:spcBef>
              <a:buNone/>
            </a:pPr>
            <a:r>
              <a:rPr lang="en-US" altLang="zh-TW" sz="3600" dirty="0">
                <a:solidFill>
                  <a:prstClr val="black"/>
                </a:solidFill>
                <a:latin typeface="文鼎粗隸" pitchFamily="65" charset="-120"/>
                <a:ea typeface="文鼎粗隸" pitchFamily="65" charset="-120"/>
              </a:rPr>
              <a:t>14</a:t>
            </a:r>
            <a:r>
              <a:rPr lang="zh-TW" altLang="en-US" sz="3600" dirty="0">
                <a:solidFill>
                  <a:prstClr val="black"/>
                </a:solidFill>
                <a:latin typeface="文鼎粗隸" pitchFamily="65" charset="-120"/>
                <a:ea typeface="文鼎粗隸" pitchFamily="65" charset="-120"/>
              </a:rPr>
              <a:t>設計規範及施工說明書</a:t>
            </a:r>
            <a:endParaRPr lang="en-US" altLang="zh-TW" sz="3600" dirty="0">
              <a:solidFill>
                <a:prstClr val="black"/>
              </a:solidFill>
              <a:latin typeface="文鼎粗隸" pitchFamily="65" charset="-120"/>
              <a:ea typeface="文鼎粗隸" pitchFamily="65" charset="-120"/>
            </a:endParaRPr>
          </a:p>
          <a:p>
            <a:pPr marL="0" lvl="0" indent="355600">
              <a:spcBef>
                <a:spcPts val="0"/>
              </a:spcBef>
              <a:buNone/>
            </a:pPr>
            <a:r>
              <a:rPr lang="en-US" altLang="zh-TW" sz="3600" dirty="0">
                <a:solidFill>
                  <a:prstClr val="black"/>
                </a:solidFill>
                <a:latin typeface="文鼎粗隸" pitchFamily="65" charset="-120"/>
                <a:ea typeface="文鼎粗隸" pitchFamily="65" charset="-120"/>
              </a:rPr>
              <a:t>15</a:t>
            </a:r>
            <a:r>
              <a:rPr lang="zh-TW" altLang="en-US" sz="3600" dirty="0">
                <a:solidFill>
                  <a:prstClr val="black"/>
                </a:solidFill>
                <a:latin typeface="文鼎粗隸" pitchFamily="65" charset="-120"/>
                <a:ea typeface="文鼎粗隸" pitchFamily="65" charset="-120"/>
              </a:rPr>
              <a:t>設計圖說	</a:t>
            </a:r>
            <a:endParaRPr lang="en-US" altLang="zh-TW" sz="3600" dirty="0">
              <a:latin typeface="文鼎粗隸" pitchFamily="65" charset="-120"/>
              <a:ea typeface="文鼎粗隸" pitchFamily="65" charset="-120"/>
            </a:endParaRPr>
          </a:p>
        </p:txBody>
      </p:sp>
    </p:spTree>
    <p:extLst>
      <p:ext uri="{BB962C8B-B14F-4D97-AF65-F5344CB8AC3E}">
        <p14:creationId xmlns:p14="http://schemas.microsoft.com/office/powerpoint/2010/main" xmlns="" val="175314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99392"/>
            <a:ext cx="9144000" cy="850106"/>
          </a:xfrm>
        </p:spPr>
        <p:txBody>
          <a:bodyPr>
            <a:noAutofit/>
          </a:bodyPr>
          <a:lstStyle/>
          <a:p>
            <a:r>
              <a:rPr lang="zh-TW" altLang="en-US" sz="4800" dirty="0">
                <a:latin typeface="文鼎粗隸" pitchFamily="65" charset="-120"/>
                <a:ea typeface="文鼎粗隸" pitchFamily="65" charset="-120"/>
              </a:rPr>
              <a:t>招標文件清單</a:t>
            </a:r>
            <a:r>
              <a:rPr lang="en-US" altLang="zh-TW" sz="3600" dirty="0">
                <a:latin typeface="文鼎粗隸" pitchFamily="65" charset="-120"/>
                <a:ea typeface="文鼎粗隸" pitchFamily="65" charset="-120"/>
              </a:rPr>
              <a:t>~</a:t>
            </a:r>
            <a:r>
              <a:rPr lang="zh-TW" altLang="en-US" sz="3600" dirty="0">
                <a:latin typeface="文鼎粗隸" pitchFamily="65" charset="-120"/>
                <a:ea typeface="文鼎粗隸" pitchFamily="65" charset="-120"/>
              </a:rPr>
              <a:t>務必使用最新版本</a:t>
            </a:r>
            <a:r>
              <a:rPr lang="en-US" altLang="zh-TW" sz="3600" dirty="0">
                <a:latin typeface="文鼎粗隸" pitchFamily="65" charset="-120"/>
                <a:ea typeface="文鼎粗隸" pitchFamily="65" charset="-120"/>
              </a:rPr>
              <a:t>(</a:t>
            </a:r>
            <a:r>
              <a:rPr lang="zh-TW" altLang="en-US" sz="3600" dirty="0">
                <a:latin typeface="文鼎粗隸" pitchFamily="65" charset="-120"/>
                <a:ea typeface="文鼎粗隸" pitchFamily="65" charset="-120"/>
              </a:rPr>
              <a:t>工程</a:t>
            </a:r>
            <a:r>
              <a:rPr lang="en-US" altLang="zh-TW" sz="3600" dirty="0">
                <a:latin typeface="文鼎粗隸" pitchFamily="65" charset="-120"/>
                <a:ea typeface="文鼎粗隸" pitchFamily="65" charset="-120"/>
              </a:rPr>
              <a:t>)</a:t>
            </a:r>
            <a:endParaRPr lang="zh-TW" altLang="en-US" sz="3600" dirty="0">
              <a:latin typeface="文鼎粗隸" pitchFamily="65" charset="-120"/>
              <a:ea typeface="文鼎粗隸" pitchFamily="65" charset="-120"/>
            </a:endParaRPr>
          </a:p>
        </p:txBody>
      </p:sp>
      <p:sp>
        <p:nvSpPr>
          <p:cNvPr id="3" name="內容版面配置區 2"/>
          <p:cNvSpPr>
            <a:spLocks noGrp="1"/>
          </p:cNvSpPr>
          <p:nvPr>
            <p:ph idx="1"/>
          </p:nvPr>
        </p:nvSpPr>
        <p:spPr>
          <a:xfrm>
            <a:off x="323528" y="836712"/>
            <a:ext cx="8568952" cy="5400600"/>
          </a:xfrm>
        </p:spPr>
        <p:txBody>
          <a:bodyPr>
            <a:noAutofit/>
          </a:bodyPr>
          <a:lstStyle/>
          <a:p>
            <a:pPr marL="444500" lvl="0" indent="-444500">
              <a:spcBef>
                <a:spcPts val="0"/>
              </a:spcBef>
              <a:buNone/>
            </a:pPr>
            <a:r>
              <a:rPr lang="en-US" altLang="zh-TW" sz="3200" dirty="0">
                <a:solidFill>
                  <a:prstClr val="black"/>
                </a:solidFill>
                <a:latin typeface="文鼎粗隸" pitchFamily="65" charset="-120"/>
                <a:ea typeface="文鼎粗隸" pitchFamily="65" charset="-120"/>
              </a:rPr>
              <a:t>16</a:t>
            </a:r>
            <a:r>
              <a:rPr lang="zh-TW" altLang="en-US" sz="3200" dirty="0">
                <a:solidFill>
                  <a:prstClr val="black"/>
                </a:solidFill>
                <a:latin typeface="文鼎粗隸" pitchFamily="65" charset="-120"/>
                <a:ea typeface="文鼎粗隸" pitchFamily="65" charset="-120"/>
              </a:rPr>
              <a:t>模擬圖</a:t>
            </a:r>
            <a:r>
              <a:rPr lang="en-US" altLang="zh-TW" sz="3200" dirty="0">
                <a:solidFill>
                  <a:prstClr val="black"/>
                </a:solidFill>
                <a:latin typeface="文鼎粗隸" pitchFamily="65" charset="-120"/>
                <a:ea typeface="文鼎粗隸" pitchFamily="65" charset="-120"/>
              </a:rPr>
              <a:t>(</a:t>
            </a:r>
            <a:r>
              <a:rPr lang="zh-TW" altLang="en-US" sz="3200" dirty="0">
                <a:solidFill>
                  <a:prstClr val="black"/>
                </a:solidFill>
                <a:latin typeface="文鼎粗隸" pitchFamily="65" charset="-120"/>
                <a:ea typeface="文鼎粗隸" pitchFamily="65" charset="-120"/>
              </a:rPr>
              <a:t>請參閱</a:t>
            </a:r>
            <a:r>
              <a:rPr lang="en-US" altLang="zh-TW" sz="3200" dirty="0">
                <a:solidFill>
                  <a:prstClr val="black"/>
                </a:solidFill>
                <a:latin typeface="文鼎粗隸" pitchFamily="65" charset="-120"/>
                <a:ea typeface="文鼎粗隸" pitchFamily="65" charset="-120"/>
              </a:rPr>
              <a:t>)</a:t>
            </a:r>
            <a:endParaRPr lang="zh-TW" altLang="en-US" sz="3200" dirty="0">
              <a:solidFill>
                <a:prstClr val="black"/>
              </a:solidFill>
              <a:latin typeface="文鼎粗隸" pitchFamily="65" charset="-120"/>
              <a:ea typeface="文鼎粗隸" pitchFamily="65" charset="-120"/>
            </a:endParaRPr>
          </a:p>
          <a:p>
            <a:pPr marL="444500" lvl="0" indent="-444500">
              <a:spcBef>
                <a:spcPts val="0"/>
              </a:spcBef>
              <a:buNone/>
            </a:pPr>
            <a:r>
              <a:rPr lang="en-US" altLang="zh-TW" sz="3200" dirty="0">
                <a:solidFill>
                  <a:prstClr val="black"/>
                </a:solidFill>
                <a:latin typeface="文鼎粗隸" pitchFamily="65" charset="-120"/>
                <a:ea typeface="文鼎粗隸" pitchFamily="65" charset="-120"/>
              </a:rPr>
              <a:t>17</a:t>
            </a:r>
            <a:r>
              <a:rPr lang="zh-TW" altLang="en-US" sz="3200" dirty="0">
                <a:solidFill>
                  <a:prstClr val="black"/>
                </a:solidFill>
                <a:latin typeface="文鼎粗隸" pitchFamily="65" charset="-120"/>
                <a:ea typeface="文鼎粗隸" pitchFamily="65" charset="-120"/>
              </a:rPr>
              <a:t>外標封</a:t>
            </a:r>
            <a:r>
              <a:rPr lang="en-US" altLang="zh-TW" sz="3200" dirty="0">
                <a:solidFill>
                  <a:prstClr val="black"/>
                </a:solidFill>
                <a:latin typeface="文鼎粗隸" pitchFamily="65" charset="-120"/>
                <a:ea typeface="文鼎粗隸" pitchFamily="65" charset="-120"/>
              </a:rPr>
              <a:t>(</a:t>
            </a:r>
            <a:r>
              <a:rPr lang="zh-TW" altLang="en-US" sz="3200" dirty="0">
                <a:solidFill>
                  <a:prstClr val="black"/>
                </a:solidFill>
                <a:latin typeface="文鼎粗隸" pitchFamily="65" charset="-120"/>
                <a:ea typeface="文鼎粗隸" pitchFamily="65" charset="-120"/>
              </a:rPr>
              <a:t>黏貼於自備封箱或袋內裝投標文件</a:t>
            </a:r>
            <a:r>
              <a:rPr lang="en-US" altLang="zh-TW" sz="3200" dirty="0">
                <a:solidFill>
                  <a:prstClr val="black"/>
                </a:solidFill>
                <a:latin typeface="文鼎粗隸" pitchFamily="65" charset="-120"/>
                <a:ea typeface="文鼎粗隸" pitchFamily="65" charset="-120"/>
              </a:rPr>
              <a:t>)</a:t>
            </a:r>
          </a:p>
          <a:p>
            <a:pPr marL="444500" lvl="0" indent="-444500">
              <a:spcBef>
                <a:spcPts val="0"/>
              </a:spcBef>
              <a:buNone/>
            </a:pPr>
            <a:r>
              <a:rPr lang="en-US" altLang="zh-TW" sz="3200" dirty="0">
                <a:solidFill>
                  <a:prstClr val="black"/>
                </a:solidFill>
                <a:latin typeface="文鼎粗隸" pitchFamily="65" charset="-120"/>
                <a:ea typeface="文鼎粗隸" pitchFamily="65" charset="-120"/>
              </a:rPr>
              <a:t>18</a:t>
            </a:r>
            <a:r>
              <a:rPr lang="zh-TW" altLang="en-US" sz="3200" dirty="0">
                <a:solidFill>
                  <a:prstClr val="black"/>
                </a:solidFill>
                <a:latin typeface="文鼎粗隸" pitchFamily="65" charset="-120"/>
                <a:ea typeface="文鼎粗隸" pitchFamily="65" charset="-120"/>
              </a:rPr>
              <a:t>退還押標金申請書</a:t>
            </a:r>
            <a:r>
              <a:rPr lang="en-US" altLang="zh-TW" sz="3200" dirty="0">
                <a:solidFill>
                  <a:prstClr val="black"/>
                </a:solidFill>
                <a:latin typeface="文鼎粗隸" pitchFamily="65" charset="-120"/>
                <a:ea typeface="文鼎粗隸" pitchFamily="65" charset="-120"/>
              </a:rPr>
              <a:t>(</a:t>
            </a:r>
            <a:r>
              <a:rPr lang="zh-TW" altLang="en-US" sz="3200" dirty="0">
                <a:solidFill>
                  <a:prstClr val="black"/>
                </a:solidFill>
                <a:latin typeface="文鼎粗隸" pitchFamily="65" charset="-120"/>
                <a:ea typeface="文鼎粗隸" pitchFamily="65" charset="-120"/>
              </a:rPr>
              <a:t>請置入外標封</a:t>
            </a:r>
            <a:r>
              <a:rPr lang="en-US" altLang="zh-TW" sz="3200" dirty="0">
                <a:solidFill>
                  <a:prstClr val="black"/>
                </a:solidFill>
                <a:latin typeface="文鼎粗隸" pitchFamily="65" charset="-120"/>
                <a:ea typeface="文鼎粗隸" pitchFamily="65" charset="-120"/>
              </a:rPr>
              <a:t>)</a:t>
            </a:r>
            <a:endParaRPr lang="zh-TW" altLang="en-US" sz="3200" dirty="0">
              <a:solidFill>
                <a:prstClr val="black"/>
              </a:solidFill>
              <a:latin typeface="文鼎粗隸" pitchFamily="65" charset="-120"/>
              <a:ea typeface="文鼎粗隸" pitchFamily="65" charset="-120"/>
            </a:endParaRPr>
          </a:p>
          <a:p>
            <a:pPr marL="444500" lvl="0" indent="-444500">
              <a:spcBef>
                <a:spcPts val="0"/>
              </a:spcBef>
              <a:buNone/>
            </a:pPr>
            <a:r>
              <a:rPr lang="en-US" altLang="zh-TW" sz="3200" dirty="0">
                <a:solidFill>
                  <a:prstClr val="black"/>
                </a:solidFill>
                <a:latin typeface="文鼎粗隸" pitchFamily="65" charset="-120"/>
                <a:ea typeface="文鼎粗隸" pitchFamily="65" charset="-120"/>
              </a:rPr>
              <a:t>19</a:t>
            </a:r>
            <a:r>
              <a:rPr lang="zh-TW" altLang="en-US" sz="3200" dirty="0">
                <a:solidFill>
                  <a:prstClr val="black"/>
                </a:solidFill>
                <a:latin typeface="文鼎粗隸" pitchFamily="65" charset="-120"/>
                <a:ea typeface="文鼎粗隸" pitchFamily="65" charset="-120"/>
              </a:rPr>
              <a:t>公共工程施工階段契約約定權責分工表</a:t>
            </a:r>
            <a:r>
              <a:rPr lang="en-US" altLang="zh-TW" sz="3200" dirty="0">
                <a:solidFill>
                  <a:prstClr val="black"/>
                </a:solidFill>
                <a:latin typeface="文鼎粗隸" pitchFamily="65" charset="-120"/>
                <a:ea typeface="文鼎粗隸" pitchFamily="65" charset="-120"/>
              </a:rPr>
              <a:t>(</a:t>
            </a:r>
            <a:r>
              <a:rPr lang="zh-TW" altLang="en-US" sz="3200" dirty="0">
                <a:solidFill>
                  <a:prstClr val="black"/>
                </a:solidFill>
                <a:latin typeface="文鼎粗隸" pitchFamily="65" charset="-120"/>
                <a:ea typeface="文鼎粗隸" pitchFamily="65" charset="-120"/>
              </a:rPr>
              <a:t>參閱</a:t>
            </a:r>
            <a:r>
              <a:rPr lang="en-US" altLang="zh-TW" sz="3200" dirty="0">
                <a:solidFill>
                  <a:prstClr val="black"/>
                </a:solidFill>
                <a:latin typeface="文鼎粗隸" pitchFamily="65" charset="-120"/>
                <a:ea typeface="文鼎粗隸" pitchFamily="65" charset="-120"/>
              </a:rPr>
              <a:t>)</a:t>
            </a:r>
            <a:endParaRPr lang="zh-TW" altLang="en-US" sz="3200" dirty="0">
              <a:solidFill>
                <a:prstClr val="black"/>
              </a:solidFill>
              <a:latin typeface="文鼎粗隸" pitchFamily="65" charset="-120"/>
              <a:ea typeface="文鼎粗隸" pitchFamily="65" charset="-120"/>
            </a:endParaRPr>
          </a:p>
          <a:p>
            <a:pPr marL="444500" lvl="0" indent="-444500">
              <a:spcBef>
                <a:spcPts val="0"/>
              </a:spcBef>
              <a:buNone/>
            </a:pPr>
            <a:r>
              <a:rPr lang="en-US" altLang="zh-TW" sz="3200" dirty="0">
                <a:solidFill>
                  <a:prstClr val="black"/>
                </a:solidFill>
                <a:latin typeface="文鼎粗隸" pitchFamily="65" charset="-120"/>
                <a:ea typeface="文鼎粗隸" pitchFamily="65" charset="-120"/>
              </a:rPr>
              <a:t>20</a:t>
            </a:r>
            <a:r>
              <a:rPr lang="zh-TW" altLang="en-US" sz="3200" dirty="0">
                <a:solidFill>
                  <a:prstClr val="black"/>
                </a:solidFill>
                <a:latin typeface="文鼎粗隸" pitchFamily="65" charset="-120"/>
                <a:ea typeface="文鼎粗隸" pitchFamily="65" charset="-120"/>
              </a:rPr>
              <a:t>桃園市政府所屬各機關公共工程職業安全衛生須知</a:t>
            </a:r>
            <a:r>
              <a:rPr lang="en-US" altLang="zh-TW" sz="3200" dirty="0">
                <a:solidFill>
                  <a:prstClr val="black"/>
                </a:solidFill>
                <a:latin typeface="文鼎粗隸" pitchFamily="65" charset="-120"/>
                <a:ea typeface="文鼎粗隸" pitchFamily="65" charset="-120"/>
              </a:rPr>
              <a:t>(</a:t>
            </a:r>
            <a:r>
              <a:rPr lang="zh-TW" altLang="en-US" sz="3200" dirty="0">
                <a:solidFill>
                  <a:prstClr val="black"/>
                </a:solidFill>
                <a:latin typeface="文鼎粗隸" pitchFamily="65" charset="-120"/>
                <a:ea typeface="文鼎粗隸" pitchFamily="65" charset="-120"/>
              </a:rPr>
              <a:t>請參閱</a:t>
            </a:r>
            <a:r>
              <a:rPr lang="en-US" altLang="zh-TW" sz="3200" dirty="0">
                <a:solidFill>
                  <a:prstClr val="black"/>
                </a:solidFill>
                <a:latin typeface="文鼎粗隸" pitchFamily="65" charset="-120"/>
                <a:ea typeface="文鼎粗隸" pitchFamily="65" charset="-120"/>
              </a:rPr>
              <a:t>)</a:t>
            </a:r>
            <a:endParaRPr lang="zh-TW" altLang="en-US" sz="3200" dirty="0">
              <a:solidFill>
                <a:prstClr val="black"/>
              </a:solidFill>
              <a:latin typeface="文鼎粗隸" pitchFamily="65" charset="-120"/>
              <a:ea typeface="文鼎粗隸" pitchFamily="65" charset="-120"/>
            </a:endParaRPr>
          </a:p>
          <a:p>
            <a:pPr marL="444500" lvl="0" indent="-444500">
              <a:spcBef>
                <a:spcPts val="0"/>
              </a:spcBef>
              <a:buNone/>
            </a:pPr>
            <a:r>
              <a:rPr lang="en-US" altLang="zh-TW" sz="3200" dirty="0">
                <a:solidFill>
                  <a:prstClr val="black"/>
                </a:solidFill>
                <a:latin typeface="文鼎粗隸" pitchFamily="65" charset="-120"/>
                <a:ea typeface="文鼎粗隸" pitchFamily="65" charset="-120"/>
              </a:rPr>
              <a:t>21</a:t>
            </a:r>
            <a:r>
              <a:rPr lang="zh-TW" altLang="en-US" sz="3200" dirty="0">
                <a:solidFill>
                  <a:prstClr val="black"/>
                </a:solidFill>
                <a:latin typeface="文鼎粗隸" pitchFamily="65" charset="-120"/>
                <a:ea typeface="文鼎粗隸" pitchFamily="65" charset="-120"/>
              </a:rPr>
              <a:t>桃園市政府及所屬各機關學校公共工程工地環境清潔維護管理須知</a:t>
            </a:r>
            <a:r>
              <a:rPr lang="en-US" altLang="zh-TW" sz="3200" dirty="0">
                <a:solidFill>
                  <a:prstClr val="black"/>
                </a:solidFill>
                <a:latin typeface="文鼎粗隸" pitchFamily="65" charset="-120"/>
                <a:ea typeface="文鼎粗隸" pitchFamily="65" charset="-120"/>
              </a:rPr>
              <a:t>(</a:t>
            </a:r>
            <a:r>
              <a:rPr lang="zh-TW" altLang="en-US" sz="3200" dirty="0">
                <a:solidFill>
                  <a:prstClr val="black"/>
                </a:solidFill>
                <a:latin typeface="文鼎粗隸" pitchFamily="65" charset="-120"/>
                <a:ea typeface="文鼎粗隸" pitchFamily="65" charset="-120"/>
              </a:rPr>
              <a:t>請參閱</a:t>
            </a:r>
            <a:r>
              <a:rPr lang="en-US" altLang="zh-TW" sz="3200" dirty="0">
                <a:solidFill>
                  <a:prstClr val="black"/>
                </a:solidFill>
                <a:latin typeface="文鼎粗隸" pitchFamily="65" charset="-120"/>
                <a:ea typeface="文鼎粗隸" pitchFamily="65" charset="-120"/>
              </a:rPr>
              <a:t>)</a:t>
            </a:r>
          </a:p>
          <a:p>
            <a:pPr marL="444500" lvl="0" indent="-444500">
              <a:spcBef>
                <a:spcPts val="0"/>
              </a:spcBef>
              <a:buNone/>
            </a:pPr>
            <a:r>
              <a:rPr lang="en-US" altLang="zh-TW" sz="3200" dirty="0">
                <a:solidFill>
                  <a:prstClr val="black"/>
                </a:solidFill>
                <a:latin typeface="文鼎粗隸" pitchFamily="65" charset="-120"/>
                <a:ea typeface="文鼎粗隸" pitchFamily="65" charset="-120"/>
              </a:rPr>
              <a:t>22</a:t>
            </a:r>
            <a:r>
              <a:rPr lang="zh-TW" altLang="en-US" sz="3200" dirty="0">
                <a:solidFill>
                  <a:srgbClr val="FF0000"/>
                </a:solidFill>
                <a:latin typeface="文鼎粗隸" pitchFamily="65" charset="-120"/>
                <a:ea typeface="文鼎粗隸" pitchFamily="65" charset="-120"/>
              </a:rPr>
              <a:t>電子領標作業說明</a:t>
            </a:r>
          </a:p>
          <a:p>
            <a:pPr marL="444500" lvl="0" indent="-444500">
              <a:spcBef>
                <a:spcPts val="0"/>
              </a:spcBef>
              <a:buNone/>
            </a:pPr>
            <a:r>
              <a:rPr lang="en-US" altLang="zh-TW" sz="3200" dirty="0">
                <a:solidFill>
                  <a:prstClr val="black"/>
                </a:solidFill>
                <a:latin typeface="文鼎粗隸" pitchFamily="65" charset="-120"/>
                <a:ea typeface="文鼎粗隸" pitchFamily="65" charset="-120"/>
              </a:rPr>
              <a:t>23</a:t>
            </a:r>
            <a:r>
              <a:rPr lang="zh-TW" altLang="en-US" sz="3200" dirty="0">
                <a:solidFill>
                  <a:prstClr val="black"/>
                </a:solidFill>
                <a:latin typeface="文鼎粗隸" pitchFamily="65" charset="-120"/>
                <a:ea typeface="文鼎粗隸" pitchFamily="65" charset="-120"/>
              </a:rPr>
              <a:t>印花稅申報流程、申請書及小叮嚀 請廠商得標後依規定辦理</a:t>
            </a:r>
          </a:p>
          <a:p>
            <a:pPr marL="0" lvl="0" indent="355600">
              <a:spcBef>
                <a:spcPts val="0"/>
              </a:spcBef>
              <a:buNone/>
            </a:pPr>
            <a:endParaRPr lang="zh-TW" altLang="en-US" dirty="0">
              <a:solidFill>
                <a:prstClr val="black"/>
              </a:solidFill>
              <a:latin typeface="文鼎粗隸" pitchFamily="65" charset="-120"/>
              <a:ea typeface="文鼎粗隸" pitchFamily="65" charset="-120"/>
            </a:endParaRPr>
          </a:p>
        </p:txBody>
      </p:sp>
    </p:spTree>
    <p:extLst>
      <p:ext uri="{BB962C8B-B14F-4D97-AF65-F5344CB8AC3E}">
        <p14:creationId xmlns:p14="http://schemas.microsoft.com/office/powerpoint/2010/main" xmlns="" val="132703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99392"/>
            <a:ext cx="8856984" cy="936104"/>
          </a:xfrm>
        </p:spPr>
        <p:txBody>
          <a:bodyPr>
            <a:normAutofit fontScale="90000"/>
          </a:bodyPr>
          <a:lstStyle/>
          <a:p>
            <a:pPr lvl="0" algn="l"/>
            <a:r>
              <a:rPr lang="en-US" altLang="zh-TW" sz="4200" dirty="0">
                <a:solidFill>
                  <a:prstClr val="black"/>
                </a:solidFill>
                <a:latin typeface="文鼎粗隸" pitchFamily="65" charset="-120"/>
                <a:ea typeface="文鼎粗隸" pitchFamily="65" charset="-120"/>
              </a:rPr>
              <a:t>(</a:t>
            </a:r>
            <a:r>
              <a:rPr lang="zh-TW" altLang="en-US" sz="4200" dirty="0">
                <a:solidFill>
                  <a:prstClr val="black"/>
                </a:solidFill>
                <a:latin typeface="文鼎粗隸" pitchFamily="65" charset="-120"/>
                <a:ea typeface="文鼎粗隸" pitchFamily="65" charset="-120"/>
              </a:rPr>
              <a:t>工程有利標</a:t>
            </a:r>
            <a:r>
              <a:rPr lang="en-US" altLang="zh-TW" sz="4200" dirty="0">
                <a:solidFill>
                  <a:prstClr val="black"/>
                </a:solidFill>
                <a:latin typeface="文鼎粗隸" pitchFamily="65" charset="-120"/>
                <a:ea typeface="文鼎粗隸" pitchFamily="65" charset="-120"/>
              </a:rPr>
              <a:t>)</a:t>
            </a:r>
            <a:r>
              <a:rPr lang="zh-TW" altLang="en-US" sz="4200" dirty="0">
                <a:solidFill>
                  <a:prstClr val="black"/>
                </a:solidFill>
                <a:latin typeface="文鼎粗隸" pitchFamily="65" charset="-120"/>
                <a:ea typeface="文鼎粗隸" pitchFamily="65" charset="-120"/>
              </a:rPr>
              <a:t>採購評選須知 </a:t>
            </a:r>
            <a:r>
              <a:rPr kumimoji="1" lang="zh-TW" altLang="zh-TW" sz="3600" dirty="0">
                <a:latin typeface="文鼎粗隸" pitchFamily="65" charset="-120"/>
                <a:ea typeface="文鼎粗隸" pitchFamily="65" charset="-120"/>
                <a:cs typeface="Times New Roman" pitchFamily="18" charset="0"/>
              </a:rPr>
              <a:t>二、評選標準</a:t>
            </a:r>
            <a:r>
              <a:rPr kumimoji="1" lang="zh-TW" altLang="en-US" sz="3600" dirty="0">
                <a:latin typeface="文鼎粗隸" pitchFamily="65" charset="-120"/>
                <a:ea typeface="文鼎粗隸" pitchFamily="65" charset="-120"/>
                <a:cs typeface="Times New Roman" pitchFamily="18" charset="0"/>
              </a:rPr>
              <a:t> </a:t>
            </a:r>
            <a:endParaRPr lang="zh-TW" altLang="en-US" dirty="0">
              <a:latin typeface="文鼎粗隸" pitchFamily="65" charset="-120"/>
              <a:ea typeface="文鼎粗隸" pitchFamily="65" charset="-120"/>
            </a:endParaRPr>
          </a:p>
        </p:txBody>
      </p:sp>
      <p:graphicFrame>
        <p:nvGraphicFramePr>
          <p:cNvPr id="9" name="內容版面配置區 8"/>
          <p:cNvGraphicFramePr>
            <a:graphicFrameLocks noGrp="1"/>
          </p:cNvGraphicFramePr>
          <p:nvPr>
            <p:ph idx="1"/>
            <p:extLst>
              <p:ext uri="{D42A27DB-BD31-4B8C-83A1-F6EECF244321}">
                <p14:modId xmlns:p14="http://schemas.microsoft.com/office/powerpoint/2010/main" xmlns="" val="591775321"/>
              </p:ext>
            </p:extLst>
          </p:nvPr>
        </p:nvGraphicFramePr>
        <p:xfrm>
          <a:off x="647700" y="944563"/>
          <a:ext cx="8496942" cy="5177102"/>
        </p:xfrm>
        <a:graphic>
          <a:graphicData uri="http://schemas.openxmlformats.org/drawingml/2006/table">
            <a:tbl>
              <a:tblPr/>
              <a:tblGrid>
                <a:gridCol w="1656184">
                  <a:extLst>
                    <a:ext uri="{9D8B030D-6E8A-4147-A177-3AD203B41FA5}">
                      <a16:colId xmlns:a16="http://schemas.microsoft.com/office/drawing/2014/main" xmlns="" val="20000"/>
                    </a:ext>
                  </a:extLst>
                </a:gridCol>
                <a:gridCol w="5976664">
                  <a:extLst>
                    <a:ext uri="{9D8B030D-6E8A-4147-A177-3AD203B41FA5}">
                      <a16:colId xmlns:a16="http://schemas.microsoft.com/office/drawing/2014/main" xmlns="" val="20001"/>
                    </a:ext>
                  </a:extLst>
                </a:gridCol>
                <a:gridCol w="864094">
                  <a:extLst>
                    <a:ext uri="{9D8B030D-6E8A-4147-A177-3AD203B41FA5}">
                      <a16:colId xmlns:a16="http://schemas.microsoft.com/office/drawing/2014/main" xmlns="" val="20002"/>
                    </a:ext>
                  </a:extLst>
                </a:gridCol>
              </a:tblGrid>
              <a:tr h="524899">
                <a:tc>
                  <a:txBody>
                    <a:bodyPr/>
                    <a:lstStyle/>
                    <a:p>
                      <a:pPr marL="0" algn="just" defTabSz="914400" rtl="0" eaLnBrk="1" latinLnBrk="0" hangingPunct="1">
                        <a:lnSpc>
                          <a:spcPts val="1800"/>
                        </a:lnSpc>
                        <a:spcBef>
                          <a:spcPts val="600"/>
                        </a:spcBef>
                        <a:spcAft>
                          <a:spcPts val="0"/>
                        </a:spcAft>
                      </a:pPr>
                      <a:r>
                        <a:rPr lang="zh-TW" sz="2400" b="1" kern="100" dirty="0">
                          <a:solidFill>
                            <a:schemeClr val="tx1"/>
                          </a:solidFill>
                          <a:effectLst/>
                          <a:latin typeface="文鼎粗隸" pitchFamily="65" charset="-120"/>
                          <a:ea typeface="文鼎粗隸" pitchFamily="65" charset="-120"/>
                          <a:cs typeface="+mn-cs"/>
                        </a:rPr>
                        <a:t>評選項目</a:t>
                      </a: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just" defTabSz="914400" rtl="0" eaLnBrk="1" latinLnBrk="0" hangingPunct="1">
                        <a:lnSpc>
                          <a:spcPts val="1800"/>
                        </a:lnSpc>
                        <a:spcBef>
                          <a:spcPts val="600"/>
                        </a:spcBef>
                        <a:spcAft>
                          <a:spcPts val="0"/>
                        </a:spcAft>
                      </a:pPr>
                      <a:r>
                        <a:rPr lang="zh-TW" sz="2400" b="1" kern="100" dirty="0">
                          <a:solidFill>
                            <a:schemeClr val="tx1"/>
                          </a:solidFill>
                          <a:effectLst/>
                          <a:latin typeface="文鼎粗隸" pitchFamily="65" charset="-120"/>
                          <a:ea typeface="文鼎粗隸" pitchFamily="65" charset="-120"/>
                          <a:cs typeface="+mn-cs"/>
                        </a:rPr>
                        <a:t>評選子項</a:t>
                      </a: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just" defTabSz="914400" rtl="0" eaLnBrk="1" latinLnBrk="0" hangingPunct="1">
                        <a:lnSpc>
                          <a:spcPts val="1800"/>
                        </a:lnSpc>
                        <a:spcBef>
                          <a:spcPts val="600"/>
                        </a:spcBef>
                        <a:spcAft>
                          <a:spcPts val="0"/>
                        </a:spcAft>
                      </a:pPr>
                      <a:r>
                        <a:rPr lang="zh-TW" sz="2400" b="1" kern="100" dirty="0">
                          <a:solidFill>
                            <a:schemeClr val="tx1"/>
                          </a:solidFill>
                          <a:effectLst/>
                          <a:latin typeface="文鼎粗隸" pitchFamily="65" charset="-120"/>
                          <a:ea typeface="文鼎粗隸" pitchFamily="65" charset="-120"/>
                          <a:cs typeface="+mn-cs"/>
                        </a:rPr>
                        <a:t>配分</a:t>
                      </a: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0"/>
                  </a:ext>
                </a:extLst>
              </a:tr>
              <a:tr h="888731">
                <a:tc>
                  <a:txBody>
                    <a:bodyPr/>
                    <a:lstStyle/>
                    <a:p>
                      <a:pPr marL="0" algn="just" defTabSz="914400" rtl="0" eaLnBrk="1" latinLnBrk="0" hangingPunct="1">
                        <a:spcBef>
                          <a:spcPts val="600"/>
                        </a:spcBef>
                        <a:spcAft>
                          <a:spcPts val="0"/>
                        </a:spcAft>
                      </a:pPr>
                      <a:r>
                        <a:rPr lang="zh-TW" sz="2400" b="1" kern="100" dirty="0">
                          <a:solidFill>
                            <a:srgbClr val="0000FF"/>
                          </a:solidFill>
                          <a:effectLst/>
                          <a:latin typeface="文鼎粗隸" pitchFamily="65" charset="-120"/>
                          <a:ea typeface="文鼎粗隸" pitchFamily="65" charset="-120"/>
                          <a:cs typeface="+mn-cs"/>
                        </a:rPr>
                        <a:t>服務建議書內容</a:t>
                      </a: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US" sz="2400" b="1" kern="100" dirty="0">
                          <a:effectLst/>
                          <a:latin typeface="文鼎粗隸" pitchFamily="65" charset="-120"/>
                          <a:ea typeface="文鼎粗隸" pitchFamily="65" charset="-120"/>
                        </a:rPr>
                        <a:t>1.</a:t>
                      </a:r>
                      <a:r>
                        <a:rPr lang="zh-TW" sz="2400" b="1" kern="100" dirty="0">
                          <a:effectLst/>
                          <a:latin typeface="文鼎粗隸" pitchFamily="65" charset="-120"/>
                          <a:ea typeface="文鼎粗隸" pitchFamily="65" charset="-120"/>
                        </a:rPr>
                        <a:t>服務建議書之完整性。</a:t>
                      </a:r>
                      <a:endParaRPr lang="zh-TW" sz="2400" kern="100" dirty="0">
                        <a:effectLst/>
                        <a:latin typeface="文鼎粗隸" pitchFamily="65" charset="-120"/>
                        <a:ea typeface="文鼎粗隸" pitchFamily="65" charset="-120"/>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Bef>
                          <a:spcPts val="600"/>
                        </a:spcBef>
                        <a:spcAft>
                          <a:spcPts val="0"/>
                        </a:spcAft>
                      </a:pPr>
                      <a:r>
                        <a:rPr lang="en-US" sz="2400" b="1" kern="100" dirty="0">
                          <a:solidFill>
                            <a:schemeClr val="tx1"/>
                          </a:solidFill>
                          <a:effectLst/>
                          <a:latin typeface="文鼎粗隸" pitchFamily="65" charset="-120"/>
                          <a:ea typeface="文鼎粗隸" pitchFamily="65" charset="-120"/>
                          <a:cs typeface="+mn-cs"/>
                        </a:rPr>
                        <a:t>5</a:t>
                      </a:r>
                      <a:endParaRPr lang="zh-TW" sz="2400" b="1" kern="100" dirty="0">
                        <a:solidFill>
                          <a:schemeClr val="tx1"/>
                        </a:solidFill>
                        <a:effectLst/>
                        <a:latin typeface="文鼎粗隸" pitchFamily="65" charset="-120"/>
                        <a:ea typeface="文鼎粗隸" pitchFamily="65" charset="-120"/>
                        <a:cs typeface="+mn-cs"/>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88731">
                <a:tc rowSpan="4">
                  <a:txBody>
                    <a:bodyPr/>
                    <a:lstStyle/>
                    <a:p>
                      <a:pPr>
                        <a:lnSpc>
                          <a:spcPts val="2500"/>
                        </a:lnSpc>
                        <a:spcAft>
                          <a:spcPts val="0"/>
                        </a:spcAft>
                      </a:pPr>
                      <a:endParaRPr lang="en-US" altLang="zh-TW" sz="2400" b="1" kern="100" dirty="0">
                        <a:solidFill>
                          <a:srgbClr val="0000FF"/>
                        </a:solidFill>
                        <a:effectLst/>
                        <a:latin typeface="文鼎粗隸" pitchFamily="65" charset="-120"/>
                        <a:ea typeface="文鼎粗隸" pitchFamily="65" charset="-120"/>
                      </a:endParaRPr>
                    </a:p>
                    <a:p>
                      <a:pPr>
                        <a:lnSpc>
                          <a:spcPts val="2500"/>
                        </a:lnSpc>
                        <a:spcAft>
                          <a:spcPts val="0"/>
                        </a:spcAft>
                      </a:pPr>
                      <a:r>
                        <a:rPr lang="zh-TW" sz="2400" b="1" kern="100" dirty="0">
                          <a:solidFill>
                            <a:srgbClr val="0000FF"/>
                          </a:solidFill>
                          <a:effectLst/>
                          <a:latin typeface="文鼎粗隸" pitchFamily="65" charset="-120"/>
                          <a:ea typeface="文鼎粗隸" pitchFamily="65" charset="-120"/>
                        </a:rPr>
                        <a:t>過去履約績效</a:t>
                      </a:r>
                      <a:endParaRPr lang="zh-TW" sz="2400" kern="100" dirty="0">
                        <a:solidFill>
                          <a:srgbClr val="0000FF"/>
                        </a:solidFill>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indent="-266700" algn="l" defTabSz="914400" rtl="0" eaLnBrk="1" latinLnBrk="0" hangingPunct="1">
                        <a:spcAft>
                          <a:spcPts val="0"/>
                        </a:spcAft>
                      </a:pPr>
                      <a:r>
                        <a:rPr lang="en-US" sz="2400" b="1" kern="100" dirty="0">
                          <a:effectLst/>
                          <a:latin typeface="文鼎粗隸" pitchFamily="65" charset="-120"/>
                          <a:ea typeface="文鼎粗隸" pitchFamily="65" charset="-120"/>
                        </a:rPr>
                        <a:t>1.</a:t>
                      </a:r>
                      <a:r>
                        <a:rPr lang="zh-TW" sz="2400" b="1" kern="100" spc="15" dirty="0">
                          <a:solidFill>
                            <a:schemeClr val="tx1"/>
                          </a:solidFill>
                          <a:effectLst/>
                          <a:latin typeface="文鼎粗隸" pitchFamily="65" charset="-120"/>
                          <a:ea typeface="文鼎粗隸" pitchFamily="65" charset="-120"/>
                          <a:cs typeface="+mn-cs"/>
                        </a:rPr>
                        <a:t>公司組織、財務狀況、人力結構、教育訓練等之簡介。</a:t>
                      </a: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algn="ctr" defTabSz="914400" rtl="0" eaLnBrk="1" latinLnBrk="0" hangingPunct="1">
                        <a:lnSpc>
                          <a:spcPts val="1300"/>
                        </a:lnSpc>
                        <a:spcBef>
                          <a:spcPts val="600"/>
                        </a:spcBef>
                        <a:spcAft>
                          <a:spcPts val="0"/>
                        </a:spcAft>
                      </a:pPr>
                      <a:r>
                        <a:rPr lang="en-US" sz="2400" b="1" kern="100" dirty="0">
                          <a:solidFill>
                            <a:schemeClr val="tx1"/>
                          </a:solidFill>
                          <a:effectLst/>
                          <a:latin typeface="文鼎粗隸" pitchFamily="65" charset="-120"/>
                          <a:ea typeface="文鼎粗隸" pitchFamily="65" charset="-120"/>
                          <a:cs typeface="+mn-cs"/>
                        </a:rPr>
                        <a:t>15</a:t>
                      </a:r>
                      <a:endParaRPr lang="zh-TW" sz="2400" b="1" kern="100" dirty="0">
                        <a:solidFill>
                          <a:schemeClr val="tx1"/>
                        </a:solidFill>
                        <a:effectLst/>
                        <a:latin typeface="文鼎粗隸" pitchFamily="65" charset="-120"/>
                        <a:ea typeface="文鼎粗隸" pitchFamily="65" charset="-120"/>
                        <a:cs typeface="+mn-cs"/>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44365">
                <a:tc vMerge="1">
                  <a:txBody>
                    <a:bodyPr/>
                    <a:lstStyle/>
                    <a:p>
                      <a:endParaRPr lang="zh-TW" altLang="en-US"/>
                    </a:p>
                  </a:txBody>
                  <a:tcPr/>
                </a:tc>
                <a:tc>
                  <a:txBody>
                    <a:bodyPr/>
                    <a:lstStyle/>
                    <a:p>
                      <a:pPr algn="just">
                        <a:spcAft>
                          <a:spcPts val="0"/>
                        </a:spcAft>
                      </a:pPr>
                      <a:r>
                        <a:rPr lang="en-US" sz="2400" b="1" kern="100" dirty="0">
                          <a:effectLst/>
                          <a:latin typeface="文鼎粗隸" pitchFamily="65" charset="-120"/>
                          <a:ea typeface="文鼎粗隸" pitchFamily="65" charset="-120"/>
                        </a:rPr>
                        <a:t>2.</a:t>
                      </a:r>
                      <a:r>
                        <a:rPr lang="zh-TW" sz="2400" b="1" kern="100" spc="-30" dirty="0">
                          <a:effectLst/>
                          <a:latin typeface="文鼎粗隸" pitchFamily="65" charset="-120"/>
                          <a:ea typeface="文鼎粗隸" pitchFamily="65" charset="-120"/>
                        </a:rPr>
                        <a:t>廠商所承辦之業務範圍、團隊經</a:t>
                      </a:r>
                      <a:r>
                        <a:rPr lang="zh-TW" sz="2400" b="1" kern="100" dirty="0">
                          <a:effectLst/>
                          <a:latin typeface="文鼎粗隸" pitchFamily="65" charset="-120"/>
                          <a:ea typeface="文鼎粗隸" pitchFamily="65" charset="-120"/>
                        </a:rPr>
                        <a:t>驗</a:t>
                      </a:r>
                      <a:r>
                        <a:rPr lang="en-US" sz="2400" b="1" kern="100" dirty="0">
                          <a:effectLst/>
                          <a:latin typeface="文鼎粗隸" pitchFamily="65" charset="-120"/>
                          <a:ea typeface="文鼎粗隸" pitchFamily="65" charset="-120"/>
                        </a:rPr>
                        <a:t>  </a:t>
                      </a:r>
                      <a:r>
                        <a:rPr lang="zh-TW" sz="2400" b="1" kern="100" dirty="0">
                          <a:effectLst/>
                          <a:latin typeface="文鼎粗隸" pitchFamily="65" charset="-120"/>
                          <a:ea typeface="文鼎粗隸" pitchFamily="65" charset="-120"/>
                        </a:rPr>
                        <a:t>能力。</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3"/>
                  </a:ext>
                </a:extLst>
              </a:tr>
              <a:tr h="888731">
                <a:tc vMerge="1">
                  <a:txBody>
                    <a:bodyPr/>
                    <a:lstStyle/>
                    <a:p>
                      <a:endParaRPr lang="zh-TW" altLang="en-US"/>
                    </a:p>
                  </a:txBody>
                  <a:tcPr/>
                </a:tc>
                <a:tc>
                  <a:txBody>
                    <a:bodyPr/>
                    <a:lstStyle/>
                    <a:p>
                      <a:pPr marL="266700" indent="-266700">
                        <a:spcAft>
                          <a:spcPts val="0"/>
                        </a:spcAft>
                      </a:pPr>
                      <a:r>
                        <a:rPr lang="en-US" sz="2400" b="1" kern="100" dirty="0">
                          <a:effectLst/>
                          <a:latin typeface="文鼎粗隸" pitchFamily="65" charset="-120"/>
                          <a:ea typeface="文鼎粗隸" pitchFamily="65" charset="-120"/>
                        </a:rPr>
                        <a:t>3.</a:t>
                      </a:r>
                      <a:r>
                        <a:rPr lang="zh-TW" sz="2400" b="1" kern="100" spc="15" dirty="0">
                          <a:effectLst/>
                          <a:latin typeface="文鼎粗隸" pitchFamily="65" charset="-120"/>
                          <a:ea typeface="文鼎粗隸" pitchFamily="65" charset="-120"/>
                        </a:rPr>
                        <a:t>廠商於截止投標日前</a:t>
                      </a:r>
                      <a:r>
                        <a:rPr lang="en-US" sz="2400" b="1" kern="100" spc="15" dirty="0">
                          <a:effectLst/>
                          <a:latin typeface="文鼎粗隸" pitchFamily="65" charset="-120"/>
                          <a:ea typeface="文鼎粗隸" pitchFamily="65" charset="-120"/>
                        </a:rPr>
                        <a:t>5</a:t>
                      </a:r>
                      <a:r>
                        <a:rPr lang="zh-TW" sz="2400" b="1" kern="100" spc="15" dirty="0">
                          <a:effectLst/>
                          <a:latin typeface="文鼎粗隸" pitchFamily="65" charset="-120"/>
                          <a:ea typeface="文鼎粗隸" pitchFamily="65" charset="-120"/>
                        </a:rPr>
                        <a:t>年內與本案有關且已完成之實績</a:t>
                      </a:r>
                      <a:r>
                        <a:rPr lang="zh-TW" sz="2400" b="1" kern="100" dirty="0">
                          <a:solidFill>
                            <a:srgbClr val="000000"/>
                          </a:solidFill>
                          <a:effectLst/>
                          <a:latin typeface="文鼎粗隸" pitchFamily="65" charset="-120"/>
                          <a:ea typeface="文鼎粗隸" pitchFamily="65" charset="-120"/>
                        </a:rPr>
                        <a:t>（</a:t>
                      </a:r>
                      <a:r>
                        <a:rPr lang="zh-TW" sz="2400" b="1" kern="100" spc="-10" dirty="0">
                          <a:solidFill>
                            <a:srgbClr val="000000"/>
                          </a:solidFill>
                          <a:effectLst/>
                          <a:latin typeface="文鼎粗隸" pitchFamily="65" charset="-120"/>
                          <a:ea typeface="文鼎粗隸" pitchFamily="65" charset="-120"/>
                        </a:rPr>
                        <a:t>請檢附相關證明文件</a:t>
                      </a:r>
                      <a:r>
                        <a:rPr lang="zh-TW" sz="2400" b="1" kern="100" dirty="0">
                          <a:effectLst/>
                          <a:latin typeface="文鼎粗隸" pitchFamily="65" charset="-120"/>
                          <a:ea typeface="文鼎粗隸" pitchFamily="65" charset="-120"/>
                        </a:rPr>
                        <a:t>影本</a:t>
                      </a:r>
                      <a:r>
                        <a:rPr lang="en-US" sz="2400" b="1" kern="100" dirty="0">
                          <a:effectLst/>
                          <a:latin typeface="文鼎粗隸" pitchFamily="65" charset="-120"/>
                          <a:ea typeface="文鼎粗隸" pitchFamily="65" charset="-120"/>
                        </a:rPr>
                        <a:t>)</a:t>
                      </a:r>
                      <a:r>
                        <a:rPr lang="zh-TW" sz="2400" b="1" kern="100" dirty="0">
                          <a:effectLst/>
                          <a:latin typeface="文鼎粗隸" pitchFamily="65" charset="-120"/>
                          <a:ea typeface="文鼎粗隸" pitchFamily="65" charset="-120"/>
                        </a:rPr>
                        <a:t>。</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4"/>
                  </a:ext>
                </a:extLst>
              </a:tr>
              <a:tr h="1333096">
                <a:tc vMerge="1">
                  <a:txBody>
                    <a:bodyPr/>
                    <a:lstStyle/>
                    <a:p>
                      <a:endParaRPr lang="zh-TW" altLang="en-US"/>
                    </a:p>
                  </a:txBody>
                  <a:tcPr/>
                </a:tc>
                <a:tc>
                  <a:txBody>
                    <a:bodyPr/>
                    <a:lstStyle/>
                    <a:p>
                      <a:pPr marL="266700" indent="-266700" algn="l" defTabSz="914400" rtl="0" eaLnBrk="1" latinLnBrk="0" hangingPunct="1">
                        <a:spcAft>
                          <a:spcPts val="0"/>
                        </a:spcAft>
                      </a:pPr>
                      <a:r>
                        <a:rPr lang="en-US" sz="2400" b="1" kern="100" dirty="0">
                          <a:effectLst/>
                          <a:latin typeface="文鼎粗隸" pitchFamily="65" charset="-120"/>
                          <a:ea typeface="文鼎粗隸" pitchFamily="65" charset="-120"/>
                        </a:rPr>
                        <a:t>4.</a:t>
                      </a:r>
                      <a:r>
                        <a:rPr lang="zh-TW" sz="2400" b="1" kern="100" spc="15" dirty="0">
                          <a:solidFill>
                            <a:schemeClr val="tx1"/>
                          </a:solidFill>
                          <a:effectLst/>
                          <a:latin typeface="文鼎粗隸" pitchFamily="65" charset="-120"/>
                          <a:ea typeface="文鼎粗隸" pitchFamily="65" charset="-120"/>
                          <a:cs typeface="+mn-cs"/>
                        </a:rPr>
                        <a:t>近</a:t>
                      </a:r>
                      <a:r>
                        <a:rPr lang="en-US" sz="2400" b="1" kern="100" spc="15" dirty="0">
                          <a:solidFill>
                            <a:schemeClr val="tx1"/>
                          </a:solidFill>
                          <a:effectLst/>
                          <a:latin typeface="文鼎粗隸" pitchFamily="65" charset="-120"/>
                          <a:ea typeface="文鼎粗隸" pitchFamily="65" charset="-120"/>
                          <a:cs typeface="+mn-cs"/>
                        </a:rPr>
                        <a:t>5</a:t>
                      </a:r>
                      <a:r>
                        <a:rPr lang="zh-TW" sz="2400" b="1" kern="100" spc="15" dirty="0">
                          <a:solidFill>
                            <a:schemeClr val="tx1"/>
                          </a:solidFill>
                          <a:effectLst/>
                          <a:latin typeface="文鼎粗隸" pitchFamily="65" charset="-120"/>
                          <a:ea typeface="文鼎粗隸" pitchFamily="65" charset="-120"/>
                          <a:cs typeface="+mn-cs"/>
                        </a:rPr>
                        <a:t>年內發生重大職災事件及獲得行政院勞工委員會頒發金安獎或其他政府機關頒發類似獎項之得獎紀錄情形。</a:t>
                      </a: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6937702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99392"/>
            <a:ext cx="8856984" cy="936104"/>
          </a:xfrm>
        </p:spPr>
        <p:txBody>
          <a:bodyPr>
            <a:normAutofit fontScale="90000"/>
          </a:bodyPr>
          <a:lstStyle/>
          <a:p>
            <a:pPr lvl="0" algn="l"/>
            <a:r>
              <a:rPr lang="en-US" altLang="zh-TW" sz="4200" dirty="0">
                <a:solidFill>
                  <a:prstClr val="black"/>
                </a:solidFill>
                <a:latin typeface="文鼎粗隸" pitchFamily="65" charset="-120"/>
                <a:ea typeface="文鼎粗隸" pitchFamily="65" charset="-120"/>
              </a:rPr>
              <a:t>(</a:t>
            </a:r>
            <a:r>
              <a:rPr lang="zh-TW" altLang="en-US" sz="4200" dirty="0">
                <a:solidFill>
                  <a:prstClr val="black"/>
                </a:solidFill>
                <a:latin typeface="文鼎粗隸" pitchFamily="65" charset="-120"/>
                <a:ea typeface="文鼎粗隸" pitchFamily="65" charset="-120"/>
              </a:rPr>
              <a:t>工程有利標</a:t>
            </a:r>
            <a:r>
              <a:rPr lang="en-US" altLang="zh-TW" sz="4200" dirty="0">
                <a:solidFill>
                  <a:prstClr val="black"/>
                </a:solidFill>
                <a:latin typeface="文鼎粗隸" pitchFamily="65" charset="-120"/>
                <a:ea typeface="文鼎粗隸" pitchFamily="65" charset="-120"/>
              </a:rPr>
              <a:t>)</a:t>
            </a:r>
            <a:r>
              <a:rPr lang="zh-TW" altLang="en-US" sz="4200" dirty="0">
                <a:solidFill>
                  <a:prstClr val="black"/>
                </a:solidFill>
                <a:latin typeface="文鼎粗隸" pitchFamily="65" charset="-120"/>
                <a:ea typeface="文鼎粗隸" pitchFamily="65" charset="-120"/>
              </a:rPr>
              <a:t>採購評選須知 </a:t>
            </a:r>
            <a:r>
              <a:rPr kumimoji="1" lang="zh-TW" altLang="zh-TW" sz="3600" dirty="0">
                <a:latin typeface="文鼎粗隸" pitchFamily="65" charset="-120"/>
                <a:ea typeface="文鼎粗隸" pitchFamily="65" charset="-120"/>
                <a:cs typeface="Times New Roman" pitchFamily="18" charset="0"/>
              </a:rPr>
              <a:t>二、評選標準</a:t>
            </a:r>
            <a:r>
              <a:rPr kumimoji="1" lang="zh-TW" altLang="en-US" sz="3600" dirty="0">
                <a:latin typeface="文鼎粗隸" pitchFamily="65" charset="-120"/>
                <a:ea typeface="文鼎粗隸" pitchFamily="65" charset="-120"/>
                <a:cs typeface="Times New Roman" pitchFamily="18" charset="0"/>
              </a:rPr>
              <a:t> </a:t>
            </a:r>
            <a:endParaRPr lang="zh-TW" altLang="en-US" dirty="0">
              <a:latin typeface="文鼎粗隸" pitchFamily="65" charset="-120"/>
              <a:ea typeface="文鼎粗隸" pitchFamily="65" charset="-120"/>
            </a:endParaRPr>
          </a:p>
        </p:txBody>
      </p:sp>
      <p:graphicFrame>
        <p:nvGraphicFramePr>
          <p:cNvPr id="9" name="內容版面配置區 8"/>
          <p:cNvGraphicFramePr>
            <a:graphicFrameLocks noGrp="1"/>
          </p:cNvGraphicFramePr>
          <p:nvPr>
            <p:ph idx="1"/>
            <p:extLst>
              <p:ext uri="{D42A27DB-BD31-4B8C-83A1-F6EECF244321}">
                <p14:modId xmlns:p14="http://schemas.microsoft.com/office/powerpoint/2010/main" xmlns="" val="4141272645"/>
              </p:ext>
            </p:extLst>
          </p:nvPr>
        </p:nvGraphicFramePr>
        <p:xfrm>
          <a:off x="646113" y="620713"/>
          <a:ext cx="8496942" cy="5765800"/>
        </p:xfrm>
        <a:graphic>
          <a:graphicData uri="http://schemas.openxmlformats.org/drawingml/2006/table">
            <a:tbl>
              <a:tblPr/>
              <a:tblGrid>
                <a:gridCol w="1296144">
                  <a:extLst>
                    <a:ext uri="{9D8B030D-6E8A-4147-A177-3AD203B41FA5}">
                      <a16:colId xmlns:a16="http://schemas.microsoft.com/office/drawing/2014/main" xmlns="" val="20000"/>
                    </a:ext>
                  </a:extLst>
                </a:gridCol>
                <a:gridCol w="6480720">
                  <a:extLst>
                    <a:ext uri="{9D8B030D-6E8A-4147-A177-3AD203B41FA5}">
                      <a16:colId xmlns:a16="http://schemas.microsoft.com/office/drawing/2014/main" xmlns="" val="20001"/>
                    </a:ext>
                  </a:extLst>
                </a:gridCol>
                <a:gridCol w="720078">
                  <a:extLst>
                    <a:ext uri="{9D8B030D-6E8A-4147-A177-3AD203B41FA5}">
                      <a16:colId xmlns:a16="http://schemas.microsoft.com/office/drawing/2014/main" xmlns="" val="20002"/>
                    </a:ext>
                  </a:extLst>
                </a:gridCol>
              </a:tblGrid>
              <a:tr h="135315">
                <a:tc>
                  <a:txBody>
                    <a:bodyPr/>
                    <a:lstStyle/>
                    <a:p>
                      <a:pPr algn="ctr">
                        <a:lnSpc>
                          <a:spcPts val="2200"/>
                        </a:lnSpc>
                        <a:spcAft>
                          <a:spcPts val="0"/>
                        </a:spcAft>
                      </a:pPr>
                      <a:r>
                        <a:rPr lang="zh-TW" sz="2400" b="1" kern="100" dirty="0">
                          <a:solidFill>
                            <a:schemeClr val="tx1"/>
                          </a:solidFill>
                          <a:effectLst/>
                          <a:latin typeface="文鼎粗隸" pitchFamily="65" charset="-120"/>
                          <a:ea typeface="文鼎粗隸" pitchFamily="65" charset="-120"/>
                          <a:cs typeface="+mn-cs"/>
                        </a:rPr>
                        <a:t>評選項目</a:t>
                      </a: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ts val="2200"/>
                        </a:lnSpc>
                        <a:spcAft>
                          <a:spcPts val="0"/>
                        </a:spcAft>
                      </a:pPr>
                      <a:r>
                        <a:rPr lang="zh-TW" sz="2400" b="1" kern="100" dirty="0">
                          <a:solidFill>
                            <a:schemeClr val="tx1"/>
                          </a:solidFill>
                          <a:effectLst/>
                          <a:latin typeface="文鼎粗隸" pitchFamily="65" charset="-120"/>
                          <a:ea typeface="文鼎粗隸" pitchFamily="65" charset="-120"/>
                          <a:cs typeface="+mn-cs"/>
                        </a:rPr>
                        <a:t>評選子項</a:t>
                      </a: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ts val="2200"/>
                        </a:lnSpc>
                        <a:spcAft>
                          <a:spcPts val="0"/>
                        </a:spcAft>
                      </a:pPr>
                      <a:r>
                        <a:rPr lang="zh-TW" sz="2400" b="1" kern="100" dirty="0">
                          <a:solidFill>
                            <a:schemeClr val="tx1"/>
                          </a:solidFill>
                          <a:effectLst/>
                          <a:latin typeface="文鼎粗隸" pitchFamily="65" charset="-120"/>
                          <a:ea typeface="文鼎粗隸" pitchFamily="65" charset="-120"/>
                          <a:cs typeface="+mn-cs"/>
                        </a:rPr>
                        <a:t>配分</a:t>
                      </a: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0"/>
                  </a:ext>
                </a:extLst>
              </a:tr>
              <a:tr h="36179">
                <a:tc rowSpan="4">
                  <a:txBody>
                    <a:bodyPr/>
                    <a:lstStyle/>
                    <a:p>
                      <a:pPr>
                        <a:spcAft>
                          <a:spcPts val="0"/>
                        </a:spcAft>
                        <a:tabLst>
                          <a:tab pos="762000" algn="l"/>
                          <a:tab pos="3886200" algn="l"/>
                        </a:tabLst>
                      </a:pPr>
                      <a:r>
                        <a:rPr lang="zh-TW" sz="2400" b="1" kern="100" dirty="0">
                          <a:solidFill>
                            <a:srgbClr val="0000FF"/>
                          </a:solidFill>
                          <a:effectLst/>
                          <a:latin typeface="文鼎粗隸" pitchFamily="65" charset="-120"/>
                          <a:ea typeface="文鼎粗隸" pitchFamily="65" charset="-120"/>
                        </a:rPr>
                        <a:t>執行策略及設計方案</a:t>
                      </a:r>
                      <a:endParaRPr lang="zh-TW" sz="2400" kern="100" dirty="0">
                        <a:solidFill>
                          <a:srgbClr val="0000FF"/>
                        </a:solidFill>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b="1" kern="100" dirty="0">
                          <a:effectLst/>
                          <a:latin typeface="文鼎粗隸" pitchFamily="65" charset="-120"/>
                          <a:ea typeface="文鼎粗隸" pitchFamily="65" charset="-120"/>
                        </a:rPr>
                        <a:t>1.</a:t>
                      </a:r>
                      <a:r>
                        <a:rPr lang="zh-TW" sz="2400" b="1" kern="100" dirty="0">
                          <a:effectLst/>
                          <a:latin typeface="文鼎粗隸" pitchFamily="65" charset="-120"/>
                          <a:ea typeface="文鼎粗隸" pitchFamily="65" charset="-120"/>
                        </a:rPr>
                        <a:t>對本工程的認知與了解，基地狀況之掌握。</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ts val="1300"/>
                        </a:lnSpc>
                        <a:spcAft>
                          <a:spcPts val="0"/>
                        </a:spcAft>
                      </a:pPr>
                      <a:r>
                        <a:rPr lang="en-US" sz="2400" kern="100">
                          <a:effectLst/>
                          <a:latin typeface="文鼎粗隸" pitchFamily="65" charset="-120"/>
                          <a:ea typeface="文鼎粗隸" pitchFamily="65" charset="-120"/>
                        </a:rPr>
                        <a:t>25</a:t>
                      </a:r>
                      <a:endParaRPr lang="zh-TW" sz="2400" kern="100">
                        <a:effectLst/>
                        <a:latin typeface="文鼎粗隸" pitchFamily="65" charset="-120"/>
                        <a:ea typeface="文鼎粗隸" pitchFamily="65" charset="-120"/>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33007">
                <a:tc vMerge="1">
                  <a:txBody>
                    <a:bodyPr/>
                    <a:lstStyle/>
                    <a:p>
                      <a:endParaRPr lang="zh-TW" altLang="en-US"/>
                    </a:p>
                  </a:txBody>
                  <a:tcPr/>
                </a:tc>
                <a:tc>
                  <a:txBody>
                    <a:bodyPr/>
                    <a:lstStyle/>
                    <a:p>
                      <a:pPr marL="266700" indent="-266700" algn="just">
                        <a:spcAft>
                          <a:spcPts val="0"/>
                        </a:spcAft>
                      </a:pPr>
                      <a:r>
                        <a:rPr lang="en-US" sz="2400" b="1" kern="100" dirty="0">
                          <a:effectLst/>
                          <a:latin typeface="文鼎粗隸" pitchFamily="65" charset="-120"/>
                          <a:ea typeface="文鼎粗隸" pitchFamily="65" charset="-120"/>
                        </a:rPr>
                        <a:t>2.</a:t>
                      </a:r>
                      <a:r>
                        <a:rPr lang="zh-TW" sz="2400" b="1" kern="100" dirty="0">
                          <a:effectLst/>
                          <a:latin typeface="文鼎粗隸" pitchFamily="65" charset="-120"/>
                          <a:ea typeface="文鼎粗隸" pitchFamily="65" charset="-120"/>
                        </a:rPr>
                        <a:t>未來執行本案主要人員名單、經驗及專業能力、如何完整瞭解及配合機關需求、尚在履約相關契約件數、金額及是否有逾期情形。</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2"/>
                  </a:ext>
                </a:extLst>
              </a:tr>
              <a:tr h="324755">
                <a:tc vMerge="1">
                  <a:txBody>
                    <a:bodyPr/>
                    <a:lstStyle/>
                    <a:p>
                      <a:endParaRPr lang="zh-TW" altLang="en-US"/>
                    </a:p>
                  </a:txBody>
                  <a:tcPr/>
                </a:tc>
                <a:tc>
                  <a:txBody>
                    <a:bodyPr/>
                    <a:lstStyle/>
                    <a:p>
                      <a:pPr marL="266700" indent="-266700" algn="just" defTabSz="914400" rtl="0" eaLnBrk="1" latinLnBrk="0" hangingPunct="1">
                        <a:spcAft>
                          <a:spcPts val="0"/>
                        </a:spcAft>
                      </a:pPr>
                      <a:r>
                        <a:rPr lang="en-US" sz="2400" b="1" kern="100" dirty="0">
                          <a:solidFill>
                            <a:srgbClr val="FF0000"/>
                          </a:solidFill>
                          <a:effectLst/>
                          <a:latin typeface="文鼎粗隸" pitchFamily="65" charset="-120"/>
                          <a:ea typeface="文鼎粗隸" pitchFamily="65" charset="-120"/>
                        </a:rPr>
                        <a:t>3.</a:t>
                      </a:r>
                      <a:r>
                        <a:rPr lang="zh-TW" sz="2400" b="1" kern="100" dirty="0">
                          <a:solidFill>
                            <a:srgbClr val="FF0000"/>
                          </a:solidFill>
                          <a:effectLst/>
                          <a:latin typeface="文鼎粗隸" pitchFamily="65" charset="-120"/>
                          <a:ea typeface="文鼎粗隸" pitchFamily="65" charset="-120"/>
                          <a:cs typeface="+mn-cs"/>
                        </a:rPr>
                        <a:t>施工方法說明、本工程達到國家標準</a:t>
                      </a:r>
                      <a:r>
                        <a:rPr lang="en-US" sz="2400" b="1" kern="100" dirty="0">
                          <a:solidFill>
                            <a:srgbClr val="FF0000"/>
                          </a:solidFill>
                          <a:effectLst/>
                          <a:latin typeface="文鼎粗隸" pitchFamily="65" charset="-120"/>
                          <a:ea typeface="文鼎粗隸" pitchFamily="65" charset="-120"/>
                          <a:cs typeface="+mn-cs"/>
                        </a:rPr>
                        <a:t>CNS 12642</a:t>
                      </a:r>
                      <a:r>
                        <a:rPr lang="zh-TW" sz="2400" b="1" kern="100" dirty="0">
                          <a:solidFill>
                            <a:srgbClr val="FF0000"/>
                          </a:solidFill>
                          <a:effectLst/>
                          <a:latin typeface="文鼎粗隸" pitchFamily="65" charset="-120"/>
                          <a:ea typeface="文鼎粗隸" pitchFamily="65" charset="-120"/>
                          <a:cs typeface="+mn-cs"/>
                        </a:rPr>
                        <a:t>及</a:t>
                      </a:r>
                      <a:r>
                        <a:rPr lang="en-US" sz="2400" b="1" kern="100" dirty="0">
                          <a:solidFill>
                            <a:srgbClr val="FF0000"/>
                          </a:solidFill>
                          <a:effectLst/>
                          <a:latin typeface="文鼎粗隸" pitchFamily="65" charset="-120"/>
                          <a:ea typeface="文鼎粗隸" pitchFamily="65" charset="-120"/>
                          <a:cs typeface="+mn-cs"/>
                        </a:rPr>
                        <a:t>12643</a:t>
                      </a:r>
                      <a:r>
                        <a:rPr lang="zh-TW" sz="2400" b="1" kern="100" dirty="0">
                          <a:solidFill>
                            <a:srgbClr val="FF0000"/>
                          </a:solidFill>
                          <a:effectLst/>
                          <a:latin typeface="文鼎粗隸" pitchFamily="65" charset="-120"/>
                          <a:ea typeface="文鼎粗隸" pitchFamily="65" charset="-120"/>
                          <a:cs typeface="+mn-cs"/>
                        </a:rPr>
                        <a:t>方式、現場檢驗及產品合格證明方式說明。</a:t>
                      </a: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3"/>
                  </a:ext>
                </a:extLst>
              </a:tr>
              <a:tr h="216504">
                <a:tc vMerge="1">
                  <a:txBody>
                    <a:bodyPr/>
                    <a:lstStyle/>
                    <a:p>
                      <a:endParaRPr lang="zh-TW" altLang="en-US"/>
                    </a:p>
                  </a:txBody>
                  <a:tcPr/>
                </a:tc>
                <a:tc>
                  <a:txBody>
                    <a:bodyPr/>
                    <a:lstStyle/>
                    <a:p>
                      <a:pPr algn="just">
                        <a:spcAft>
                          <a:spcPts val="0"/>
                        </a:spcAft>
                      </a:pPr>
                      <a:r>
                        <a:rPr lang="en-US" sz="2400" b="1" kern="100" dirty="0">
                          <a:solidFill>
                            <a:srgbClr val="FF0000"/>
                          </a:solidFill>
                          <a:effectLst/>
                          <a:latin typeface="文鼎粗隸" pitchFamily="65" charset="-120"/>
                          <a:ea typeface="文鼎粗隸" pitchFamily="65" charset="-120"/>
                        </a:rPr>
                        <a:t>4.</a:t>
                      </a:r>
                      <a:r>
                        <a:rPr lang="zh-TW" sz="2400" b="1" kern="100" dirty="0">
                          <a:solidFill>
                            <a:srgbClr val="FF0000"/>
                          </a:solidFill>
                          <a:effectLst/>
                          <a:latin typeface="文鼎粗隸" pitchFamily="65" charset="-120"/>
                          <a:ea typeface="文鼎粗隸" pitchFamily="65" charset="-120"/>
                        </a:rPr>
                        <a:t>遊具設施材質、設備品牌及規範標準等說明。</a:t>
                      </a:r>
                      <a:endParaRPr lang="zh-TW" sz="2400" kern="100" dirty="0">
                        <a:solidFill>
                          <a:srgbClr val="FF0000"/>
                        </a:solidFill>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4"/>
                  </a:ext>
                </a:extLst>
              </a:tr>
              <a:tr h="324755">
                <a:tc rowSpan="6">
                  <a:txBody>
                    <a:bodyPr/>
                    <a:lstStyle/>
                    <a:p>
                      <a:pPr>
                        <a:spcAft>
                          <a:spcPts val="0"/>
                        </a:spcAft>
                        <a:tabLst>
                          <a:tab pos="762000" algn="l"/>
                          <a:tab pos="3886200" algn="l"/>
                        </a:tabLst>
                      </a:pPr>
                      <a:r>
                        <a:rPr lang="zh-TW" sz="2400" b="1" kern="100" dirty="0">
                          <a:solidFill>
                            <a:srgbClr val="0000FF"/>
                          </a:solidFill>
                          <a:effectLst/>
                          <a:latin typeface="文鼎粗隸" pitchFamily="65" charset="-120"/>
                          <a:ea typeface="文鼎粗隸" pitchFamily="65" charset="-120"/>
                        </a:rPr>
                        <a:t>如期履約能力</a:t>
                      </a:r>
                      <a:endParaRPr lang="zh-TW" sz="2400" kern="100" dirty="0">
                        <a:solidFill>
                          <a:srgbClr val="0000FF"/>
                        </a:solidFill>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indent="-266700" algn="just">
                        <a:spcAft>
                          <a:spcPts val="0"/>
                        </a:spcAft>
                      </a:pPr>
                      <a:r>
                        <a:rPr lang="en-US" sz="2400" b="1" kern="100" dirty="0">
                          <a:effectLst/>
                          <a:latin typeface="文鼎粗隸" pitchFamily="65" charset="-120"/>
                          <a:ea typeface="文鼎粗隸" pitchFamily="65" charset="-120"/>
                        </a:rPr>
                        <a:t>1.</a:t>
                      </a:r>
                      <a:r>
                        <a:rPr lang="zh-TW" sz="2400" b="1" kern="100" dirty="0">
                          <a:effectLst/>
                          <a:latin typeface="文鼎粗隸" pitchFamily="65" charset="-120"/>
                          <a:ea typeface="文鼎粗隸" pitchFamily="65" charset="-120"/>
                        </a:rPr>
                        <a:t>施工計畫：包含工序及工期規劃、進度控管、土方開挖、剩餘資源處理、管線處理及復原等。</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ts val="1300"/>
                        </a:lnSpc>
                        <a:spcAft>
                          <a:spcPts val="0"/>
                        </a:spcAft>
                      </a:pPr>
                      <a:r>
                        <a:rPr lang="en-US" sz="2400" kern="100" dirty="0">
                          <a:effectLst/>
                          <a:latin typeface="文鼎粗隸" pitchFamily="65" charset="-120"/>
                          <a:ea typeface="文鼎粗隸" pitchFamily="65" charset="-120"/>
                        </a:rPr>
                        <a:t>25</a:t>
                      </a:r>
                      <a:endParaRPr lang="zh-TW" sz="2400" kern="100" dirty="0">
                        <a:effectLst/>
                        <a:latin typeface="文鼎粗隸" pitchFamily="65" charset="-120"/>
                        <a:ea typeface="文鼎粗隸" pitchFamily="65" charset="-120"/>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08252">
                <a:tc vMerge="1">
                  <a:txBody>
                    <a:bodyPr/>
                    <a:lstStyle/>
                    <a:p>
                      <a:endParaRPr lang="zh-TW" altLang="en-US"/>
                    </a:p>
                  </a:txBody>
                  <a:tcPr/>
                </a:tc>
                <a:tc>
                  <a:txBody>
                    <a:bodyPr/>
                    <a:lstStyle/>
                    <a:p>
                      <a:pPr algn="just">
                        <a:spcAft>
                          <a:spcPts val="0"/>
                        </a:spcAft>
                      </a:pPr>
                      <a:r>
                        <a:rPr lang="en-US" sz="2400" b="1" kern="100" dirty="0">
                          <a:effectLst/>
                          <a:latin typeface="文鼎粗隸" pitchFamily="65" charset="-120"/>
                          <a:ea typeface="文鼎粗隸" pitchFamily="65" charset="-120"/>
                        </a:rPr>
                        <a:t>2.</a:t>
                      </a:r>
                      <a:r>
                        <a:rPr lang="zh-TW" sz="2400" b="1" kern="100" dirty="0">
                          <a:effectLst/>
                          <a:latin typeface="文鼎粗隸" pitchFamily="65" charset="-120"/>
                          <a:ea typeface="文鼎粗隸" pitchFamily="65" charset="-120"/>
                        </a:rPr>
                        <a:t>工程設備及材料規範品質。</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6"/>
                  </a:ext>
                </a:extLst>
              </a:tr>
              <a:tr h="108252">
                <a:tc vMerge="1">
                  <a:txBody>
                    <a:bodyPr/>
                    <a:lstStyle/>
                    <a:p>
                      <a:endParaRPr lang="zh-TW" altLang="en-US"/>
                    </a:p>
                  </a:txBody>
                  <a:tcPr/>
                </a:tc>
                <a:tc>
                  <a:txBody>
                    <a:bodyPr/>
                    <a:lstStyle/>
                    <a:p>
                      <a:pPr algn="just">
                        <a:spcAft>
                          <a:spcPts val="0"/>
                        </a:spcAft>
                      </a:pPr>
                      <a:r>
                        <a:rPr lang="en-US" sz="2400" b="1" kern="100" dirty="0">
                          <a:effectLst/>
                          <a:latin typeface="文鼎粗隸" pitchFamily="65" charset="-120"/>
                          <a:ea typeface="文鼎粗隸" pitchFamily="65" charset="-120"/>
                        </a:rPr>
                        <a:t>3.</a:t>
                      </a:r>
                      <a:r>
                        <a:rPr lang="zh-TW" sz="2400" b="1" kern="100" dirty="0">
                          <a:effectLst/>
                          <a:latin typeface="文鼎粗隸" pitchFamily="65" charset="-120"/>
                          <a:ea typeface="文鼎粗隸" pitchFamily="65" charset="-120"/>
                        </a:rPr>
                        <a:t>施工品質及施工人員控管之方式。</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7"/>
                  </a:ext>
                </a:extLst>
              </a:tr>
              <a:tr h="108252">
                <a:tc vMerge="1">
                  <a:txBody>
                    <a:bodyPr/>
                    <a:lstStyle/>
                    <a:p>
                      <a:endParaRPr lang="zh-TW" altLang="en-US"/>
                    </a:p>
                  </a:txBody>
                  <a:tcPr/>
                </a:tc>
                <a:tc>
                  <a:txBody>
                    <a:bodyPr/>
                    <a:lstStyle/>
                    <a:p>
                      <a:pPr algn="just">
                        <a:spcAft>
                          <a:spcPts val="0"/>
                        </a:spcAft>
                      </a:pPr>
                      <a:r>
                        <a:rPr lang="en-US" sz="2400" b="1" kern="100" dirty="0">
                          <a:effectLst/>
                          <a:latin typeface="文鼎粗隸" pitchFamily="65" charset="-120"/>
                          <a:ea typeface="文鼎粗隸" pitchFamily="65" charset="-120"/>
                        </a:rPr>
                        <a:t>4.</a:t>
                      </a:r>
                      <a:r>
                        <a:rPr lang="zh-TW" sz="2400" b="1" kern="100" dirty="0">
                          <a:effectLst/>
                          <a:latin typeface="文鼎粗隸" pitchFamily="65" charset="-120"/>
                          <a:ea typeface="文鼎粗隸" pitchFamily="65" charset="-120"/>
                        </a:rPr>
                        <a:t>品質計畫。</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8"/>
                  </a:ext>
                </a:extLst>
              </a:tr>
              <a:tr h="108252">
                <a:tc vMerge="1">
                  <a:txBody>
                    <a:bodyPr/>
                    <a:lstStyle/>
                    <a:p>
                      <a:endParaRPr lang="zh-TW" altLang="en-US"/>
                    </a:p>
                  </a:txBody>
                  <a:tcPr/>
                </a:tc>
                <a:tc>
                  <a:txBody>
                    <a:bodyPr/>
                    <a:lstStyle/>
                    <a:p>
                      <a:pPr algn="just">
                        <a:spcAft>
                          <a:spcPts val="0"/>
                        </a:spcAft>
                      </a:pPr>
                      <a:r>
                        <a:rPr lang="en-US" sz="2400" b="1" kern="100" dirty="0">
                          <a:effectLst/>
                          <a:latin typeface="文鼎粗隸" pitchFamily="65" charset="-120"/>
                          <a:ea typeface="文鼎粗隸" pitchFamily="65" charset="-120"/>
                        </a:rPr>
                        <a:t>5.</a:t>
                      </a:r>
                      <a:r>
                        <a:rPr lang="zh-TW" sz="2400" b="1" kern="100" dirty="0">
                          <a:effectLst/>
                          <a:latin typeface="文鼎粗隸" pitchFamily="65" charset="-120"/>
                          <a:ea typeface="文鼎粗隸" pitchFamily="65" charset="-120"/>
                        </a:rPr>
                        <a:t>職業安全衛生管理計畫。</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9"/>
                  </a:ext>
                </a:extLst>
              </a:tr>
              <a:tr h="108252">
                <a:tc vMerge="1">
                  <a:txBody>
                    <a:bodyPr/>
                    <a:lstStyle/>
                    <a:p>
                      <a:endParaRPr lang="zh-TW" altLang="en-US"/>
                    </a:p>
                  </a:txBody>
                  <a:tcPr/>
                </a:tc>
                <a:tc>
                  <a:txBody>
                    <a:bodyPr/>
                    <a:lstStyle/>
                    <a:p>
                      <a:pPr algn="just">
                        <a:spcAft>
                          <a:spcPts val="0"/>
                        </a:spcAft>
                      </a:pPr>
                      <a:r>
                        <a:rPr lang="en-US" sz="2400" b="1" kern="100" dirty="0">
                          <a:effectLst/>
                          <a:latin typeface="文鼎粗隸" pitchFamily="65" charset="-120"/>
                          <a:ea typeface="文鼎粗隸" pitchFamily="65" charset="-120"/>
                        </a:rPr>
                        <a:t>6.</a:t>
                      </a:r>
                      <a:r>
                        <a:rPr lang="zh-TW" sz="2400" b="1" kern="100" dirty="0">
                          <a:effectLst/>
                          <a:latin typeface="文鼎粗隸" pitchFamily="65" charset="-120"/>
                          <a:ea typeface="文鼎粗隸" pitchFamily="65" charset="-120"/>
                        </a:rPr>
                        <a:t>緊急應變計畫。</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xmlns="" val="37373415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99392"/>
            <a:ext cx="8856984" cy="936104"/>
          </a:xfrm>
        </p:spPr>
        <p:txBody>
          <a:bodyPr>
            <a:normAutofit fontScale="90000"/>
          </a:bodyPr>
          <a:lstStyle/>
          <a:p>
            <a:pPr lvl="0" algn="l"/>
            <a:r>
              <a:rPr lang="en-US" altLang="zh-TW" sz="4200" dirty="0">
                <a:solidFill>
                  <a:prstClr val="black"/>
                </a:solidFill>
                <a:latin typeface="文鼎粗隸" pitchFamily="65" charset="-120"/>
                <a:ea typeface="文鼎粗隸" pitchFamily="65" charset="-120"/>
              </a:rPr>
              <a:t>(</a:t>
            </a:r>
            <a:r>
              <a:rPr lang="zh-TW" altLang="en-US" sz="4200" dirty="0">
                <a:solidFill>
                  <a:prstClr val="black"/>
                </a:solidFill>
                <a:latin typeface="文鼎粗隸" pitchFamily="65" charset="-120"/>
                <a:ea typeface="文鼎粗隸" pitchFamily="65" charset="-120"/>
              </a:rPr>
              <a:t>工程有利標</a:t>
            </a:r>
            <a:r>
              <a:rPr lang="en-US" altLang="zh-TW" sz="4200" dirty="0">
                <a:solidFill>
                  <a:prstClr val="black"/>
                </a:solidFill>
                <a:latin typeface="文鼎粗隸" pitchFamily="65" charset="-120"/>
                <a:ea typeface="文鼎粗隸" pitchFamily="65" charset="-120"/>
              </a:rPr>
              <a:t>)</a:t>
            </a:r>
            <a:r>
              <a:rPr lang="zh-TW" altLang="en-US" sz="4200" dirty="0">
                <a:solidFill>
                  <a:prstClr val="black"/>
                </a:solidFill>
                <a:latin typeface="文鼎粗隸" pitchFamily="65" charset="-120"/>
                <a:ea typeface="文鼎粗隸" pitchFamily="65" charset="-120"/>
              </a:rPr>
              <a:t>採購評選須知 </a:t>
            </a:r>
            <a:r>
              <a:rPr kumimoji="1" lang="zh-TW" altLang="zh-TW" sz="3600" dirty="0">
                <a:latin typeface="文鼎粗隸" pitchFamily="65" charset="-120"/>
                <a:ea typeface="文鼎粗隸" pitchFamily="65" charset="-120"/>
                <a:cs typeface="Times New Roman" pitchFamily="18" charset="0"/>
              </a:rPr>
              <a:t>二、評選標準</a:t>
            </a:r>
            <a:r>
              <a:rPr kumimoji="1" lang="zh-TW" altLang="en-US" sz="3600" dirty="0">
                <a:latin typeface="文鼎粗隸" pitchFamily="65" charset="-120"/>
                <a:ea typeface="文鼎粗隸" pitchFamily="65" charset="-120"/>
                <a:cs typeface="Times New Roman" pitchFamily="18" charset="0"/>
              </a:rPr>
              <a:t> </a:t>
            </a:r>
            <a:endParaRPr lang="zh-TW" altLang="en-US" dirty="0">
              <a:latin typeface="文鼎粗隸" pitchFamily="65" charset="-120"/>
              <a:ea typeface="文鼎粗隸"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3544880"/>
              </p:ext>
            </p:extLst>
          </p:nvPr>
        </p:nvGraphicFramePr>
        <p:xfrm>
          <a:off x="719138" y="692150"/>
          <a:ext cx="8424936" cy="5554500"/>
        </p:xfrm>
        <a:graphic>
          <a:graphicData uri="http://schemas.openxmlformats.org/drawingml/2006/table">
            <a:tbl>
              <a:tblPr/>
              <a:tblGrid>
                <a:gridCol w="1728192">
                  <a:extLst>
                    <a:ext uri="{9D8B030D-6E8A-4147-A177-3AD203B41FA5}">
                      <a16:colId xmlns:a16="http://schemas.microsoft.com/office/drawing/2014/main" xmlns="" val="20000"/>
                    </a:ext>
                  </a:extLst>
                </a:gridCol>
                <a:gridCol w="6048672">
                  <a:extLst>
                    <a:ext uri="{9D8B030D-6E8A-4147-A177-3AD203B41FA5}">
                      <a16:colId xmlns:a16="http://schemas.microsoft.com/office/drawing/2014/main" xmlns="" val="20001"/>
                    </a:ext>
                  </a:extLst>
                </a:gridCol>
                <a:gridCol w="648072">
                  <a:extLst>
                    <a:ext uri="{9D8B030D-6E8A-4147-A177-3AD203B41FA5}">
                      <a16:colId xmlns:a16="http://schemas.microsoft.com/office/drawing/2014/main" xmlns="" val="20002"/>
                    </a:ext>
                  </a:extLst>
                </a:gridCol>
              </a:tblGrid>
              <a:tr h="372900">
                <a:tc>
                  <a:txBody>
                    <a:bodyPr/>
                    <a:lstStyle/>
                    <a:p>
                      <a:pPr marL="0" algn="ctr" defTabSz="914400" rtl="0" eaLnBrk="1" latinLnBrk="0" hangingPunct="1">
                        <a:lnSpc>
                          <a:spcPts val="2200"/>
                        </a:lnSpc>
                        <a:spcAft>
                          <a:spcPts val="0"/>
                        </a:spcAft>
                      </a:pPr>
                      <a:r>
                        <a:rPr lang="zh-TW" sz="2400" b="1" kern="100" dirty="0">
                          <a:solidFill>
                            <a:schemeClr val="tx1"/>
                          </a:solidFill>
                          <a:effectLst/>
                          <a:latin typeface="文鼎粗隸" pitchFamily="65" charset="-120"/>
                          <a:ea typeface="文鼎粗隸" pitchFamily="65" charset="-120"/>
                          <a:cs typeface="+mn-cs"/>
                        </a:rPr>
                        <a:t>評選項目</a:t>
                      </a: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algn="ctr" defTabSz="914400" rtl="0" eaLnBrk="1" latinLnBrk="0" hangingPunct="1">
                        <a:lnSpc>
                          <a:spcPts val="2200"/>
                        </a:lnSpc>
                        <a:spcAft>
                          <a:spcPts val="0"/>
                        </a:spcAft>
                      </a:pPr>
                      <a:r>
                        <a:rPr lang="zh-TW" sz="2400" b="1" kern="100" dirty="0">
                          <a:solidFill>
                            <a:schemeClr val="tx1"/>
                          </a:solidFill>
                          <a:effectLst/>
                          <a:latin typeface="文鼎粗隸" pitchFamily="65" charset="-120"/>
                          <a:ea typeface="文鼎粗隸" pitchFamily="65" charset="-120"/>
                          <a:cs typeface="+mn-cs"/>
                        </a:rPr>
                        <a:t>評選子項</a:t>
                      </a: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algn="ctr" defTabSz="914400" rtl="0" eaLnBrk="1" latinLnBrk="0" hangingPunct="1">
                        <a:lnSpc>
                          <a:spcPts val="2200"/>
                        </a:lnSpc>
                        <a:spcAft>
                          <a:spcPts val="0"/>
                        </a:spcAft>
                      </a:pPr>
                      <a:r>
                        <a:rPr lang="zh-TW" sz="2400" b="1" kern="100" dirty="0">
                          <a:solidFill>
                            <a:schemeClr val="tx1"/>
                          </a:solidFill>
                          <a:effectLst/>
                          <a:latin typeface="文鼎粗隸" pitchFamily="65" charset="-120"/>
                          <a:ea typeface="文鼎粗隸" pitchFamily="65" charset="-120"/>
                          <a:cs typeface="+mn-cs"/>
                        </a:rPr>
                        <a:t>配分</a:t>
                      </a: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0"/>
                  </a:ext>
                </a:extLst>
              </a:tr>
              <a:tr h="131156">
                <a:tc rowSpan="6">
                  <a:txBody>
                    <a:bodyPr/>
                    <a:lstStyle/>
                    <a:p>
                      <a:pPr algn="l" fontAlgn="auto">
                        <a:spcAft>
                          <a:spcPts val="0"/>
                        </a:spcAft>
                        <a:tabLst>
                          <a:tab pos="762000" algn="l"/>
                          <a:tab pos="3886200" algn="l"/>
                        </a:tabLst>
                      </a:pPr>
                      <a:r>
                        <a:rPr lang="zh-TW" sz="2400" b="1" dirty="0">
                          <a:solidFill>
                            <a:srgbClr val="0000FF"/>
                          </a:solidFill>
                          <a:effectLst/>
                          <a:latin typeface="文鼎粗隸" pitchFamily="65" charset="-120"/>
                          <a:ea typeface="文鼎粗隸" pitchFamily="65" charset="-120"/>
                          <a:cs typeface="Times New Roman"/>
                        </a:rPr>
                        <a:t>售後服務及保固責任</a:t>
                      </a:r>
                      <a:endParaRPr lang="zh-TW" sz="2400" dirty="0">
                        <a:solidFill>
                          <a:srgbClr val="0000FF"/>
                        </a:solidFill>
                        <a:effectLst/>
                        <a:latin typeface="文鼎粗隸" pitchFamily="65" charset="-120"/>
                        <a:ea typeface="文鼎粗隸" pitchFamily="65" charset="-120"/>
                        <a:cs typeface="Times New Roman"/>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b="1" kern="100">
                          <a:effectLst/>
                          <a:latin typeface="文鼎粗隸" pitchFamily="65" charset="-120"/>
                          <a:ea typeface="文鼎粗隸" pitchFamily="65" charset="-120"/>
                        </a:rPr>
                        <a:t>1.</a:t>
                      </a:r>
                      <a:r>
                        <a:rPr lang="zh-TW" sz="2400" b="1" kern="100">
                          <a:effectLst/>
                          <a:latin typeface="文鼎粗隸" pitchFamily="65" charset="-120"/>
                          <a:ea typeface="文鼎粗隸" pitchFamily="65" charset="-120"/>
                        </a:rPr>
                        <a:t>各項設備售後服務。</a:t>
                      </a:r>
                      <a:endParaRPr lang="zh-TW" sz="2400" kern="10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2400" kern="100">
                          <a:effectLst/>
                          <a:latin typeface="文鼎粗隸" pitchFamily="65" charset="-120"/>
                          <a:ea typeface="文鼎粗隸" pitchFamily="65" charset="-120"/>
                        </a:rPr>
                        <a:t>5</a:t>
                      </a:r>
                      <a:endParaRPr lang="zh-TW" sz="2400" kern="100">
                        <a:effectLst/>
                        <a:latin typeface="文鼎粗隸" pitchFamily="65" charset="-120"/>
                        <a:ea typeface="文鼎粗隸" pitchFamily="65" charset="-120"/>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3428">
                <a:tc vMerge="1">
                  <a:txBody>
                    <a:bodyPr/>
                    <a:lstStyle/>
                    <a:p>
                      <a:endParaRPr lang="zh-TW" altLang="en-US"/>
                    </a:p>
                  </a:txBody>
                  <a:tcPr/>
                </a:tc>
                <a:tc>
                  <a:txBody>
                    <a:bodyPr/>
                    <a:lstStyle/>
                    <a:p>
                      <a:pPr algn="just">
                        <a:spcAft>
                          <a:spcPts val="0"/>
                        </a:spcAft>
                      </a:pPr>
                      <a:r>
                        <a:rPr lang="en-US" sz="2400" b="1" kern="100" dirty="0">
                          <a:solidFill>
                            <a:srgbClr val="FF0000"/>
                          </a:solidFill>
                          <a:effectLst/>
                          <a:latin typeface="文鼎粗隸" pitchFamily="65" charset="-120"/>
                          <a:ea typeface="文鼎粗隸" pitchFamily="65" charset="-120"/>
                        </a:rPr>
                        <a:t>2.</a:t>
                      </a:r>
                      <a:r>
                        <a:rPr lang="zh-TW" sz="2400" b="1" kern="100" dirty="0">
                          <a:solidFill>
                            <a:srgbClr val="FF0000"/>
                          </a:solidFill>
                          <a:effectLst/>
                          <a:latin typeface="文鼎粗隸" pitchFamily="65" charset="-120"/>
                          <a:ea typeface="文鼎粗隸" pitchFamily="65" charset="-120"/>
                        </a:rPr>
                        <a:t>提供保固期限</a:t>
                      </a:r>
                      <a:r>
                        <a:rPr lang="en-US" sz="2400" b="1" kern="100" dirty="0">
                          <a:solidFill>
                            <a:srgbClr val="FF0000"/>
                          </a:solidFill>
                          <a:effectLst/>
                          <a:latin typeface="文鼎粗隸" pitchFamily="65" charset="-120"/>
                          <a:ea typeface="文鼎粗隸" pitchFamily="65" charset="-120"/>
                        </a:rPr>
                        <a:t>(</a:t>
                      </a:r>
                      <a:r>
                        <a:rPr lang="zh-TW" sz="2400" b="1" kern="100" dirty="0">
                          <a:solidFill>
                            <a:srgbClr val="FF0000"/>
                          </a:solidFill>
                          <a:effectLst/>
                          <a:latin typeface="文鼎粗隸" pitchFamily="65" charset="-120"/>
                          <a:ea typeface="文鼎粗隸" pitchFamily="65" charset="-120"/>
                        </a:rPr>
                        <a:t>基本保固三年</a:t>
                      </a:r>
                      <a:r>
                        <a:rPr lang="en-US" sz="2400" b="1" kern="100" dirty="0">
                          <a:solidFill>
                            <a:srgbClr val="FF0000"/>
                          </a:solidFill>
                          <a:effectLst/>
                          <a:latin typeface="文鼎粗隸" pitchFamily="65" charset="-120"/>
                          <a:ea typeface="文鼎粗隸" pitchFamily="65" charset="-120"/>
                        </a:rPr>
                        <a:t>) </a:t>
                      </a:r>
                      <a:endParaRPr lang="zh-TW" sz="2400" kern="100" dirty="0">
                        <a:solidFill>
                          <a:srgbClr val="FF0000"/>
                        </a:solidFill>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ts val="1300"/>
                        </a:lnSpc>
                        <a:spcAft>
                          <a:spcPts val="0"/>
                        </a:spcAft>
                      </a:pPr>
                      <a:r>
                        <a:rPr lang="en-US" sz="2400" kern="100">
                          <a:effectLst/>
                          <a:latin typeface="文鼎粗隸" pitchFamily="65" charset="-120"/>
                          <a:ea typeface="文鼎粗隸" pitchFamily="65" charset="-120"/>
                        </a:rPr>
                        <a:t>5</a:t>
                      </a:r>
                      <a:endParaRPr lang="zh-TW" sz="2400" kern="100">
                        <a:effectLst/>
                        <a:latin typeface="文鼎粗隸" pitchFamily="65" charset="-120"/>
                        <a:ea typeface="文鼎粗隸" pitchFamily="65" charset="-120"/>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75415">
                <a:tc vMerge="1">
                  <a:txBody>
                    <a:bodyPr/>
                    <a:lstStyle/>
                    <a:p>
                      <a:endParaRPr lang="zh-TW" altLang="en-US"/>
                    </a:p>
                  </a:txBody>
                  <a:tcPr/>
                </a:tc>
                <a:tc>
                  <a:txBody>
                    <a:bodyPr/>
                    <a:lstStyle/>
                    <a:p>
                      <a:pPr algn="just">
                        <a:spcAft>
                          <a:spcPts val="0"/>
                        </a:spcAft>
                      </a:pPr>
                      <a:r>
                        <a:rPr lang="en-US" sz="2000" b="1" kern="100" dirty="0">
                          <a:effectLst/>
                          <a:latin typeface="文鼎粗隸" pitchFamily="65" charset="-120"/>
                          <a:ea typeface="文鼎粗隸" pitchFamily="65" charset="-120"/>
                        </a:rPr>
                        <a:t>  (1)</a:t>
                      </a:r>
                      <a:r>
                        <a:rPr lang="zh-TW" sz="2000" b="1" kern="100" dirty="0">
                          <a:effectLst/>
                          <a:latin typeface="文鼎粗隸" pitchFamily="65" charset="-120"/>
                          <a:ea typeface="文鼎粗隸" pitchFamily="65" charset="-120"/>
                        </a:rPr>
                        <a:t>保固三年</a:t>
                      </a:r>
                      <a:r>
                        <a:rPr lang="en-US" sz="2000" b="1" kern="100" dirty="0">
                          <a:effectLst/>
                          <a:latin typeface="文鼎粗隸" pitchFamily="65" charset="-120"/>
                          <a:ea typeface="文鼎粗隸" pitchFamily="65" charset="-120"/>
                        </a:rPr>
                        <a:t> (</a:t>
                      </a:r>
                      <a:r>
                        <a:rPr lang="zh-TW" sz="2000" b="1" kern="100" dirty="0">
                          <a:effectLst/>
                          <a:latin typeface="文鼎粗隸" pitchFamily="65" charset="-120"/>
                          <a:ea typeface="文鼎粗隸" pitchFamily="65" charset="-120"/>
                        </a:rPr>
                        <a:t>加</a:t>
                      </a:r>
                      <a:r>
                        <a:rPr lang="en-US" sz="2000" b="1" kern="100" dirty="0">
                          <a:effectLst/>
                          <a:latin typeface="文鼎粗隸" pitchFamily="65" charset="-120"/>
                          <a:ea typeface="文鼎粗隸" pitchFamily="65" charset="-120"/>
                        </a:rPr>
                        <a:t>2</a:t>
                      </a:r>
                      <a:r>
                        <a:rPr lang="zh-TW" sz="2000" b="1" kern="100" dirty="0">
                          <a:effectLst/>
                          <a:latin typeface="文鼎粗隸" pitchFamily="65" charset="-120"/>
                          <a:ea typeface="文鼎粗隸" pitchFamily="65" charset="-120"/>
                        </a:rPr>
                        <a:t>分</a:t>
                      </a:r>
                      <a:r>
                        <a:rPr lang="en-US" sz="2000" b="1" kern="100" dirty="0">
                          <a:effectLst/>
                          <a:latin typeface="文鼎粗隸" pitchFamily="65" charset="-120"/>
                          <a:ea typeface="文鼎粗隸" pitchFamily="65" charset="-120"/>
                        </a:rPr>
                        <a:t>)</a:t>
                      </a:r>
                      <a:endParaRPr lang="zh-TW" sz="20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3"/>
                  </a:ext>
                </a:extLst>
              </a:tr>
              <a:tr h="275415">
                <a:tc vMerge="1">
                  <a:txBody>
                    <a:bodyPr/>
                    <a:lstStyle/>
                    <a:p>
                      <a:endParaRPr lang="zh-TW" altLang="en-US"/>
                    </a:p>
                  </a:txBody>
                  <a:tcPr/>
                </a:tc>
                <a:tc>
                  <a:txBody>
                    <a:bodyPr/>
                    <a:lstStyle/>
                    <a:p>
                      <a:pPr algn="just">
                        <a:spcAft>
                          <a:spcPts val="0"/>
                        </a:spcAft>
                      </a:pPr>
                      <a:r>
                        <a:rPr lang="en-US" sz="2000" b="1" kern="100" dirty="0">
                          <a:effectLst/>
                          <a:latin typeface="文鼎粗隸" pitchFamily="65" charset="-120"/>
                          <a:ea typeface="文鼎粗隸" pitchFamily="65" charset="-120"/>
                        </a:rPr>
                        <a:t>  (2)</a:t>
                      </a:r>
                      <a:r>
                        <a:rPr lang="zh-TW" sz="2000" b="1" kern="100" dirty="0">
                          <a:effectLst/>
                          <a:latin typeface="文鼎粗隸" pitchFamily="65" charset="-120"/>
                          <a:ea typeface="文鼎粗隸" pitchFamily="65" charset="-120"/>
                        </a:rPr>
                        <a:t>保固四年</a:t>
                      </a:r>
                      <a:r>
                        <a:rPr lang="en-US" sz="2000" b="1" kern="100" dirty="0">
                          <a:effectLst/>
                          <a:latin typeface="文鼎粗隸" pitchFamily="65" charset="-120"/>
                          <a:ea typeface="文鼎粗隸" pitchFamily="65" charset="-120"/>
                        </a:rPr>
                        <a:t> (</a:t>
                      </a:r>
                      <a:r>
                        <a:rPr lang="zh-TW" sz="2000" b="1" kern="100" dirty="0">
                          <a:effectLst/>
                          <a:latin typeface="文鼎粗隸" pitchFamily="65" charset="-120"/>
                          <a:ea typeface="文鼎粗隸" pitchFamily="65" charset="-120"/>
                        </a:rPr>
                        <a:t>加</a:t>
                      </a:r>
                      <a:r>
                        <a:rPr lang="en-US" sz="2000" b="1" kern="100" dirty="0">
                          <a:effectLst/>
                          <a:latin typeface="文鼎粗隸" pitchFamily="65" charset="-120"/>
                          <a:ea typeface="文鼎粗隸" pitchFamily="65" charset="-120"/>
                        </a:rPr>
                        <a:t>3</a:t>
                      </a:r>
                      <a:r>
                        <a:rPr lang="zh-TW" sz="2000" b="1" kern="100" dirty="0">
                          <a:effectLst/>
                          <a:latin typeface="文鼎粗隸" pitchFamily="65" charset="-120"/>
                          <a:ea typeface="文鼎粗隸" pitchFamily="65" charset="-120"/>
                        </a:rPr>
                        <a:t>分</a:t>
                      </a:r>
                      <a:r>
                        <a:rPr lang="en-US" sz="2000" b="1" kern="100" dirty="0">
                          <a:effectLst/>
                          <a:latin typeface="文鼎粗隸" pitchFamily="65" charset="-120"/>
                          <a:ea typeface="文鼎粗隸" pitchFamily="65" charset="-120"/>
                        </a:rPr>
                        <a:t>)</a:t>
                      </a:r>
                      <a:endParaRPr lang="zh-TW" sz="20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4"/>
                  </a:ext>
                </a:extLst>
              </a:tr>
              <a:tr h="275415">
                <a:tc vMerge="1">
                  <a:txBody>
                    <a:bodyPr/>
                    <a:lstStyle/>
                    <a:p>
                      <a:endParaRPr lang="zh-TW" altLang="en-US"/>
                    </a:p>
                  </a:txBody>
                  <a:tcPr/>
                </a:tc>
                <a:tc>
                  <a:txBody>
                    <a:bodyPr/>
                    <a:lstStyle/>
                    <a:p>
                      <a:pPr algn="just">
                        <a:spcAft>
                          <a:spcPts val="0"/>
                        </a:spcAft>
                      </a:pPr>
                      <a:r>
                        <a:rPr lang="en-US" sz="2000" b="1" kern="100" dirty="0">
                          <a:effectLst/>
                          <a:latin typeface="文鼎粗隸" pitchFamily="65" charset="-120"/>
                          <a:ea typeface="文鼎粗隸" pitchFamily="65" charset="-120"/>
                        </a:rPr>
                        <a:t>  (3)</a:t>
                      </a:r>
                      <a:r>
                        <a:rPr lang="zh-TW" sz="2000" b="1" kern="100" dirty="0">
                          <a:effectLst/>
                          <a:latin typeface="文鼎粗隸" pitchFamily="65" charset="-120"/>
                          <a:ea typeface="文鼎粗隸" pitchFamily="65" charset="-120"/>
                        </a:rPr>
                        <a:t>保固五年</a:t>
                      </a:r>
                      <a:r>
                        <a:rPr lang="en-US" sz="2000" b="1" kern="100" dirty="0">
                          <a:effectLst/>
                          <a:latin typeface="文鼎粗隸" pitchFamily="65" charset="-120"/>
                          <a:ea typeface="文鼎粗隸" pitchFamily="65" charset="-120"/>
                        </a:rPr>
                        <a:t>(</a:t>
                      </a:r>
                      <a:r>
                        <a:rPr lang="zh-TW" sz="2000" b="1" kern="100" dirty="0">
                          <a:effectLst/>
                          <a:latin typeface="文鼎粗隸" pitchFamily="65" charset="-120"/>
                          <a:ea typeface="文鼎粗隸" pitchFamily="65" charset="-120"/>
                        </a:rPr>
                        <a:t>含</a:t>
                      </a:r>
                      <a:r>
                        <a:rPr lang="en-US" sz="2000" b="1" kern="100" dirty="0">
                          <a:effectLst/>
                          <a:latin typeface="文鼎粗隸" pitchFamily="65" charset="-120"/>
                          <a:ea typeface="文鼎粗隸" pitchFamily="65" charset="-120"/>
                        </a:rPr>
                        <a:t>)</a:t>
                      </a:r>
                      <a:r>
                        <a:rPr lang="zh-TW" sz="2000" b="1" kern="100" dirty="0">
                          <a:effectLst/>
                          <a:latin typeface="文鼎粗隸" pitchFamily="65" charset="-120"/>
                          <a:ea typeface="文鼎粗隸" pitchFamily="65" charset="-120"/>
                        </a:rPr>
                        <a:t>以上</a:t>
                      </a:r>
                      <a:r>
                        <a:rPr lang="en-US" sz="2000" b="1" kern="100" dirty="0">
                          <a:effectLst/>
                          <a:latin typeface="文鼎粗隸" pitchFamily="65" charset="-120"/>
                          <a:ea typeface="文鼎粗隸" pitchFamily="65" charset="-120"/>
                        </a:rPr>
                        <a:t>(</a:t>
                      </a:r>
                      <a:r>
                        <a:rPr lang="zh-TW" sz="2000" b="1" kern="100" dirty="0">
                          <a:effectLst/>
                          <a:latin typeface="文鼎粗隸" pitchFamily="65" charset="-120"/>
                          <a:ea typeface="文鼎粗隸" pitchFamily="65" charset="-120"/>
                        </a:rPr>
                        <a:t>加</a:t>
                      </a:r>
                      <a:r>
                        <a:rPr lang="en-US" sz="2000" b="1" kern="100" dirty="0">
                          <a:effectLst/>
                          <a:latin typeface="文鼎粗隸" pitchFamily="65" charset="-120"/>
                          <a:ea typeface="文鼎粗隸" pitchFamily="65" charset="-120"/>
                        </a:rPr>
                        <a:t>5</a:t>
                      </a:r>
                      <a:r>
                        <a:rPr lang="zh-TW" sz="2000" b="1" kern="100" dirty="0">
                          <a:effectLst/>
                          <a:latin typeface="文鼎粗隸" pitchFamily="65" charset="-120"/>
                          <a:ea typeface="文鼎粗隸" pitchFamily="65" charset="-120"/>
                        </a:rPr>
                        <a:t>分</a:t>
                      </a:r>
                      <a:r>
                        <a:rPr lang="en-US" sz="2000" b="1" kern="100" dirty="0">
                          <a:effectLst/>
                          <a:latin typeface="文鼎粗隸" pitchFamily="65" charset="-120"/>
                          <a:ea typeface="文鼎粗隸" pitchFamily="65" charset="-120"/>
                        </a:rPr>
                        <a:t>)</a:t>
                      </a:r>
                      <a:endParaRPr lang="zh-TW" sz="20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5"/>
                  </a:ext>
                </a:extLst>
              </a:tr>
              <a:tr h="550831">
                <a:tc vMerge="1">
                  <a:txBody>
                    <a:bodyPr/>
                    <a:lstStyle/>
                    <a:p>
                      <a:endParaRPr lang="zh-TW" altLang="en-US"/>
                    </a:p>
                  </a:txBody>
                  <a:tcPr/>
                </a:tc>
                <a:tc>
                  <a:txBody>
                    <a:bodyPr/>
                    <a:lstStyle/>
                    <a:p>
                      <a:pPr marL="266700" indent="-266700" algn="just">
                        <a:spcAft>
                          <a:spcPts val="0"/>
                        </a:spcAft>
                      </a:pPr>
                      <a:r>
                        <a:rPr lang="en-US" sz="2400" b="1" kern="100" dirty="0">
                          <a:solidFill>
                            <a:srgbClr val="FF0000"/>
                          </a:solidFill>
                          <a:effectLst/>
                          <a:latin typeface="文鼎粗隸" pitchFamily="65" charset="-120"/>
                          <a:ea typeface="文鼎粗隸" pitchFamily="65" charset="-120"/>
                        </a:rPr>
                        <a:t>3.</a:t>
                      </a:r>
                      <a:r>
                        <a:rPr lang="zh-TW" sz="2400" b="1" kern="100" dirty="0">
                          <a:solidFill>
                            <a:srgbClr val="FF0000"/>
                          </a:solidFill>
                          <a:effectLst/>
                          <a:latin typeface="文鼎粗隸" pitchFamily="65" charset="-120"/>
                          <a:ea typeface="文鼎粗隸" pitchFamily="65" charset="-120"/>
                        </a:rPr>
                        <a:t>訂定後續維護管理計畫</a:t>
                      </a:r>
                      <a:r>
                        <a:rPr lang="en-US" sz="2400" b="1" kern="100" dirty="0">
                          <a:solidFill>
                            <a:srgbClr val="FF0000"/>
                          </a:solidFill>
                          <a:effectLst/>
                          <a:latin typeface="文鼎粗隸" pitchFamily="65" charset="-120"/>
                          <a:ea typeface="文鼎粗隸" pitchFamily="65" charset="-120"/>
                        </a:rPr>
                        <a:t>(</a:t>
                      </a:r>
                      <a:r>
                        <a:rPr lang="zh-TW" sz="2400" b="1" kern="100" dirty="0">
                          <a:solidFill>
                            <a:srgbClr val="FF0000"/>
                          </a:solidFill>
                          <a:effectLst/>
                          <a:latin typeface="文鼎粗隸" pitchFamily="65" charset="-120"/>
                          <a:ea typeface="文鼎粗隸" pitchFamily="65" charset="-120"/>
                        </a:rPr>
                        <a:t>含維修服務零</a:t>
                      </a:r>
                      <a:r>
                        <a:rPr lang="en-US" sz="2400" b="1" kern="100" dirty="0">
                          <a:solidFill>
                            <a:srgbClr val="FF0000"/>
                          </a:solidFill>
                          <a:effectLst/>
                          <a:latin typeface="文鼎粗隸" pitchFamily="65" charset="-120"/>
                          <a:ea typeface="文鼎粗隸" pitchFamily="65" charset="-120"/>
                        </a:rPr>
                        <a:t>(</a:t>
                      </a:r>
                      <a:r>
                        <a:rPr lang="zh-TW" sz="2400" b="1" kern="100" dirty="0">
                          <a:solidFill>
                            <a:srgbClr val="FF0000"/>
                          </a:solidFill>
                          <a:effectLst/>
                          <a:latin typeface="文鼎粗隸" pitchFamily="65" charset="-120"/>
                          <a:ea typeface="文鼎粗隸" pitchFamily="65" charset="-120"/>
                        </a:rPr>
                        <a:t>配</a:t>
                      </a:r>
                      <a:r>
                        <a:rPr lang="en-US" sz="2400" b="1" kern="100" dirty="0">
                          <a:solidFill>
                            <a:srgbClr val="FF0000"/>
                          </a:solidFill>
                          <a:effectLst/>
                          <a:latin typeface="文鼎粗隸" pitchFamily="65" charset="-120"/>
                          <a:ea typeface="文鼎粗隸" pitchFamily="65" charset="-120"/>
                        </a:rPr>
                        <a:t>)</a:t>
                      </a:r>
                      <a:r>
                        <a:rPr lang="zh-TW" sz="2400" b="1" kern="100" dirty="0">
                          <a:solidFill>
                            <a:srgbClr val="FF0000"/>
                          </a:solidFill>
                          <a:effectLst/>
                          <a:latin typeface="文鼎粗隸" pitchFamily="65" charset="-120"/>
                          <a:ea typeface="文鼎粗隸" pitchFamily="65" charset="-120"/>
                        </a:rPr>
                        <a:t>件供應等服務事宜</a:t>
                      </a:r>
                      <a:r>
                        <a:rPr lang="en-US" sz="2400" b="1" kern="100" dirty="0">
                          <a:solidFill>
                            <a:srgbClr val="FF0000"/>
                          </a:solidFill>
                          <a:effectLst/>
                          <a:latin typeface="文鼎粗隸" pitchFamily="65" charset="-120"/>
                          <a:ea typeface="文鼎粗隸" pitchFamily="65" charset="-120"/>
                        </a:rPr>
                        <a:t>)</a:t>
                      </a:r>
                      <a:r>
                        <a:rPr lang="zh-TW" sz="2400" b="1" kern="100" dirty="0">
                          <a:solidFill>
                            <a:srgbClr val="FF0000"/>
                          </a:solidFill>
                          <a:effectLst/>
                          <a:latin typeface="文鼎粗隸" pitchFamily="65" charset="-120"/>
                          <a:ea typeface="文鼎粗隸" pitchFamily="65" charset="-120"/>
                        </a:rPr>
                        <a:t>。</a:t>
                      </a:r>
                      <a:endParaRPr lang="zh-TW" sz="2400" kern="100" dirty="0">
                        <a:solidFill>
                          <a:srgbClr val="FF0000"/>
                        </a:solidFill>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2400" kern="100">
                          <a:effectLst/>
                          <a:latin typeface="文鼎粗隸" pitchFamily="65" charset="-120"/>
                          <a:ea typeface="文鼎粗隸" pitchFamily="65" charset="-120"/>
                        </a:rPr>
                        <a:t>5</a:t>
                      </a:r>
                      <a:endParaRPr lang="zh-TW" sz="2400" kern="100">
                        <a:effectLst/>
                        <a:latin typeface="文鼎粗隸" pitchFamily="65" charset="-120"/>
                        <a:ea typeface="文鼎粗隸" pitchFamily="65" charset="-120"/>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592608">
                <a:tc rowSpan="2">
                  <a:txBody>
                    <a:bodyPr/>
                    <a:lstStyle/>
                    <a:p>
                      <a:pPr algn="l" fontAlgn="auto">
                        <a:spcAft>
                          <a:spcPts val="0"/>
                        </a:spcAft>
                        <a:tabLst>
                          <a:tab pos="762000" algn="l"/>
                          <a:tab pos="3886200" algn="l"/>
                        </a:tabLst>
                      </a:pPr>
                      <a:r>
                        <a:rPr lang="zh-TW" sz="2400" b="1" dirty="0">
                          <a:solidFill>
                            <a:srgbClr val="0000FF"/>
                          </a:solidFill>
                          <a:effectLst/>
                          <a:latin typeface="文鼎粗隸" pitchFamily="65" charset="-120"/>
                          <a:ea typeface="文鼎粗隸" pitchFamily="65" charset="-120"/>
                          <a:cs typeface="Times New Roman"/>
                        </a:rPr>
                        <a:t>創意或廠商承諾額外給付機關情形</a:t>
                      </a:r>
                      <a:endParaRPr lang="zh-TW" sz="2400" dirty="0">
                        <a:solidFill>
                          <a:srgbClr val="0000FF"/>
                        </a:solidFill>
                        <a:effectLst/>
                        <a:latin typeface="文鼎粗隸" pitchFamily="65" charset="-120"/>
                        <a:ea typeface="文鼎粗隸" pitchFamily="65" charset="-120"/>
                        <a:cs typeface="Times New Roman"/>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indent="-266700" algn="just">
                        <a:spcAft>
                          <a:spcPts val="0"/>
                        </a:spcAft>
                      </a:pPr>
                      <a:r>
                        <a:rPr lang="en-US" sz="2400" b="1" kern="100" dirty="0">
                          <a:effectLst/>
                          <a:latin typeface="文鼎粗隸" pitchFamily="65" charset="-120"/>
                          <a:ea typeface="文鼎粗隸" pitchFamily="65" charset="-120"/>
                        </a:rPr>
                        <a:t>1.</a:t>
                      </a:r>
                      <a:r>
                        <a:rPr lang="zh-TW" sz="2400" b="1" kern="100" dirty="0">
                          <a:solidFill>
                            <a:schemeClr val="tx1"/>
                          </a:solidFill>
                          <a:effectLst/>
                          <a:latin typeface="文鼎粗隸" pitchFamily="65" charset="-120"/>
                          <a:ea typeface="文鼎粗隸" pitchFamily="65" charset="-120"/>
                          <a:cs typeface="+mn-cs"/>
                        </a:rPr>
                        <a:t>由廠商自行發揮，有助於提升本工程之效益、縮短</a:t>
                      </a:r>
                      <a:r>
                        <a:rPr lang="zh-TW" sz="2400" b="1" kern="100" dirty="0">
                          <a:effectLst/>
                          <a:latin typeface="文鼎粗隸" pitchFamily="65" charset="-120"/>
                          <a:ea typeface="文鼎粗隸" pitchFamily="65" charset="-120"/>
                        </a:rPr>
                        <a:t>工期、提升施工品質之相關事項。</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1300"/>
                        </a:lnSpc>
                        <a:spcAft>
                          <a:spcPts val="0"/>
                        </a:spcAft>
                      </a:pPr>
                      <a:r>
                        <a:rPr lang="en-US" sz="2400" kern="100">
                          <a:effectLst/>
                          <a:latin typeface="文鼎粗隸" pitchFamily="65" charset="-120"/>
                          <a:ea typeface="文鼎粗隸" pitchFamily="65" charset="-120"/>
                        </a:rPr>
                        <a:t>10</a:t>
                      </a:r>
                      <a:endParaRPr lang="zh-TW" sz="2400" kern="100">
                        <a:effectLst/>
                        <a:latin typeface="文鼎粗隸" pitchFamily="65" charset="-120"/>
                        <a:ea typeface="文鼎粗隸" pitchFamily="65" charset="-120"/>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272224">
                <a:tc vMerge="1">
                  <a:txBody>
                    <a:bodyPr/>
                    <a:lstStyle/>
                    <a:p>
                      <a:endParaRPr lang="zh-TW" altLang="en-US"/>
                    </a:p>
                  </a:txBody>
                  <a:tcPr/>
                </a:tc>
                <a:tc>
                  <a:txBody>
                    <a:bodyPr/>
                    <a:lstStyle/>
                    <a:p>
                      <a:pPr marL="266700" indent="-266700" algn="just">
                        <a:spcAft>
                          <a:spcPts val="0"/>
                        </a:spcAft>
                      </a:pPr>
                      <a:r>
                        <a:rPr lang="en-US" sz="2400" b="1" kern="100" dirty="0">
                          <a:effectLst/>
                          <a:latin typeface="文鼎粗隸" pitchFamily="65" charset="-120"/>
                          <a:ea typeface="文鼎粗隸" pitchFamily="65" charset="-120"/>
                        </a:rPr>
                        <a:t>2.</a:t>
                      </a:r>
                      <a:r>
                        <a:rPr lang="zh-TW" sz="2400" b="1" kern="100" dirty="0">
                          <a:effectLst/>
                          <a:latin typeface="文鼎粗隸" pitchFamily="65" charset="-120"/>
                          <a:ea typeface="文鼎粗隸" pitchFamily="65" charset="-120"/>
                        </a:rPr>
                        <a:t>除原有需求項目外是否還能提供其他優惠方式，</a:t>
                      </a:r>
                      <a:r>
                        <a:rPr lang="zh-TW" sz="2000" b="1" kern="100" dirty="0">
                          <a:solidFill>
                            <a:srgbClr val="FF0000"/>
                          </a:solidFill>
                          <a:effectLst/>
                          <a:latin typeface="文鼎粗隸" pitchFamily="65" charset="-120"/>
                          <a:ea typeface="文鼎粗隸" pitchFamily="65" charset="-120"/>
                        </a:rPr>
                        <a:t>例如</a:t>
                      </a:r>
                      <a:r>
                        <a:rPr lang="en-US" sz="2000" b="1" kern="100" dirty="0">
                          <a:solidFill>
                            <a:srgbClr val="FF0000"/>
                          </a:solidFill>
                          <a:effectLst/>
                          <a:latin typeface="文鼎粗隸" pitchFamily="65" charset="-120"/>
                          <a:ea typeface="文鼎粗隸" pitchFamily="65" charset="-120"/>
                        </a:rPr>
                        <a:t>:</a:t>
                      </a:r>
                      <a:r>
                        <a:rPr lang="zh-TW" sz="2000" b="1" kern="100" dirty="0">
                          <a:solidFill>
                            <a:srgbClr val="FF0000"/>
                          </a:solidFill>
                          <a:effectLst/>
                          <a:latin typeface="文鼎粗隸" pitchFamily="65" charset="-120"/>
                          <a:ea typeface="文鼎粗隸" pitchFamily="65" charset="-120"/>
                        </a:rPr>
                        <a:t>彩虹溜滑梯安全管控設備、無償協助本案拆除之遊具再利用、增加其他小型遊具</a:t>
                      </a:r>
                      <a:r>
                        <a:rPr lang="en-US" sz="2000" b="1" kern="100" dirty="0">
                          <a:solidFill>
                            <a:srgbClr val="FF0000"/>
                          </a:solidFill>
                          <a:effectLst/>
                          <a:latin typeface="文鼎粗隸" pitchFamily="65" charset="-120"/>
                          <a:ea typeface="文鼎粗隸" pitchFamily="65" charset="-120"/>
                        </a:rPr>
                        <a:t>(</a:t>
                      </a:r>
                      <a:r>
                        <a:rPr lang="zh-TW" sz="2000" b="1" kern="100" dirty="0">
                          <a:solidFill>
                            <a:srgbClr val="FF0000"/>
                          </a:solidFill>
                          <a:effectLst/>
                          <a:latin typeface="文鼎粗隸" pitchFamily="65" charset="-120"/>
                          <a:ea typeface="文鼎粗隸" pitchFamily="65" charset="-120"/>
                        </a:rPr>
                        <a:t>符合遊戲場</a:t>
                      </a:r>
                      <a:r>
                        <a:rPr lang="en-US" altLang="zh-TW" sz="2000" b="1" kern="100" dirty="0" err="1">
                          <a:solidFill>
                            <a:srgbClr val="FF0000"/>
                          </a:solidFill>
                          <a:effectLst/>
                          <a:latin typeface="文鼎粗隸" pitchFamily="65" charset="-120"/>
                          <a:ea typeface="文鼎粗隸" pitchFamily="65" charset="-120"/>
                        </a:rPr>
                        <a:t>OO</a:t>
                      </a:r>
                      <a:r>
                        <a:rPr lang="zh-TW" sz="2000" b="1" kern="100" dirty="0">
                          <a:solidFill>
                            <a:srgbClr val="FF0000"/>
                          </a:solidFill>
                          <a:effectLst/>
                          <a:latin typeface="文鼎粗隸" pitchFamily="65" charset="-120"/>
                          <a:ea typeface="文鼎粗隸" pitchFamily="65" charset="-120"/>
                        </a:rPr>
                        <a:t>主題更佳</a:t>
                      </a:r>
                      <a:r>
                        <a:rPr lang="en-US" sz="2000" b="1" kern="100" dirty="0">
                          <a:solidFill>
                            <a:srgbClr val="FF0000"/>
                          </a:solidFill>
                          <a:effectLst/>
                          <a:latin typeface="文鼎粗隸" pitchFamily="65" charset="-120"/>
                          <a:ea typeface="文鼎粗隸" pitchFamily="65" charset="-120"/>
                        </a:rPr>
                        <a:t>)</a:t>
                      </a:r>
                      <a:r>
                        <a:rPr lang="zh-TW" sz="2000" b="1" kern="100" dirty="0">
                          <a:solidFill>
                            <a:srgbClr val="FF0000"/>
                          </a:solidFill>
                          <a:effectLst/>
                          <a:latin typeface="文鼎粗隸" pitchFamily="65" charset="-120"/>
                          <a:ea typeface="文鼎粗隸" pitchFamily="65" charset="-120"/>
                        </a:rPr>
                        <a:t>等。</a:t>
                      </a:r>
                      <a:endParaRPr lang="zh-TW" sz="2000" kern="100" dirty="0">
                        <a:solidFill>
                          <a:srgbClr val="FF0000"/>
                        </a:solidFill>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8"/>
                  </a:ext>
                </a:extLst>
              </a:tr>
              <a:tr h="700013">
                <a:tc>
                  <a:txBody>
                    <a:bodyPr/>
                    <a:lstStyle/>
                    <a:p>
                      <a:pPr algn="ctr" fontAlgn="auto">
                        <a:spcAft>
                          <a:spcPts val="0"/>
                        </a:spcAft>
                        <a:tabLst>
                          <a:tab pos="762000" algn="l"/>
                          <a:tab pos="3886200" algn="l"/>
                        </a:tabLst>
                      </a:pPr>
                      <a:r>
                        <a:rPr lang="zh-TW" sz="2400" b="1" kern="100" dirty="0">
                          <a:solidFill>
                            <a:srgbClr val="0000FF"/>
                          </a:solidFill>
                          <a:effectLst/>
                          <a:latin typeface="文鼎粗隸" pitchFamily="65" charset="-120"/>
                          <a:ea typeface="文鼎粗隸" pitchFamily="65" charset="-120"/>
                          <a:cs typeface="Times New Roman"/>
                        </a:rPr>
                        <a:t>簡報及答詢</a:t>
                      </a:r>
                      <a:endParaRPr lang="zh-TW" sz="2400" dirty="0">
                        <a:solidFill>
                          <a:srgbClr val="0000FF"/>
                        </a:solidFill>
                        <a:effectLst/>
                        <a:latin typeface="文鼎粗隸" pitchFamily="65" charset="-120"/>
                        <a:ea typeface="文鼎粗隸" pitchFamily="65" charset="-120"/>
                        <a:cs typeface="Times New Roman"/>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2400" b="1" kern="100" dirty="0">
                          <a:solidFill>
                            <a:srgbClr val="FF0000"/>
                          </a:solidFill>
                          <a:effectLst/>
                          <a:latin typeface="文鼎粗隸" pitchFamily="65" charset="-120"/>
                          <a:ea typeface="文鼎粗隸" pitchFamily="65" charset="-120"/>
                        </a:rPr>
                        <a:t>主要問題之認知及建議、答詢之專業表現</a:t>
                      </a:r>
                      <a:endParaRPr lang="en-US" altLang="zh-TW" sz="2400" b="1" kern="100" dirty="0">
                        <a:solidFill>
                          <a:srgbClr val="FF0000"/>
                        </a:solidFill>
                        <a:effectLst/>
                        <a:latin typeface="文鼎粗隸" pitchFamily="65" charset="-120"/>
                        <a:ea typeface="文鼎粗隸" pitchFamily="65" charset="-120"/>
                      </a:endParaRPr>
                    </a:p>
                    <a:p>
                      <a:pPr algn="just">
                        <a:spcAft>
                          <a:spcPts val="0"/>
                        </a:spcAft>
                      </a:pPr>
                      <a:r>
                        <a:rPr lang="en-US" sz="2400" b="1" kern="100" dirty="0">
                          <a:effectLst/>
                          <a:latin typeface="文鼎粗隸" pitchFamily="65" charset="-120"/>
                          <a:ea typeface="文鼎粗隸" pitchFamily="65" charset="-120"/>
                        </a:rPr>
                        <a:t>(</a:t>
                      </a:r>
                      <a:r>
                        <a:rPr lang="zh-TW" sz="2400" b="1" kern="100" dirty="0">
                          <a:effectLst/>
                          <a:latin typeface="文鼎粗隸" pitchFamily="65" charset="-120"/>
                          <a:ea typeface="文鼎粗隸" pitchFamily="65" charset="-120"/>
                        </a:rPr>
                        <a:t>未進行簡報，該項分數</a:t>
                      </a:r>
                      <a:r>
                        <a:rPr lang="en-US" sz="2400" b="1" kern="100" dirty="0">
                          <a:effectLst/>
                          <a:latin typeface="文鼎粗隸" pitchFamily="65" charset="-120"/>
                          <a:ea typeface="文鼎粗隸" pitchFamily="65" charset="-120"/>
                        </a:rPr>
                        <a:t>0</a:t>
                      </a:r>
                      <a:r>
                        <a:rPr lang="zh-TW" sz="2400" b="1" kern="100" dirty="0">
                          <a:effectLst/>
                          <a:latin typeface="文鼎粗隸" pitchFamily="65" charset="-120"/>
                          <a:ea typeface="文鼎粗隸" pitchFamily="65" charset="-120"/>
                        </a:rPr>
                        <a:t>分計</a:t>
                      </a:r>
                      <a:r>
                        <a:rPr lang="en-US" sz="2400" b="1" kern="100" dirty="0">
                          <a:effectLst/>
                          <a:latin typeface="文鼎粗隸" pitchFamily="65" charset="-120"/>
                          <a:ea typeface="文鼎粗隸" pitchFamily="65" charset="-120"/>
                        </a:rPr>
                        <a:t>)</a:t>
                      </a:r>
                      <a:endParaRPr lang="zh-TW" sz="2400" kern="100" dirty="0">
                        <a:effectLst/>
                        <a:latin typeface="文鼎粗隸" pitchFamily="65" charset="-120"/>
                        <a:ea typeface="文鼎粗隸" pitchFamily="65" charset="-120"/>
                      </a:endParaRPr>
                    </a:p>
                  </a:txBody>
                  <a:tcPr marL="10524" marR="1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2400" kern="100" dirty="0">
                          <a:effectLst/>
                          <a:latin typeface="文鼎粗隸" pitchFamily="65" charset="-120"/>
                          <a:ea typeface="文鼎粗隸" pitchFamily="65" charset="-120"/>
                        </a:rPr>
                        <a:t>5</a:t>
                      </a:r>
                      <a:endParaRPr lang="zh-TW" sz="2400" kern="100" dirty="0">
                        <a:effectLst/>
                        <a:latin typeface="文鼎粗隸" pitchFamily="65" charset="-120"/>
                        <a:ea typeface="文鼎粗隸" pitchFamily="65" charset="-120"/>
                      </a:endParaRPr>
                    </a:p>
                  </a:txBody>
                  <a:tcPr marL="10524" marR="105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xmlns="" val="15301813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476672"/>
            <a:ext cx="7772400" cy="792087"/>
          </a:xfrm>
        </p:spPr>
        <p:txBody>
          <a:bodyPr>
            <a:normAutofit/>
          </a:bodyPr>
          <a:lstStyle/>
          <a:p>
            <a:r>
              <a:rPr lang="zh-TW" altLang="en-US" dirty="0">
                <a:latin typeface="新細明體"/>
              </a:rPr>
              <a:t>六、履約階段</a:t>
            </a:r>
            <a:r>
              <a:rPr lang="en-US" altLang="zh-TW" dirty="0">
                <a:latin typeface="新細明體"/>
              </a:rPr>
              <a:t>(</a:t>
            </a:r>
            <a:r>
              <a:rPr lang="zh-TW" altLang="en-US" dirty="0">
                <a:latin typeface="新細明體"/>
              </a:rPr>
              <a:t>一</a:t>
            </a:r>
            <a:r>
              <a:rPr lang="en-US" altLang="zh-TW" dirty="0">
                <a:latin typeface="新細明體"/>
              </a:rPr>
              <a:t>)</a:t>
            </a:r>
            <a:endParaRPr lang="zh-TW" altLang="en-US" dirty="0"/>
          </a:p>
        </p:txBody>
      </p:sp>
      <p:sp>
        <p:nvSpPr>
          <p:cNvPr id="3" name="副標題 2"/>
          <p:cNvSpPr>
            <a:spLocks noGrp="1"/>
          </p:cNvSpPr>
          <p:nvPr>
            <p:ph type="subTitle" idx="1"/>
          </p:nvPr>
        </p:nvSpPr>
        <p:spPr>
          <a:xfrm>
            <a:off x="611560" y="1340768"/>
            <a:ext cx="7984976" cy="4752528"/>
          </a:xfrm>
        </p:spPr>
        <p:txBody>
          <a:bodyPr>
            <a:normAutofit/>
          </a:bodyPr>
          <a:lstStyle/>
          <a:p>
            <a:pPr algn="l"/>
            <a:r>
              <a:rPr lang="en-US" altLang="zh-TW" sz="3200" dirty="0">
                <a:solidFill>
                  <a:schemeClr val="tx1"/>
                </a:solidFill>
              </a:rPr>
              <a:t>1.</a:t>
            </a:r>
            <a:r>
              <a:rPr lang="zh-TW" altLang="en-US" sz="3200" dirty="0">
                <a:solidFill>
                  <a:schemeClr val="tx1"/>
                </a:solidFill>
              </a:rPr>
              <a:t>開工前</a:t>
            </a:r>
            <a:r>
              <a:rPr lang="zh-TW" altLang="en-US" sz="3200" dirty="0">
                <a:solidFill>
                  <a:schemeClr val="tx1"/>
                </a:solidFill>
                <a:latin typeface="新細明體"/>
              </a:rPr>
              <a:t>：</a:t>
            </a:r>
            <a:endParaRPr lang="en-US" altLang="zh-TW" sz="3200" dirty="0">
              <a:solidFill>
                <a:schemeClr val="tx1"/>
              </a:solidFill>
              <a:latin typeface="新細明體"/>
            </a:endParaRPr>
          </a:p>
          <a:p>
            <a:pPr algn="l"/>
            <a:r>
              <a:rPr lang="zh-TW" altLang="en-US" sz="3200" dirty="0">
                <a:solidFill>
                  <a:schemeClr val="tx1"/>
                </a:solidFill>
                <a:latin typeface="新細明體"/>
              </a:rPr>
              <a:t>   </a:t>
            </a:r>
            <a:r>
              <a:rPr lang="en-US" altLang="zh-TW" sz="3200" dirty="0">
                <a:solidFill>
                  <a:schemeClr val="tx1"/>
                </a:solidFill>
                <a:latin typeface="新細明體"/>
              </a:rPr>
              <a:t>(1)</a:t>
            </a:r>
            <a:r>
              <a:rPr lang="zh-TW" altLang="en-US" sz="3200" dirty="0">
                <a:solidFill>
                  <a:schemeClr val="tx1"/>
                </a:solidFill>
                <a:latin typeface="新細明體"/>
              </a:rPr>
              <a:t>召開開工前講習會</a:t>
            </a:r>
            <a:endParaRPr lang="en-US" altLang="zh-TW" sz="3200" dirty="0">
              <a:solidFill>
                <a:schemeClr val="tx1"/>
              </a:solidFill>
              <a:latin typeface="新細明體"/>
            </a:endParaRPr>
          </a:p>
          <a:p>
            <a:pPr algn="l"/>
            <a:r>
              <a:rPr lang="zh-TW" altLang="en-US" sz="3200" dirty="0">
                <a:solidFill>
                  <a:schemeClr val="tx1"/>
                </a:solidFill>
                <a:latin typeface="新細明體"/>
              </a:rPr>
              <a:t>   </a:t>
            </a:r>
            <a:r>
              <a:rPr lang="en-US" altLang="zh-TW" sz="3200" dirty="0">
                <a:solidFill>
                  <a:schemeClr val="tx1"/>
                </a:solidFill>
                <a:latin typeface="新細明體"/>
              </a:rPr>
              <a:t>(2)</a:t>
            </a:r>
            <a:r>
              <a:rPr lang="zh-TW" altLang="en-US" sz="3200" dirty="0">
                <a:solidFill>
                  <a:schemeClr val="tx1"/>
                </a:solidFill>
                <a:latin typeface="新細明體"/>
              </a:rPr>
              <a:t>通知廠商函報開工</a:t>
            </a:r>
            <a:endParaRPr lang="en-US" altLang="zh-TW" sz="3200" dirty="0">
              <a:solidFill>
                <a:schemeClr val="tx1"/>
              </a:solidFill>
              <a:latin typeface="新細明體"/>
            </a:endParaRPr>
          </a:p>
          <a:p>
            <a:pPr algn="l"/>
            <a:r>
              <a:rPr lang="zh-TW" altLang="en-US" sz="3200" dirty="0">
                <a:solidFill>
                  <a:schemeClr val="tx1"/>
                </a:solidFill>
                <a:latin typeface="新細明體"/>
              </a:rPr>
              <a:t>   </a:t>
            </a:r>
            <a:r>
              <a:rPr lang="en-US" altLang="zh-TW" sz="3200" dirty="0">
                <a:solidFill>
                  <a:schemeClr val="tx1"/>
                </a:solidFill>
                <a:latin typeface="新細明體"/>
              </a:rPr>
              <a:t>(3)</a:t>
            </a:r>
            <a:r>
              <a:rPr lang="zh-TW" altLang="en-US" sz="3200" dirty="0">
                <a:solidFill>
                  <a:schemeClr val="tx1"/>
                </a:solidFill>
                <a:latin typeface="新細明體"/>
              </a:rPr>
              <a:t>製作契約書</a:t>
            </a:r>
            <a:endParaRPr lang="en-US" altLang="zh-TW" sz="3200" dirty="0">
              <a:solidFill>
                <a:schemeClr val="tx1"/>
              </a:solidFill>
              <a:latin typeface="新細明體"/>
            </a:endParaRPr>
          </a:p>
          <a:p>
            <a:pPr algn="l"/>
            <a:r>
              <a:rPr lang="zh-TW" altLang="en-US" sz="3200" dirty="0">
                <a:solidFill>
                  <a:schemeClr val="tx1"/>
                </a:solidFill>
                <a:latin typeface="新細明體"/>
              </a:rPr>
              <a:t>   </a:t>
            </a:r>
            <a:r>
              <a:rPr lang="en-US" altLang="zh-TW" sz="3200" dirty="0">
                <a:solidFill>
                  <a:schemeClr val="tx1"/>
                </a:solidFill>
                <a:latin typeface="新細明體"/>
              </a:rPr>
              <a:t>(4)</a:t>
            </a:r>
            <a:r>
              <a:rPr lang="zh-TW" altLang="en-US" sz="3200" dirty="0">
                <a:solidFill>
                  <a:schemeClr val="tx1"/>
                </a:solidFill>
                <a:latin typeface="新細明體"/>
              </a:rPr>
              <a:t>核定三書</a:t>
            </a:r>
            <a:endParaRPr lang="en-US" altLang="zh-TW" sz="3200" dirty="0">
              <a:solidFill>
                <a:schemeClr val="tx1"/>
              </a:solidFill>
              <a:latin typeface="新細明體"/>
            </a:endParaRPr>
          </a:p>
          <a:p>
            <a:pPr algn="l"/>
            <a:r>
              <a:rPr lang="zh-TW" altLang="en-US" sz="3200" dirty="0">
                <a:solidFill>
                  <a:schemeClr val="tx1"/>
                </a:solidFill>
                <a:latin typeface="新細明體"/>
              </a:rPr>
              <a:t>   </a:t>
            </a:r>
            <a:r>
              <a:rPr lang="en-US" altLang="zh-TW" sz="3200" dirty="0">
                <a:solidFill>
                  <a:schemeClr val="tx1"/>
                </a:solidFill>
                <a:latin typeface="新細明體"/>
              </a:rPr>
              <a:t>(5)</a:t>
            </a:r>
            <a:r>
              <a:rPr lang="zh-TW" altLang="en-US" sz="3200" dirty="0">
                <a:solidFill>
                  <a:schemeClr val="tx1"/>
                </a:solidFill>
                <a:latin typeface="新細明體"/>
              </a:rPr>
              <a:t>辦理營造工程保險</a:t>
            </a:r>
            <a:endParaRPr lang="en-US" altLang="zh-TW" sz="3200" dirty="0">
              <a:solidFill>
                <a:schemeClr val="tx1"/>
              </a:solidFill>
              <a:latin typeface="新細明體"/>
            </a:endParaRPr>
          </a:p>
          <a:p>
            <a:pPr algn="l"/>
            <a:r>
              <a:rPr lang="zh-TW" altLang="en-US" sz="3200" dirty="0">
                <a:solidFill>
                  <a:schemeClr val="tx1"/>
                </a:solidFill>
                <a:latin typeface="新細明體"/>
              </a:rPr>
              <a:t>   </a:t>
            </a:r>
            <a:r>
              <a:rPr lang="en-US" altLang="zh-TW" sz="3200" dirty="0">
                <a:solidFill>
                  <a:schemeClr val="tx1"/>
                </a:solidFill>
                <a:latin typeface="新細明體"/>
              </a:rPr>
              <a:t>(6)</a:t>
            </a:r>
            <a:r>
              <a:rPr lang="zh-TW" altLang="en-US" sz="3200" dirty="0">
                <a:solidFill>
                  <a:schemeClr val="tx1"/>
                </a:solidFill>
                <a:latin typeface="新細明體"/>
              </a:rPr>
              <a:t>辦理空氣汙染防制費開工申報</a:t>
            </a:r>
            <a:endParaRPr lang="en-US" altLang="zh-TW" sz="3200" dirty="0">
              <a:solidFill>
                <a:schemeClr val="tx1"/>
              </a:solidFill>
              <a:latin typeface="新細明體"/>
            </a:endParaRPr>
          </a:p>
          <a:p>
            <a:pPr algn="l"/>
            <a:r>
              <a:rPr lang="en-US" altLang="zh-TW" sz="3200" dirty="0">
                <a:solidFill>
                  <a:schemeClr val="tx1"/>
                </a:solidFill>
                <a:latin typeface="新細明體"/>
              </a:rPr>
              <a:t>2.</a:t>
            </a:r>
            <a:r>
              <a:rPr lang="zh-TW" altLang="en-US" sz="3200" dirty="0">
                <a:solidFill>
                  <a:schemeClr val="tx1"/>
                </a:solidFill>
                <a:latin typeface="新細明體"/>
              </a:rPr>
              <a:t>工期</a:t>
            </a:r>
            <a:r>
              <a:rPr lang="en-US" altLang="zh-TW" sz="3200" dirty="0">
                <a:solidFill>
                  <a:schemeClr val="tx1"/>
                </a:solidFill>
                <a:latin typeface="標楷體" panose="03000509000000000000" pitchFamily="65" charset="-120"/>
                <a:ea typeface="標楷體" panose="03000509000000000000" pitchFamily="65" charset="-120"/>
              </a:rPr>
              <a:t>:</a:t>
            </a:r>
            <a:r>
              <a:rPr lang="en-US" altLang="zh-TW" sz="3200" dirty="0">
                <a:solidFill>
                  <a:srgbClr val="0000FF"/>
                </a:solidFill>
                <a:latin typeface="標楷體" panose="03000509000000000000" pitchFamily="65" charset="-120"/>
                <a:ea typeface="標楷體" panose="03000509000000000000" pitchFamily="65" charset="-120"/>
              </a:rPr>
              <a:t>140</a:t>
            </a:r>
            <a:r>
              <a:rPr lang="zh-TW" altLang="en-US" sz="3200" dirty="0">
                <a:solidFill>
                  <a:srgbClr val="0000FF"/>
                </a:solidFill>
                <a:latin typeface="標楷體" panose="03000509000000000000" pitchFamily="65" charset="-120"/>
                <a:ea typeface="標楷體" panose="03000509000000000000" pitchFamily="65" charset="-120"/>
              </a:rPr>
              <a:t>個日曆天</a:t>
            </a:r>
            <a:r>
              <a:rPr lang="en-US" altLang="zh-TW" sz="3200" dirty="0">
                <a:solidFill>
                  <a:schemeClr val="tx1"/>
                </a:solidFill>
                <a:latin typeface="新細明體"/>
              </a:rPr>
              <a:t>(</a:t>
            </a:r>
            <a:r>
              <a:rPr lang="en-US" altLang="zh-TW" sz="3200" dirty="0">
                <a:solidFill>
                  <a:srgbClr val="0000FF"/>
                </a:solidFill>
                <a:latin typeface="新細明體"/>
              </a:rPr>
              <a:t>109.7.6~109.11.22</a:t>
            </a:r>
            <a:r>
              <a:rPr lang="en-US" altLang="zh-TW" sz="3200" dirty="0">
                <a:solidFill>
                  <a:schemeClr val="tx1"/>
                </a:solidFill>
                <a:latin typeface="新細明體"/>
              </a:rPr>
              <a:t>)</a:t>
            </a:r>
          </a:p>
          <a:p>
            <a:pPr algn="l"/>
            <a:endParaRPr lang="en-US" altLang="zh-TW" dirty="0">
              <a:solidFill>
                <a:schemeClr val="tx1"/>
              </a:solidFill>
            </a:endParaRPr>
          </a:p>
        </p:txBody>
      </p:sp>
    </p:spTree>
    <p:extLst>
      <p:ext uri="{BB962C8B-B14F-4D97-AF65-F5344CB8AC3E}">
        <p14:creationId xmlns:p14="http://schemas.microsoft.com/office/powerpoint/2010/main" xmlns="" val="14101051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476672"/>
            <a:ext cx="7772400" cy="792087"/>
          </a:xfrm>
        </p:spPr>
        <p:txBody>
          <a:bodyPr>
            <a:normAutofit/>
          </a:bodyPr>
          <a:lstStyle/>
          <a:p>
            <a:r>
              <a:rPr lang="zh-TW" altLang="en-US" dirty="0">
                <a:latin typeface="新細明體"/>
              </a:rPr>
              <a:t>六、履約階段</a:t>
            </a:r>
            <a:r>
              <a:rPr lang="en-US" altLang="zh-TW" dirty="0">
                <a:latin typeface="新細明體"/>
              </a:rPr>
              <a:t>(</a:t>
            </a:r>
            <a:r>
              <a:rPr lang="zh-TW" altLang="en-US" dirty="0">
                <a:latin typeface="新細明體"/>
              </a:rPr>
              <a:t>二</a:t>
            </a:r>
            <a:r>
              <a:rPr lang="en-US" altLang="zh-TW" dirty="0">
                <a:latin typeface="新細明體"/>
              </a:rPr>
              <a:t>)</a:t>
            </a:r>
            <a:endParaRPr lang="zh-TW" altLang="en-US" dirty="0"/>
          </a:p>
        </p:txBody>
      </p:sp>
      <p:sp>
        <p:nvSpPr>
          <p:cNvPr id="3" name="副標題 2"/>
          <p:cNvSpPr>
            <a:spLocks noGrp="1"/>
          </p:cNvSpPr>
          <p:nvPr>
            <p:ph type="subTitle" idx="1"/>
          </p:nvPr>
        </p:nvSpPr>
        <p:spPr>
          <a:xfrm>
            <a:off x="611560" y="1340768"/>
            <a:ext cx="7984976" cy="4752528"/>
          </a:xfrm>
        </p:spPr>
        <p:txBody>
          <a:bodyPr>
            <a:normAutofit/>
          </a:bodyPr>
          <a:lstStyle/>
          <a:p>
            <a:pPr algn="l"/>
            <a:r>
              <a:rPr lang="en-US" altLang="zh-TW" sz="3200" dirty="0">
                <a:solidFill>
                  <a:schemeClr val="tx1"/>
                </a:solidFill>
              </a:rPr>
              <a:t>3.</a:t>
            </a:r>
            <a:r>
              <a:rPr lang="zh-TW" altLang="en-US" sz="3200" dirty="0">
                <a:solidFill>
                  <a:schemeClr val="tx1"/>
                </a:solidFill>
              </a:rPr>
              <a:t> 落後原因分析</a:t>
            </a:r>
            <a:r>
              <a:rPr lang="zh-TW" altLang="en-US" sz="3200" dirty="0">
                <a:solidFill>
                  <a:schemeClr val="tx1"/>
                </a:solidFill>
                <a:latin typeface="新細明體"/>
              </a:rPr>
              <a:t>：</a:t>
            </a:r>
            <a:endParaRPr lang="en-US" altLang="zh-TW" sz="3200" dirty="0">
              <a:solidFill>
                <a:schemeClr val="tx1"/>
              </a:solidFill>
              <a:latin typeface="新細明體"/>
            </a:endParaRPr>
          </a:p>
          <a:p>
            <a:pPr algn="l"/>
            <a:r>
              <a:rPr lang="zh-TW" altLang="en-US" sz="3200" dirty="0">
                <a:solidFill>
                  <a:schemeClr val="tx1"/>
                </a:solidFill>
                <a:latin typeface="新細明體"/>
              </a:rPr>
              <a:t>   </a:t>
            </a:r>
            <a:r>
              <a:rPr lang="en-US" altLang="zh-TW" sz="3200" dirty="0">
                <a:solidFill>
                  <a:schemeClr val="tx1"/>
                </a:solidFill>
                <a:latin typeface="新細明體"/>
              </a:rPr>
              <a:t>(1)</a:t>
            </a:r>
            <a:r>
              <a:rPr lang="zh-TW" altLang="en-US" sz="3200" dirty="0">
                <a:solidFill>
                  <a:schemeClr val="tx1"/>
                </a:solidFill>
                <a:latin typeface="新細明體"/>
              </a:rPr>
              <a:t>廠商同時有多件案件施作。</a:t>
            </a:r>
            <a:endParaRPr lang="en-US" altLang="zh-TW" sz="3200" dirty="0">
              <a:solidFill>
                <a:schemeClr val="tx1"/>
              </a:solidFill>
              <a:latin typeface="新細明體"/>
            </a:endParaRPr>
          </a:p>
          <a:p>
            <a:pPr algn="l"/>
            <a:r>
              <a:rPr lang="zh-TW" altLang="en-US" sz="3200" dirty="0">
                <a:solidFill>
                  <a:schemeClr val="tx1"/>
                </a:solidFill>
                <a:latin typeface="新細明體"/>
              </a:rPr>
              <a:t>   </a:t>
            </a:r>
            <a:r>
              <a:rPr lang="en-US" altLang="zh-TW" sz="3200" dirty="0">
                <a:solidFill>
                  <a:schemeClr val="tx1"/>
                </a:solidFill>
                <a:latin typeface="新細明體"/>
              </a:rPr>
              <a:t>(2)</a:t>
            </a:r>
            <a:r>
              <a:rPr lang="zh-TW" altLang="en-US" sz="3200" dirty="0">
                <a:solidFill>
                  <a:schemeClr val="tx1"/>
                </a:solidFill>
                <a:latin typeface="新細明體"/>
              </a:rPr>
              <a:t>對工期預估過於樂觀，未衡量天候及工</a:t>
            </a:r>
            <a:endParaRPr lang="en-US" altLang="zh-TW" sz="3200" dirty="0">
              <a:solidFill>
                <a:schemeClr val="tx1"/>
              </a:solidFill>
              <a:latin typeface="新細明體"/>
            </a:endParaRPr>
          </a:p>
          <a:p>
            <a:pPr algn="l"/>
            <a:r>
              <a:rPr lang="zh-TW" altLang="en-US" sz="3200" dirty="0">
                <a:solidFill>
                  <a:schemeClr val="tx1"/>
                </a:solidFill>
                <a:latin typeface="新細明體"/>
              </a:rPr>
              <a:t>       班配合度。</a:t>
            </a:r>
            <a:endParaRPr lang="en-US" altLang="zh-TW" sz="3200" dirty="0">
              <a:solidFill>
                <a:schemeClr val="tx1"/>
              </a:solidFill>
              <a:latin typeface="新細明體"/>
            </a:endParaRPr>
          </a:p>
          <a:p>
            <a:pPr algn="l"/>
            <a:r>
              <a:rPr lang="zh-TW" altLang="en-US" sz="3200" dirty="0">
                <a:solidFill>
                  <a:schemeClr val="tx1"/>
                </a:solidFill>
                <a:latin typeface="新細明體"/>
              </a:rPr>
              <a:t>   </a:t>
            </a:r>
            <a:r>
              <a:rPr lang="en-US" altLang="zh-TW" sz="3200" dirty="0">
                <a:solidFill>
                  <a:schemeClr val="tx1"/>
                </a:solidFill>
                <a:latin typeface="新細明體"/>
              </a:rPr>
              <a:t>(3)</a:t>
            </a:r>
            <a:r>
              <a:rPr lang="zh-TW" altLang="en-US" sz="3200" dirty="0">
                <a:solidFill>
                  <a:schemeClr val="tx1"/>
                </a:solidFill>
                <a:latin typeface="新細明體"/>
              </a:rPr>
              <a:t>多數遊具需訂製或向外國訂購，前置量</a:t>
            </a:r>
            <a:endParaRPr lang="en-US" altLang="zh-TW" sz="3200" dirty="0">
              <a:solidFill>
                <a:schemeClr val="tx1"/>
              </a:solidFill>
              <a:latin typeface="新細明體"/>
            </a:endParaRPr>
          </a:p>
          <a:p>
            <a:pPr algn="l"/>
            <a:r>
              <a:rPr lang="zh-TW" altLang="en-US" sz="3200" dirty="0">
                <a:solidFill>
                  <a:schemeClr val="tx1"/>
                </a:solidFill>
                <a:latin typeface="新細明體"/>
              </a:rPr>
              <a:t>       寬估，時間掌握須更精準。</a:t>
            </a:r>
            <a:r>
              <a:rPr lang="en-US" altLang="zh-TW" sz="3200" dirty="0">
                <a:solidFill>
                  <a:schemeClr val="tx1"/>
                </a:solidFill>
                <a:latin typeface="新細明體"/>
              </a:rPr>
              <a:t/>
            </a:r>
            <a:br>
              <a:rPr lang="en-US" altLang="zh-TW" sz="3200" dirty="0">
                <a:solidFill>
                  <a:schemeClr val="tx1"/>
                </a:solidFill>
                <a:latin typeface="新細明體"/>
              </a:rPr>
            </a:br>
            <a:r>
              <a:rPr lang="zh-TW" altLang="en-US" sz="3200" dirty="0">
                <a:solidFill>
                  <a:schemeClr val="tx1"/>
                </a:solidFill>
                <a:latin typeface="新細明體"/>
              </a:rPr>
              <a:t>   </a:t>
            </a:r>
            <a:r>
              <a:rPr lang="en-US" altLang="zh-TW" sz="3200" dirty="0">
                <a:solidFill>
                  <a:schemeClr val="tx1"/>
                </a:solidFill>
                <a:latin typeface="新細明體"/>
              </a:rPr>
              <a:t>(4)</a:t>
            </a:r>
            <a:r>
              <a:rPr lang="zh-TW" altLang="en-US" sz="3200" dirty="0">
                <a:solidFill>
                  <a:schemeClr val="tx1"/>
                </a:solidFill>
                <a:latin typeface="新細明體"/>
              </a:rPr>
              <a:t>材料審查進度延遲。   </a:t>
            </a:r>
            <a:endParaRPr lang="en-US" altLang="zh-TW" sz="3200" dirty="0">
              <a:solidFill>
                <a:schemeClr val="tx1"/>
              </a:solidFill>
              <a:latin typeface="新細明體"/>
            </a:endParaRPr>
          </a:p>
          <a:p>
            <a:pPr algn="l"/>
            <a:endParaRPr lang="en-US" altLang="zh-TW" dirty="0">
              <a:solidFill>
                <a:schemeClr val="tx1"/>
              </a:solidFill>
            </a:endParaRPr>
          </a:p>
        </p:txBody>
      </p:sp>
    </p:spTree>
    <p:extLst>
      <p:ext uri="{BB962C8B-B14F-4D97-AF65-F5344CB8AC3E}">
        <p14:creationId xmlns:p14="http://schemas.microsoft.com/office/powerpoint/2010/main" xmlns="" val="2082414829"/>
      </p:ext>
    </p:extLst>
  </p:cSld>
  <p:clrMapOvr>
    <a:masterClrMapping/>
  </p:clrMapOvr>
</p:sld>
</file>

<file path=ppt/theme/theme1.xml><?xml version="1.0" encoding="utf-8"?>
<a:theme xmlns:a="http://schemas.openxmlformats.org/drawingml/2006/main" name="模板页面">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自定义 47">
      <a:majorFont>
        <a:latin typeface="Segoe UI"/>
        <a:ea typeface="微软雅黑"/>
        <a:cs typeface=""/>
      </a:majorFont>
      <a:minorFont>
        <a:latin typeface="Segoe U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lnSpc>
            <a:spcPct val="130000"/>
          </a:lnSpc>
          <a:buNone/>
          <a:defRPr sz="1200" smtClean="0">
            <a:solidFill>
              <a:schemeClr val="bg1">
                <a:lumMod val="50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1260</TotalTime>
  <Words>7873</Words>
  <Application>Microsoft Office PowerPoint</Application>
  <PresentationFormat>如螢幕大小 (4:3)</PresentationFormat>
  <Paragraphs>1296</Paragraphs>
  <Slides>114</Slides>
  <Notes>85</Notes>
  <HiddenSlides>0</HiddenSlides>
  <MMClips>0</MMClips>
  <ScaleCrop>false</ScaleCrop>
  <HeadingPairs>
    <vt:vector size="4" baseType="variant">
      <vt:variant>
        <vt:lpstr>佈景主題</vt:lpstr>
      </vt:variant>
      <vt:variant>
        <vt:i4>2</vt:i4>
      </vt:variant>
      <vt:variant>
        <vt:lpstr>投影片標題</vt:lpstr>
      </vt:variant>
      <vt:variant>
        <vt:i4>114</vt:i4>
      </vt:variant>
    </vt:vector>
  </HeadingPairs>
  <TitlesOfParts>
    <vt:vector size="116" baseType="lpstr">
      <vt:lpstr>模板页面</vt:lpstr>
      <vt:lpstr>Office 佈景主題</vt:lpstr>
      <vt:lpstr>校園遊戲場之申請、規劃、 招標採購-工程最有利標 注意事項與經驗分享 場次:大業國小 109.12.09</vt:lpstr>
      <vt:lpstr>簡報大綱</vt:lpstr>
      <vt:lpstr>一、緣起</vt:lpstr>
      <vt:lpstr>二、申請階段(一)</vt:lpstr>
      <vt:lpstr>投影片 5</vt:lpstr>
      <vt:lpstr>投影片 6</vt:lpstr>
      <vt:lpstr>二、申請階段(一)</vt:lpstr>
      <vt:lpstr>一、申請階段(二)</vt:lpstr>
      <vt:lpstr>投影片 9</vt:lpstr>
      <vt:lpstr>投影片 10</vt:lpstr>
      <vt:lpstr>投影片 11</vt:lpstr>
      <vt:lpstr>投影片 12</vt:lpstr>
      <vt:lpstr>二、申請階段(三)</vt:lpstr>
      <vt:lpstr>二、申請階段(四)</vt:lpstr>
      <vt:lpstr>二、申請階段(五)</vt:lpstr>
      <vt:lpstr>二、申請階段(六)</vt:lpstr>
      <vt:lpstr>二、申請階段(七)</vt:lpstr>
      <vt:lpstr>二、申請階段(八)</vt:lpstr>
      <vt:lpstr>二、申請階段(九)</vt:lpstr>
      <vt:lpstr>三、規劃階段</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四、設計階段</vt:lpstr>
      <vt:lpstr>四、設計階段(一)</vt:lpstr>
      <vt:lpstr>投影片 43</vt:lpstr>
      <vt:lpstr>投影片 44</vt:lpstr>
      <vt:lpstr>投影片 45</vt:lpstr>
      <vt:lpstr>四、設計階段(二)</vt:lpstr>
      <vt:lpstr>四、設計階段(三)</vt:lpstr>
      <vt:lpstr>投影片 48</vt:lpstr>
      <vt:lpstr>投影片 49</vt:lpstr>
      <vt:lpstr>投影片 50</vt:lpstr>
      <vt:lpstr>四、設計階段(四)</vt:lpstr>
      <vt:lpstr>四、設計階段(五)</vt:lpstr>
      <vt:lpstr>投影片 53</vt:lpstr>
      <vt:lpstr>投影片 54</vt:lpstr>
      <vt:lpstr>投影片 55</vt:lpstr>
      <vt:lpstr>投影片 56</vt:lpstr>
      <vt:lpstr>四、設計階段(六)</vt:lpstr>
      <vt:lpstr>四、設計階段(七)</vt:lpstr>
      <vt:lpstr>四、設計階段(七)</vt:lpstr>
      <vt:lpstr>審查意見回覆表</vt:lpstr>
      <vt:lpstr>平面配置圖-模擬圖</vt:lpstr>
      <vt:lpstr>彩虹攀爬牆</vt:lpstr>
      <vt:lpstr>三層土丘</vt:lpstr>
      <vt:lpstr>多功能造型陀螺</vt:lpstr>
      <vt:lpstr>彩虹滑梯</vt:lpstr>
      <vt:lpstr>四、設計階段(八)</vt:lpstr>
      <vt:lpstr>四、設計階段(九)</vt:lpstr>
      <vt:lpstr>審查意見回覆表</vt:lpstr>
      <vt:lpstr>審查意見回覆表</vt:lpstr>
      <vt:lpstr>審查意見回覆表</vt:lpstr>
      <vt:lpstr>地坪配置圖 圖說A1-05</vt:lpstr>
      <vt:lpstr>剖面圖(一)</vt:lpstr>
      <vt:lpstr>四、設計階段(十)</vt:lpstr>
      <vt:lpstr>四、設計階段(十一)</vt:lpstr>
      <vt:lpstr>五、工程招標階段</vt:lpstr>
      <vt:lpstr>招標方式查詢</vt:lpstr>
      <vt:lpstr>招標方式查詢</vt:lpstr>
      <vt:lpstr>招標方式查詢</vt:lpstr>
      <vt:lpstr>投影片 79</vt:lpstr>
      <vt:lpstr>招標方式統計表</vt:lpstr>
      <vt:lpstr>特色遊戲場 招標方式</vt:lpstr>
      <vt:lpstr>107-(109.11)招標方式趨勢統計表</vt:lpstr>
      <vt:lpstr>五、招標階段</vt:lpstr>
      <vt:lpstr>五、招標階段</vt:lpstr>
      <vt:lpstr>招標作業前準備工作</vt:lpstr>
      <vt:lpstr>招標文件準備~搜尋工程會</vt:lpstr>
      <vt:lpstr>機關辦理最有利標簽辦文件範例</vt:lpstr>
      <vt:lpstr>招標文件~以適用最有利標為例</vt:lpstr>
      <vt:lpstr>招標文件~以適用最有利標為例</vt:lpstr>
      <vt:lpstr>招標文件~以取最有利標精神為例</vt:lpstr>
      <vt:lpstr>招標相關文件及表格</vt:lpstr>
      <vt:lpstr>招標文件清單~務必使用最新版本(工程)</vt:lpstr>
      <vt:lpstr>招標文件清單~務必使用最新版本(工程)</vt:lpstr>
      <vt:lpstr>招標文件清單~務必使用最新版本(工程)</vt:lpstr>
      <vt:lpstr>(工程有利標)採購評選須知 二、評選標準 </vt:lpstr>
      <vt:lpstr>(工程有利標)採購評選須知 二、評選標準 </vt:lpstr>
      <vt:lpstr>(工程有利標)採購評選須知 二、評選標準 </vt:lpstr>
      <vt:lpstr>六、履約階段(一)</vt:lpstr>
      <vt:lpstr>六、履約階段(二)</vt:lpstr>
      <vt:lpstr>六、履約階段(三)</vt:lpstr>
      <vt:lpstr>六、履約階段(四)</vt:lpstr>
      <vt:lpstr>八、遊戲場檢驗階段</vt:lpstr>
      <vt:lpstr>兒童遊戲場合格保證書符合之標準</vt:lpstr>
      <vt:lpstr>國內兒童遊戲場設施安全檢驗之認證服務機構</vt:lpstr>
      <vt:lpstr>取得兒童遊戲場設施安全相關檢驗認證之檢驗機構如下</vt:lpstr>
      <vt:lpstr>取得兒童遊戲場設施安全相關檢驗認證之檢驗機構如下</vt:lpstr>
      <vt:lpstr>取得兒童遊戲場設施安全相關檢驗認證之檢驗機構如下</vt:lpstr>
      <vt:lpstr>取得兒童遊戲場設施安全相關檢驗認證之檢驗機構如下</vt:lpstr>
      <vt:lpstr>檢驗遭遇問題</vt:lpstr>
      <vt:lpstr>檢驗遭遇問題</vt:lpstr>
      <vt:lpstr>七、結語(心得分享)</vt:lpstr>
      <vt:lpstr>七、結語(心得分享)</vt:lpstr>
      <vt:lpstr>七、結語(心得分享)</vt:lpstr>
      <vt:lpstr>投影片 114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91</cp:revision>
  <dcterms:created xsi:type="dcterms:W3CDTF">2020-11-15T00:12:03Z</dcterms:created>
  <dcterms:modified xsi:type="dcterms:W3CDTF">2020-12-08T23:46:29Z</dcterms:modified>
</cp:coreProperties>
</file>