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5" r:id="rId1"/>
  </p:sldMasterIdLst>
  <p:notesMasterIdLst>
    <p:notesMasterId r:id="rId33"/>
  </p:notesMasterIdLst>
  <p:handoutMasterIdLst>
    <p:handoutMasterId r:id="rId34"/>
  </p:handoutMasterIdLst>
  <p:sldIdLst>
    <p:sldId id="256" r:id="rId2"/>
    <p:sldId id="300" r:id="rId3"/>
    <p:sldId id="303" r:id="rId4"/>
    <p:sldId id="295" r:id="rId5"/>
    <p:sldId id="301" r:id="rId6"/>
    <p:sldId id="306" r:id="rId7"/>
    <p:sldId id="359" r:id="rId8"/>
    <p:sldId id="408" r:id="rId9"/>
    <p:sldId id="409" r:id="rId10"/>
    <p:sldId id="404" r:id="rId11"/>
    <p:sldId id="407" r:id="rId12"/>
    <p:sldId id="403" r:id="rId13"/>
    <p:sldId id="410" r:id="rId14"/>
    <p:sldId id="405" r:id="rId15"/>
    <p:sldId id="411" r:id="rId16"/>
    <p:sldId id="412" r:id="rId17"/>
    <p:sldId id="364" r:id="rId18"/>
    <p:sldId id="370" r:id="rId19"/>
    <p:sldId id="372" r:id="rId20"/>
    <p:sldId id="378" r:id="rId21"/>
    <p:sldId id="377" r:id="rId22"/>
    <p:sldId id="376" r:id="rId23"/>
    <p:sldId id="381" r:id="rId24"/>
    <p:sldId id="380" r:id="rId25"/>
    <p:sldId id="379" r:id="rId26"/>
    <p:sldId id="388" r:id="rId27"/>
    <p:sldId id="396" r:id="rId28"/>
    <p:sldId id="397" r:id="rId29"/>
    <p:sldId id="415" r:id="rId30"/>
    <p:sldId id="413" r:id="rId31"/>
    <p:sldId id="393" r:id="rId32"/>
  </p:sldIdLst>
  <p:sldSz cx="12169775" cy="685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66"/>
    <a:srgbClr val="FFFF00"/>
    <a:srgbClr val="FFFF66"/>
    <a:srgbClr val="FAECFA"/>
    <a:srgbClr val="66FF33"/>
    <a:srgbClr val="CCFF99"/>
    <a:srgbClr val="FF9900"/>
    <a:srgbClr val="99FF9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00" autoAdjust="0"/>
    <p:restoredTop sz="94660"/>
  </p:normalViewPr>
  <p:slideViewPr>
    <p:cSldViewPr>
      <p:cViewPr varScale="1">
        <p:scale>
          <a:sx n="77" d="100"/>
          <a:sy n="77" d="100"/>
        </p:scale>
        <p:origin x="77" y="192"/>
      </p:cViewPr>
      <p:guideLst>
        <p:guide orient="horz" pos="2160"/>
        <p:guide pos="2880"/>
        <p:guide orient="horz" pos="2161"/>
        <p:guide pos="3833"/>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248828-38F6-44D1-9BE5-758188D2F530}" type="datetimeFigureOut">
              <a:rPr lang="zh-TW" altLang="en-US" smtClean="0"/>
              <a:t>2020/7/29</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6A75E9-4C12-4ADC-8490-807F9CEDC996}" type="slidenum">
              <a:rPr lang="zh-TW" altLang="en-US" smtClean="0"/>
              <a:t>‹#›</a:t>
            </a:fld>
            <a:endParaRPr lang="zh-TW" altLang="en-US"/>
          </a:p>
        </p:txBody>
      </p:sp>
    </p:spTree>
    <p:extLst>
      <p:ext uri="{BB962C8B-B14F-4D97-AF65-F5344CB8AC3E}">
        <p14:creationId xmlns:p14="http://schemas.microsoft.com/office/powerpoint/2010/main" val="920614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D208B-7F05-454D-A3B8-1085A57A9275}" type="datetimeFigureOut">
              <a:rPr lang="zh-TW" altLang="en-US" smtClean="0"/>
              <a:t>2020/7/29</a:t>
            </a:fld>
            <a:endParaRPr lang="zh-TW" altLang="en-US"/>
          </a:p>
        </p:txBody>
      </p:sp>
      <p:sp>
        <p:nvSpPr>
          <p:cNvPr id="4" name="投影片圖像版面配置區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CD7E1D-D4DF-4F6F-BB99-C89BCFD02A24}" type="slidenum">
              <a:rPr lang="zh-TW" altLang="en-US" smtClean="0"/>
              <a:t>‹#›</a:t>
            </a:fld>
            <a:endParaRPr lang="zh-TW" altLang="en-US"/>
          </a:p>
        </p:txBody>
      </p:sp>
    </p:spTree>
    <p:extLst>
      <p:ext uri="{BB962C8B-B14F-4D97-AF65-F5344CB8AC3E}">
        <p14:creationId xmlns:p14="http://schemas.microsoft.com/office/powerpoint/2010/main" val="243915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t>4</a:t>
            </a:fld>
            <a:endParaRPr lang="zh-TW" altLang="en-US"/>
          </a:p>
        </p:txBody>
      </p:sp>
    </p:spTree>
    <p:extLst>
      <p:ext uri="{BB962C8B-B14F-4D97-AF65-F5344CB8AC3E}">
        <p14:creationId xmlns:p14="http://schemas.microsoft.com/office/powerpoint/2010/main" val="271692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t>7</a:t>
            </a:fld>
            <a:endParaRPr lang="zh-TW" altLang="en-US"/>
          </a:p>
        </p:txBody>
      </p:sp>
    </p:spTree>
    <p:extLst>
      <p:ext uri="{BB962C8B-B14F-4D97-AF65-F5344CB8AC3E}">
        <p14:creationId xmlns:p14="http://schemas.microsoft.com/office/powerpoint/2010/main" val="413973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9570" name="投影片圖像版面配置區 1"/>
          <p:cNvSpPr>
            <a:spLocks noGrp="1" noRot="1" noChangeAspect="1" noTextEdit="1"/>
          </p:cNvSpPr>
          <p:nvPr>
            <p:ph type="sldImg"/>
          </p:nvPr>
        </p:nvSpPr>
        <p:spPr>
          <a:xfrm>
            <a:off x="96838" y="741363"/>
            <a:ext cx="6602412" cy="3721100"/>
          </a:xfrm>
          <a:ln/>
        </p:spPr>
      </p:sp>
      <p:sp>
        <p:nvSpPr>
          <p:cNvPr id="109571" name="備忘稿版面配置區 2"/>
          <p:cNvSpPr>
            <a:spLocks noGrp="1"/>
          </p:cNvSpPr>
          <p:nvPr>
            <p:ph type="body" idx="1"/>
          </p:nvPr>
        </p:nvSpPr>
        <p:spPr>
          <a:xfrm>
            <a:off x="895350" y="4711700"/>
            <a:ext cx="4995863" cy="4465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46" tIns="50023" rIns="100046" bIns="50023"/>
          <a:lstStyle/>
          <a:p>
            <a:r>
              <a:rPr lang="zh-TW" altLang="en-US" smtClean="0">
                <a:latin typeface="Arial" panose="020B0604020202020204" pitchFamily="34" charset="0"/>
              </a:rPr>
              <a:t>何時用到</a:t>
            </a:r>
            <a:r>
              <a:rPr lang="en-US" altLang="zh-TW" smtClean="0">
                <a:latin typeface="Arial" panose="020B0604020202020204" pitchFamily="34" charset="0"/>
              </a:rPr>
              <a:t>?</a:t>
            </a:r>
          </a:p>
        </p:txBody>
      </p:sp>
      <p:sp>
        <p:nvSpPr>
          <p:cNvPr id="109572" name="投影片編號版面配置區 3"/>
          <p:cNvSpPr txBox="1">
            <a:spLocks noGrp="1" noChangeArrowheads="1"/>
          </p:cNvSpPr>
          <p:nvPr/>
        </p:nvSpPr>
        <p:spPr bwMode="auto">
          <a:xfrm>
            <a:off x="3846513" y="9426575"/>
            <a:ext cx="2947987"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046" tIns="50023" rIns="100046" bIns="50023" anchor="b"/>
          <a:lstStyle>
            <a:lvl1pPr defTabSz="992188">
              <a:defRPr kumimoji="1">
                <a:solidFill>
                  <a:schemeClr val="tx1"/>
                </a:solidFill>
                <a:latin typeface="Tahoma" panose="020B0604030504040204" pitchFamily="34" charset="0"/>
                <a:ea typeface="新細明體" panose="02020500000000000000" pitchFamily="18" charset="-120"/>
              </a:defRPr>
            </a:lvl1pPr>
            <a:lvl2pPr marL="742950" indent="-285750" defTabSz="992188">
              <a:defRPr kumimoji="1">
                <a:solidFill>
                  <a:schemeClr val="tx1"/>
                </a:solidFill>
                <a:latin typeface="Tahoma" panose="020B0604030504040204" pitchFamily="34" charset="0"/>
                <a:ea typeface="新細明體" panose="02020500000000000000" pitchFamily="18" charset="-120"/>
              </a:defRPr>
            </a:lvl2pPr>
            <a:lvl3pPr marL="1143000" indent="-228600" defTabSz="992188">
              <a:defRPr kumimoji="1">
                <a:solidFill>
                  <a:schemeClr val="tx1"/>
                </a:solidFill>
                <a:latin typeface="Tahoma" panose="020B0604030504040204" pitchFamily="34" charset="0"/>
                <a:ea typeface="新細明體" panose="02020500000000000000" pitchFamily="18" charset="-120"/>
              </a:defRPr>
            </a:lvl3pPr>
            <a:lvl4pPr marL="1600200" indent="-228600" defTabSz="992188">
              <a:defRPr kumimoji="1">
                <a:solidFill>
                  <a:schemeClr val="tx1"/>
                </a:solidFill>
                <a:latin typeface="Tahoma" panose="020B0604030504040204" pitchFamily="34" charset="0"/>
                <a:ea typeface="新細明體" panose="02020500000000000000" pitchFamily="18" charset="-120"/>
              </a:defRPr>
            </a:lvl4pPr>
            <a:lvl5pPr marL="2057400" indent="-228600" defTabSz="992188">
              <a:defRPr kumimoji="1">
                <a:solidFill>
                  <a:schemeClr val="tx1"/>
                </a:solidFill>
                <a:latin typeface="Tahoma" panose="020B0604030504040204" pitchFamily="34" charset="0"/>
                <a:ea typeface="新細明體" panose="02020500000000000000" pitchFamily="18" charset="-120"/>
              </a:defRPr>
            </a:lvl5pPr>
            <a:lvl6pPr marL="2514600" indent="-228600" defTabSz="992188"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defTabSz="992188"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defTabSz="992188"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defTabSz="992188"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r"/>
            <a:fld id="{C8C6AE3A-1C62-4B6C-984F-D825A95BDB23}" type="slidenum">
              <a:rPr lang="en-US" altLang="zh-TW" sz="1300">
                <a:latin typeface="Times New Roman" panose="02020603050405020304" pitchFamily="18" charset="0"/>
              </a:rPr>
              <a:pPr algn="r"/>
              <a:t>29</a:t>
            </a:fld>
            <a:endParaRPr lang="en-US" altLang="zh-TW" sz="1300">
              <a:latin typeface="Times New Roman" panose="02020603050405020304" pitchFamily="18" charset="0"/>
            </a:endParaRPr>
          </a:p>
        </p:txBody>
      </p:sp>
    </p:spTree>
    <p:extLst>
      <p:ext uri="{BB962C8B-B14F-4D97-AF65-F5344CB8AC3E}">
        <p14:creationId xmlns:p14="http://schemas.microsoft.com/office/powerpoint/2010/main" val="2374595529"/>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69778" cy="685958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2300849" cy="6859589"/>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3004" y="1122623"/>
            <a:ext cx="8775549" cy="2388153"/>
          </a:xfrm>
        </p:spPr>
        <p:txBody>
          <a:bodyPr anchor="b">
            <a:normAutofit/>
          </a:bodyPr>
          <a:lstStyle>
            <a:lvl1pPr algn="l">
              <a:defRPr sz="4791"/>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73004" y="3602872"/>
            <a:ext cx="8775549" cy="1656145"/>
          </a:xfrm>
        </p:spPr>
        <p:txBody>
          <a:bodyPr>
            <a:normAutofit/>
          </a:bodyPr>
          <a:lstStyle>
            <a:lvl1pPr marL="0" indent="0" algn="l">
              <a:buNone/>
              <a:defRPr sz="1996" cap="all" baseline="0">
                <a:solidFill>
                  <a:schemeClr val="tx2"/>
                </a:solidFill>
              </a:defRPr>
            </a:lvl1pPr>
            <a:lvl2pPr marL="456377" indent="0" algn="ctr">
              <a:buNone/>
              <a:defRPr sz="1996"/>
            </a:lvl2pPr>
            <a:lvl3pPr marL="912754" indent="0" algn="ctr">
              <a:buNone/>
              <a:defRPr sz="1797"/>
            </a:lvl3pPr>
            <a:lvl4pPr marL="1369131" indent="0" algn="ctr">
              <a:buNone/>
              <a:defRPr sz="1597"/>
            </a:lvl4pPr>
            <a:lvl5pPr marL="1825508" indent="0" algn="ctr">
              <a:buNone/>
              <a:defRPr sz="1597"/>
            </a:lvl5pPr>
            <a:lvl6pPr marL="2281885" indent="0" algn="ctr">
              <a:buNone/>
              <a:defRPr sz="1597"/>
            </a:lvl6pPr>
            <a:lvl7pPr marL="2738262" indent="0" algn="ctr">
              <a:buNone/>
              <a:defRPr sz="1597"/>
            </a:lvl7pPr>
            <a:lvl8pPr marL="3194639" indent="0" algn="ctr">
              <a:buNone/>
              <a:defRPr sz="1597"/>
            </a:lvl8pPr>
            <a:lvl9pPr marL="3651016" indent="0" algn="ctr">
              <a:buNone/>
              <a:defRPr sz="1597"/>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064609" y="5411454"/>
            <a:ext cx="2738199" cy="365210"/>
          </a:xfrm>
        </p:spPr>
        <p:txBody>
          <a:body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11"/>
          </p:nvPr>
        </p:nvSpPr>
        <p:spPr>
          <a:xfrm>
            <a:off x="1873003" y="5411454"/>
            <a:ext cx="5115544" cy="365210"/>
          </a:xfrm>
        </p:spPr>
        <p:txBody>
          <a:bodyPr/>
          <a:lstStyle/>
          <a:p>
            <a:endParaRPr lang="zh-TW" altLang="en-US"/>
          </a:p>
        </p:txBody>
      </p:sp>
      <p:sp>
        <p:nvSpPr>
          <p:cNvPr id="6" name="Slide Number Placeholder 5"/>
          <p:cNvSpPr>
            <a:spLocks noGrp="1"/>
          </p:cNvSpPr>
          <p:nvPr>
            <p:ph type="sldNum" sz="quarter" idx="12"/>
          </p:nvPr>
        </p:nvSpPr>
        <p:spPr>
          <a:xfrm>
            <a:off x="9878870" y="5411452"/>
            <a:ext cx="769683" cy="365210"/>
          </a:xfrm>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409385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39330" y="4305661"/>
            <a:ext cx="9894286" cy="819545"/>
          </a:xfrm>
        </p:spPr>
        <p:txBody>
          <a:bodyPr anchor="b">
            <a:normAutofit/>
          </a:bodyPr>
          <a:lstStyle>
            <a:lvl1pPr>
              <a:defRPr sz="3194"/>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39330" y="606566"/>
            <a:ext cx="9894285" cy="330054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4"/>
            </a:lvl1pPr>
          </a:lstStyle>
          <a:p>
            <a:pPr marL="0" lvl="0" indent="0">
              <a:buNone/>
            </a:pPr>
            <a:r>
              <a:rPr lang="zh-TW" altLang="en-US" smtClean="0"/>
              <a:t>按一下圖示以新增圖片</a:t>
            </a:r>
            <a:endParaRPr lang="en-US" dirty="0"/>
          </a:p>
        </p:txBody>
      </p:sp>
      <p:sp>
        <p:nvSpPr>
          <p:cNvPr id="4" name="Text Placeholder 3"/>
          <p:cNvSpPr>
            <a:spLocks noGrp="1"/>
          </p:cNvSpPr>
          <p:nvPr>
            <p:ph type="body" sz="half" idx="2"/>
          </p:nvPr>
        </p:nvSpPr>
        <p:spPr>
          <a:xfrm>
            <a:off x="1139284" y="5125207"/>
            <a:ext cx="9892792" cy="682630"/>
          </a:xfrm>
        </p:spPr>
        <p:txBody>
          <a:bodyPr>
            <a:normAutofit/>
          </a:bodyPr>
          <a:lstStyle>
            <a:lvl1pPr marL="0" indent="0">
              <a:buNone/>
              <a:defRPr sz="15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878966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139376" y="609741"/>
            <a:ext cx="9887897" cy="3429794"/>
          </a:xfrm>
        </p:spPr>
        <p:txBody>
          <a:bodyPr anchor="ctr">
            <a:normAutofit/>
          </a:bodyPr>
          <a:lstStyle>
            <a:lvl1pPr>
              <a:defRPr sz="3594"/>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139330" y="4420623"/>
            <a:ext cx="9886404" cy="1371917"/>
          </a:xfrm>
        </p:spPr>
        <p:txBody>
          <a:bodyPr anchor="ctr">
            <a:normAutofit/>
          </a:bodyPr>
          <a:lstStyle>
            <a:lvl1pPr marL="0" indent="0">
              <a:buNone/>
              <a:defRPr sz="17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440269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3576" y="609741"/>
            <a:ext cx="9285794" cy="2749065"/>
          </a:xfrm>
        </p:spPr>
        <p:txBody>
          <a:bodyPr anchor="ctr">
            <a:normAutofit/>
          </a:bodyPr>
          <a:lstStyle>
            <a:lvl1pPr>
              <a:defRPr sz="3594"/>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17508" y="3366336"/>
            <a:ext cx="8736344" cy="549095"/>
          </a:xfrm>
        </p:spPr>
        <p:txBody>
          <a:bodyPr anchor="t">
            <a:normAutofit/>
          </a:bodyPr>
          <a:lstStyle>
            <a:lvl1pPr marL="0" indent="0">
              <a:buNone/>
              <a:defRPr sz="13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4" name="Text Placeholder 3"/>
          <p:cNvSpPr>
            <a:spLocks noGrp="1"/>
          </p:cNvSpPr>
          <p:nvPr>
            <p:ph type="body" sz="half" idx="2"/>
          </p:nvPr>
        </p:nvSpPr>
        <p:spPr>
          <a:xfrm>
            <a:off x="1139330" y="4310917"/>
            <a:ext cx="9887944" cy="1489841"/>
          </a:xfrm>
        </p:spPr>
        <p:txBody>
          <a:bodyPr anchor="ctr">
            <a:normAutofit/>
          </a:bodyPr>
          <a:lstStyle>
            <a:lvl1pPr marL="0" indent="0">
              <a:buNone/>
              <a:defRPr sz="17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
        <p:nvSpPr>
          <p:cNvPr id="60" name="TextBox 59"/>
          <p:cNvSpPr txBox="1"/>
          <p:nvPr/>
        </p:nvSpPr>
        <p:spPr>
          <a:xfrm>
            <a:off x="901865" y="732564"/>
            <a:ext cx="608489" cy="584911"/>
          </a:xfrm>
          <a:prstGeom prst="rect">
            <a:avLst/>
          </a:prstGeom>
        </p:spPr>
        <p:txBody>
          <a:bodyPr vert="horz" lIns="91273" tIns="45637" rIns="91273" bIns="4563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86" dirty="0">
                <a:solidFill>
                  <a:schemeClr val="tx1"/>
                </a:solidFill>
                <a:effectLst/>
              </a:rPr>
              <a:t>“</a:t>
            </a:r>
          </a:p>
        </p:txBody>
      </p:sp>
      <p:sp>
        <p:nvSpPr>
          <p:cNvPr id="61" name="TextBox 60"/>
          <p:cNvSpPr txBox="1"/>
          <p:nvPr/>
        </p:nvSpPr>
        <p:spPr>
          <a:xfrm>
            <a:off x="10518161" y="2765612"/>
            <a:ext cx="608489" cy="584911"/>
          </a:xfrm>
          <a:prstGeom prst="rect">
            <a:avLst/>
          </a:prstGeom>
        </p:spPr>
        <p:txBody>
          <a:bodyPr vert="horz" lIns="91273" tIns="45637" rIns="91273" bIns="45637"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86" dirty="0">
                <a:solidFill>
                  <a:schemeClr val="tx1"/>
                </a:solidFill>
                <a:effectLst/>
              </a:rPr>
              <a:t>”</a:t>
            </a:r>
          </a:p>
        </p:txBody>
      </p:sp>
    </p:spTree>
    <p:extLst>
      <p:ext uri="{BB962C8B-B14F-4D97-AF65-F5344CB8AC3E}">
        <p14:creationId xmlns:p14="http://schemas.microsoft.com/office/powerpoint/2010/main" val="834831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39330" y="2134535"/>
            <a:ext cx="9887943" cy="2512417"/>
          </a:xfrm>
        </p:spPr>
        <p:txBody>
          <a:bodyPr anchor="b">
            <a:normAutofit/>
          </a:bodyPr>
          <a:lstStyle>
            <a:lvl1pPr>
              <a:defRPr sz="3594"/>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139284" y="4658734"/>
            <a:ext cx="9886450" cy="1140908"/>
          </a:xfrm>
        </p:spPr>
        <p:txBody>
          <a:bodyPr anchor="t">
            <a:normAutofit/>
          </a:bodyPr>
          <a:lstStyle>
            <a:lvl1pPr marL="0" indent="0">
              <a:buNone/>
              <a:defRPr sz="17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587474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1139332" y="609741"/>
            <a:ext cx="9887940" cy="1905441"/>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1139330" y="2675082"/>
            <a:ext cx="3191071" cy="685959"/>
          </a:xfrm>
        </p:spPr>
        <p:txBody>
          <a:bodyPr anchor="b">
            <a:noAutofit/>
          </a:bodyPr>
          <a:lstStyle>
            <a:lvl1pPr marL="0" indent="0">
              <a:lnSpc>
                <a:spcPct val="90000"/>
              </a:lnSpc>
              <a:buNone/>
              <a:defRPr sz="23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8" name="Text Placeholder 3"/>
          <p:cNvSpPr>
            <a:spLocks noGrp="1"/>
          </p:cNvSpPr>
          <p:nvPr>
            <p:ph type="body" sz="half" idx="15"/>
          </p:nvPr>
        </p:nvSpPr>
        <p:spPr>
          <a:xfrm>
            <a:off x="1125862" y="3361041"/>
            <a:ext cx="3202886" cy="2431499"/>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9" name="Text Placeholder 4"/>
          <p:cNvSpPr>
            <a:spLocks noGrp="1"/>
          </p:cNvSpPr>
          <p:nvPr>
            <p:ph type="body" sz="quarter" idx="3"/>
          </p:nvPr>
        </p:nvSpPr>
        <p:spPr>
          <a:xfrm>
            <a:off x="4506537" y="2678255"/>
            <a:ext cx="3178580" cy="685959"/>
          </a:xfrm>
        </p:spPr>
        <p:txBody>
          <a:bodyPr anchor="b">
            <a:noAutofit/>
          </a:bodyPr>
          <a:lstStyle>
            <a:lvl1pPr marL="0" indent="0">
              <a:lnSpc>
                <a:spcPct val="90000"/>
              </a:lnSpc>
              <a:buNone/>
              <a:defRPr sz="23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10" name="Text Placeholder 3"/>
          <p:cNvSpPr>
            <a:spLocks noGrp="1"/>
          </p:cNvSpPr>
          <p:nvPr>
            <p:ph type="body" sz="half" idx="16"/>
          </p:nvPr>
        </p:nvSpPr>
        <p:spPr>
          <a:xfrm>
            <a:off x="4496002" y="3364214"/>
            <a:ext cx="3190004" cy="2431499"/>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11" name="Text Placeholder 4"/>
          <p:cNvSpPr>
            <a:spLocks noGrp="1"/>
          </p:cNvSpPr>
          <p:nvPr>
            <p:ph type="body" sz="quarter" idx="13"/>
          </p:nvPr>
        </p:nvSpPr>
        <p:spPr>
          <a:xfrm>
            <a:off x="7838128" y="2675082"/>
            <a:ext cx="3189144" cy="685959"/>
          </a:xfrm>
        </p:spPr>
        <p:txBody>
          <a:bodyPr anchor="b">
            <a:noAutofit/>
          </a:bodyPr>
          <a:lstStyle>
            <a:lvl1pPr marL="0" indent="0">
              <a:lnSpc>
                <a:spcPct val="90000"/>
              </a:lnSpc>
              <a:buNone/>
              <a:defRPr sz="23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12" name="Text Placeholder 3"/>
          <p:cNvSpPr>
            <a:spLocks noGrp="1"/>
          </p:cNvSpPr>
          <p:nvPr>
            <p:ph type="body" sz="half" idx="17"/>
          </p:nvPr>
        </p:nvSpPr>
        <p:spPr>
          <a:xfrm>
            <a:off x="7838128" y="3361041"/>
            <a:ext cx="3189144" cy="2431499"/>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979192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1139331" y="609741"/>
            <a:ext cx="9887941" cy="1905441"/>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1139332" y="4405616"/>
            <a:ext cx="3189415" cy="576395"/>
          </a:xfrm>
        </p:spPr>
        <p:txBody>
          <a:bodyPr anchor="b">
            <a:noAutofit/>
          </a:bodyPr>
          <a:lstStyle>
            <a:lvl1pPr marL="0" indent="0">
              <a:lnSpc>
                <a:spcPct val="90000"/>
              </a:lnSpc>
              <a:buNone/>
              <a:defRPr sz="19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20" name="Picture Placeholder 2"/>
          <p:cNvSpPr>
            <a:spLocks noGrp="1" noChangeAspect="1"/>
          </p:cNvSpPr>
          <p:nvPr>
            <p:ph type="pic" idx="15"/>
          </p:nvPr>
        </p:nvSpPr>
        <p:spPr>
          <a:xfrm>
            <a:off x="1139332" y="2667615"/>
            <a:ext cx="3189415" cy="152435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6" dirty="0"/>
            </a:lvl1pPr>
          </a:lstStyle>
          <a:p>
            <a:pPr marL="0" lvl="0" indent="0">
              <a:buNone/>
            </a:pPr>
            <a:r>
              <a:rPr lang="zh-TW" altLang="en-US" smtClean="0"/>
              <a:t>按一下圖示以新增圖片</a:t>
            </a:r>
            <a:endParaRPr lang="en-US" dirty="0"/>
          </a:p>
        </p:txBody>
      </p:sp>
      <p:sp>
        <p:nvSpPr>
          <p:cNvPr id="21" name="Text Placeholder 3"/>
          <p:cNvSpPr>
            <a:spLocks noGrp="1"/>
          </p:cNvSpPr>
          <p:nvPr>
            <p:ph type="body" sz="half" idx="18"/>
          </p:nvPr>
        </p:nvSpPr>
        <p:spPr>
          <a:xfrm>
            <a:off x="1139332" y="4982012"/>
            <a:ext cx="3189415" cy="818032"/>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22" name="Text Placeholder 4"/>
          <p:cNvSpPr>
            <a:spLocks noGrp="1"/>
          </p:cNvSpPr>
          <p:nvPr>
            <p:ph type="body" sz="quarter" idx="3"/>
          </p:nvPr>
        </p:nvSpPr>
        <p:spPr>
          <a:xfrm>
            <a:off x="4480870" y="4405616"/>
            <a:ext cx="3194566" cy="576395"/>
          </a:xfrm>
        </p:spPr>
        <p:txBody>
          <a:bodyPr anchor="b">
            <a:noAutofit/>
          </a:bodyPr>
          <a:lstStyle>
            <a:lvl1pPr marL="0" indent="0">
              <a:lnSpc>
                <a:spcPct val="90000"/>
              </a:lnSpc>
              <a:buNone/>
              <a:defRPr sz="19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80870" y="2667615"/>
            <a:ext cx="3193109" cy="152435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6" dirty="0"/>
            </a:lvl1pPr>
          </a:lstStyle>
          <a:p>
            <a:pPr marL="0" lvl="0" indent="0">
              <a:buNone/>
            </a:pPr>
            <a:r>
              <a:rPr lang="zh-TW" altLang="en-US" smtClean="0"/>
              <a:t>按一下圖示以新增圖片</a:t>
            </a:r>
            <a:endParaRPr lang="en-US" dirty="0"/>
          </a:p>
        </p:txBody>
      </p:sp>
      <p:sp>
        <p:nvSpPr>
          <p:cNvPr id="24" name="Text Placeholder 3"/>
          <p:cNvSpPr>
            <a:spLocks noGrp="1"/>
          </p:cNvSpPr>
          <p:nvPr>
            <p:ph type="body" sz="half" idx="19"/>
          </p:nvPr>
        </p:nvSpPr>
        <p:spPr>
          <a:xfrm>
            <a:off x="4479412" y="4982010"/>
            <a:ext cx="3194566" cy="810530"/>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25" name="Text Placeholder 4"/>
          <p:cNvSpPr>
            <a:spLocks noGrp="1"/>
          </p:cNvSpPr>
          <p:nvPr>
            <p:ph type="body" sz="quarter" idx="13"/>
          </p:nvPr>
        </p:nvSpPr>
        <p:spPr>
          <a:xfrm>
            <a:off x="7838253" y="4405615"/>
            <a:ext cx="3184925" cy="576395"/>
          </a:xfrm>
        </p:spPr>
        <p:txBody>
          <a:bodyPr anchor="b">
            <a:noAutofit/>
          </a:bodyPr>
          <a:lstStyle>
            <a:lvl1pPr marL="0" indent="0">
              <a:lnSpc>
                <a:spcPct val="90000"/>
              </a:lnSpc>
              <a:buNone/>
              <a:defRPr sz="19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26" name="Picture Placeholder 2"/>
          <p:cNvSpPr>
            <a:spLocks noGrp="1" noChangeAspect="1"/>
          </p:cNvSpPr>
          <p:nvPr>
            <p:ph type="pic" idx="22"/>
          </p:nvPr>
        </p:nvSpPr>
        <p:spPr>
          <a:xfrm>
            <a:off x="7838128" y="2667615"/>
            <a:ext cx="3189145" cy="1524353"/>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6" dirty="0"/>
            </a:lvl1pPr>
          </a:lstStyle>
          <a:p>
            <a:pPr marL="0" lvl="0" indent="0">
              <a:buNone/>
            </a:pPr>
            <a:r>
              <a:rPr lang="zh-TW" altLang="en-US" smtClean="0"/>
              <a:t>按一下圖示以新增圖片</a:t>
            </a:r>
            <a:endParaRPr lang="en-US" dirty="0"/>
          </a:p>
        </p:txBody>
      </p:sp>
      <p:sp>
        <p:nvSpPr>
          <p:cNvPr id="27" name="Text Placeholder 3"/>
          <p:cNvSpPr>
            <a:spLocks noGrp="1"/>
          </p:cNvSpPr>
          <p:nvPr>
            <p:ph type="body" sz="half" idx="20"/>
          </p:nvPr>
        </p:nvSpPr>
        <p:spPr>
          <a:xfrm>
            <a:off x="7838128" y="4982008"/>
            <a:ext cx="3189144" cy="810533"/>
          </a:xfrm>
        </p:spPr>
        <p:txBody>
          <a:bodyPr anchor="t">
            <a:normAutofit/>
          </a:bodyPr>
          <a:lstStyle>
            <a:lvl1pPr marL="0" indent="0">
              <a:buNone/>
              <a:defRPr sz="1397"/>
            </a:lvl1pPr>
            <a:lvl2pPr marL="456377" indent="0">
              <a:buNone/>
              <a:defRPr sz="1198"/>
            </a:lvl2pPr>
            <a:lvl3pPr marL="912754" indent="0">
              <a:buNone/>
              <a:defRPr sz="998"/>
            </a:lvl3pPr>
            <a:lvl4pPr marL="1369131" indent="0">
              <a:buNone/>
              <a:defRPr sz="898"/>
            </a:lvl4pPr>
            <a:lvl5pPr marL="1825508" indent="0">
              <a:buNone/>
              <a:defRPr sz="898"/>
            </a:lvl5pPr>
            <a:lvl6pPr marL="2281885" indent="0">
              <a:buNone/>
              <a:defRPr sz="898"/>
            </a:lvl6pPr>
            <a:lvl7pPr marL="2738262" indent="0">
              <a:buNone/>
              <a:defRPr sz="898"/>
            </a:lvl7pPr>
            <a:lvl8pPr marL="3194639" indent="0">
              <a:buNone/>
              <a:defRPr sz="898"/>
            </a:lvl8pPr>
            <a:lvl9pPr marL="3651016" indent="0">
              <a:buNone/>
              <a:defRPr sz="898"/>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653297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649844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5917" y="609741"/>
            <a:ext cx="2001356" cy="5182801"/>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39329" y="609741"/>
            <a:ext cx="7734465" cy="5182801"/>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1618423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324969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39330" y="1419555"/>
            <a:ext cx="9887942" cy="2853398"/>
          </a:xfrm>
        </p:spPr>
        <p:txBody>
          <a:bodyPr anchor="b">
            <a:normAutofit/>
          </a:bodyPr>
          <a:lstStyle>
            <a:lvl1pPr>
              <a:defRPr sz="3594"/>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39330" y="4425387"/>
            <a:ext cx="9887942" cy="1375094"/>
          </a:xfrm>
        </p:spPr>
        <p:txBody>
          <a:bodyPr>
            <a:normAutofit/>
          </a:bodyPr>
          <a:lstStyle>
            <a:lvl1pPr marL="0" indent="0">
              <a:buNone/>
              <a:defRPr sz="1797" cap="all" baseline="0">
                <a:solidFill>
                  <a:schemeClr val="tx1">
                    <a:tint val="75000"/>
                  </a:schemeClr>
                </a:solidFill>
              </a:defRPr>
            </a:lvl1pPr>
            <a:lvl2pPr marL="456377" indent="0">
              <a:buNone/>
              <a:defRPr sz="1797">
                <a:solidFill>
                  <a:schemeClr val="tx1">
                    <a:tint val="75000"/>
                  </a:schemeClr>
                </a:solidFill>
              </a:defRPr>
            </a:lvl2pPr>
            <a:lvl3pPr marL="912754" indent="0">
              <a:buNone/>
              <a:defRPr sz="1797">
                <a:solidFill>
                  <a:schemeClr val="tx1">
                    <a:tint val="75000"/>
                  </a:schemeClr>
                </a:solidFill>
              </a:defRPr>
            </a:lvl3pPr>
            <a:lvl4pPr marL="1369131" indent="0">
              <a:buNone/>
              <a:defRPr sz="1597">
                <a:solidFill>
                  <a:schemeClr val="tx1">
                    <a:tint val="75000"/>
                  </a:schemeClr>
                </a:solidFill>
              </a:defRPr>
            </a:lvl4pPr>
            <a:lvl5pPr marL="1825508" indent="0">
              <a:buNone/>
              <a:defRPr sz="1597">
                <a:solidFill>
                  <a:schemeClr val="tx1">
                    <a:tint val="75000"/>
                  </a:schemeClr>
                </a:solidFill>
              </a:defRPr>
            </a:lvl5pPr>
            <a:lvl6pPr marL="2281885" indent="0">
              <a:buNone/>
              <a:defRPr sz="1597">
                <a:solidFill>
                  <a:schemeClr val="tx1">
                    <a:tint val="75000"/>
                  </a:schemeClr>
                </a:solidFill>
              </a:defRPr>
            </a:lvl6pPr>
            <a:lvl7pPr marL="2738262" indent="0">
              <a:buNone/>
              <a:defRPr sz="1597">
                <a:solidFill>
                  <a:schemeClr val="tx1">
                    <a:tint val="75000"/>
                  </a:schemeClr>
                </a:solidFill>
              </a:defRPr>
            </a:lvl7pPr>
            <a:lvl8pPr marL="3194639" indent="0">
              <a:buNone/>
              <a:defRPr sz="1597">
                <a:solidFill>
                  <a:schemeClr val="tx1">
                    <a:tint val="75000"/>
                  </a:schemeClr>
                </a:solidFill>
              </a:defRPr>
            </a:lvl8pPr>
            <a:lvl9pPr marL="3651016" indent="0">
              <a:buNone/>
              <a:defRPr sz="1597">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946068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39330" y="2250007"/>
            <a:ext cx="4869496" cy="354253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60949" y="2250007"/>
            <a:ext cx="4866324" cy="3542534"/>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359517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139330" y="619270"/>
            <a:ext cx="9887942" cy="147830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522" y="2250007"/>
            <a:ext cx="4641307" cy="824103"/>
          </a:xfrm>
        </p:spPr>
        <p:txBody>
          <a:bodyPr anchor="b"/>
          <a:lstStyle>
            <a:lvl1pPr marL="0" indent="0">
              <a:lnSpc>
                <a:spcPct val="90000"/>
              </a:lnSpc>
              <a:buNone/>
              <a:defRPr sz="23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4" name="Content Placeholder 3"/>
          <p:cNvSpPr>
            <a:spLocks noGrp="1"/>
          </p:cNvSpPr>
          <p:nvPr>
            <p:ph sz="half" idx="2"/>
          </p:nvPr>
        </p:nvSpPr>
        <p:spPr>
          <a:xfrm>
            <a:off x="1139330" y="3074109"/>
            <a:ext cx="4869498" cy="271843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89140" y="2250006"/>
            <a:ext cx="4638132" cy="824103"/>
          </a:xfrm>
        </p:spPr>
        <p:txBody>
          <a:bodyPr anchor="b"/>
          <a:lstStyle>
            <a:lvl1pPr marL="0" indent="0">
              <a:lnSpc>
                <a:spcPct val="90000"/>
              </a:lnSpc>
              <a:buNone/>
              <a:defRPr sz="2396" b="0" cap="all" baseline="0">
                <a:solidFill>
                  <a:schemeClr val="tx1"/>
                </a:solidFill>
              </a:defRPr>
            </a:lvl1pPr>
            <a:lvl2pPr marL="456377" indent="0">
              <a:buNone/>
              <a:defRPr sz="1996" b="1"/>
            </a:lvl2pPr>
            <a:lvl3pPr marL="912754" indent="0">
              <a:buNone/>
              <a:defRPr sz="1797" b="1"/>
            </a:lvl3pPr>
            <a:lvl4pPr marL="1369131" indent="0">
              <a:buNone/>
              <a:defRPr sz="1597" b="1"/>
            </a:lvl4pPr>
            <a:lvl5pPr marL="1825508" indent="0">
              <a:buNone/>
              <a:defRPr sz="1597" b="1"/>
            </a:lvl5pPr>
            <a:lvl6pPr marL="2281885" indent="0">
              <a:buNone/>
              <a:defRPr sz="1597" b="1"/>
            </a:lvl6pPr>
            <a:lvl7pPr marL="2738262" indent="0">
              <a:buNone/>
              <a:defRPr sz="1597" b="1"/>
            </a:lvl7pPr>
            <a:lvl8pPr marL="3194639" indent="0">
              <a:buNone/>
              <a:defRPr sz="1597" b="1"/>
            </a:lvl8pPr>
            <a:lvl9pPr marL="3651016" indent="0">
              <a:buNone/>
              <a:defRPr sz="1597" b="1"/>
            </a:lvl9pPr>
          </a:lstStyle>
          <a:p>
            <a:pPr lvl="0"/>
            <a:r>
              <a:rPr lang="zh-TW" altLang="en-US" smtClean="0"/>
              <a:t>編輯母片文字樣式</a:t>
            </a:r>
          </a:p>
        </p:txBody>
      </p:sp>
      <p:sp>
        <p:nvSpPr>
          <p:cNvPr id="6" name="Content Placeholder 5"/>
          <p:cNvSpPr>
            <a:spLocks noGrp="1"/>
          </p:cNvSpPr>
          <p:nvPr>
            <p:ph sz="quarter" idx="4"/>
          </p:nvPr>
        </p:nvSpPr>
        <p:spPr>
          <a:xfrm>
            <a:off x="6160949" y="3074109"/>
            <a:ext cx="4866323" cy="2718430"/>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4109337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85309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2717454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4615" y="609742"/>
            <a:ext cx="3849008" cy="1640264"/>
          </a:xfrm>
        </p:spPr>
        <p:txBody>
          <a:bodyPr anchor="b"/>
          <a:lstStyle>
            <a:lvl1pPr>
              <a:defRPr sz="3194"/>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146801" y="592803"/>
            <a:ext cx="5880470" cy="5199738"/>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144615" y="2250007"/>
            <a:ext cx="3849008" cy="3542534"/>
          </a:xfrm>
        </p:spPr>
        <p:txBody>
          <a:bodyPr/>
          <a:lstStyle>
            <a:lvl1pPr marL="0" indent="0">
              <a:buNone/>
              <a:defRPr sz="15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6401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39332" y="609741"/>
            <a:ext cx="5923690" cy="1640266"/>
          </a:xfrm>
        </p:spPr>
        <p:txBody>
          <a:bodyPr anchor="b"/>
          <a:lstStyle>
            <a:lvl1pPr>
              <a:defRPr sz="3194"/>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367267" y="609743"/>
            <a:ext cx="3660006" cy="51827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4"/>
            </a:lvl1pPr>
            <a:lvl2pPr marL="456377" indent="0">
              <a:buNone/>
              <a:defRPr sz="2795"/>
            </a:lvl2pPr>
            <a:lvl3pPr marL="912754" indent="0">
              <a:buNone/>
              <a:defRPr sz="2396"/>
            </a:lvl3pPr>
            <a:lvl4pPr marL="1369131" indent="0">
              <a:buNone/>
              <a:defRPr sz="1996"/>
            </a:lvl4pPr>
            <a:lvl5pPr marL="1825508" indent="0">
              <a:buNone/>
              <a:defRPr sz="1996"/>
            </a:lvl5pPr>
            <a:lvl6pPr marL="2281885" indent="0">
              <a:buNone/>
              <a:defRPr sz="1996"/>
            </a:lvl6pPr>
            <a:lvl7pPr marL="2738262" indent="0">
              <a:buNone/>
              <a:defRPr sz="1996"/>
            </a:lvl7pPr>
            <a:lvl8pPr marL="3194639" indent="0">
              <a:buNone/>
              <a:defRPr sz="1996"/>
            </a:lvl8pPr>
            <a:lvl9pPr marL="3651016" indent="0">
              <a:buNone/>
              <a:defRPr sz="1996"/>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39330" y="2250007"/>
            <a:ext cx="5923693" cy="3542534"/>
          </a:xfrm>
        </p:spPr>
        <p:txBody>
          <a:bodyPr/>
          <a:lstStyle>
            <a:lvl1pPr marL="0" indent="0">
              <a:buNone/>
              <a:defRPr sz="1597"/>
            </a:lvl1pPr>
            <a:lvl2pPr marL="456377" indent="0">
              <a:buNone/>
              <a:defRPr sz="1397"/>
            </a:lvl2pPr>
            <a:lvl3pPr marL="912754" indent="0">
              <a:buNone/>
              <a:defRPr sz="1198"/>
            </a:lvl3pPr>
            <a:lvl4pPr marL="1369131" indent="0">
              <a:buNone/>
              <a:defRPr sz="998"/>
            </a:lvl4pPr>
            <a:lvl5pPr marL="1825508" indent="0">
              <a:buNone/>
              <a:defRPr sz="998"/>
            </a:lvl5pPr>
            <a:lvl6pPr marL="2281885" indent="0">
              <a:buNone/>
              <a:defRPr sz="998"/>
            </a:lvl6pPr>
            <a:lvl7pPr marL="2738262" indent="0">
              <a:buNone/>
              <a:defRPr sz="998"/>
            </a:lvl7pPr>
            <a:lvl8pPr marL="3194639" indent="0">
              <a:buNone/>
              <a:defRPr sz="998"/>
            </a:lvl8pPr>
            <a:lvl9pPr marL="3651016" indent="0">
              <a:buNone/>
              <a:defRPr sz="998"/>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14779341-2317-4235-A5F8-123D90B062F4}" type="datetimeFigureOut">
              <a:rPr lang="zh-TW" altLang="en-US" smtClean="0"/>
              <a:pPr/>
              <a:t>2020/7/29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135775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69778" cy="685958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62" y="1"/>
            <a:ext cx="12031915" cy="6859589"/>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39332" y="618661"/>
            <a:ext cx="9887940" cy="1478912"/>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39332" y="2250008"/>
            <a:ext cx="9887941" cy="3542534"/>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443328" y="5884639"/>
            <a:ext cx="2738199" cy="365210"/>
          </a:xfrm>
          <a:prstGeom prst="rect">
            <a:avLst/>
          </a:prstGeom>
        </p:spPr>
        <p:txBody>
          <a:bodyPr vert="horz" lIns="91440" tIns="45720" rIns="91440" bIns="45720" rtlCol="0" anchor="ctr"/>
          <a:lstStyle>
            <a:lvl1pPr algn="r">
              <a:defRPr sz="1048">
                <a:solidFill>
                  <a:schemeClr val="tx1">
                    <a:tint val="75000"/>
                  </a:schemeClr>
                </a:solidFill>
              </a:defRPr>
            </a:lvl1pPr>
          </a:lstStyle>
          <a:p>
            <a:fld id="{14779341-2317-4235-A5F8-123D90B062F4}" type="datetimeFigureOut">
              <a:rPr lang="zh-TW" altLang="en-US" smtClean="0"/>
              <a:pPr/>
              <a:t>2020/7/29</a:t>
            </a:fld>
            <a:endParaRPr lang="zh-TW" altLang="en-US"/>
          </a:p>
        </p:txBody>
      </p:sp>
      <p:sp>
        <p:nvSpPr>
          <p:cNvPr id="5" name="Footer Placeholder 4"/>
          <p:cNvSpPr>
            <a:spLocks noGrp="1"/>
          </p:cNvSpPr>
          <p:nvPr>
            <p:ph type="ftr" sz="quarter" idx="3"/>
          </p:nvPr>
        </p:nvSpPr>
        <p:spPr>
          <a:xfrm>
            <a:off x="1139331" y="5884638"/>
            <a:ext cx="6227935" cy="365210"/>
          </a:xfrm>
          <a:prstGeom prst="rect">
            <a:avLst/>
          </a:prstGeom>
        </p:spPr>
        <p:txBody>
          <a:bodyPr vert="horz" lIns="91440" tIns="45720" rIns="91440" bIns="45720" rtlCol="0" anchor="ctr"/>
          <a:lstStyle>
            <a:lvl1pPr algn="l">
              <a:defRPr sz="1048" cap="all" baseline="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10257589" y="5884637"/>
            <a:ext cx="769683" cy="365210"/>
          </a:xfrm>
          <a:prstGeom prst="rect">
            <a:avLst/>
          </a:prstGeom>
        </p:spPr>
        <p:txBody>
          <a:bodyPr vert="horz" lIns="91440" tIns="45720" rIns="91440" bIns="45720" rtlCol="0" anchor="ctr"/>
          <a:lstStyle>
            <a:lvl1pPr algn="r">
              <a:defRPr sz="1048">
                <a:solidFill>
                  <a:schemeClr val="tx1">
                    <a:tint val="75000"/>
                  </a:schemeClr>
                </a:solidFill>
              </a:defRPr>
            </a:lvl1pPr>
          </a:lstStyle>
          <a:p>
            <a:fld id="{016AB57A-FDB5-44F2-B49C-15BF6F507296}" type="slidenum">
              <a:rPr lang="zh-TW" altLang="en-US" smtClean="0"/>
              <a:pPr/>
              <a:t>‹#›</a:t>
            </a:fld>
            <a:endParaRPr lang="zh-TW" altLang="en-US"/>
          </a:p>
        </p:txBody>
      </p:sp>
    </p:spTree>
    <p:extLst>
      <p:ext uri="{BB962C8B-B14F-4D97-AF65-F5344CB8AC3E}">
        <p14:creationId xmlns:p14="http://schemas.microsoft.com/office/powerpoint/2010/main" val="1805760243"/>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 id="2147484377" r:id="rId12"/>
    <p:sldLayoutId id="2147484378" r:id="rId13"/>
    <p:sldLayoutId id="2147484379" r:id="rId14"/>
    <p:sldLayoutId id="2147484380" r:id="rId15"/>
    <p:sldLayoutId id="2147484381" r:id="rId16"/>
    <p:sldLayoutId id="2147484382" r:id="rId17"/>
  </p:sldLayoutIdLst>
  <p:txStyles>
    <p:title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p:titleStyle>
    <p:bodyStyle>
      <a:lvl1pPr marL="228189" indent="-228189" algn="l" defTabSz="912754" rtl="0" eaLnBrk="1" latinLnBrk="0" hangingPunct="1">
        <a:lnSpc>
          <a:spcPct val="120000"/>
        </a:lnSpc>
        <a:spcBef>
          <a:spcPts val="998"/>
        </a:spcBef>
        <a:buSzPct val="125000"/>
        <a:buFont typeface="Arial" panose="020B0604020202020204" pitchFamily="34" charset="0"/>
        <a:buChar char="•"/>
        <a:defRPr sz="2396" kern="1200">
          <a:solidFill>
            <a:schemeClr val="tx1"/>
          </a:solidFill>
          <a:latin typeface="+mn-lt"/>
          <a:ea typeface="+mn-ea"/>
          <a:cs typeface="+mn-cs"/>
        </a:defRPr>
      </a:lvl1pPr>
      <a:lvl2pPr marL="684566" indent="-228189" algn="l" defTabSz="912754" rtl="0" eaLnBrk="1" latinLnBrk="0" hangingPunct="1">
        <a:lnSpc>
          <a:spcPct val="120000"/>
        </a:lnSpc>
        <a:spcBef>
          <a:spcPts val="499"/>
        </a:spcBef>
        <a:buSzPct val="125000"/>
        <a:buFont typeface="Arial" panose="020B0604020202020204" pitchFamily="34" charset="0"/>
        <a:buChar char="•"/>
        <a:defRPr sz="1996" kern="1200">
          <a:solidFill>
            <a:schemeClr val="tx1"/>
          </a:solidFill>
          <a:latin typeface="+mn-lt"/>
          <a:ea typeface="+mn-ea"/>
          <a:cs typeface="+mn-cs"/>
        </a:defRPr>
      </a:lvl2pPr>
      <a:lvl3pPr marL="1140943" indent="-228189" algn="l" defTabSz="912754" rtl="0" eaLnBrk="1" latinLnBrk="0" hangingPunct="1">
        <a:lnSpc>
          <a:spcPct val="120000"/>
        </a:lnSpc>
        <a:spcBef>
          <a:spcPts val="499"/>
        </a:spcBef>
        <a:buSzPct val="125000"/>
        <a:buFont typeface="Arial" panose="020B0604020202020204" pitchFamily="34" charset="0"/>
        <a:buChar char="•"/>
        <a:defRPr sz="1797" kern="1200">
          <a:solidFill>
            <a:schemeClr val="tx1"/>
          </a:solidFill>
          <a:latin typeface="+mn-lt"/>
          <a:ea typeface="+mn-ea"/>
          <a:cs typeface="+mn-cs"/>
        </a:defRPr>
      </a:lvl3pPr>
      <a:lvl4pPr marL="1597320" indent="-228189" algn="l" defTabSz="912754" rtl="0" eaLnBrk="1" latinLnBrk="0" hangingPunct="1">
        <a:lnSpc>
          <a:spcPct val="120000"/>
        </a:lnSpc>
        <a:spcBef>
          <a:spcPts val="499"/>
        </a:spcBef>
        <a:buSzPct val="125000"/>
        <a:buFont typeface="Arial" panose="020B0604020202020204" pitchFamily="34" charset="0"/>
        <a:buChar char="•"/>
        <a:defRPr sz="1597" kern="1200">
          <a:solidFill>
            <a:schemeClr val="tx1"/>
          </a:solidFill>
          <a:latin typeface="+mn-lt"/>
          <a:ea typeface="+mn-ea"/>
          <a:cs typeface="+mn-cs"/>
        </a:defRPr>
      </a:lvl4pPr>
      <a:lvl5pPr marL="2053697" indent="-228189" algn="l" defTabSz="912754" rtl="0" eaLnBrk="1" latinLnBrk="0" hangingPunct="1">
        <a:lnSpc>
          <a:spcPct val="120000"/>
        </a:lnSpc>
        <a:spcBef>
          <a:spcPts val="499"/>
        </a:spcBef>
        <a:buSzPct val="125000"/>
        <a:buFont typeface="Arial" panose="020B0604020202020204" pitchFamily="34" charset="0"/>
        <a:buChar char="•"/>
        <a:defRPr sz="1597" kern="1200">
          <a:solidFill>
            <a:schemeClr val="tx1"/>
          </a:solidFill>
          <a:latin typeface="+mn-lt"/>
          <a:ea typeface="+mn-ea"/>
          <a:cs typeface="+mn-cs"/>
        </a:defRPr>
      </a:lvl5pPr>
      <a:lvl6pPr marL="2510074" indent="-228189" algn="l" defTabSz="912754" rtl="0" eaLnBrk="1" latinLnBrk="0" hangingPunct="1">
        <a:lnSpc>
          <a:spcPct val="120000"/>
        </a:lnSpc>
        <a:spcBef>
          <a:spcPts val="499"/>
        </a:spcBef>
        <a:buSzPct val="125000"/>
        <a:buFont typeface="Arial" panose="020B0604020202020204" pitchFamily="34" charset="0"/>
        <a:buChar char="•"/>
        <a:defRPr sz="1397" kern="1200">
          <a:solidFill>
            <a:schemeClr val="tx1"/>
          </a:solidFill>
          <a:latin typeface="+mn-lt"/>
          <a:ea typeface="+mn-ea"/>
          <a:cs typeface="+mn-cs"/>
        </a:defRPr>
      </a:lvl6pPr>
      <a:lvl7pPr marL="2966451" indent="-228189" algn="l" defTabSz="912754" rtl="0" eaLnBrk="1" latinLnBrk="0" hangingPunct="1">
        <a:lnSpc>
          <a:spcPct val="120000"/>
        </a:lnSpc>
        <a:spcBef>
          <a:spcPts val="499"/>
        </a:spcBef>
        <a:buSzPct val="125000"/>
        <a:buFont typeface="Arial" panose="020B0604020202020204" pitchFamily="34" charset="0"/>
        <a:buChar char="•"/>
        <a:defRPr sz="1397" kern="1200">
          <a:solidFill>
            <a:schemeClr val="tx1"/>
          </a:solidFill>
          <a:latin typeface="+mn-lt"/>
          <a:ea typeface="+mn-ea"/>
          <a:cs typeface="+mn-cs"/>
        </a:defRPr>
      </a:lvl7pPr>
      <a:lvl8pPr marL="3422828" indent="-228189" algn="l" defTabSz="912754" rtl="0" eaLnBrk="1" latinLnBrk="0" hangingPunct="1">
        <a:lnSpc>
          <a:spcPct val="120000"/>
        </a:lnSpc>
        <a:spcBef>
          <a:spcPts val="499"/>
        </a:spcBef>
        <a:buSzPct val="125000"/>
        <a:buFont typeface="Arial" panose="020B0604020202020204" pitchFamily="34" charset="0"/>
        <a:buChar char="•"/>
        <a:defRPr sz="1397" kern="1200">
          <a:solidFill>
            <a:schemeClr val="tx1"/>
          </a:solidFill>
          <a:latin typeface="+mn-lt"/>
          <a:ea typeface="+mn-ea"/>
          <a:cs typeface="+mn-cs"/>
        </a:defRPr>
      </a:lvl8pPr>
      <a:lvl9pPr marL="3879205" indent="-228189" algn="l" defTabSz="912754" rtl="0" eaLnBrk="1" latinLnBrk="0" hangingPunct="1">
        <a:lnSpc>
          <a:spcPct val="120000"/>
        </a:lnSpc>
        <a:spcBef>
          <a:spcPts val="499"/>
        </a:spcBef>
        <a:buSzPct val="125000"/>
        <a:buFont typeface="Arial" panose="020B0604020202020204" pitchFamily="34" charset="0"/>
        <a:buChar char="•"/>
        <a:defRPr sz="1397" kern="1200">
          <a:solidFill>
            <a:schemeClr val="tx1"/>
          </a:solidFill>
          <a:latin typeface="+mn-lt"/>
          <a:ea typeface="+mn-ea"/>
          <a:cs typeface="+mn-cs"/>
        </a:defRPr>
      </a:lvl9pPr>
    </p:bodyStyle>
    <p:otherStyle>
      <a:defPPr>
        <a:defRPr lang="en-US"/>
      </a:defPPr>
      <a:lvl1pPr marL="0" algn="l" defTabSz="912754" rtl="0" eaLnBrk="1" latinLnBrk="0" hangingPunct="1">
        <a:defRPr sz="1797" kern="1200">
          <a:solidFill>
            <a:schemeClr val="tx1"/>
          </a:solidFill>
          <a:latin typeface="+mn-lt"/>
          <a:ea typeface="+mn-ea"/>
          <a:cs typeface="+mn-cs"/>
        </a:defRPr>
      </a:lvl1pPr>
      <a:lvl2pPr marL="456377" algn="l" defTabSz="912754" rtl="0" eaLnBrk="1" latinLnBrk="0" hangingPunct="1">
        <a:defRPr sz="1797" kern="1200">
          <a:solidFill>
            <a:schemeClr val="tx1"/>
          </a:solidFill>
          <a:latin typeface="+mn-lt"/>
          <a:ea typeface="+mn-ea"/>
          <a:cs typeface="+mn-cs"/>
        </a:defRPr>
      </a:lvl2pPr>
      <a:lvl3pPr marL="912754" algn="l" defTabSz="912754" rtl="0" eaLnBrk="1" latinLnBrk="0" hangingPunct="1">
        <a:defRPr sz="1797" kern="1200">
          <a:solidFill>
            <a:schemeClr val="tx1"/>
          </a:solidFill>
          <a:latin typeface="+mn-lt"/>
          <a:ea typeface="+mn-ea"/>
          <a:cs typeface="+mn-cs"/>
        </a:defRPr>
      </a:lvl3pPr>
      <a:lvl4pPr marL="1369131" algn="l" defTabSz="912754" rtl="0" eaLnBrk="1" latinLnBrk="0" hangingPunct="1">
        <a:defRPr sz="1797" kern="1200">
          <a:solidFill>
            <a:schemeClr val="tx1"/>
          </a:solidFill>
          <a:latin typeface="+mn-lt"/>
          <a:ea typeface="+mn-ea"/>
          <a:cs typeface="+mn-cs"/>
        </a:defRPr>
      </a:lvl4pPr>
      <a:lvl5pPr marL="1825508" algn="l" defTabSz="912754" rtl="0" eaLnBrk="1" latinLnBrk="0" hangingPunct="1">
        <a:defRPr sz="1797" kern="1200">
          <a:solidFill>
            <a:schemeClr val="tx1"/>
          </a:solidFill>
          <a:latin typeface="+mn-lt"/>
          <a:ea typeface="+mn-ea"/>
          <a:cs typeface="+mn-cs"/>
        </a:defRPr>
      </a:lvl5pPr>
      <a:lvl6pPr marL="2281885" algn="l" defTabSz="912754" rtl="0" eaLnBrk="1" latinLnBrk="0" hangingPunct="1">
        <a:defRPr sz="1797" kern="1200">
          <a:solidFill>
            <a:schemeClr val="tx1"/>
          </a:solidFill>
          <a:latin typeface="+mn-lt"/>
          <a:ea typeface="+mn-ea"/>
          <a:cs typeface="+mn-cs"/>
        </a:defRPr>
      </a:lvl6pPr>
      <a:lvl7pPr marL="2738262" algn="l" defTabSz="912754" rtl="0" eaLnBrk="1" latinLnBrk="0" hangingPunct="1">
        <a:defRPr sz="1797" kern="1200">
          <a:solidFill>
            <a:schemeClr val="tx1"/>
          </a:solidFill>
          <a:latin typeface="+mn-lt"/>
          <a:ea typeface="+mn-ea"/>
          <a:cs typeface="+mn-cs"/>
        </a:defRPr>
      </a:lvl7pPr>
      <a:lvl8pPr marL="3194639" algn="l" defTabSz="912754" rtl="0" eaLnBrk="1" latinLnBrk="0" hangingPunct="1">
        <a:defRPr sz="1797" kern="1200">
          <a:solidFill>
            <a:schemeClr val="tx1"/>
          </a:solidFill>
          <a:latin typeface="+mn-lt"/>
          <a:ea typeface="+mn-ea"/>
          <a:cs typeface="+mn-cs"/>
        </a:defRPr>
      </a:lvl8pPr>
      <a:lvl9pPr marL="3651016" algn="l" defTabSz="912754" rtl="0" eaLnBrk="1" latinLnBrk="0" hangingPunct="1">
        <a:defRPr sz="17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100.08.19&#26368;&#26377;&#21033;&#27161;&#35611;&#32681;&#27284;&#26696;(((&#27861;&#21209;&#37096;)))/&#26368;&#26377;&#21033;&#27161;&#35611;&#32681;&#38468;&#20214;/&#26696;1-&#26368;&#20302;&#27161;&#26696;&#20363;---&#30406;&#26685;&#25505;&#36092;---&#33495;&#26647;&#28040;&#38450;&#23616;.pp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1.&#36969;&#29992;&#28310;&#29992;&#21462;&#26368;&#26377;&#21033;&#27161;&#26696;&#20363;&#36899;&#32080;/1.&#27861;&#35215;&amp;&#22522;&#26412;/&#22522;&#26412;---&#35413;&#20998;&#34920;(&#21443;&#32771;).ppt" TargetMode="External"/><Relationship Id="rId4" Type="http://schemas.openxmlformats.org/officeDocument/2006/relationships/hyperlink" Target="100.08.19&#26368;&#26377;&#21033;&#27161;&#35611;&#32681;&#27284;&#26696;(((&#27861;&#21209;&#37096;)))/&#26368;&#26377;&#21033;&#27161;&#35611;&#32681;&#38468;&#20214;/&#26696;2--&#26368;&#26377;&#21033;&#27161;&#26696;&#20363;---&#30406;&#26685;&#25505;&#36092;---&#33495;&#26647;&#28040;&#38450;&#23616;.pp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48" y="66965"/>
            <a:ext cx="1141627" cy="986565"/>
          </a:xfrm>
          <a:prstGeom prst="rect">
            <a:avLst/>
          </a:prstGeom>
        </p:spPr>
      </p:pic>
      <p:sp>
        <p:nvSpPr>
          <p:cNvPr id="11" name="標題 1"/>
          <p:cNvSpPr txBox="1">
            <a:spLocks/>
          </p:cNvSpPr>
          <p:nvPr/>
        </p:nvSpPr>
        <p:spPr>
          <a:xfrm>
            <a:off x="1476375" y="765498"/>
            <a:ext cx="10107764" cy="275435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b="1" dirty="0" smtClean="0">
                <a:effectLst>
                  <a:outerShdw blurRad="38100" dist="38100" dir="2700000" algn="tl">
                    <a:srgbClr val="000000">
                      <a:alpha val="43137"/>
                    </a:srgbClr>
                  </a:outerShdw>
                </a:effectLst>
                <a:latin typeface="+mj-ea"/>
              </a:rPr>
              <a:t>        </a:t>
            </a:r>
            <a:r>
              <a:rPr lang="en-US" altLang="zh-TW" b="1" dirty="0" smtClean="0">
                <a:effectLst>
                  <a:outerShdw blurRad="38100" dist="38100" dir="2700000" algn="tl">
                    <a:srgbClr val="000000">
                      <a:alpha val="43137"/>
                    </a:srgbClr>
                  </a:outerShdw>
                </a:effectLst>
                <a:latin typeface="+mj-ea"/>
              </a:rPr>
              <a:t>109</a:t>
            </a:r>
            <a:r>
              <a:rPr lang="zh-TW" altLang="en-US" b="1" dirty="0" smtClean="0">
                <a:effectLst>
                  <a:outerShdw blurRad="38100" dist="38100" dir="2700000" algn="tl">
                    <a:srgbClr val="000000">
                      <a:alpha val="43137"/>
                    </a:srgbClr>
                  </a:outerShdw>
                </a:effectLst>
                <a:latin typeface="+mj-ea"/>
              </a:rPr>
              <a:t>年度總務採購研習</a:t>
            </a:r>
            <a:r>
              <a:rPr lang="en-US" altLang="zh-TW" sz="4800" b="1" dirty="0" smtClean="0">
                <a:effectLst>
                  <a:outerShdw blurRad="38100" dist="38100" dir="2700000" algn="tl">
                    <a:srgbClr val="000000">
                      <a:alpha val="43137"/>
                    </a:srgbClr>
                  </a:outerShdw>
                </a:effectLst>
                <a:latin typeface="+mj-ea"/>
              </a:rPr>
              <a:t/>
            </a:r>
            <a:br>
              <a:rPr lang="en-US" altLang="zh-TW" sz="4800" b="1" dirty="0" smtClean="0">
                <a:effectLst>
                  <a:outerShdw blurRad="38100" dist="38100" dir="2700000" algn="tl">
                    <a:srgbClr val="000000">
                      <a:alpha val="43137"/>
                    </a:srgbClr>
                  </a:outerShdw>
                </a:effectLst>
                <a:latin typeface="+mj-ea"/>
              </a:rPr>
            </a:br>
            <a:r>
              <a:rPr lang="en-US" altLang="zh-TW" sz="4800" b="1" dirty="0" smtClean="0">
                <a:effectLst>
                  <a:outerShdw blurRad="38100" dist="38100" dir="2700000" algn="tl">
                    <a:srgbClr val="000000">
                      <a:alpha val="43137"/>
                    </a:srgbClr>
                  </a:outerShdw>
                </a:effectLst>
                <a:latin typeface="+mj-ea"/>
              </a:rPr>
              <a:t/>
            </a:r>
            <a:br>
              <a:rPr lang="en-US" altLang="zh-TW" sz="4800" b="1" dirty="0" smtClean="0">
                <a:effectLst>
                  <a:outerShdw blurRad="38100" dist="38100" dir="2700000" algn="tl">
                    <a:srgbClr val="000000">
                      <a:alpha val="43137"/>
                    </a:srgbClr>
                  </a:outerShdw>
                </a:effectLst>
                <a:latin typeface="+mj-ea"/>
              </a:rPr>
            </a:br>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rPr>
              <a:t>第</a:t>
            </a:r>
            <a:r>
              <a:rPr lang="en-US" altLang="zh-TW" sz="4400" b="1" dirty="0" smtClean="0">
                <a:effectLst>
                  <a:outerShdw blurRad="38100" dist="38100" dir="2700000" algn="tl">
                    <a:srgbClr val="000000">
                      <a:alpha val="43137"/>
                    </a:srgbClr>
                  </a:outerShdw>
                </a:effectLst>
                <a:latin typeface="+mj-ea"/>
              </a:rPr>
              <a:t>3</a:t>
            </a:r>
            <a:r>
              <a:rPr lang="zh-TW" altLang="en-US" sz="4400" b="1" dirty="0" smtClean="0">
                <a:effectLst>
                  <a:outerShdw blurRad="38100" dist="38100" dir="2700000" algn="tl">
                    <a:srgbClr val="000000">
                      <a:alpha val="43137"/>
                    </a:srgbClr>
                  </a:outerShdw>
                </a:effectLst>
                <a:latin typeface="+mj-ea"/>
              </a:rPr>
              <a:t>場次</a:t>
            </a:r>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rPr>
              <a:t>開標</a:t>
            </a:r>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rPr>
              <a:t>審標</a:t>
            </a:r>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rPr>
              <a:t>評選</a:t>
            </a:r>
            <a:r>
              <a:rPr lang="en-US" altLang="zh-TW" sz="4400" b="1" dirty="0" smtClean="0">
                <a:effectLst>
                  <a:outerShdw blurRad="38100" dist="38100" dir="2700000" algn="tl">
                    <a:srgbClr val="000000">
                      <a:alpha val="43137"/>
                    </a:srgbClr>
                  </a:outerShdw>
                </a:effectLst>
                <a:latin typeface="+mj-ea"/>
              </a:rPr>
              <a:t>(</a:t>
            </a:r>
            <a:r>
              <a:rPr lang="zh-TW" altLang="en-US" sz="4400" b="1" dirty="0" smtClean="0">
                <a:effectLst>
                  <a:outerShdw blurRad="38100" dist="38100" dir="2700000" algn="tl">
                    <a:srgbClr val="000000">
                      <a:alpha val="43137"/>
                    </a:srgbClr>
                  </a:outerShdw>
                </a:effectLst>
                <a:latin typeface="+mj-ea"/>
              </a:rPr>
              <a:t>審</a:t>
            </a:r>
            <a:r>
              <a:rPr lang="en-US" altLang="zh-TW" sz="4400" b="1" dirty="0" smtClean="0">
                <a:effectLst>
                  <a:outerShdw blurRad="38100" dist="38100" dir="2700000" algn="tl">
                    <a:srgbClr val="000000">
                      <a:alpha val="43137"/>
                    </a:srgbClr>
                  </a:outerShdw>
                </a:effectLst>
                <a:latin typeface="+mj-ea"/>
              </a:rPr>
              <a:t>)</a:t>
            </a:r>
            <a:r>
              <a:rPr lang="zh-TW" altLang="zh-TW" sz="4400" b="1" dirty="0" smtClean="0">
                <a:effectLst>
                  <a:outerShdw blurRad="38100" dist="38100" dir="2700000" algn="tl">
                    <a:srgbClr val="000000">
                      <a:alpha val="43137"/>
                    </a:srgbClr>
                  </a:outerShdw>
                </a:effectLst>
                <a:latin typeface="+mj-ea"/>
              </a:rPr>
              <a:t>階段</a:t>
            </a:r>
            <a:r>
              <a:rPr lang="en-US" altLang="zh-TW" sz="4400" b="1" dirty="0" smtClean="0">
                <a:effectLst>
                  <a:outerShdw blurRad="38100" dist="38100" dir="2700000" algn="tl">
                    <a:srgbClr val="000000">
                      <a:alpha val="43137"/>
                    </a:srgbClr>
                  </a:outerShdw>
                </a:effectLst>
                <a:latin typeface="+mj-ea"/>
              </a:rPr>
              <a:t>】</a:t>
            </a:r>
            <a:endParaRPr lang="zh-TW" altLang="en-US" sz="4400" dirty="0">
              <a:effectLst>
                <a:outerShdw blurRad="38100" dist="38100" dir="2700000" algn="tl">
                  <a:srgbClr val="000000">
                    <a:alpha val="43137"/>
                  </a:srgbClr>
                </a:outerShdw>
              </a:effectLst>
              <a:latin typeface="+mj-ea"/>
            </a:endParaRPr>
          </a:p>
        </p:txBody>
      </p:sp>
      <p:sp>
        <p:nvSpPr>
          <p:cNvPr id="13" name="副標題 2"/>
          <p:cNvSpPr txBox="1">
            <a:spLocks/>
          </p:cNvSpPr>
          <p:nvPr/>
        </p:nvSpPr>
        <p:spPr>
          <a:xfrm>
            <a:off x="3708623" y="3666903"/>
            <a:ext cx="8915399" cy="158532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zh-TW" altLang="en-US" sz="3200" b="1" dirty="0" smtClean="0">
                <a:solidFill>
                  <a:srgbClr val="0033CC"/>
                </a:solidFill>
                <a:effectLst>
                  <a:outerShdw blurRad="38100" dist="38100" dir="2700000" algn="tl">
                    <a:srgbClr val="000000">
                      <a:alpha val="43137"/>
                    </a:srgbClr>
                  </a:outerShdw>
                </a:effectLst>
              </a:rPr>
              <a:t>地點：桃園市政府家庭教育中心</a:t>
            </a:r>
            <a:endParaRPr lang="en-US" altLang="zh-TW" sz="3200" b="1" dirty="0" smtClean="0">
              <a:solidFill>
                <a:srgbClr val="0033CC"/>
              </a:solidFill>
              <a:effectLst>
                <a:outerShdw blurRad="38100" dist="38100" dir="2700000" algn="tl">
                  <a:srgbClr val="000000">
                    <a:alpha val="43137"/>
                  </a:srgbClr>
                </a:outerShdw>
              </a:effectLst>
            </a:endParaRPr>
          </a:p>
          <a:p>
            <a:r>
              <a:rPr lang="zh-TW" altLang="en-US" sz="3200" b="1" dirty="0" smtClean="0">
                <a:solidFill>
                  <a:srgbClr val="0033CC"/>
                </a:solidFill>
                <a:effectLst>
                  <a:outerShdw blurRad="38100" dist="38100" dir="2700000" algn="tl">
                    <a:srgbClr val="000000">
                      <a:alpha val="43137"/>
                    </a:srgbClr>
                  </a:outerShdw>
                </a:effectLst>
              </a:rPr>
              <a:t>時間：</a:t>
            </a:r>
            <a:r>
              <a:rPr lang="en-US" altLang="zh-TW" sz="3200" b="1" dirty="0" smtClean="0">
                <a:solidFill>
                  <a:srgbClr val="0033CC"/>
                </a:solidFill>
                <a:effectLst>
                  <a:outerShdw blurRad="38100" dist="38100" dir="2700000" algn="tl">
                    <a:srgbClr val="000000">
                      <a:alpha val="43137"/>
                    </a:srgbClr>
                  </a:outerShdw>
                </a:effectLst>
              </a:rPr>
              <a:t>109</a:t>
            </a:r>
            <a:r>
              <a:rPr lang="zh-TW" altLang="en-US" sz="3200" b="1" dirty="0" smtClean="0">
                <a:solidFill>
                  <a:srgbClr val="0033CC"/>
                </a:solidFill>
                <a:effectLst>
                  <a:outerShdw blurRad="38100" dist="38100" dir="2700000" algn="tl">
                    <a:srgbClr val="000000">
                      <a:alpha val="43137"/>
                    </a:srgbClr>
                  </a:outerShdw>
                </a:effectLst>
              </a:rPr>
              <a:t>年</a:t>
            </a:r>
            <a:r>
              <a:rPr lang="en-US" altLang="zh-TW" sz="3200" b="1" dirty="0" smtClean="0">
                <a:solidFill>
                  <a:srgbClr val="0033CC"/>
                </a:solidFill>
                <a:effectLst>
                  <a:outerShdw blurRad="38100" dist="38100" dir="2700000" algn="tl">
                    <a:srgbClr val="000000">
                      <a:alpha val="43137"/>
                    </a:srgbClr>
                  </a:outerShdw>
                </a:effectLst>
              </a:rPr>
              <a:t>07</a:t>
            </a:r>
            <a:r>
              <a:rPr lang="zh-TW" altLang="en-US" sz="3200" b="1" dirty="0" smtClean="0">
                <a:solidFill>
                  <a:srgbClr val="0033CC"/>
                </a:solidFill>
                <a:effectLst>
                  <a:outerShdw blurRad="38100" dist="38100" dir="2700000" algn="tl">
                    <a:srgbClr val="000000">
                      <a:alpha val="43137"/>
                    </a:srgbClr>
                  </a:outerShdw>
                </a:effectLst>
              </a:rPr>
              <a:t>月</a:t>
            </a:r>
            <a:r>
              <a:rPr lang="en-US" altLang="zh-TW" sz="3200" b="1" dirty="0" smtClean="0">
                <a:solidFill>
                  <a:srgbClr val="0033CC"/>
                </a:solidFill>
                <a:effectLst>
                  <a:outerShdw blurRad="38100" dist="38100" dir="2700000" algn="tl">
                    <a:srgbClr val="000000">
                      <a:alpha val="43137"/>
                    </a:srgbClr>
                  </a:outerShdw>
                </a:effectLst>
              </a:rPr>
              <a:t>30</a:t>
            </a:r>
            <a:r>
              <a:rPr lang="zh-TW" altLang="en-US" sz="3200" b="1" dirty="0" smtClean="0">
                <a:solidFill>
                  <a:srgbClr val="0033CC"/>
                </a:solidFill>
                <a:effectLst>
                  <a:outerShdw blurRad="38100" dist="38100" dir="2700000" algn="tl">
                    <a:srgbClr val="000000">
                      <a:alpha val="43137"/>
                    </a:srgbClr>
                  </a:outerShdw>
                </a:effectLst>
              </a:rPr>
              <a:t>日</a:t>
            </a:r>
            <a:endParaRPr lang="zh-TW" altLang="en-US" dirty="0"/>
          </a:p>
        </p:txBody>
      </p:sp>
      <p:sp>
        <p:nvSpPr>
          <p:cNvPr id="14" name="文字方塊 13"/>
          <p:cNvSpPr txBox="1"/>
          <p:nvPr/>
        </p:nvSpPr>
        <p:spPr>
          <a:xfrm>
            <a:off x="3996655" y="5252224"/>
            <a:ext cx="4365468" cy="584775"/>
          </a:xfrm>
          <a:prstGeom prst="rect">
            <a:avLst/>
          </a:prstGeom>
          <a:noFill/>
        </p:spPr>
        <p:txBody>
          <a:bodyPr wrap="square" rtlCol="0">
            <a:spAutoFit/>
          </a:bodyPr>
          <a:lstStyle/>
          <a:p>
            <a:r>
              <a:rPr lang="en-US" altLang="zh-TW" dirty="0" smtClean="0"/>
              <a:t> </a:t>
            </a:r>
            <a:r>
              <a:rPr lang="zh-TW" altLang="en-US" sz="3200" b="1" dirty="0" smtClean="0">
                <a:solidFill>
                  <a:schemeClr val="accent1">
                    <a:lumMod val="75000"/>
                  </a:schemeClr>
                </a:solidFill>
                <a:effectLst>
                  <a:outerShdw blurRad="38100" dist="38100" dir="2700000" algn="tl">
                    <a:srgbClr val="000000">
                      <a:alpha val="43137"/>
                    </a:srgbClr>
                  </a:outerShdw>
                </a:effectLst>
                <a:latin typeface="+mj-ea"/>
                <a:ea typeface="+mj-ea"/>
              </a:rPr>
              <a:t>大忠國小  </a:t>
            </a:r>
            <a:r>
              <a:rPr lang="zh-TW" altLang="en-US" sz="3200" b="1" dirty="0" smtClean="0">
                <a:solidFill>
                  <a:schemeClr val="accent1">
                    <a:lumMod val="75000"/>
                  </a:schemeClr>
                </a:solidFill>
                <a:effectLst>
                  <a:outerShdw blurRad="38100" dist="38100" dir="2700000" algn="tl">
                    <a:srgbClr val="000000">
                      <a:alpha val="43137"/>
                    </a:srgbClr>
                  </a:outerShdw>
                </a:effectLst>
                <a:latin typeface="+mj-ea"/>
                <a:ea typeface="+mj-ea"/>
                <a:cs typeface="Arial Unicode MS" pitchFamily="34" charset="-120"/>
              </a:rPr>
              <a:t>黃穗芳主任</a:t>
            </a:r>
            <a:endParaRPr lang="zh-TW" altLang="en-US" sz="3200" b="1" dirty="0">
              <a:solidFill>
                <a:schemeClr val="accent1">
                  <a:lumMod val="75000"/>
                </a:schemeClr>
              </a:solidFill>
              <a:effectLst>
                <a:outerShdw blurRad="38100" dist="38100" dir="2700000" algn="tl">
                  <a:srgbClr val="000000">
                    <a:alpha val="43137"/>
                  </a:srgbClr>
                </a:outerShdw>
              </a:effectLst>
              <a:latin typeface="+mj-ea"/>
              <a:ea typeface="+mj-ea"/>
              <a:cs typeface="Arial Unicode MS"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2433035683"/>
              </p:ext>
            </p:extLst>
          </p:nvPr>
        </p:nvGraphicFramePr>
        <p:xfrm>
          <a:off x="756295" y="1053530"/>
          <a:ext cx="10945215" cy="5149944"/>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val="1743489099"/>
                    </a:ext>
                  </a:extLst>
                </a:gridCol>
                <a:gridCol w="3983562">
                  <a:extLst>
                    <a:ext uri="{9D8B030D-6E8A-4147-A177-3AD203B41FA5}">
                      <a16:colId xmlns:a16="http://schemas.microsoft.com/office/drawing/2014/main" val="1756957984"/>
                    </a:ext>
                  </a:extLst>
                </a:gridCol>
                <a:gridCol w="3649285">
                  <a:extLst>
                    <a:ext uri="{9D8B030D-6E8A-4147-A177-3AD203B41FA5}">
                      <a16:colId xmlns:a16="http://schemas.microsoft.com/office/drawing/2014/main" val="900083970"/>
                    </a:ext>
                  </a:extLst>
                </a:gridCol>
              </a:tblGrid>
              <a:tr h="676250">
                <a:tc>
                  <a:txBody>
                    <a:bodyPr/>
                    <a:lstStyle/>
                    <a:p>
                      <a:pPr>
                        <a:spcAft>
                          <a:spcPts val="0"/>
                        </a:spcAft>
                      </a:pPr>
                      <a:r>
                        <a:rPr lang="zh-TW" sz="2600" kern="100" dirty="0">
                          <a:solidFill>
                            <a:schemeClr val="accent4">
                              <a:lumMod val="75000"/>
                            </a:schemeClr>
                          </a:solidFill>
                          <a:effectLst/>
                        </a:rPr>
                        <a:t>招標方式及次數</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solidFill>
                            <a:schemeClr val="accent4">
                              <a:lumMod val="75000"/>
                            </a:schemeClr>
                          </a:solidFill>
                          <a:effectLst/>
                        </a:rPr>
                        <a:t>法規</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600" kern="100" dirty="0" smtClean="0">
                          <a:solidFill>
                            <a:schemeClr val="accent4">
                              <a:lumMod val="75000"/>
                            </a:schemeClr>
                          </a:solidFill>
                          <a:effectLst/>
                        </a:rPr>
                        <a:t>法定</a:t>
                      </a:r>
                      <a:r>
                        <a:rPr lang="zh-TW" sz="2600" kern="100" dirty="0" smtClean="0">
                          <a:solidFill>
                            <a:schemeClr val="accent4">
                              <a:lumMod val="75000"/>
                            </a:schemeClr>
                          </a:solidFill>
                          <a:effectLst/>
                        </a:rPr>
                        <a:t>家</a:t>
                      </a:r>
                      <a:r>
                        <a:rPr lang="zh-TW" sz="2600" kern="100" dirty="0">
                          <a:solidFill>
                            <a:schemeClr val="accent4">
                              <a:lumMod val="75000"/>
                            </a:schemeClr>
                          </a:solidFill>
                          <a:effectLst/>
                        </a:rPr>
                        <a:t>數</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82795992"/>
                  </a:ext>
                </a:extLst>
              </a:tr>
              <a:tr h="1700014">
                <a:tc>
                  <a:txBody>
                    <a:bodyPr/>
                    <a:lstStyle/>
                    <a:p>
                      <a:pPr>
                        <a:spcAft>
                          <a:spcPts val="0"/>
                        </a:spcAft>
                      </a:pPr>
                      <a:r>
                        <a:rPr lang="zh-TW" sz="2600" kern="100" dirty="0">
                          <a:solidFill>
                            <a:schemeClr val="accent4">
                              <a:lumMod val="75000"/>
                            </a:schemeClr>
                          </a:solidFill>
                          <a:effectLst/>
                        </a:rPr>
                        <a:t>公開招標：</a:t>
                      </a:r>
                    </a:p>
                    <a:p>
                      <a:pPr>
                        <a:spcAft>
                          <a:spcPts val="0"/>
                        </a:spcAft>
                      </a:pPr>
                      <a:r>
                        <a:rPr lang="zh-TW" sz="2600" kern="100" dirty="0">
                          <a:solidFill>
                            <a:schemeClr val="accent4">
                              <a:lumMod val="75000"/>
                            </a:schemeClr>
                          </a:solidFill>
                          <a:effectLst/>
                        </a:rPr>
                        <a:t>第一次</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rPr>
                        <a:t>§</a:t>
                      </a:r>
                      <a:r>
                        <a:rPr lang="en-US" sz="2600" kern="100" dirty="0">
                          <a:effectLst/>
                        </a:rPr>
                        <a:t>48-1</a:t>
                      </a:r>
                      <a:r>
                        <a:rPr lang="zh-TW" sz="2600" kern="100" dirty="0">
                          <a:effectLst/>
                        </a:rPr>
                        <a:t>機關依本法規定辦理招標，有三家以上合格廠商投標，即應依招標文件所定時間開標決標</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rPr>
                        <a:t>三家以上</a:t>
                      </a:r>
                      <a:r>
                        <a:rPr lang="en-US" sz="2600" kern="100" dirty="0">
                          <a:effectLst/>
                        </a:rPr>
                        <a:t>(</a:t>
                      </a:r>
                      <a:r>
                        <a:rPr lang="zh-TW" sz="2600" kern="100" dirty="0">
                          <a:effectLst/>
                        </a:rPr>
                        <a:t>含</a:t>
                      </a:r>
                      <a:r>
                        <a:rPr lang="en-US" sz="2600" kern="100" dirty="0">
                          <a:effectLst/>
                        </a:rPr>
                        <a:t>)</a:t>
                      </a:r>
                      <a:r>
                        <a:rPr lang="zh-TW" sz="2600" kern="100" dirty="0">
                          <a:effectLst/>
                        </a:rPr>
                        <a:t>才能開標</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289988989"/>
                  </a:ext>
                </a:extLst>
              </a:tr>
              <a:tr h="1127081">
                <a:tc>
                  <a:txBody>
                    <a:bodyPr/>
                    <a:lstStyle/>
                    <a:p>
                      <a:pPr>
                        <a:spcAft>
                          <a:spcPts val="0"/>
                        </a:spcAft>
                      </a:pPr>
                      <a:r>
                        <a:rPr lang="zh-TW" altLang="zh-TW" sz="2600" kern="100" dirty="0" smtClean="0">
                          <a:solidFill>
                            <a:schemeClr val="accent4">
                              <a:lumMod val="75000"/>
                            </a:schemeClr>
                          </a:solidFill>
                          <a:effectLst/>
                        </a:rPr>
                        <a:t>公開招標：</a:t>
                      </a:r>
                    </a:p>
                    <a:p>
                      <a:pPr>
                        <a:spcAft>
                          <a:spcPts val="0"/>
                        </a:spcAft>
                      </a:pPr>
                      <a:r>
                        <a:rPr lang="zh-TW" altLang="zh-TW" sz="2600" kern="100" dirty="0" smtClean="0">
                          <a:solidFill>
                            <a:schemeClr val="accent4">
                              <a:lumMod val="75000"/>
                            </a:schemeClr>
                          </a:solidFill>
                          <a:effectLst/>
                        </a:rPr>
                        <a:t>第一次</a:t>
                      </a:r>
                      <a:endParaRPr lang="zh-TW" altLang="zh-TW" sz="2600" kern="100" dirty="0">
                        <a:solidFill>
                          <a:schemeClr val="accent4">
                            <a:lumMod val="75000"/>
                          </a:schemeClr>
                        </a:solidFill>
                        <a:effectLst/>
                        <a:latin typeface="Calibri" panose="020F0502020204030204" pitchFamily="34" charset="0"/>
                        <a:ea typeface="+mn-ea"/>
                        <a:cs typeface="Times New Roman" panose="02020603050405020304" pitchFamily="18" charset="0"/>
                      </a:endParaRPr>
                    </a:p>
                  </a:txBody>
                  <a:tcPr marL="68580" marR="68580" marT="0" marB="0"/>
                </a:tc>
                <a:tc>
                  <a:txBody>
                    <a:bodyPr/>
                    <a:lstStyle/>
                    <a:p>
                      <a:pPr>
                        <a:spcAft>
                          <a:spcPts val="0"/>
                        </a:spcAft>
                      </a:pPr>
                      <a:r>
                        <a:rPr lang="zh-TW" sz="2600" kern="100" dirty="0">
                          <a:effectLst/>
                        </a:rPr>
                        <a:t>§</a:t>
                      </a:r>
                      <a:r>
                        <a:rPr lang="en-US" sz="2600" kern="100" dirty="0">
                          <a:effectLst/>
                        </a:rPr>
                        <a:t>48-2</a:t>
                      </a:r>
                      <a:r>
                        <a:rPr lang="zh-TW" sz="2600" kern="100" dirty="0">
                          <a:effectLst/>
                        </a:rPr>
                        <a:t>第一次開標，因未滿三家而流標者，不受前項三家廠商之限制</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rPr>
                        <a:t>一家就能開標</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3029007583"/>
                  </a:ext>
                </a:extLst>
              </a:tr>
              <a:tr h="1502776">
                <a:tc>
                  <a:txBody>
                    <a:bodyPr/>
                    <a:lstStyle/>
                    <a:p>
                      <a:pPr>
                        <a:spcAft>
                          <a:spcPts val="0"/>
                        </a:spcAft>
                      </a:pPr>
                      <a:r>
                        <a:rPr lang="zh-TW" sz="2600" kern="100" dirty="0">
                          <a:solidFill>
                            <a:schemeClr val="accent4">
                              <a:lumMod val="75000"/>
                            </a:schemeClr>
                          </a:solidFill>
                          <a:effectLst/>
                        </a:rPr>
                        <a:t>公開招標：</a:t>
                      </a:r>
                    </a:p>
                    <a:p>
                      <a:pPr>
                        <a:spcAft>
                          <a:spcPts val="0"/>
                        </a:spcAft>
                      </a:pPr>
                      <a:r>
                        <a:rPr lang="zh-TW" sz="2600" kern="100" dirty="0">
                          <a:solidFill>
                            <a:schemeClr val="accent4">
                              <a:lumMod val="75000"/>
                            </a:schemeClr>
                          </a:solidFill>
                          <a:effectLst/>
                        </a:rPr>
                        <a:t>開標後，合於招標文件規定之廠商未達三家</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sz="2600" kern="100" dirty="0">
                          <a:effectLst/>
                        </a:rPr>
                        <a:t> </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rPr>
                        <a:t>合於招標文件規定之廠商有低於底價或評審委員會建議金額或可評定最有利標者，應即決標</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4143559602"/>
                  </a:ext>
                </a:extLst>
              </a:tr>
            </a:tbl>
          </a:graphicData>
        </a:graphic>
      </p:graphicFrame>
      <p:sp>
        <p:nvSpPr>
          <p:cNvPr id="5" name="Rectangle 2"/>
          <p:cNvSpPr txBox="1">
            <a:spLocks noGrp="1" noChangeArrowheads="1"/>
          </p:cNvSpPr>
          <p:nvPr>
            <p:ph type="title"/>
          </p:nvPr>
        </p:nvSpPr>
        <p:spPr>
          <a:xfrm>
            <a:off x="1044327" y="-60915"/>
            <a:ext cx="8185915" cy="1478912"/>
          </a:xfrm>
          <a:prstGeom prst="rect">
            <a:avLst/>
          </a:prstGeom>
          <a:noFill/>
        </p:spPr>
        <p:txBody>
          <a:bodyPr/>
          <a:lstStyle/>
          <a:p>
            <a:pPr lvl="0">
              <a:defRPr/>
            </a:pPr>
            <a:r>
              <a:rPr lang="zh-TW" altLang="en-US" sz="3600" kern="0" dirty="0" smtClean="0">
                <a:solidFill>
                  <a:srgbClr val="0000CC"/>
                </a:solidFill>
                <a:latin typeface="標楷體" panose="03000509000000000000" pitchFamily="65" charset="-120"/>
                <a:ea typeface="標楷體" panose="03000509000000000000" pitchFamily="65" charset="-120"/>
                <a:cs typeface="+mj-cs"/>
              </a:rPr>
              <a:t>投標廠商法定家數</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1</a:t>
            </a:r>
            <a:endParaRPr lang="zh-TW" altLang="en-US" sz="3600" kern="0" dirty="0">
              <a:solidFill>
                <a:srgbClr val="0000CC"/>
              </a:solidFill>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2346840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510579714"/>
              </p:ext>
            </p:extLst>
          </p:nvPr>
        </p:nvGraphicFramePr>
        <p:xfrm>
          <a:off x="828303" y="909514"/>
          <a:ext cx="10945215" cy="5675069"/>
        </p:xfrm>
        <a:graphic>
          <a:graphicData uri="http://schemas.openxmlformats.org/drawingml/2006/table">
            <a:tbl>
              <a:tblPr firstRow="1" firstCol="1" bandRow="1">
                <a:tableStyleId>{5C22544A-7EE6-4342-B048-85BDC9FD1C3A}</a:tableStyleId>
              </a:tblPr>
              <a:tblGrid>
                <a:gridCol w="3312368">
                  <a:extLst>
                    <a:ext uri="{9D8B030D-6E8A-4147-A177-3AD203B41FA5}">
                      <a16:colId xmlns:a16="http://schemas.microsoft.com/office/drawing/2014/main" val="1743489099"/>
                    </a:ext>
                  </a:extLst>
                </a:gridCol>
                <a:gridCol w="3983562">
                  <a:extLst>
                    <a:ext uri="{9D8B030D-6E8A-4147-A177-3AD203B41FA5}">
                      <a16:colId xmlns:a16="http://schemas.microsoft.com/office/drawing/2014/main" val="1756957984"/>
                    </a:ext>
                  </a:extLst>
                </a:gridCol>
                <a:gridCol w="3649285">
                  <a:extLst>
                    <a:ext uri="{9D8B030D-6E8A-4147-A177-3AD203B41FA5}">
                      <a16:colId xmlns:a16="http://schemas.microsoft.com/office/drawing/2014/main" val="900083970"/>
                    </a:ext>
                  </a:extLst>
                </a:gridCol>
              </a:tblGrid>
              <a:tr h="504056">
                <a:tc>
                  <a:txBody>
                    <a:bodyPr/>
                    <a:lstStyle/>
                    <a:p>
                      <a:pPr>
                        <a:spcAft>
                          <a:spcPts val="0"/>
                        </a:spcAft>
                      </a:pPr>
                      <a:r>
                        <a:rPr lang="zh-TW" sz="2600" kern="100" dirty="0">
                          <a:solidFill>
                            <a:schemeClr val="accent4">
                              <a:lumMod val="75000"/>
                            </a:schemeClr>
                          </a:solidFill>
                          <a:effectLst/>
                        </a:rPr>
                        <a:t>招標方式及次數</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solidFill>
                            <a:schemeClr val="accent4">
                              <a:lumMod val="75000"/>
                            </a:schemeClr>
                          </a:solidFill>
                          <a:effectLst/>
                        </a:rPr>
                        <a:t>法規</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altLang="en-US" sz="2600" kern="100" dirty="0" smtClean="0">
                          <a:solidFill>
                            <a:schemeClr val="accent4">
                              <a:lumMod val="75000"/>
                            </a:schemeClr>
                          </a:solidFill>
                          <a:effectLst/>
                        </a:rPr>
                        <a:t>法定</a:t>
                      </a:r>
                      <a:r>
                        <a:rPr lang="zh-TW" sz="2600" kern="100" dirty="0" smtClean="0">
                          <a:solidFill>
                            <a:schemeClr val="accent4">
                              <a:lumMod val="75000"/>
                            </a:schemeClr>
                          </a:solidFill>
                          <a:effectLst/>
                        </a:rPr>
                        <a:t>家</a:t>
                      </a:r>
                      <a:r>
                        <a:rPr lang="zh-TW" sz="2600" kern="100" dirty="0">
                          <a:solidFill>
                            <a:schemeClr val="accent4">
                              <a:lumMod val="75000"/>
                            </a:schemeClr>
                          </a:solidFill>
                          <a:effectLst/>
                        </a:rPr>
                        <a:t>數</a:t>
                      </a: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2682795992"/>
                  </a:ext>
                </a:extLst>
              </a:tr>
              <a:tr h="1331951">
                <a:tc>
                  <a:txBody>
                    <a:bodyPr/>
                    <a:lstStyle/>
                    <a:p>
                      <a:pPr>
                        <a:spcAft>
                          <a:spcPts val="0"/>
                        </a:spcAft>
                      </a:pPr>
                      <a:r>
                        <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t>公開招標及選擇性招標廢標後，依原招標文件重行辦理開標</a:t>
                      </a:r>
                    </a:p>
                  </a:txBody>
                  <a:tcPr marL="68580" marR="68580" marT="0" marB="0"/>
                </a:tc>
                <a:tc>
                  <a:txBody>
                    <a:bodyPr/>
                    <a:lstStyle/>
                    <a:p>
                      <a:pPr>
                        <a:spcAft>
                          <a:spcPts val="0"/>
                        </a:spcAft>
                      </a:pPr>
                      <a:r>
                        <a:rPr lang="zh-TW" sz="2600" kern="100">
                          <a:effectLst/>
                          <a:latin typeface="Calibri" panose="020F0502020204030204" pitchFamily="34" charset="0"/>
                          <a:ea typeface="新細明體" panose="02020500000000000000" pitchFamily="18" charset="-120"/>
                          <a:cs typeface="Times New Roman" panose="02020603050405020304" pitchFamily="18" charset="0"/>
                        </a:rPr>
                        <a:t>準用§</a:t>
                      </a:r>
                      <a:r>
                        <a:rPr lang="en-US" sz="2600" kern="100">
                          <a:effectLst/>
                          <a:latin typeface="Calibri" panose="020F0502020204030204" pitchFamily="34" charset="0"/>
                          <a:ea typeface="新細明體" panose="02020500000000000000" pitchFamily="18" charset="-120"/>
                          <a:cs typeface="Times New Roman" panose="02020603050405020304" pitchFamily="18" charset="0"/>
                        </a:rPr>
                        <a:t>48-2</a:t>
                      </a:r>
                      <a:r>
                        <a:rPr lang="zh-TW" sz="2600" kern="100">
                          <a:effectLst/>
                          <a:latin typeface="Calibri" panose="020F0502020204030204" pitchFamily="34" charset="0"/>
                          <a:ea typeface="新細明體" panose="02020500000000000000" pitchFamily="18" charset="-120"/>
                          <a:cs typeface="Times New Roman" panose="02020603050405020304" pitchFamily="18" charset="0"/>
                        </a:rPr>
                        <a:t>關於第二次招標之規定</a:t>
                      </a:r>
                    </a:p>
                  </a:txBody>
                  <a:tcPr marL="68580" marR="68580" marT="0" marB="0"/>
                </a:tc>
                <a:tc>
                  <a:txBody>
                    <a:bodyPr/>
                    <a:lstStyle/>
                    <a:p>
                      <a:pPr>
                        <a:spcAft>
                          <a:spcPts val="0"/>
                        </a:spcAft>
                      </a:pPr>
                      <a:r>
                        <a:rPr lang="zh-TW" sz="2600" kern="100">
                          <a:effectLst/>
                          <a:latin typeface="Calibri" panose="020F0502020204030204" pitchFamily="34" charset="0"/>
                          <a:ea typeface="新細明體" panose="02020500000000000000" pitchFamily="18" charset="-120"/>
                          <a:cs typeface="Times New Roman" panose="02020603050405020304" pitchFamily="18" charset="0"/>
                        </a:rPr>
                        <a:t>一家就能開標</a:t>
                      </a:r>
                    </a:p>
                  </a:txBody>
                  <a:tcPr marL="68580" marR="68580" marT="0" marB="0"/>
                </a:tc>
                <a:extLst>
                  <a:ext uri="{0D108BD9-81ED-4DB2-BD59-A6C34878D82A}">
                    <a16:rowId xmlns:a16="http://schemas.microsoft.com/office/drawing/2014/main" val="2289988989"/>
                  </a:ext>
                </a:extLst>
              </a:tr>
              <a:tr h="1071610">
                <a:tc>
                  <a:txBody>
                    <a:bodyPr/>
                    <a:lstStyle/>
                    <a:p>
                      <a:pPr>
                        <a:spcAft>
                          <a:spcPts val="0"/>
                        </a:spcAft>
                      </a:pPr>
                      <a:r>
                        <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t>限制性招標之比價</a:t>
                      </a:r>
                    </a:p>
                  </a:txBody>
                  <a:tcPr marL="68580" marR="68580" marT="0" marB="0"/>
                </a:tc>
                <a:tc>
                  <a:txBody>
                    <a:bodyPr/>
                    <a:lstStyle/>
                    <a:p>
                      <a:pPr>
                        <a:spcAft>
                          <a:spcPts val="0"/>
                        </a:spcAft>
                      </a:pPr>
                      <a:r>
                        <a:rPr lang="zh-TW" sz="2600" kern="100" dirty="0">
                          <a:effectLst/>
                          <a:latin typeface="Calibri" panose="020F0502020204030204" pitchFamily="34" charset="0"/>
                          <a:ea typeface="新細明體" panose="02020500000000000000" pitchFamily="18" charset="-120"/>
                          <a:cs typeface="Times New Roman" panose="02020603050405020304" pitchFamily="18" charset="0"/>
                        </a:rPr>
                        <a:t>施行細則§</a:t>
                      </a:r>
                      <a:r>
                        <a:rPr lang="en-US" sz="2600" kern="100" dirty="0">
                          <a:effectLst/>
                          <a:latin typeface="Calibri" panose="020F0502020204030204" pitchFamily="34" charset="0"/>
                          <a:ea typeface="新細明體" panose="02020500000000000000" pitchFamily="18" charset="-120"/>
                          <a:cs typeface="Times New Roman" panose="02020603050405020304" pitchFamily="18" charset="0"/>
                        </a:rPr>
                        <a:t>19</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latin typeface="Calibri" panose="020F0502020204030204" pitchFamily="34" charset="0"/>
                          <a:ea typeface="新細明體" panose="02020500000000000000" pitchFamily="18" charset="-120"/>
                          <a:cs typeface="Times New Roman" panose="02020603050405020304" pitchFamily="18" charset="0"/>
                        </a:rPr>
                        <a:t>邀請二家以上廠商比價，僅一家廠商投標，得當場改為議價辦理</a:t>
                      </a:r>
                    </a:p>
                  </a:txBody>
                  <a:tcPr marL="68580" marR="68580" marT="0" marB="0"/>
                </a:tc>
                <a:extLst>
                  <a:ext uri="{0D108BD9-81ED-4DB2-BD59-A6C34878D82A}">
                    <a16:rowId xmlns:a16="http://schemas.microsoft.com/office/drawing/2014/main" val="3029007583"/>
                  </a:ext>
                </a:extLst>
              </a:tr>
              <a:tr h="1690815">
                <a:tc>
                  <a:txBody>
                    <a:bodyPr/>
                    <a:lstStyle/>
                    <a:p>
                      <a:pPr>
                        <a:spcAft>
                          <a:spcPts val="0"/>
                        </a:spcAft>
                      </a:pPr>
                      <a:r>
                        <a:rPr lang="zh-TW" altLang="zh-TW" sz="2600" kern="100" dirty="0" smtClean="0">
                          <a:solidFill>
                            <a:schemeClr val="accent4">
                              <a:lumMod val="75000"/>
                            </a:schemeClr>
                          </a:solidFill>
                          <a:effectLst/>
                          <a:latin typeface="Calibri" panose="020F0502020204030204" pitchFamily="34" charset="0"/>
                          <a:ea typeface="+mn-ea"/>
                          <a:cs typeface="Times New Roman" panose="02020603050405020304" pitchFamily="18" charset="0"/>
                        </a:rPr>
                        <a:t>未達公告金額採購：</a:t>
                      </a:r>
                    </a:p>
                    <a:p>
                      <a:pPr>
                        <a:spcAft>
                          <a:spcPts val="0"/>
                        </a:spcAft>
                      </a:pPr>
                      <a:r>
                        <a:rPr lang="zh-TW" altLang="zh-TW" sz="2600" kern="100" dirty="0" smtClean="0">
                          <a:solidFill>
                            <a:schemeClr val="accent4">
                              <a:lumMod val="75000"/>
                            </a:schemeClr>
                          </a:solidFill>
                          <a:effectLst/>
                          <a:latin typeface="Calibri" panose="020F0502020204030204" pitchFamily="34" charset="0"/>
                          <a:ea typeface="+mn-ea"/>
                          <a:cs typeface="Times New Roman" panose="02020603050405020304" pitchFamily="18" charset="0"/>
                        </a:rPr>
                        <a:t>第一次</a:t>
                      </a:r>
                    </a:p>
                    <a:p>
                      <a:pPr>
                        <a:spcAft>
                          <a:spcPts val="0"/>
                        </a:spcAft>
                      </a:pPr>
                      <a:endPar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marL="0" marR="0" lvl="0" indent="0" algn="l" defTabSz="912754" rtl="0" eaLnBrk="1" fontAlgn="auto" latinLnBrk="0" hangingPunct="1">
                        <a:lnSpc>
                          <a:spcPct val="100000"/>
                        </a:lnSpc>
                        <a:spcBef>
                          <a:spcPts val="0"/>
                        </a:spcBef>
                        <a:spcAft>
                          <a:spcPts val="0"/>
                        </a:spcAft>
                        <a:buClrTx/>
                        <a:buSzTx/>
                        <a:buFontTx/>
                        <a:buNone/>
                        <a:tabLst/>
                        <a:defRPr/>
                      </a:pPr>
                      <a:r>
                        <a:rPr lang="zh-TW" altLang="zh-TW" sz="2600" kern="100" dirty="0" smtClean="0">
                          <a:effectLst/>
                          <a:latin typeface="Calibri" panose="020F0502020204030204" pitchFamily="34" charset="0"/>
                          <a:ea typeface="+mn-ea"/>
                          <a:cs typeface="Times New Roman" panose="02020603050405020304" pitchFamily="18" charset="0"/>
                        </a:rPr>
                        <a:t>中央機關未達公告金額採購招標辦法 §</a:t>
                      </a:r>
                      <a:r>
                        <a:rPr lang="en-US" altLang="zh-TW" sz="2600" kern="100" dirty="0" smtClean="0">
                          <a:effectLst/>
                          <a:latin typeface="Calibri" panose="020F0502020204030204" pitchFamily="34" charset="0"/>
                          <a:ea typeface="+mn-ea"/>
                          <a:cs typeface="Times New Roman" panose="02020603050405020304" pitchFamily="18" charset="0"/>
                        </a:rPr>
                        <a:t>3</a:t>
                      </a:r>
                      <a:endParaRPr lang="zh-TW" altLang="zh-TW" sz="2600" kern="100" dirty="0" smtClean="0">
                        <a:effectLst/>
                        <a:latin typeface="Calibri" panose="020F0502020204030204" pitchFamily="34" charset="0"/>
                        <a:ea typeface="+mn-ea"/>
                        <a:cs typeface="Times New Roman" panose="02020603050405020304" pitchFamily="18" charset="0"/>
                      </a:endParaRPr>
                    </a:p>
                    <a:p>
                      <a:pPr>
                        <a:spcAft>
                          <a:spcPts val="0"/>
                        </a:spcAft>
                      </a:pP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en-US" altLang="zh-TW" sz="2600" kern="100" dirty="0" smtClean="0">
                          <a:effectLst/>
                          <a:latin typeface="Calibri" panose="020F0502020204030204" pitchFamily="34" charset="0"/>
                          <a:ea typeface="+mn-ea"/>
                          <a:cs typeface="Times New Roman" panose="02020603050405020304" pitchFamily="18" charset="0"/>
                        </a:rPr>
                        <a:t>1.</a:t>
                      </a:r>
                      <a:r>
                        <a:rPr lang="zh-TW" altLang="zh-TW" sz="2600" kern="100" dirty="0" smtClean="0">
                          <a:effectLst/>
                          <a:latin typeface="Calibri" panose="020F0502020204030204" pitchFamily="34" charset="0"/>
                          <a:ea typeface="+mn-ea"/>
                          <a:cs typeface="Times New Roman" panose="02020603050405020304" pitchFamily="18" charset="0"/>
                        </a:rPr>
                        <a:t>三家以上就開標</a:t>
                      </a:r>
                    </a:p>
                    <a:p>
                      <a:pPr>
                        <a:spcAft>
                          <a:spcPts val="0"/>
                        </a:spcAft>
                      </a:pPr>
                      <a:r>
                        <a:rPr lang="en-US" altLang="zh-TW" sz="2600" kern="100" dirty="0" smtClean="0">
                          <a:effectLst/>
                          <a:latin typeface="Calibri" panose="020F0502020204030204" pitchFamily="34" charset="0"/>
                          <a:ea typeface="+mn-ea"/>
                          <a:cs typeface="Times New Roman" panose="02020603050405020304" pitchFamily="18" charset="0"/>
                        </a:rPr>
                        <a:t>2.</a:t>
                      </a:r>
                      <a:r>
                        <a:rPr lang="zh-TW" altLang="zh-TW" sz="2600" kern="100" dirty="0" smtClean="0">
                          <a:effectLst/>
                          <a:latin typeface="Calibri" panose="020F0502020204030204" pitchFamily="34" charset="0"/>
                          <a:ea typeface="+mn-ea"/>
                          <a:cs typeface="Times New Roman" panose="02020603050405020304" pitchFamily="18" charset="0"/>
                        </a:rPr>
                        <a:t>未達三家，經機關首長或其授權人員核准，改採限制性招標</a:t>
                      </a:r>
                    </a:p>
                  </a:txBody>
                  <a:tcPr marL="68580" marR="68580" marT="0" marB="0"/>
                </a:tc>
                <a:extLst>
                  <a:ext uri="{0D108BD9-81ED-4DB2-BD59-A6C34878D82A}">
                    <a16:rowId xmlns:a16="http://schemas.microsoft.com/office/drawing/2014/main" val="3798103963"/>
                  </a:ext>
                </a:extLst>
              </a:tr>
              <a:tr h="959527">
                <a:tc>
                  <a:txBody>
                    <a:bodyPr/>
                    <a:lstStyle/>
                    <a:p>
                      <a:pPr>
                        <a:spcAft>
                          <a:spcPts val="0"/>
                        </a:spcAft>
                      </a:pPr>
                      <a:r>
                        <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t>未達公告金額採購：</a:t>
                      </a:r>
                    </a:p>
                    <a:p>
                      <a:pPr>
                        <a:spcAft>
                          <a:spcPts val="0"/>
                        </a:spcAft>
                      </a:pPr>
                      <a:r>
                        <a:rPr lang="zh-TW" sz="2600" kern="100" dirty="0">
                          <a:solidFill>
                            <a:schemeClr val="accent4">
                              <a:lumMod val="75000"/>
                            </a:schemeClr>
                          </a:solidFill>
                          <a:effectLst/>
                          <a:latin typeface="Calibri" panose="020F0502020204030204" pitchFamily="34" charset="0"/>
                          <a:ea typeface="新細明體" panose="02020500000000000000" pitchFamily="18" charset="-120"/>
                          <a:cs typeface="Times New Roman" panose="02020603050405020304" pitchFamily="18" charset="0"/>
                        </a:rPr>
                        <a:t>第二次</a:t>
                      </a:r>
                    </a:p>
                  </a:txBody>
                  <a:tcPr marL="68580" marR="68580" marT="0" marB="0"/>
                </a:tc>
                <a:tc>
                  <a:txBody>
                    <a:bodyPr/>
                    <a:lstStyle/>
                    <a:p>
                      <a:pPr>
                        <a:spcAft>
                          <a:spcPts val="0"/>
                        </a:spcAft>
                      </a:pPr>
                      <a:r>
                        <a:rPr lang="zh-TW" sz="2600" kern="100" dirty="0">
                          <a:effectLst/>
                          <a:latin typeface="Calibri" panose="020F0502020204030204" pitchFamily="34" charset="0"/>
                          <a:ea typeface="新細明體" panose="02020500000000000000" pitchFamily="18" charset="-120"/>
                          <a:cs typeface="Times New Roman" panose="02020603050405020304" pitchFamily="18" charset="0"/>
                        </a:rPr>
                        <a:t>中央機關未達公告金額採購招標辦法 §</a:t>
                      </a:r>
                      <a:r>
                        <a:rPr lang="en-US" sz="2600" kern="100" dirty="0">
                          <a:effectLst/>
                          <a:latin typeface="Calibri" panose="020F0502020204030204" pitchFamily="34" charset="0"/>
                          <a:ea typeface="新細明體" panose="02020500000000000000" pitchFamily="18" charset="-120"/>
                          <a:cs typeface="Times New Roman" panose="02020603050405020304" pitchFamily="18" charset="0"/>
                        </a:rPr>
                        <a:t>3</a:t>
                      </a:r>
                      <a:endParaRPr lang="zh-TW" sz="2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tc>
                <a:tc>
                  <a:txBody>
                    <a:bodyPr/>
                    <a:lstStyle/>
                    <a:p>
                      <a:pPr>
                        <a:spcAft>
                          <a:spcPts val="0"/>
                        </a:spcAft>
                      </a:pPr>
                      <a:r>
                        <a:rPr lang="zh-TW" sz="2600" kern="100" dirty="0">
                          <a:effectLst/>
                          <a:latin typeface="Calibri" panose="020F0502020204030204" pitchFamily="34" charset="0"/>
                          <a:ea typeface="新細明體" panose="02020500000000000000" pitchFamily="18" charset="-120"/>
                          <a:cs typeface="Times New Roman" panose="02020603050405020304" pitchFamily="18" charset="0"/>
                        </a:rPr>
                        <a:t>一家就能開標</a:t>
                      </a:r>
                    </a:p>
                  </a:txBody>
                  <a:tcPr marL="68580" marR="68580" marT="0" marB="0"/>
                </a:tc>
                <a:extLst>
                  <a:ext uri="{0D108BD9-81ED-4DB2-BD59-A6C34878D82A}">
                    <a16:rowId xmlns:a16="http://schemas.microsoft.com/office/drawing/2014/main" val="4143559602"/>
                  </a:ext>
                </a:extLst>
              </a:tr>
            </a:tbl>
          </a:graphicData>
        </a:graphic>
      </p:graphicFrame>
      <p:sp>
        <p:nvSpPr>
          <p:cNvPr id="5" name="Rectangle 2"/>
          <p:cNvSpPr txBox="1">
            <a:spLocks noGrp="1" noChangeArrowheads="1"/>
          </p:cNvSpPr>
          <p:nvPr>
            <p:ph type="title"/>
          </p:nvPr>
        </p:nvSpPr>
        <p:spPr>
          <a:xfrm>
            <a:off x="1044327" y="117425"/>
            <a:ext cx="8185915" cy="792089"/>
          </a:xfrm>
          <a:prstGeom prst="rect">
            <a:avLst/>
          </a:prstGeom>
          <a:noFill/>
        </p:spPr>
        <p:txBody>
          <a:bodyPr/>
          <a:lstStyle/>
          <a:p>
            <a:pPr lvl="0">
              <a:defRPr/>
            </a:pPr>
            <a:r>
              <a:rPr lang="zh-TW" altLang="en-US" sz="3600" kern="0" dirty="0" smtClean="0">
                <a:solidFill>
                  <a:srgbClr val="0000CC"/>
                </a:solidFill>
                <a:latin typeface="標楷體" panose="03000509000000000000" pitchFamily="65" charset="-120"/>
                <a:ea typeface="標楷體" panose="03000509000000000000" pitchFamily="65" charset="-120"/>
                <a:cs typeface="+mj-cs"/>
              </a:rPr>
              <a:t>投標廠商法定家數</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2</a:t>
            </a:r>
            <a:endParaRPr lang="zh-TW" altLang="en-US" sz="3600" kern="0" dirty="0">
              <a:solidFill>
                <a:srgbClr val="0000CC"/>
              </a:solidFill>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77369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260351" y="333450"/>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開標中注意事項</a:t>
            </a:r>
            <a:r>
              <a:rPr lang="en-US" altLang="zh-TW" sz="3600" kern="0" dirty="0" smtClean="0">
                <a:solidFill>
                  <a:srgbClr val="0000CC"/>
                </a:solidFill>
                <a:latin typeface="標楷體" panose="03000509000000000000" pitchFamily="65" charset="-120"/>
                <a:ea typeface="標楷體" panose="03000509000000000000" pitchFamily="65" charset="-120"/>
              </a:rPr>
              <a:t>1</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
        <p:nvSpPr>
          <p:cNvPr id="6" name="矩形 5"/>
          <p:cNvSpPr/>
          <p:nvPr/>
        </p:nvSpPr>
        <p:spPr>
          <a:xfrm>
            <a:off x="1188343" y="1341562"/>
            <a:ext cx="10072048" cy="3754874"/>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出席</a:t>
            </a:r>
            <a:r>
              <a:rPr lang="zh-TW" altLang="en-US" sz="3400" dirty="0">
                <a:solidFill>
                  <a:srgbClr val="FF0000"/>
                </a:solidFill>
                <a:latin typeface="標楷體" panose="03000509000000000000" pitchFamily="65" charset="-120"/>
                <a:ea typeface="標楷體" panose="03000509000000000000" pitchFamily="65" charset="-120"/>
              </a:rPr>
              <a:t>人員</a:t>
            </a:r>
            <a:r>
              <a:rPr lang="zh-TW" altLang="en-US" sz="3400" dirty="0" smtClean="0">
                <a:solidFill>
                  <a:srgbClr val="FF0000"/>
                </a:solidFill>
                <a:latin typeface="標楷體"/>
                <a:ea typeface="標楷體"/>
              </a:rPr>
              <a:t>－</a:t>
            </a:r>
            <a:r>
              <a:rPr lang="zh-TW" altLang="en-US" sz="3400" b="1" dirty="0" smtClean="0">
                <a:solidFill>
                  <a:srgbClr val="002060"/>
                </a:solidFill>
                <a:latin typeface="標楷體" panose="03000509000000000000" pitchFamily="65" charset="-120"/>
                <a:ea typeface="標楷體" panose="03000509000000000000" pitchFamily="65" charset="-120"/>
              </a:rPr>
              <a:t>確認現場出席人員</a:t>
            </a:r>
            <a:endParaRPr lang="en-US" altLang="zh-TW" sz="3400" b="1" dirty="0" smtClean="0">
              <a:solidFill>
                <a:srgbClr val="002060"/>
              </a:solidFill>
              <a:latin typeface="標楷體" panose="03000509000000000000" pitchFamily="65" charset="-120"/>
              <a:ea typeface="標楷體" panose="03000509000000000000" pitchFamily="65" charset="-120"/>
            </a:endParaRPr>
          </a:p>
          <a:p>
            <a:r>
              <a:rPr lang="zh-TW" altLang="en-US" sz="3400" b="1" dirty="0">
                <a:solidFill>
                  <a:srgbClr val="002060"/>
                </a:solidFill>
                <a:latin typeface="標楷體" panose="03000509000000000000" pitchFamily="65" charset="-120"/>
                <a:ea typeface="標楷體" panose="03000509000000000000" pitchFamily="65" charset="-120"/>
              </a:rPr>
              <a:t> </a:t>
            </a:r>
            <a:r>
              <a:rPr lang="zh-TW" altLang="en-US" sz="3400" b="1" dirty="0" smtClean="0">
                <a:solidFill>
                  <a:srgbClr val="002060"/>
                </a:solidFill>
                <a:latin typeface="標楷體" panose="03000509000000000000" pitchFamily="65" charset="-120"/>
                <a:ea typeface="標楷體" panose="03000509000000000000" pitchFamily="65" charset="-120"/>
              </a:rPr>
              <a:t> </a:t>
            </a:r>
            <a:r>
              <a:rPr lang="zh-TW" altLang="en-US" sz="3400" dirty="0" smtClean="0">
                <a:solidFill>
                  <a:srgbClr val="002060"/>
                </a:solidFill>
                <a:latin typeface="標楷體" panose="03000509000000000000" pitchFamily="65" charset="-120"/>
                <a:ea typeface="標楷體" panose="03000509000000000000" pitchFamily="65" charset="-120"/>
              </a:rPr>
              <a:t>機關：主持人、承辦人員、監辦人員、列席人員</a:t>
            </a:r>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zh-TW" altLang="en-US" sz="3400" dirty="0">
                <a:solidFill>
                  <a:srgbClr val="002060"/>
                </a:solidFill>
                <a:latin typeface="標楷體" panose="03000509000000000000" pitchFamily="65" charset="-120"/>
                <a:ea typeface="標楷體" panose="03000509000000000000" pitchFamily="65" charset="-120"/>
              </a:rPr>
              <a:t>　廠商</a:t>
            </a:r>
            <a:r>
              <a:rPr lang="zh-TW" altLang="en-US" sz="3400" dirty="0" smtClean="0">
                <a:solidFill>
                  <a:srgbClr val="002060"/>
                </a:solidFill>
                <a:latin typeface="標楷體" panose="03000509000000000000" pitchFamily="65" charset="-120"/>
                <a:ea typeface="標楷體" panose="03000509000000000000" pitchFamily="65" charset="-120"/>
              </a:rPr>
              <a:t>：</a:t>
            </a:r>
            <a:r>
              <a:rPr lang="en-US" altLang="zh-TW" sz="3400" dirty="0" smtClean="0">
                <a:solidFill>
                  <a:srgbClr val="002060"/>
                </a:solidFill>
                <a:latin typeface="標楷體" panose="03000509000000000000" pitchFamily="65" charset="-120"/>
                <a:ea typeface="標楷體" panose="03000509000000000000" pitchFamily="65" charset="-120"/>
              </a:rPr>
              <a:t>1.</a:t>
            </a:r>
            <a:r>
              <a:rPr lang="zh-TW" altLang="en-US" sz="3400" dirty="0" smtClean="0">
                <a:solidFill>
                  <a:srgbClr val="002060"/>
                </a:solidFill>
                <a:latin typeface="標楷體" panose="03000509000000000000" pitchFamily="65" charset="-120"/>
                <a:ea typeface="標楷體" panose="03000509000000000000" pitchFamily="65" charset="-120"/>
              </a:rPr>
              <a:t>投標須知中</a:t>
            </a:r>
            <a:r>
              <a:rPr lang="zh-TW" altLang="en-US" sz="3400" dirty="0">
                <a:solidFill>
                  <a:srgbClr val="002060"/>
                </a:solidFill>
                <a:latin typeface="標楷體" panose="03000509000000000000" pitchFamily="65" charset="-120"/>
                <a:ea typeface="標楷體" panose="03000509000000000000" pitchFamily="65" charset="-120"/>
              </a:rPr>
              <a:t>規定投標廠商出席人數限制</a:t>
            </a:r>
            <a:r>
              <a:rPr lang="zh-TW" altLang="en-US" sz="3400" dirty="0" smtClean="0">
                <a:solidFill>
                  <a:srgbClr val="002060"/>
                </a:solidFill>
                <a:latin typeface="標楷體" panose="03000509000000000000" pitchFamily="65" charset="-120"/>
                <a:ea typeface="標楷體" panose="03000509000000000000" pitchFamily="65" charset="-120"/>
              </a:rPr>
              <a:t>，</a:t>
            </a:r>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zh-TW" altLang="en-US" sz="3400" dirty="0">
                <a:solidFill>
                  <a:srgbClr val="002060"/>
                </a:solidFill>
                <a:latin typeface="標楷體" panose="03000509000000000000" pitchFamily="65" charset="-120"/>
                <a:ea typeface="標楷體" panose="03000509000000000000" pitchFamily="65" charset="-120"/>
              </a:rPr>
              <a:t>　</a:t>
            </a:r>
            <a:r>
              <a:rPr lang="zh-TW" altLang="en-US" sz="3400" dirty="0" smtClean="0">
                <a:solidFill>
                  <a:srgbClr val="002060"/>
                </a:solidFill>
                <a:latin typeface="標楷體" panose="03000509000000000000" pitchFamily="65" charset="-120"/>
                <a:ea typeface="標楷體" panose="03000509000000000000" pitchFamily="65" charset="-120"/>
              </a:rPr>
              <a:t>  　　　並</a:t>
            </a:r>
            <a:r>
              <a:rPr lang="zh-TW" altLang="en-US" sz="3400" dirty="0">
                <a:solidFill>
                  <a:srgbClr val="002060"/>
                </a:solidFill>
                <a:latin typeface="標楷體" panose="03000509000000000000" pitchFamily="65" charset="-120"/>
                <a:ea typeface="標楷體" panose="03000509000000000000" pitchFamily="65" charset="-120"/>
              </a:rPr>
              <a:t>於現場實際</a:t>
            </a:r>
            <a:r>
              <a:rPr lang="zh-TW" altLang="en-US" sz="3400" dirty="0" smtClean="0">
                <a:solidFill>
                  <a:srgbClr val="002060"/>
                </a:solidFill>
                <a:latin typeface="標楷體" panose="03000509000000000000" pitchFamily="65" charset="-120"/>
                <a:ea typeface="標楷體" panose="03000509000000000000" pitchFamily="65" charset="-120"/>
              </a:rPr>
              <a:t>確認</a:t>
            </a:r>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zh-TW" altLang="en-US" sz="3400" dirty="0">
                <a:solidFill>
                  <a:srgbClr val="002060"/>
                </a:solidFill>
                <a:latin typeface="標楷體" panose="03000509000000000000" pitchFamily="65" charset="-120"/>
                <a:ea typeface="標楷體" panose="03000509000000000000" pitchFamily="65" charset="-120"/>
              </a:rPr>
              <a:t>　</a:t>
            </a:r>
            <a:r>
              <a:rPr lang="zh-TW" altLang="en-US" sz="3400" dirty="0" smtClean="0">
                <a:solidFill>
                  <a:srgbClr val="002060"/>
                </a:solidFill>
                <a:latin typeface="標楷體" panose="03000509000000000000" pitchFamily="65" charset="-120"/>
                <a:ea typeface="標楷體" panose="03000509000000000000" pitchFamily="65" charset="-120"/>
              </a:rPr>
              <a:t>　　　</a:t>
            </a:r>
            <a:r>
              <a:rPr lang="en-US" altLang="zh-TW" sz="3400" dirty="0" smtClean="0">
                <a:solidFill>
                  <a:srgbClr val="002060"/>
                </a:solidFill>
                <a:latin typeface="標楷體" panose="03000509000000000000" pitchFamily="65" charset="-120"/>
                <a:ea typeface="標楷體" panose="03000509000000000000" pitchFamily="65" charset="-120"/>
              </a:rPr>
              <a:t>2.</a:t>
            </a:r>
            <a:r>
              <a:rPr lang="zh-TW" altLang="en-US" sz="3400" dirty="0" smtClean="0">
                <a:solidFill>
                  <a:srgbClr val="002060"/>
                </a:solidFill>
                <a:latin typeface="標楷體" panose="03000509000000000000" pitchFamily="65" charset="-120"/>
                <a:ea typeface="標楷體" panose="03000509000000000000" pitchFamily="65" charset="-120"/>
              </a:rPr>
              <a:t>投標</a:t>
            </a:r>
            <a:r>
              <a:rPr lang="zh-TW" altLang="en-US" sz="3400" dirty="0">
                <a:solidFill>
                  <a:srgbClr val="002060"/>
                </a:solidFill>
                <a:latin typeface="標楷體" panose="03000509000000000000" pitchFamily="65" charset="-120"/>
                <a:ea typeface="標楷體" panose="03000509000000000000" pitchFamily="65" charset="-120"/>
              </a:rPr>
              <a:t>廠商授權委託代理人出席者，</a:t>
            </a:r>
            <a:r>
              <a:rPr lang="zh-TW" altLang="en-US" sz="3400" dirty="0" smtClean="0">
                <a:solidFill>
                  <a:srgbClr val="002060"/>
                </a:solidFill>
                <a:latin typeface="標楷體" panose="03000509000000000000" pitchFamily="65" charset="-120"/>
                <a:ea typeface="標楷體" panose="03000509000000000000" pitchFamily="65" charset="-120"/>
              </a:rPr>
              <a:t>代理</a:t>
            </a:r>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zh-TW" altLang="en-US" sz="3400" dirty="0">
                <a:solidFill>
                  <a:srgbClr val="002060"/>
                </a:solidFill>
                <a:latin typeface="標楷體" panose="03000509000000000000" pitchFamily="65" charset="-120"/>
                <a:ea typeface="標楷體" panose="03000509000000000000" pitchFamily="65" charset="-120"/>
              </a:rPr>
              <a:t> </a:t>
            </a:r>
            <a:r>
              <a:rPr lang="zh-TW" altLang="en-US" sz="3400" dirty="0" smtClean="0">
                <a:solidFill>
                  <a:srgbClr val="002060"/>
                </a:solidFill>
                <a:latin typeface="標楷體" panose="03000509000000000000" pitchFamily="65" charset="-120"/>
                <a:ea typeface="標楷體" panose="03000509000000000000" pitchFamily="65" charset="-120"/>
              </a:rPr>
              <a:t>         人</a:t>
            </a:r>
            <a:r>
              <a:rPr lang="zh-TW" altLang="en-US" sz="3400" dirty="0">
                <a:solidFill>
                  <a:srgbClr val="002060"/>
                </a:solidFill>
                <a:latin typeface="標楷體" panose="03000509000000000000" pitchFamily="65" charset="-120"/>
                <a:ea typeface="標楷體" panose="03000509000000000000" pitchFamily="65" charset="-120"/>
              </a:rPr>
              <a:t>身份證影本、授權書</a:t>
            </a:r>
            <a:r>
              <a:rPr lang="zh-TW" altLang="en-US" sz="3400" dirty="0" smtClean="0">
                <a:solidFill>
                  <a:srgbClr val="002060"/>
                </a:solidFill>
                <a:latin typeface="標楷體" panose="03000509000000000000" pitchFamily="65" charset="-120"/>
                <a:ea typeface="標楷體" panose="03000509000000000000" pitchFamily="65" charset="-120"/>
              </a:rPr>
              <a:t>存查</a:t>
            </a:r>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zh-TW" altLang="en-US" sz="3400" dirty="0" smtClean="0">
                <a:solidFill>
                  <a:srgbClr val="002060"/>
                </a:solidFill>
                <a:latin typeface="標楷體" panose="03000509000000000000" pitchFamily="65" charset="-120"/>
                <a:ea typeface="標楷體" panose="03000509000000000000" pitchFamily="65" charset="-120"/>
              </a:rPr>
              <a:t>  </a:t>
            </a:r>
            <a:r>
              <a:rPr lang="zh-TW" altLang="en-US" sz="3400" dirty="0" smtClean="0">
                <a:solidFill>
                  <a:srgbClr val="FF0000"/>
                </a:solidFill>
                <a:latin typeface="標楷體" panose="03000509000000000000" pitchFamily="65" charset="-120"/>
                <a:ea typeface="標楷體" panose="03000509000000000000" pitchFamily="65" charset="-120"/>
              </a:rPr>
              <a:t>要記得請廠商</a:t>
            </a:r>
            <a:r>
              <a:rPr lang="zh-TW" altLang="en-US" sz="3400" dirty="0">
                <a:solidFill>
                  <a:srgbClr val="FF0000"/>
                </a:solidFill>
                <a:latin typeface="標楷體" panose="03000509000000000000" pitchFamily="65" charset="-120"/>
                <a:ea typeface="標楷體" panose="03000509000000000000" pitchFamily="65" charset="-120"/>
              </a:rPr>
              <a:t>簽到</a:t>
            </a:r>
            <a:endParaRPr lang="en-US" altLang="zh-TW" sz="3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859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16335" y="621482"/>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開標中注意事項</a:t>
            </a:r>
            <a:r>
              <a:rPr lang="en-US" altLang="zh-TW" sz="3600" kern="0" dirty="0" smtClean="0">
                <a:solidFill>
                  <a:srgbClr val="0000CC"/>
                </a:solidFill>
                <a:latin typeface="標楷體" panose="03000509000000000000" pitchFamily="65" charset="-120"/>
                <a:ea typeface="標楷體" panose="03000509000000000000" pitchFamily="65" charset="-120"/>
              </a:rPr>
              <a:t>2</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
        <p:nvSpPr>
          <p:cNvPr id="6" name="矩形 5"/>
          <p:cNvSpPr/>
          <p:nvPr/>
        </p:nvSpPr>
        <p:spPr>
          <a:xfrm>
            <a:off x="1044327" y="1701602"/>
            <a:ext cx="10072048" cy="3231654"/>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資格</a:t>
            </a:r>
            <a:r>
              <a:rPr lang="zh-TW" altLang="en-US" sz="3400" dirty="0" smtClean="0">
                <a:solidFill>
                  <a:srgbClr val="FF0000"/>
                </a:solidFill>
                <a:latin typeface="標楷體" panose="03000509000000000000" pitchFamily="65" charset="-120"/>
                <a:ea typeface="標楷體" panose="03000509000000000000" pitchFamily="65" charset="-120"/>
              </a:rPr>
              <a:t>審查</a:t>
            </a:r>
            <a:r>
              <a:rPr lang="zh-TW" altLang="en-US" sz="3400" dirty="0" smtClean="0">
                <a:solidFill>
                  <a:srgbClr val="FF0000"/>
                </a:solidFill>
                <a:latin typeface="標楷體"/>
                <a:ea typeface="標楷體"/>
              </a:rPr>
              <a:t>－</a:t>
            </a:r>
            <a:r>
              <a:rPr lang="zh-TW" altLang="en-US" sz="3400" dirty="0">
                <a:solidFill>
                  <a:srgbClr val="002060"/>
                </a:solidFill>
                <a:latin typeface="標楷體" panose="03000509000000000000" pitchFamily="65" charset="-120"/>
                <a:ea typeface="標楷體" panose="03000509000000000000" pitchFamily="65" charset="-120"/>
              </a:rPr>
              <a:t>依證件審查表逐項審查廠商資格，並逐項勾</a:t>
            </a:r>
            <a:r>
              <a:rPr lang="zh-TW" altLang="en-US" sz="3400" dirty="0" smtClean="0">
                <a:solidFill>
                  <a:srgbClr val="002060"/>
                </a:solidFill>
                <a:latin typeface="標楷體" panose="03000509000000000000" pitchFamily="65" charset="-120"/>
                <a:ea typeface="標楷體" panose="03000509000000000000" pitchFamily="65" charset="-120"/>
              </a:rPr>
              <a:t>選</a:t>
            </a:r>
            <a:endParaRPr lang="en-US" altLang="zh-TW" sz="3400" dirty="0" smtClean="0">
              <a:solidFill>
                <a:srgbClr val="002060"/>
              </a:solidFill>
              <a:latin typeface="標楷體" panose="03000509000000000000" pitchFamily="65" charset="-120"/>
              <a:ea typeface="標楷體" panose="03000509000000000000" pitchFamily="65" charset="-120"/>
            </a:endParaRPr>
          </a:p>
          <a:p>
            <a:endParaRPr lang="en-US" altLang="zh-TW" sz="3400" dirty="0" smtClean="0">
              <a:solidFill>
                <a:srgbClr val="002060"/>
              </a:solidFill>
              <a:latin typeface="標楷體" panose="03000509000000000000" pitchFamily="65" charset="-120"/>
              <a:ea typeface="標楷體" panose="03000509000000000000" pitchFamily="65" charset="-120"/>
            </a:endParaRPr>
          </a:p>
          <a:p>
            <a:r>
              <a:rPr lang="en-US" altLang="zh-TW" sz="3400" dirty="0">
                <a:solidFill>
                  <a:srgbClr val="FF0000"/>
                </a:solidFill>
                <a:latin typeface="標楷體" panose="03000509000000000000" pitchFamily="65" charset="-120"/>
                <a:ea typeface="標楷體" panose="03000509000000000000" pitchFamily="65" charset="-120"/>
              </a:rPr>
              <a:t>※</a:t>
            </a:r>
            <a:r>
              <a:rPr lang="zh-TW" altLang="en-US" sz="3400" dirty="0">
                <a:solidFill>
                  <a:srgbClr val="FF0000"/>
                </a:solidFill>
                <a:latin typeface="標楷體" panose="03000509000000000000" pitchFamily="65" charset="-120"/>
                <a:ea typeface="標楷體" panose="03000509000000000000" pitchFamily="65" charset="-120"/>
              </a:rPr>
              <a:t>宣布審查結果</a:t>
            </a:r>
            <a:r>
              <a:rPr lang="zh-TW" altLang="en-US" sz="3400" dirty="0">
                <a:solidFill>
                  <a:srgbClr val="FF0000"/>
                </a:solidFill>
                <a:latin typeface="標楷體"/>
                <a:ea typeface="標楷體"/>
              </a:rPr>
              <a:t>－</a:t>
            </a:r>
            <a:r>
              <a:rPr lang="zh-TW" altLang="en-US" sz="3400" dirty="0">
                <a:solidFill>
                  <a:srgbClr val="002060"/>
                </a:solidFill>
                <a:latin typeface="標楷體" panose="03000509000000000000" pitchFamily="65" charset="-120"/>
                <a:ea typeface="標楷體" panose="03000509000000000000" pitchFamily="65" charset="-120"/>
              </a:rPr>
              <a:t>主持人宣布審查結果，不合格廠商退還標單封等其他未開封文件，留存外封套</a:t>
            </a:r>
            <a:r>
              <a:rPr lang="zh-TW" altLang="en-US" sz="3400" dirty="0" smtClean="0">
                <a:solidFill>
                  <a:srgbClr val="002060"/>
                </a:solidFill>
                <a:latin typeface="標楷體" panose="03000509000000000000" pitchFamily="65" charset="-120"/>
                <a:ea typeface="標楷體" panose="03000509000000000000" pitchFamily="65" charset="-120"/>
              </a:rPr>
              <a:t>備查</a:t>
            </a:r>
            <a:endParaRPr lang="en-US" altLang="zh-TW" sz="3400" dirty="0" smtClean="0">
              <a:solidFill>
                <a:srgbClr val="002060"/>
              </a:solidFill>
              <a:latin typeface="標楷體" panose="03000509000000000000" pitchFamily="65" charset="-120"/>
              <a:ea typeface="標楷體" panose="03000509000000000000" pitchFamily="65" charset="-120"/>
            </a:endParaRPr>
          </a:p>
          <a:p>
            <a:endParaRPr lang="en-US" altLang="zh-TW" sz="34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8007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2319" y="1098949"/>
            <a:ext cx="9887940" cy="5760639"/>
          </a:xfrm>
        </p:spPr>
        <p:txBody>
          <a:bodyPr>
            <a:normAutofit fontScale="90000"/>
          </a:bodyPr>
          <a:lstStyle/>
          <a:p>
            <a:r>
              <a:rPr lang="en-US" altLang="zh-TW" sz="4000" dirty="0">
                <a:solidFill>
                  <a:srgbClr val="FF0000"/>
                </a:solidFill>
                <a:latin typeface="標楷體" panose="03000509000000000000" pitchFamily="65" charset="-120"/>
                <a:ea typeface="標楷體" panose="03000509000000000000" pitchFamily="65" charset="-120"/>
              </a:rPr>
              <a:t>※</a:t>
            </a:r>
            <a:r>
              <a:rPr lang="zh-TW" altLang="en-US" sz="4000" dirty="0" smtClean="0">
                <a:solidFill>
                  <a:srgbClr val="FF0000"/>
                </a:solidFill>
                <a:latin typeface="標楷體" panose="03000509000000000000" pitchFamily="65" charset="-120"/>
                <a:ea typeface="標楷體" panose="03000509000000000000" pitchFamily="65" charset="-120"/>
              </a:rPr>
              <a:t>以最低標決標時</a:t>
            </a:r>
            <a:r>
              <a:rPr lang="en-US" altLang="zh-TW" sz="4000" dirty="0" smtClean="0">
                <a:solidFill>
                  <a:srgbClr val="FF0000"/>
                </a:solidFill>
                <a:latin typeface="標楷體" panose="03000509000000000000" pitchFamily="65" charset="-120"/>
                <a:ea typeface="標楷體" panose="03000509000000000000" pitchFamily="65" charset="-120"/>
              </a:rPr>
              <a:t/>
            </a:r>
            <a:br>
              <a:rPr lang="en-US" altLang="zh-TW" sz="4000" dirty="0" smtClean="0">
                <a:solidFill>
                  <a:srgbClr val="FF0000"/>
                </a:solidFill>
                <a:latin typeface="標楷體" panose="03000509000000000000" pitchFamily="65" charset="-120"/>
                <a:ea typeface="標楷體" panose="03000509000000000000" pitchFamily="65" charset="-120"/>
              </a:rPr>
            </a:b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en-US" altLang="zh-TW" dirty="0" smtClean="0">
                <a:solidFill>
                  <a:srgbClr val="002060"/>
                </a:solidFill>
                <a:latin typeface="標楷體" panose="03000509000000000000" pitchFamily="65" charset="-120"/>
                <a:ea typeface="標楷體" panose="03000509000000000000" pitchFamily="65" charset="-120"/>
              </a:rPr>
              <a:t>1.</a:t>
            </a:r>
            <a:r>
              <a:rPr lang="zh-TW" altLang="en-US" sz="3600" dirty="0" smtClean="0">
                <a:solidFill>
                  <a:srgbClr val="002060"/>
                </a:solidFill>
                <a:latin typeface="標楷體" panose="03000509000000000000" pitchFamily="65" charset="-120"/>
                <a:ea typeface="標楷體" panose="03000509000000000000" pitchFamily="65" charset="-120"/>
              </a:rPr>
              <a:t>開標</a:t>
            </a:r>
            <a:r>
              <a:rPr lang="zh-TW" altLang="en-US" sz="3600" dirty="0">
                <a:solidFill>
                  <a:srgbClr val="002060"/>
                </a:solidFill>
                <a:latin typeface="標楷體" panose="03000509000000000000" pitchFamily="65" charset="-120"/>
                <a:ea typeface="標楷體" panose="03000509000000000000" pitchFamily="65" charset="-120"/>
              </a:rPr>
              <a:t>單封，宣布廠商名稱及</a:t>
            </a:r>
            <a:r>
              <a:rPr lang="zh-TW" altLang="en-US" sz="3600" dirty="0" smtClean="0">
                <a:solidFill>
                  <a:srgbClr val="002060"/>
                </a:solidFill>
                <a:latin typeface="標楷體" panose="03000509000000000000" pitchFamily="65" charset="-120"/>
                <a:ea typeface="標楷體" panose="03000509000000000000" pitchFamily="65" charset="-120"/>
              </a:rPr>
              <a:t>報價</a:t>
            </a:r>
            <a:r>
              <a:rPr lang="en-US" altLang="zh-TW" sz="3600" dirty="0" smtClean="0">
                <a:solidFill>
                  <a:srgbClr val="002060"/>
                </a:solidFill>
                <a:latin typeface="標楷體" panose="03000509000000000000" pitchFamily="65" charset="-120"/>
                <a:ea typeface="標楷體" panose="03000509000000000000" pitchFamily="65" charset="-120"/>
              </a:rPr>
              <a:t/>
            </a:r>
            <a:br>
              <a:rPr lang="en-US" altLang="zh-TW" sz="3600" dirty="0" smtClean="0">
                <a:solidFill>
                  <a:srgbClr val="002060"/>
                </a:solidFill>
                <a:latin typeface="標楷體" panose="03000509000000000000" pitchFamily="65" charset="-120"/>
                <a:ea typeface="標楷體" panose="03000509000000000000" pitchFamily="65" charset="-120"/>
              </a:rPr>
            </a:br>
            <a:r>
              <a:rPr lang="en-US" altLang="zh-TW" sz="3600" dirty="0" smtClean="0">
                <a:solidFill>
                  <a:srgbClr val="002060"/>
                </a:solidFill>
                <a:latin typeface="標楷體" panose="03000509000000000000" pitchFamily="65" charset="-120"/>
                <a:ea typeface="標楷體" panose="03000509000000000000" pitchFamily="65" charset="-120"/>
              </a:rPr>
              <a:t>2.</a:t>
            </a:r>
            <a:r>
              <a:rPr lang="zh-TW" altLang="en-US" sz="3600" dirty="0" smtClean="0">
                <a:solidFill>
                  <a:srgbClr val="002060"/>
                </a:solidFill>
                <a:latin typeface="標楷體" panose="03000509000000000000" pitchFamily="65" charset="-120"/>
                <a:ea typeface="標楷體" panose="03000509000000000000" pitchFamily="65" charset="-120"/>
              </a:rPr>
              <a:t>先行</a:t>
            </a:r>
            <a:r>
              <a:rPr lang="zh-TW" altLang="en-US" sz="3600" dirty="0">
                <a:solidFill>
                  <a:srgbClr val="002060"/>
                </a:solidFill>
                <a:latin typeface="標楷體" panose="03000509000000000000" pitchFamily="65" charset="-120"/>
                <a:ea typeface="標楷體" panose="03000509000000000000" pitchFamily="65" charset="-120"/>
              </a:rPr>
              <a:t>檢視是否達決標條件，如達決標</a:t>
            </a:r>
            <a:r>
              <a:rPr lang="zh-TW" altLang="en-US" sz="3600" dirty="0" smtClean="0">
                <a:solidFill>
                  <a:srgbClr val="002060"/>
                </a:solidFill>
                <a:latin typeface="標楷體" panose="03000509000000000000" pitchFamily="65" charset="-120"/>
                <a:ea typeface="標楷體" panose="03000509000000000000" pitchFamily="65" charset="-120"/>
              </a:rPr>
              <a:t>條件，僅「宣布</a:t>
            </a:r>
            <a:r>
              <a:rPr lang="zh-TW" altLang="en-US" sz="3600" dirty="0">
                <a:solidFill>
                  <a:srgbClr val="002060"/>
                </a:solidFill>
                <a:latin typeface="標楷體" panose="03000509000000000000" pitchFamily="65" charset="-120"/>
                <a:ea typeface="標楷體" panose="03000509000000000000" pitchFamily="65" charset="-120"/>
              </a:rPr>
              <a:t>決標予○○廠商」，但不宣布底價。等確認達決標條件</a:t>
            </a:r>
            <a:r>
              <a:rPr lang="zh-TW" altLang="en-US" sz="3600" dirty="0" smtClean="0">
                <a:solidFill>
                  <a:srgbClr val="002060"/>
                </a:solidFill>
                <a:latin typeface="標楷體" panose="03000509000000000000" pitchFamily="65" charset="-120"/>
                <a:ea typeface="標楷體" panose="03000509000000000000" pitchFamily="65" charset="-120"/>
              </a:rPr>
              <a:t>，並經承辦</a:t>
            </a:r>
            <a:r>
              <a:rPr lang="zh-TW" altLang="en-US" sz="3600" dirty="0">
                <a:solidFill>
                  <a:srgbClr val="002060"/>
                </a:solidFill>
                <a:latin typeface="標楷體" panose="03000509000000000000" pitchFamily="65" charset="-120"/>
                <a:ea typeface="標楷體" panose="03000509000000000000" pitchFamily="65" charset="-120"/>
              </a:rPr>
              <a:t>採購單位於「決標紀錄</a:t>
            </a:r>
            <a:r>
              <a:rPr lang="zh-TW" altLang="en-US" sz="3600" dirty="0" smtClean="0">
                <a:solidFill>
                  <a:srgbClr val="002060"/>
                </a:solidFill>
                <a:latin typeface="標楷體" panose="03000509000000000000" pitchFamily="65" charset="-120"/>
                <a:ea typeface="標楷體" panose="03000509000000000000" pitchFamily="65" charset="-120"/>
              </a:rPr>
              <a:t>製作完成</a:t>
            </a:r>
            <a:r>
              <a:rPr lang="zh-TW" altLang="en-US" sz="3600" dirty="0">
                <a:solidFill>
                  <a:srgbClr val="002060"/>
                </a:solidFill>
                <a:latin typeface="標楷體" panose="03000509000000000000" pitchFamily="65" charset="-120"/>
                <a:ea typeface="標楷體" panose="03000509000000000000" pitchFamily="65" charset="-120"/>
              </a:rPr>
              <a:t>後</a:t>
            </a:r>
            <a:r>
              <a:rPr lang="zh-TW" altLang="en-US" sz="3600" dirty="0" smtClean="0">
                <a:solidFill>
                  <a:srgbClr val="002060"/>
                </a:solidFill>
                <a:latin typeface="標楷體" panose="03000509000000000000" pitchFamily="65" charset="-120"/>
                <a:ea typeface="標楷體" panose="03000509000000000000" pitchFamily="65" charset="-120"/>
              </a:rPr>
              <a:t>」，</a:t>
            </a:r>
            <a:r>
              <a:rPr lang="zh-TW" altLang="en-US" sz="3600" dirty="0">
                <a:solidFill>
                  <a:srgbClr val="002060"/>
                </a:solidFill>
                <a:latin typeface="標楷體" panose="03000509000000000000" pitchFamily="65" charset="-120"/>
                <a:ea typeface="標楷體" panose="03000509000000000000" pitchFamily="65" charset="-120"/>
              </a:rPr>
              <a:t>再由</a:t>
            </a:r>
            <a:r>
              <a:rPr lang="zh-TW" altLang="en-US" sz="3600" dirty="0" smtClean="0">
                <a:solidFill>
                  <a:srgbClr val="002060"/>
                </a:solidFill>
                <a:latin typeface="標楷體" panose="03000509000000000000" pitchFamily="65" charset="-120"/>
                <a:ea typeface="標楷體" panose="03000509000000000000" pitchFamily="65" charset="-120"/>
              </a:rPr>
              <a:t>開標</a:t>
            </a:r>
            <a:r>
              <a:rPr lang="zh-TW" altLang="en-US" sz="3600" dirty="0">
                <a:solidFill>
                  <a:srgbClr val="002060"/>
                </a:solidFill>
                <a:latin typeface="標楷體" panose="03000509000000000000" pitchFamily="65" charset="-120"/>
                <a:ea typeface="標楷體" panose="03000509000000000000" pitchFamily="65" charset="-120"/>
              </a:rPr>
              <a:t>主持人依決標紀錄內容宣布底價。</a:t>
            </a:r>
            <a:r>
              <a:rPr lang="en-US" altLang="zh-TW" sz="3600" dirty="0" smtClean="0">
                <a:solidFill>
                  <a:srgbClr val="002060"/>
                </a:solidFill>
                <a:latin typeface="標楷體" panose="03000509000000000000" pitchFamily="65" charset="-120"/>
                <a:ea typeface="標楷體" panose="03000509000000000000" pitchFamily="65" charset="-120"/>
              </a:rPr>
              <a:t/>
            </a:r>
            <a:br>
              <a:rPr lang="en-US" altLang="zh-TW" sz="3600" dirty="0" smtClean="0">
                <a:solidFill>
                  <a:srgbClr val="002060"/>
                </a:solidFill>
                <a:latin typeface="標楷體" panose="03000509000000000000" pitchFamily="65" charset="-120"/>
                <a:ea typeface="標楷體" panose="03000509000000000000" pitchFamily="65" charset="-120"/>
              </a:rPr>
            </a:br>
            <a:r>
              <a:rPr lang="en-US" altLang="zh-TW" sz="3600" dirty="0" smtClean="0">
                <a:solidFill>
                  <a:srgbClr val="002060"/>
                </a:solidFill>
                <a:latin typeface="標楷體" panose="03000509000000000000" pitchFamily="65" charset="-120"/>
                <a:ea typeface="標楷體" panose="03000509000000000000" pitchFamily="65" charset="-120"/>
              </a:rPr>
              <a:t>3.</a:t>
            </a:r>
            <a:r>
              <a:rPr lang="zh-TW" altLang="en-US" sz="3600" dirty="0" smtClean="0">
                <a:solidFill>
                  <a:srgbClr val="002060"/>
                </a:solidFill>
                <a:latin typeface="標楷體" panose="03000509000000000000" pitchFamily="65" charset="-120"/>
                <a:ea typeface="標楷體" panose="03000509000000000000" pitchFamily="65" charset="-120"/>
              </a:rPr>
              <a:t>「</a:t>
            </a:r>
            <a:r>
              <a:rPr lang="zh-TW" altLang="en-US" sz="3600" dirty="0">
                <a:solidFill>
                  <a:srgbClr val="002060"/>
                </a:solidFill>
                <a:latin typeface="標楷體" panose="03000509000000000000" pitchFamily="65" charset="-120"/>
                <a:ea typeface="標楷體" panose="03000509000000000000" pitchFamily="65" charset="-120"/>
              </a:rPr>
              <a:t>保留決標」情形</a:t>
            </a:r>
            <a:r>
              <a:rPr lang="zh-TW" altLang="en-US" sz="3600" dirty="0" smtClean="0">
                <a:solidFill>
                  <a:srgbClr val="002060"/>
                </a:solidFill>
                <a:latin typeface="標楷體" panose="03000509000000000000" pitchFamily="65" charset="-120"/>
                <a:ea typeface="標楷體" panose="03000509000000000000" pitchFamily="65" charset="-120"/>
              </a:rPr>
              <a:t>：如</a:t>
            </a:r>
            <a:r>
              <a:rPr lang="zh-TW" altLang="en-US" sz="3600" dirty="0">
                <a:solidFill>
                  <a:srgbClr val="002060"/>
                </a:solidFill>
                <a:latin typeface="標楷體" panose="03000509000000000000" pitchFamily="65" charset="-120"/>
                <a:ea typeface="標楷體" panose="03000509000000000000" pitchFamily="65" charset="-120"/>
              </a:rPr>
              <a:t>廠商報價低於底價</a:t>
            </a:r>
            <a:r>
              <a:rPr lang="zh-TW" altLang="en-US" sz="3600" dirty="0" smtClean="0">
                <a:solidFill>
                  <a:srgbClr val="002060"/>
                </a:solidFill>
                <a:latin typeface="標楷體" panose="03000509000000000000" pitchFamily="65" charset="-120"/>
                <a:ea typeface="標楷體" panose="03000509000000000000" pitchFamily="65" charset="-120"/>
              </a:rPr>
              <a:t>百分之八十</a:t>
            </a:r>
            <a:r>
              <a:rPr lang="zh-TW" altLang="en-US" sz="3600" dirty="0">
                <a:solidFill>
                  <a:srgbClr val="002060"/>
                </a:solidFill>
                <a:latin typeface="標楷體" panose="03000509000000000000" pitchFamily="65" charset="-120"/>
                <a:ea typeface="標楷體" panose="03000509000000000000" pitchFamily="65" charset="-120"/>
              </a:rPr>
              <a:t>並認應予保留決標情形，因屬未決標階段，不得宣 布底價，並將開標資料交由承辦採購單位製作開標</a:t>
            </a:r>
            <a:r>
              <a:rPr lang="zh-TW" altLang="en-US" sz="3600" dirty="0" smtClean="0">
                <a:solidFill>
                  <a:srgbClr val="002060"/>
                </a:solidFill>
                <a:latin typeface="標楷體" panose="03000509000000000000" pitchFamily="65" charset="-120"/>
                <a:ea typeface="標楷體" panose="03000509000000000000" pitchFamily="65" charset="-120"/>
              </a:rPr>
              <a:t>紀錄後</a:t>
            </a:r>
            <a:r>
              <a:rPr lang="zh-TW" altLang="en-US" sz="3600" dirty="0">
                <a:solidFill>
                  <a:srgbClr val="002060"/>
                </a:solidFill>
                <a:latin typeface="標楷體" panose="03000509000000000000" pitchFamily="65" charset="-120"/>
                <a:ea typeface="標楷體" panose="03000509000000000000" pitchFamily="65" charset="-120"/>
              </a:rPr>
              <a:t>，由主持人依紀錄內容宣布「保留決標」</a:t>
            </a:r>
            <a:r>
              <a:rPr lang="en-US" altLang="zh-TW" sz="3600" dirty="0">
                <a:solidFill>
                  <a:srgbClr val="002060"/>
                </a:solidFill>
                <a:latin typeface="標楷體" panose="03000509000000000000" pitchFamily="65" charset="-120"/>
                <a:ea typeface="標楷體" panose="03000509000000000000" pitchFamily="65" charset="-120"/>
              </a:rPr>
              <a:t/>
            </a:r>
            <a:br>
              <a:rPr lang="en-US" altLang="zh-TW" sz="3600" dirty="0">
                <a:solidFill>
                  <a:srgbClr val="002060"/>
                </a:solidFill>
                <a:latin typeface="標楷體" panose="03000509000000000000" pitchFamily="65" charset="-120"/>
                <a:ea typeface="標楷體" panose="03000509000000000000" pitchFamily="65" charset="-120"/>
              </a:rPr>
            </a:br>
            <a:r>
              <a:rPr lang="en-US" altLang="zh-TW" sz="3600" dirty="0">
                <a:solidFill>
                  <a:srgbClr val="002060"/>
                </a:solidFill>
                <a:latin typeface="標楷體" panose="03000509000000000000" pitchFamily="65" charset="-120"/>
                <a:ea typeface="標楷體" panose="03000509000000000000" pitchFamily="65" charset="-120"/>
              </a:rPr>
              <a:t/>
            </a:r>
            <a:br>
              <a:rPr lang="en-US" altLang="zh-TW" sz="3600" dirty="0">
                <a:solidFill>
                  <a:srgbClr val="002060"/>
                </a:solidFill>
                <a:latin typeface="標楷體" panose="03000509000000000000" pitchFamily="65" charset="-120"/>
                <a:ea typeface="標楷體" panose="03000509000000000000" pitchFamily="65" charset="-120"/>
              </a:rPr>
            </a:b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a:xfrm>
            <a:off x="1260351" y="117426"/>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開標中注意事項</a:t>
            </a:r>
            <a:r>
              <a:rPr lang="en-US" altLang="zh-TW" sz="3600" kern="0" dirty="0" smtClean="0">
                <a:solidFill>
                  <a:srgbClr val="0000CC"/>
                </a:solidFill>
                <a:latin typeface="標楷體" panose="03000509000000000000" pitchFamily="65" charset="-120"/>
                <a:ea typeface="標楷體" panose="03000509000000000000" pitchFamily="65" charset="-120"/>
              </a:rPr>
              <a:t>3</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5466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6932" y="907469"/>
            <a:ext cx="9887940" cy="5760639"/>
          </a:xfrm>
        </p:spPr>
        <p:txBody>
          <a:bodyPr>
            <a:normAutofit/>
          </a:bodyPr>
          <a:lstStyle/>
          <a:p>
            <a:r>
              <a:rPr lang="en-US" altLang="zh-TW" sz="3600" dirty="0">
                <a:solidFill>
                  <a:srgbClr val="FF0000"/>
                </a:solidFill>
                <a:latin typeface="標楷體" panose="03000509000000000000" pitchFamily="65" charset="-120"/>
                <a:ea typeface="標楷體" panose="03000509000000000000" pitchFamily="65" charset="-120"/>
              </a:rPr>
              <a:t>※</a:t>
            </a:r>
            <a:r>
              <a:rPr lang="zh-TW" altLang="en-US" sz="3600" dirty="0" smtClean="0">
                <a:solidFill>
                  <a:srgbClr val="FF0000"/>
                </a:solidFill>
                <a:latin typeface="標楷體" panose="03000509000000000000" pitchFamily="65" charset="-120"/>
                <a:ea typeface="標楷體" panose="03000509000000000000" pitchFamily="65" charset="-120"/>
              </a:rPr>
              <a:t>以最低標決標時</a:t>
            </a:r>
            <a:r>
              <a:rPr lang="en-US" altLang="zh-TW" sz="3600" dirty="0" smtClean="0">
                <a:solidFill>
                  <a:srgbClr val="FF0000"/>
                </a:solidFill>
                <a:latin typeface="標楷體" panose="03000509000000000000" pitchFamily="65" charset="-120"/>
                <a:ea typeface="標楷體" panose="03000509000000000000" pitchFamily="65" charset="-120"/>
              </a:rPr>
              <a:t/>
            </a:r>
            <a:br>
              <a:rPr lang="en-US" altLang="zh-TW" sz="3600" dirty="0" smtClean="0">
                <a:solidFill>
                  <a:srgbClr val="FF0000"/>
                </a:solidFill>
                <a:latin typeface="標楷體" panose="03000509000000000000" pitchFamily="65" charset="-120"/>
                <a:ea typeface="標楷體" panose="03000509000000000000" pitchFamily="65" charset="-120"/>
              </a:rPr>
            </a:b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en-US" altLang="zh-TW" sz="3600" dirty="0" smtClean="0">
                <a:solidFill>
                  <a:srgbClr val="002060"/>
                </a:solidFill>
                <a:latin typeface="標楷體" panose="03000509000000000000" pitchFamily="65" charset="-120"/>
                <a:ea typeface="標楷體" panose="03000509000000000000" pitchFamily="65" charset="-120"/>
              </a:rPr>
              <a:t>4.</a:t>
            </a:r>
            <a:r>
              <a:rPr lang="zh-TW" altLang="en-US" sz="3600" dirty="0" smtClean="0">
                <a:solidFill>
                  <a:srgbClr val="002060"/>
                </a:solidFill>
                <a:latin typeface="標楷體" panose="03000509000000000000" pitchFamily="65" charset="-120"/>
                <a:ea typeface="標楷體" panose="03000509000000000000" pitchFamily="65" charset="-120"/>
              </a:rPr>
              <a:t>最低</a:t>
            </a:r>
            <a:r>
              <a:rPr lang="zh-TW" altLang="en-US" sz="3600" dirty="0">
                <a:solidFill>
                  <a:srgbClr val="002060"/>
                </a:solidFill>
                <a:latin typeface="標楷體" panose="03000509000000000000" pitchFamily="65" charset="-120"/>
                <a:ea typeface="標楷體" panose="03000509000000000000" pitchFamily="65" charset="-120"/>
              </a:rPr>
              <a:t>標廠商超過底價時，得</a:t>
            </a:r>
            <a:r>
              <a:rPr lang="zh-TW" altLang="en-US" sz="3600" dirty="0">
                <a:solidFill>
                  <a:srgbClr val="FF0000"/>
                </a:solidFill>
                <a:latin typeface="標楷體" panose="03000509000000000000" pitchFamily="65" charset="-120"/>
                <a:ea typeface="標楷體" panose="03000509000000000000" pitchFamily="65" charset="-120"/>
              </a:rPr>
              <a:t>優先減價乙次</a:t>
            </a:r>
            <a:r>
              <a:rPr lang="zh-TW" altLang="en-US" sz="3600" dirty="0" smtClean="0">
                <a:solidFill>
                  <a:srgbClr val="002060"/>
                </a:solidFill>
                <a:latin typeface="標楷體" panose="03000509000000000000" pitchFamily="65" charset="-120"/>
                <a:ea typeface="標楷體" panose="03000509000000000000" pitchFamily="65" charset="-120"/>
              </a:rPr>
              <a:t>（本法</a:t>
            </a:r>
            <a:r>
              <a:rPr lang="zh-TW" altLang="zh-TW" sz="3600" kern="100" dirty="0">
                <a:solidFill>
                  <a:srgbClr val="002060"/>
                </a:solidFill>
              </a:rPr>
              <a:t>§ </a:t>
            </a:r>
            <a:r>
              <a:rPr lang="en-US" altLang="zh-TW" sz="3600" dirty="0" smtClean="0">
                <a:solidFill>
                  <a:srgbClr val="002060"/>
                </a:solidFill>
                <a:latin typeface="標楷體" panose="03000509000000000000" pitchFamily="65" charset="-120"/>
                <a:ea typeface="標楷體" panose="03000509000000000000" pitchFamily="65" charset="-120"/>
              </a:rPr>
              <a:t>53</a:t>
            </a:r>
            <a:r>
              <a:rPr lang="zh-TW" altLang="en-US" sz="3600" dirty="0" smtClean="0">
                <a:solidFill>
                  <a:srgbClr val="002060"/>
                </a:solidFill>
                <a:latin typeface="標楷體" panose="03000509000000000000" pitchFamily="65" charset="-120"/>
                <a:ea typeface="標楷體" panose="03000509000000000000" pitchFamily="65" charset="-120"/>
              </a:rPr>
              <a:t>）， </a:t>
            </a:r>
            <a:r>
              <a:rPr lang="en-US" altLang="zh-TW" sz="3600" dirty="0" smtClean="0">
                <a:solidFill>
                  <a:srgbClr val="002060"/>
                </a:solidFill>
                <a:latin typeface="標楷體" panose="03000509000000000000" pitchFamily="65" charset="-120"/>
                <a:ea typeface="標楷體" panose="03000509000000000000" pitchFamily="65" charset="-120"/>
              </a:rPr>
              <a:t/>
            </a:r>
            <a:br>
              <a:rPr lang="en-US" altLang="zh-TW" sz="3600" dirty="0" smtClean="0">
                <a:solidFill>
                  <a:srgbClr val="002060"/>
                </a:solidFill>
                <a:latin typeface="標楷體" panose="03000509000000000000" pitchFamily="65" charset="-120"/>
                <a:ea typeface="標楷體" panose="03000509000000000000" pitchFamily="65" charset="-120"/>
              </a:rPr>
            </a:br>
            <a:r>
              <a:rPr lang="en-US" altLang="zh-TW" sz="3600" dirty="0" smtClean="0">
                <a:solidFill>
                  <a:srgbClr val="002060"/>
                </a:solidFill>
                <a:latin typeface="標楷體" panose="03000509000000000000" pitchFamily="65" charset="-120"/>
                <a:ea typeface="標楷體" panose="03000509000000000000" pitchFamily="65" charset="-120"/>
              </a:rPr>
              <a:t>5.</a:t>
            </a:r>
            <a:r>
              <a:rPr lang="zh-TW" altLang="en-US" sz="3600" dirty="0" smtClean="0">
                <a:solidFill>
                  <a:srgbClr val="002060"/>
                </a:solidFill>
                <a:latin typeface="標楷體" panose="03000509000000000000" pitchFamily="65" charset="-120"/>
                <a:ea typeface="標楷體" panose="03000509000000000000" pitchFamily="65" charset="-120"/>
              </a:rPr>
              <a:t>減價</a:t>
            </a:r>
            <a:r>
              <a:rPr lang="zh-TW" altLang="en-US" sz="3600" dirty="0">
                <a:solidFill>
                  <a:srgbClr val="002060"/>
                </a:solidFill>
                <a:latin typeface="標楷體" panose="03000509000000000000" pitchFamily="65" charset="-120"/>
                <a:ea typeface="標楷體" panose="03000509000000000000" pitchFamily="65" charset="-120"/>
              </a:rPr>
              <a:t>結果如仍超過底價，則請所有合於招標文件規定之投標廠商重新比</a:t>
            </a:r>
            <a:r>
              <a:rPr lang="zh-TW" altLang="en-US" sz="3600" dirty="0" smtClean="0">
                <a:solidFill>
                  <a:srgbClr val="002060"/>
                </a:solidFill>
                <a:latin typeface="標楷體" panose="03000509000000000000" pitchFamily="65" charset="-120"/>
                <a:ea typeface="標楷體" panose="03000509000000000000" pitchFamily="65" charset="-120"/>
              </a:rPr>
              <a:t>減價，比減價格</a:t>
            </a:r>
            <a:r>
              <a:rPr lang="zh-TW" altLang="en-US" sz="3600" dirty="0" smtClean="0">
                <a:solidFill>
                  <a:srgbClr val="FF0000"/>
                </a:solidFill>
                <a:latin typeface="標楷體" panose="03000509000000000000" pitchFamily="65" charset="-120"/>
                <a:ea typeface="標楷體" panose="03000509000000000000" pitchFamily="65" charset="-120"/>
              </a:rPr>
              <a:t>不得逾三次</a:t>
            </a:r>
            <a:r>
              <a:rPr lang="zh-TW" altLang="en-US" sz="3600" dirty="0" smtClean="0">
                <a:solidFill>
                  <a:srgbClr val="002060"/>
                </a:solidFill>
                <a:latin typeface="標楷體" panose="03000509000000000000" pitchFamily="65" charset="-120"/>
                <a:ea typeface="標楷體" panose="03000509000000000000" pitchFamily="65" charset="-120"/>
              </a:rPr>
              <a:t>。</a:t>
            </a:r>
            <a:r>
              <a:rPr lang="zh-TW" altLang="en-US" sz="3600" dirty="0">
                <a:solidFill>
                  <a:srgbClr val="002060"/>
                </a:solidFill>
                <a:latin typeface="標楷體" panose="03000509000000000000" pitchFamily="65" charset="-120"/>
                <a:ea typeface="標楷體" panose="03000509000000000000" pitchFamily="65" charset="-120"/>
              </a:rPr>
              <a:t/>
            </a:r>
            <a:br>
              <a:rPr lang="zh-TW" altLang="en-US" sz="3600" dirty="0">
                <a:solidFill>
                  <a:srgbClr val="002060"/>
                </a:solidFill>
                <a:latin typeface="標楷體" panose="03000509000000000000" pitchFamily="65" charset="-120"/>
                <a:ea typeface="標楷體" panose="03000509000000000000" pitchFamily="65" charset="-120"/>
              </a:rPr>
            </a:br>
            <a:r>
              <a:rPr lang="en-US" altLang="zh-TW" sz="3600" dirty="0" smtClean="0">
                <a:solidFill>
                  <a:srgbClr val="002060"/>
                </a:solidFill>
                <a:latin typeface="標楷體" panose="03000509000000000000" pitchFamily="65" charset="-120"/>
                <a:ea typeface="標楷體" panose="03000509000000000000" pitchFamily="65" charset="-120"/>
              </a:rPr>
              <a:t>6.</a:t>
            </a:r>
            <a:r>
              <a:rPr lang="zh-TW" altLang="en-US" sz="3600" dirty="0" smtClean="0">
                <a:solidFill>
                  <a:srgbClr val="002060"/>
                </a:solidFill>
                <a:latin typeface="標楷體" panose="03000509000000000000" pitchFamily="65" charset="-120"/>
                <a:ea typeface="標楷體" panose="03000509000000000000" pitchFamily="65" charset="-120"/>
              </a:rPr>
              <a:t>如比減價格三次後標價仍相同，逕行抽籤決定</a:t>
            </a:r>
            <a:r>
              <a:rPr lang="en-US" altLang="zh-TW" sz="3600" dirty="0" smtClean="0">
                <a:solidFill>
                  <a:srgbClr val="002060"/>
                </a:solidFill>
                <a:latin typeface="標楷體" panose="03000509000000000000" pitchFamily="65" charset="-120"/>
                <a:ea typeface="標楷體" panose="03000509000000000000" pitchFamily="65" charset="-120"/>
              </a:rPr>
              <a:t>(</a:t>
            </a:r>
            <a:r>
              <a:rPr lang="zh-TW" altLang="en-US" sz="3600" dirty="0" smtClean="0">
                <a:solidFill>
                  <a:srgbClr val="002060"/>
                </a:solidFill>
                <a:latin typeface="標楷體" panose="03000509000000000000" pitchFamily="65" charset="-120"/>
                <a:ea typeface="標楷體" panose="03000509000000000000" pitchFamily="65" charset="-120"/>
              </a:rPr>
              <a:t>細則</a:t>
            </a:r>
            <a:r>
              <a:rPr lang="zh-TW" altLang="zh-TW" sz="3600" kern="100" dirty="0">
                <a:solidFill>
                  <a:srgbClr val="002060"/>
                </a:solidFill>
              </a:rPr>
              <a:t>§ </a:t>
            </a:r>
            <a:r>
              <a:rPr lang="en-US" altLang="zh-TW" sz="3600" dirty="0" smtClean="0">
                <a:solidFill>
                  <a:srgbClr val="002060"/>
                </a:solidFill>
                <a:latin typeface="標楷體" panose="03000509000000000000" pitchFamily="65" charset="-120"/>
                <a:ea typeface="標楷體" panose="03000509000000000000" pitchFamily="65" charset="-120"/>
              </a:rPr>
              <a:t>62</a:t>
            </a:r>
            <a:r>
              <a:rPr lang="zh-TW" altLang="en-US" sz="3600" dirty="0" smtClean="0">
                <a:solidFill>
                  <a:srgbClr val="002060"/>
                </a:solidFill>
                <a:latin typeface="標楷體" panose="03000509000000000000" pitchFamily="65" charset="-120"/>
                <a:ea typeface="標楷體" panose="03000509000000000000" pitchFamily="65" charset="-120"/>
              </a:rPr>
              <a:t>）</a:t>
            </a:r>
            <a:r>
              <a:rPr lang="zh-TW" altLang="en-US" sz="3600" dirty="0">
                <a:solidFill>
                  <a:srgbClr val="002060"/>
                </a:solidFill>
                <a:latin typeface="標楷體" panose="03000509000000000000" pitchFamily="65" charset="-120"/>
                <a:ea typeface="標楷體" panose="03000509000000000000" pitchFamily="65" charset="-120"/>
              </a:rPr>
              <a:t/>
            </a:r>
            <a:br>
              <a:rPr lang="zh-TW" altLang="en-US" sz="3600" dirty="0">
                <a:solidFill>
                  <a:srgbClr val="002060"/>
                </a:solidFill>
                <a:latin typeface="標楷體" panose="03000509000000000000" pitchFamily="65" charset="-120"/>
                <a:ea typeface="標楷體" panose="03000509000000000000" pitchFamily="65" charset="-120"/>
              </a:rPr>
            </a:br>
            <a:endParaRPr lang="zh-TW" altLang="en-US" sz="3600" dirty="0">
              <a:solidFill>
                <a:srgbClr val="FF0000"/>
              </a:solidFill>
              <a:latin typeface="標楷體" panose="03000509000000000000" pitchFamily="65" charset="-120"/>
              <a:ea typeface="標楷體" panose="03000509000000000000" pitchFamily="65" charset="-120"/>
            </a:endParaRPr>
          </a:p>
        </p:txBody>
      </p:sp>
      <p:sp>
        <p:nvSpPr>
          <p:cNvPr id="4" name="Rectangle 2"/>
          <p:cNvSpPr txBox="1">
            <a:spLocks noChangeArrowheads="1"/>
          </p:cNvSpPr>
          <p:nvPr/>
        </p:nvSpPr>
        <p:spPr>
          <a:xfrm>
            <a:off x="1260351" y="117426"/>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開標中注意事項</a:t>
            </a:r>
            <a:r>
              <a:rPr lang="en-US" altLang="zh-TW" sz="3600" kern="0" dirty="0" smtClean="0">
                <a:solidFill>
                  <a:srgbClr val="0000CC"/>
                </a:solidFill>
                <a:latin typeface="標楷體" panose="03000509000000000000" pitchFamily="65" charset="-120"/>
                <a:ea typeface="標楷體" panose="03000509000000000000" pitchFamily="65" charset="-120"/>
              </a:rPr>
              <a:t>4</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732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404367" y="837506"/>
            <a:ext cx="9887941" cy="5328592"/>
          </a:xfrm>
        </p:spPr>
        <p:txBody>
          <a:bodyPr>
            <a:normAutofit/>
          </a:bodyPr>
          <a:lstStyle/>
          <a:p>
            <a:pPr marL="0" indent="0">
              <a:buNone/>
            </a:pPr>
            <a:r>
              <a:rPr lang="zh-TW" altLang="en-US" sz="3600" dirty="0" smtClean="0">
                <a:latin typeface="標楷體" panose="03000509000000000000" pitchFamily="65" charset="-120"/>
                <a:ea typeface="標楷體" panose="03000509000000000000" pitchFamily="65" charset="-120"/>
              </a:rPr>
              <a:t>招標文件的內容會直接影響到整個標案及開標、決標的進行</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例如：</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smtClean="0">
                <a:latin typeface="標楷體" panose="03000509000000000000" pitchFamily="65" charset="-120"/>
                <a:ea typeface="標楷體" panose="03000509000000000000" pitchFamily="65" charset="-120"/>
              </a:rPr>
              <a:t>資格審查時發現廠商資格有疑慮，該如何處理？</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要進行</a:t>
            </a:r>
            <a:r>
              <a:rPr lang="zh-TW" altLang="en-US" sz="3600" dirty="0" smtClean="0">
                <a:latin typeface="標楷體" panose="03000509000000000000" pitchFamily="65" charset="-120"/>
                <a:ea typeface="標楷體" panose="03000509000000000000" pitchFamily="65" charset="-120"/>
              </a:rPr>
              <a:t>議價，廠商沒到場，怎麼辦？</a:t>
            </a:r>
            <a:endParaRPr lang="en-US" altLang="zh-TW" sz="3600" dirty="0" smtClean="0">
              <a:latin typeface="標楷體" panose="03000509000000000000" pitchFamily="65" charset="-120"/>
              <a:ea typeface="標楷體" panose="03000509000000000000" pitchFamily="65" charset="-120"/>
            </a:endParaRPr>
          </a:p>
          <a:p>
            <a:pPr marL="0" indent="0">
              <a:buNone/>
            </a:pPr>
            <a:r>
              <a:rPr lang="zh-TW" altLang="en-US" sz="3600" dirty="0">
                <a:latin typeface="標楷體" panose="03000509000000000000" pitchFamily="65" charset="-120"/>
                <a:ea typeface="標楷體" panose="03000509000000000000" pitchFamily="65" charset="-120"/>
              </a:rPr>
              <a:t>評選時廠商沒來做</a:t>
            </a:r>
            <a:r>
              <a:rPr lang="zh-TW" altLang="en-US" sz="3600" dirty="0" smtClean="0">
                <a:latin typeface="標楷體" panose="03000509000000000000" pitchFamily="65" charset="-120"/>
                <a:ea typeface="標楷體" panose="03000509000000000000" pitchFamily="65" charset="-120"/>
              </a:rPr>
              <a:t>簡報，怎麼辦？</a:t>
            </a:r>
            <a:endParaRPr lang="en-US" altLang="zh-TW" sz="3600" dirty="0" smtClean="0">
              <a:latin typeface="標楷體" panose="03000509000000000000" pitchFamily="65" charset="-120"/>
              <a:ea typeface="標楷體" panose="03000509000000000000" pitchFamily="65" charset="-120"/>
            </a:endParaRPr>
          </a:p>
          <a:p>
            <a:pPr marL="0" indent="0">
              <a:buNone/>
            </a:pPr>
            <a:endParaRPr lang="en-US" altLang="zh-TW" sz="3600" dirty="0" smtClean="0"/>
          </a:p>
          <a:p>
            <a:pPr marL="0" indent="0">
              <a:buNone/>
            </a:pPr>
            <a:endParaRPr lang="en-US" altLang="zh-TW" dirty="0" smtClean="0"/>
          </a:p>
          <a:p>
            <a:pPr marL="0" indent="0">
              <a:buNone/>
            </a:pPr>
            <a:endParaRPr lang="zh-TW" altLang="en-US" dirty="0"/>
          </a:p>
        </p:txBody>
      </p:sp>
    </p:spTree>
    <p:extLst>
      <p:ext uri="{BB962C8B-B14F-4D97-AF65-F5344CB8AC3E}">
        <p14:creationId xmlns:p14="http://schemas.microsoft.com/office/powerpoint/2010/main" val="489430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88343" y="73727"/>
            <a:ext cx="4968552" cy="763780"/>
          </a:xfrm>
          <a:prstGeom prst="rect">
            <a:avLst/>
          </a:prstGeom>
          <a:noFill/>
        </p:spPr>
        <p:txBody>
          <a:bodyPr/>
          <a:lstStyle/>
          <a:p>
            <a:pPr lvl="0">
              <a:defRPr/>
            </a:pPr>
            <a:r>
              <a:rPr lang="zh-TW" altLang="en-US" sz="3200" kern="0" dirty="0" smtClean="0">
                <a:solidFill>
                  <a:srgbClr val="0000CC"/>
                </a:solidFill>
                <a:latin typeface="標楷體" panose="03000509000000000000" pitchFamily="65" charset="-120"/>
                <a:ea typeface="標楷體" panose="03000509000000000000" pitchFamily="65" charset="-120"/>
              </a:rPr>
              <a:t>招標文件案例</a:t>
            </a:r>
            <a:r>
              <a:rPr lang="en-US" altLang="zh-TW" sz="3200" kern="0" dirty="0" smtClean="0">
                <a:solidFill>
                  <a:srgbClr val="0000CC"/>
                </a:solidFill>
                <a:latin typeface="標楷體" panose="03000509000000000000" pitchFamily="65" charset="-120"/>
                <a:ea typeface="標楷體" panose="03000509000000000000" pitchFamily="65" charset="-120"/>
              </a:rPr>
              <a:t>-</a:t>
            </a:r>
            <a:r>
              <a:rPr lang="zh-TW" altLang="en-US" sz="3200" kern="0" dirty="0" smtClean="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1</a:t>
            </a:r>
            <a:endParaRPr lang="zh-TW" altLang="en-US" sz="3200" kern="0" dirty="0">
              <a:solidFill>
                <a:srgbClr val="0000CC"/>
              </a:solidFill>
              <a:latin typeface="標楷體" panose="03000509000000000000" pitchFamily="65" charset="-120"/>
              <a:ea typeface="標楷體" panose="03000509000000000000" pitchFamily="65" charset="-120"/>
              <a:cs typeface="+mj-cs"/>
            </a:endParaRPr>
          </a:p>
        </p:txBody>
      </p:sp>
      <p:pic>
        <p:nvPicPr>
          <p:cNvPr id="11" name="圖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27" y="981522"/>
            <a:ext cx="9748472" cy="5472608"/>
          </a:xfrm>
          <a:prstGeom prst="rect">
            <a:avLst/>
          </a:prstGeom>
        </p:spPr>
      </p:pic>
      <p:sp>
        <p:nvSpPr>
          <p:cNvPr id="12" name="文字方塊 11"/>
          <p:cNvSpPr txBox="1"/>
          <p:nvPr/>
        </p:nvSpPr>
        <p:spPr>
          <a:xfrm>
            <a:off x="2124447" y="1341562"/>
            <a:ext cx="5112568" cy="461665"/>
          </a:xfrm>
          <a:prstGeom prst="rect">
            <a:avLst/>
          </a:prstGeom>
          <a:solidFill>
            <a:schemeClr val="bg1"/>
          </a:solidFill>
        </p:spPr>
        <p:txBody>
          <a:bodyPr wrap="square" rtlCol="0">
            <a:spAutoFit/>
          </a:bodyPr>
          <a:lstStyle/>
          <a:p>
            <a:r>
              <a:rPr lang="zh-TW" altLang="zh-TW" sz="2400" b="1" dirty="0">
                <a:solidFill>
                  <a:srgbClr val="FF0000"/>
                </a:solidFill>
                <a:latin typeface="標楷體" panose="03000509000000000000" pitchFamily="65" charset="-120"/>
                <a:ea typeface="標楷體" panose="03000509000000000000" pitchFamily="65" charset="-120"/>
              </a:rPr>
              <a:t>■</a:t>
            </a:r>
            <a:r>
              <a:rPr lang="en-US" altLang="zh-TW" sz="2400" b="1" dirty="0">
                <a:solidFill>
                  <a:srgbClr val="FF0000"/>
                </a:solidFill>
                <a:latin typeface="標楷體" panose="03000509000000000000" pitchFamily="65" charset="-120"/>
                <a:ea typeface="標楷體" panose="03000509000000000000" pitchFamily="65" charset="-120"/>
              </a:rPr>
              <a:t>(1)1</a:t>
            </a:r>
            <a:r>
              <a:rPr lang="zh-TW" altLang="zh-TW" sz="2400" b="1" dirty="0">
                <a:solidFill>
                  <a:srgbClr val="FF0000"/>
                </a:solidFill>
                <a:latin typeface="標楷體" panose="03000509000000000000" pitchFamily="65" charset="-120"/>
                <a:ea typeface="標楷體" panose="03000509000000000000" pitchFamily="65" charset="-120"/>
              </a:rPr>
              <a:t>式</a:t>
            </a:r>
            <a:r>
              <a:rPr lang="en-US" altLang="zh-TW" sz="2400" b="1" dirty="0">
                <a:solidFill>
                  <a:srgbClr val="FF0000"/>
                </a:solidFill>
                <a:latin typeface="標楷體" panose="03000509000000000000" pitchFamily="65" charset="-120"/>
                <a:ea typeface="標楷體" panose="03000509000000000000" pitchFamily="65" charset="-120"/>
              </a:rPr>
              <a:t>1</a:t>
            </a:r>
            <a:r>
              <a:rPr lang="zh-TW" altLang="zh-TW" sz="2400" b="1" dirty="0">
                <a:solidFill>
                  <a:srgbClr val="FF0000"/>
                </a:solidFill>
                <a:latin typeface="標楷體" panose="03000509000000000000" pitchFamily="65" charset="-120"/>
                <a:ea typeface="標楷體" panose="03000509000000000000" pitchFamily="65" charset="-120"/>
              </a:rPr>
              <a:t>份（內含服務企劃書</a:t>
            </a:r>
            <a:r>
              <a:rPr lang="en-US" altLang="zh-TW" sz="2400" b="1" dirty="0">
                <a:solidFill>
                  <a:srgbClr val="FF0000"/>
                </a:solidFill>
                <a:latin typeface="標楷體" panose="03000509000000000000" pitchFamily="65" charset="-120"/>
                <a:ea typeface="標楷體" panose="03000509000000000000" pitchFamily="65" charset="-120"/>
              </a:rPr>
              <a:t>6</a:t>
            </a:r>
            <a:r>
              <a:rPr lang="zh-TW" altLang="zh-TW" sz="2400" b="1" dirty="0">
                <a:solidFill>
                  <a:srgbClr val="FF0000"/>
                </a:solidFill>
                <a:latin typeface="標楷體" panose="03000509000000000000" pitchFamily="65" charset="-120"/>
                <a:ea typeface="標楷體" panose="03000509000000000000" pitchFamily="65" charset="-120"/>
              </a:rPr>
              <a:t>份）</a:t>
            </a: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13" name="矩形 12"/>
          <p:cNvSpPr/>
          <p:nvPr/>
        </p:nvSpPr>
        <p:spPr>
          <a:xfrm>
            <a:off x="2251881" y="3261815"/>
            <a:ext cx="212015" cy="2672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012879" y="3248167"/>
            <a:ext cx="2592288" cy="280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框架 16"/>
          <p:cNvSpPr/>
          <p:nvPr/>
        </p:nvSpPr>
        <p:spPr>
          <a:xfrm>
            <a:off x="4932759" y="5662042"/>
            <a:ext cx="1584176" cy="792088"/>
          </a:xfrm>
          <a:prstGeom prst="frame">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8" name="框架 17"/>
          <p:cNvSpPr/>
          <p:nvPr/>
        </p:nvSpPr>
        <p:spPr>
          <a:xfrm>
            <a:off x="6578479" y="5662042"/>
            <a:ext cx="1378616" cy="529744"/>
          </a:xfrm>
          <a:prstGeom prst="frame">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1579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1000"/>
                                        <p:tgtEl>
                                          <p:spTgt spid="1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heel(1)">
                                      <p:cBhvr>
                                        <p:cTn id="23" dur="2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88343" y="65763"/>
            <a:ext cx="1066010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a:t>
            </a:r>
            <a:r>
              <a:rPr lang="zh-TW" altLang="en-US" sz="3200" kern="0" dirty="0" smtClean="0">
                <a:solidFill>
                  <a:srgbClr val="0000CC"/>
                </a:solidFill>
                <a:latin typeface="標楷體" panose="03000509000000000000" pitchFamily="65" charset="-120"/>
                <a:ea typeface="標楷體" panose="03000509000000000000" pitchFamily="65" charset="-120"/>
              </a:rPr>
              <a:t>案例</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2</a:t>
            </a:r>
            <a:endParaRPr lang="zh-TW" altLang="en-US" sz="3200" kern="0" dirty="0">
              <a:solidFill>
                <a:srgbClr val="0000CC"/>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856" y="851589"/>
            <a:ext cx="10448046" cy="5472608"/>
          </a:xfrm>
          <a:prstGeom prst="rect">
            <a:avLst/>
          </a:prstGeom>
        </p:spPr>
      </p:pic>
      <p:sp>
        <p:nvSpPr>
          <p:cNvPr id="5" name="框架 4"/>
          <p:cNvSpPr/>
          <p:nvPr/>
        </p:nvSpPr>
        <p:spPr>
          <a:xfrm>
            <a:off x="2268885" y="1269555"/>
            <a:ext cx="1944216" cy="504056"/>
          </a:xfrm>
          <a:prstGeom prst="frame">
            <a:avLst/>
          </a:prstGeom>
          <a:solidFill>
            <a:schemeClr val="accent5">
              <a:lumMod val="40000"/>
              <a:lumOff val="60000"/>
            </a:schemeClr>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grpSp>
        <p:nvGrpSpPr>
          <p:cNvPr id="11" name="群組 10"/>
          <p:cNvGrpSpPr/>
          <p:nvPr/>
        </p:nvGrpSpPr>
        <p:grpSpPr>
          <a:xfrm>
            <a:off x="6012879" y="549474"/>
            <a:ext cx="3744416" cy="1080120"/>
            <a:chOff x="5724847" y="693491"/>
            <a:chExt cx="3744416" cy="1080120"/>
          </a:xfrm>
        </p:grpSpPr>
        <p:sp>
          <p:nvSpPr>
            <p:cNvPr id="7" name="橢圓形圖說文字 6"/>
            <p:cNvSpPr/>
            <p:nvPr/>
          </p:nvSpPr>
          <p:spPr>
            <a:xfrm>
              <a:off x="5724847" y="693491"/>
              <a:ext cx="3744416" cy="1080120"/>
            </a:xfrm>
            <a:prstGeom prst="wedgeEllipseCallout">
              <a:avLst>
                <a:gd name="adj1" fmla="val -63477"/>
                <a:gd name="adj2" fmla="val 3837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981162" y="995606"/>
              <a:ext cx="3312368" cy="461665"/>
            </a:xfrm>
            <a:prstGeom prst="rect">
              <a:avLst/>
            </a:prstGeom>
            <a:noFill/>
          </p:spPr>
          <p:txBody>
            <a:bodyPr wrap="square" rtlCol="0">
              <a:spAutoFit/>
            </a:bodyPr>
            <a:lstStyle/>
            <a:p>
              <a:r>
                <a:rPr lang="zh-TW" altLang="en-US" sz="2400" b="1" dirty="0" smtClean="0">
                  <a:solidFill>
                    <a:srgbClr val="FF0000"/>
                  </a:solidFill>
                  <a:latin typeface="標楷體" panose="03000509000000000000" pitchFamily="65" charset="-120"/>
                  <a:ea typeface="標楷體" panose="03000509000000000000" pitchFamily="65" charset="-120"/>
                </a:rPr>
                <a:t>本校二</a:t>
              </a:r>
              <a:r>
                <a:rPr lang="zh-TW" altLang="en-US" sz="2400" b="1" dirty="0" smtClean="0">
                  <a:solidFill>
                    <a:srgbClr val="FF0000"/>
                  </a:solidFill>
                  <a:latin typeface="標楷體" panose="03000509000000000000" pitchFamily="65" charset="-120"/>
                  <a:ea typeface="標楷體" panose="03000509000000000000" pitchFamily="65" charset="-120"/>
                </a:rPr>
                <a:t>樓會議室</a:t>
              </a:r>
              <a:endParaRPr lang="zh-TW" altLang="en-US" sz="2400" b="1" dirty="0">
                <a:solidFill>
                  <a:srgbClr val="FF0000"/>
                </a:solidFill>
                <a:latin typeface="標楷體" panose="03000509000000000000" pitchFamily="65" charset="-120"/>
                <a:ea typeface="標楷體" panose="03000509000000000000" pitchFamily="65" charset="-120"/>
              </a:endParaRPr>
            </a:p>
          </p:txBody>
        </p:sp>
      </p:grpSp>
      <p:sp>
        <p:nvSpPr>
          <p:cNvPr id="15" name="文字方塊 14"/>
          <p:cNvSpPr txBox="1"/>
          <p:nvPr/>
        </p:nvSpPr>
        <p:spPr>
          <a:xfrm>
            <a:off x="4644727" y="4653930"/>
            <a:ext cx="6310127" cy="461665"/>
          </a:xfrm>
          <a:prstGeom prst="rect">
            <a:avLst/>
          </a:prstGeom>
          <a:solidFill>
            <a:schemeClr val="bg1"/>
          </a:solidFill>
        </p:spPr>
        <p:txBody>
          <a:bodyPr wrap="square" rtlCol="0">
            <a:spAutoFit/>
          </a:bodyPr>
          <a:lstStyle/>
          <a:p>
            <a:r>
              <a:rPr lang="zh-TW" altLang="en-US" sz="2400" b="1" dirty="0" smtClean="0">
                <a:solidFill>
                  <a:srgbClr val="0000CC"/>
                </a:solidFill>
                <a:latin typeface="標楷體" panose="03000509000000000000" pitchFamily="65" charset="-120"/>
                <a:ea typeface="標楷體" panose="03000509000000000000" pitchFamily="65" charset="-120"/>
              </a:rPr>
              <a:t>廠商</a:t>
            </a:r>
            <a:r>
              <a:rPr lang="zh-TW" altLang="en-US" sz="2400" b="1" dirty="0">
                <a:solidFill>
                  <a:srgbClr val="0000CC"/>
                </a:solidFill>
                <a:latin typeface="標楷體" panose="03000509000000000000" pitchFamily="65" charset="-120"/>
                <a:ea typeface="標楷體" panose="03000509000000000000" pitchFamily="65" charset="-120"/>
              </a:rPr>
              <a:t>各項投標文件</a:t>
            </a:r>
            <a:r>
              <a:rPr lang="zh-TW" altLang="en-US" sz="2400" b="1" dirty="0" smtClean="0">
                <a:solidFill>
                  <a:srgbClr val="0000CC"/>
                </a:solidFill>
                <a:latin typeface="標楷體" panose="03000509000000000000" pitchFamily="65" charset="-120"/>
                <a:ea typeface="標楷體" panose="03000509000000000000" pitchFamily="65" charset="-120"/>
              </a:rPr>
              <a:t>無需分</a:t>
            </a:r>
            <a:r>
              <a:rPr lang="zh-TW" altLang="en-US" sz="2400" b="1" dirty="0">
                <a:solidFill>
                  <a:srgbClr val="0000CC"/>
                </a:solidFill>
                <a:latin typeface="標楷體" panose="03000509000000000000" pitchFamily="65" charset="-120"/>
                <a:ea typeface="標楷體" panose="03000509000000000000" pitchFamily="65" charset="-120"/>
              </a:rPr>
              <a:t>項裝</a:t>
            </a:r>
            <a:r>
              <a:rPr lang="zh-TW" altLang="en-US" sz="2400" b="1" dirty="0" smtClean="0">
                <a:solidFill>
                  <a:srgbClr val="0000CC"/>
                </a:solidFill>
                <a:latin typeface="標楷體" panose="03000509000000000000" pitchFamily="65" charset="-120"/>
                <a:ea typeface="標楷體" panose="03000509000000000000" pitchFamily="65" charset="-120"/>
              </a:rPr>
              <a:t>封</a:t>
            </a:r>
            <a:endParaRPr lang="zh-TW" altLang="en-US" sz="2400" b="1" dirty="0">
              <a:solidFill>
                <a:srgbClr val="0000CC"/>
              </a:solidFill>
              <a:latin typeface="標楷體" panose="03000509000000000000" pitchFamily="65" charset="-120"/>
              <a:ea typeface="標楷體" panose="03000509000000000000" pitchFamily="65" charset="-120"/>
            </a:endParaRPr>
          </a:p>
        </p:txBody>
      </p:sp>
      <p:grpSp>
        <p:nvGrpSpPr>
          <p:cNvPr id="19" name="群組 18"/>
          <p:cNvGrpSpPr/>
          <p:nvPr/>
        </p:nvGrpSpPr>
        <p:grpSpPr>
          <a:xfrm>
            <a:off x="6053170" y="2113305"/>
            <a:ext cx="3744416" cy="1080120"/>
            <a:chOff x="5724847" y="693491"/>
            <a:chExt cx="3744416" cy="1080120"/>
          </a:xfrm>
        </p:grpSpPr>
        <p:sp>
          <p:nvSpPr>
            <p:cNvPr id="20" name="橢圓形圖說文字 19"/>
            <p:cNvSpPr/>
            <p:nvPr/>
          </p:nvSpPr>
          <p:spPr>
            <a:xfrm>
              <a:off x="5724847" y="693491"/>
              <a:ext cx="3744416" cy="1080120"/>
            </a:xfrm>
            <a:prstGeom prst="wedgeEllipseCallout">
              <a:avLst>
                <a:gd name="adj1" fmla="val -63477"/>
                <a:gd name="adj2" fmla="val 3837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5981162" y="995606"/>
              <a:ext cx="3312368" cy="461665"/>
            </a:xfrm>
            <a:prstGeom prst="rect">
              <a:avLst/>
            </a:prstGeom>
            <a:noFill/>
          </p:spPr>
          <p:txBody>
            <a:bodyPr wrap="square" rtlCol="0">
              <a:spAutoFit/>
            </a:bodyPr>
            <a:lstStyle/>
            <a:p>
              <a:r>
                <a:rPr lang="zh-TW" altLang="en-US" sz="2400" b="1" dirty="0">
                  <a:solidFill>
                    <a:srgbClr val="FF0000"/>
                  </a:solidFill>
                  <a:latin typeface="標楷體" panose="03000509000000000000" pitchFamily="65" charset="-120"/>
                  <a:ea typeface="標楷體" panose="03000509000000000000" pitchFamily="65" charset="-120"/>
                </a:rPr>
                <a:t>廠商參與</a:t>
              </a:r>
              <a:r>
                <a:rPr lang="zh-TW" altLang="en-US" sz="2400" b="1" dirty="0" smtClean="0">
                  <a:solidFill>
                    <a:srgbClr val="FF0000"/>
                  </a:solidFill>
                  <a:latin typeface="標楷體" panose="03000509000000000000" pitchFamily="65" charset="-120"/>
                  <a:ea typeface="標楷體" panose="03000509000000000000" pitchFamily="65" charset="-120"/>
                </a:rPr>
                <a:t>人數要明列</a:t>
              </a:r>
              <a:endParaRPr lang="zh-TW" altLang="en-US" sz="2400" b="1" dirty="0">
                <a:solidFill>
                  <a:srgbClr val="FF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695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468263" y="65763"/>
            <a:ext cx="11380184" cy="763780"/>
          </a:xfrm>
          <a:prstGeom prst="rect">
            <a:avLst/>
          </a:prstGeom>
          <a:noFill/>
        </p:spPr>
        <p:txBody>
          <a:bodyPr/>
          <a:lstStyle/>
          <a:p>
            <a:pPr lvl="0">
              <a:defRPr/>
            </a:pPr>
            <a:r>
              <a:rPr lang="zh-TW" altLang="en-US" sz="3200" kern="0" dirty="0" smtClean="0">
                <a:solidFill>
                  <a:srgbClr val="0000CC"/>
                </a:solidFill>
                <a:latin typeface="標楷體" panose="03000509000000000000" pitchFamily="65" charset="-120"/>
                <a:ea typeface="標楷體" panose="03000509000000000000" pitchFamily="65" charset="-120"/>
              </a:rPr>
              <a:t>    招標</a:t>
            </a:r>
            <a:r>
              <a:rPr lang="zh-TW" altLang="en-US" sz="3200" kern="0" dirty="0">
                <a:solidFill>
                  <a:srgbClr val="0000CC"/>
                </a:solidFill>
                <a:latin typeface="標楷體" panose="03000509000000000000" pitchFamily="65" charset="-120"/>
                <a:ea typeface="標楷體" panose="03000509000000000000" pitchFamily="65" charset="-120"/>
              </a:rPr>
              <a:t>文件</a:t>
            </a:r>
            <a:r>
              <a:rPr lang="zh-TW" altLang="en-US" sz="3200" kern="0" dirty="0" smtClean="0">
                <a:solidFill>
                  <a:srgbClr val="0000CC"/>
                </a:solidFill>
                <a:latin typeface="標楷體" panose="03000509000000000000" pitchFamily="65" charset="-120"/>
                <a:ea typeface="標楷體" panose="03000509000000000000" pitchFamily="65" charset="-120"/>
              </a:rPr>
              <a:t>案例</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3</a:t>
            </a:r>
            <a:endParaRPr lang="zh-TW" altLang="en-US"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362" y="867048"/>
            <a:ext cx="10047985" cy="5184576"/>
          </a:xfrm>
          <a:prstGeom prst="rect">
            <a:avLst/>
          </a:prstGeom>
        </p:spPr>
      </p:pic>
      <p:grpSp>
        <p:nvGrpSpPr>
          <p:cNvPr id="6" name="群組 5"/>
          <p:cNvGrpSpPr/>
          <p:nvPr/>
        </p:nvGrpSpPr>
        <p:grpSpPr>
          <a:xfrm>
            <a:off x="5868863" y="1887716"/>
            <a:ext cx="5979584" cy="4392488"/>
            <a:chOff x="5868863" y="2853730"/>
            <a:chExt cx="5112568" cy="3426474"/>
          </a:xfrm>
        </p:grpSpPr>
        <p:sp>
          <p:nvSpPr>
            <p:cNvPr id="5" name="圓角矩形圖說文字 4"/>
            <p:cNvSpPr/>
            <p:nvPr/>
          </p:nvSpPr>
          <p:spPr>
            <a:xfrm>
              <a:off x="5868863" y="2853730"/>
              <a:ext cx="5112568" cy="3426474"/>
            </a:xfrm>
            <a:prstGeom prst="wedgeRoundRectCallout">
              <a:avLst>
                <a:gd name="adj1" fmla="val -77030"/>
                <a:gd name="adj2" fmla="val 40498"/>
                <a:gd name="adj3" fmla="val 16667"/>
              </a:avLst>
            </a:prstGeom>
            <a:solidFill>
              <a:srgbClr val="FFFF66"/>
            </a:solid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996" dirty="0">
                <a:solidFill>
                  <a:srgbClr val="0000CC"/>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611" y="3337658"/>
              <a:ext cx="4777831" cy="2540408"/>
            </a:xfrm>
            <a:prstGeom prst="rect">
              <a:avLst/>
            </a:prstGeom>
          </p:spPr>
        </p:pic>
      </p:grpSp>
    </p:spTree>
    <p:extLst>
      <p:ext uri="{BB962C8B-B14F-4D97-AF65-F5344CB8AC3E}">
        <p14:creationId xmlns:p14="http://schemas.microsoft.com/office/powerpoint/2010/main" val="269028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1819933" y="982659"/>
            <a:ext cx="3067434" cy="523220"/>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lvl="0" algn="ctr">
              <a:defRPr/>
            </a:pPr>
            <a:r>
              <a:rPr lang="zh-TW" altLang="en-US" sz="2800" b="1" dirty="0" smtClean="0">
                <a:solidFill>
                  <a:srgbClr val="000000"/>
                </a:solidFill>
                <a:ea typeface="標楷體" pitchFamily="65" charset="-120"/>
              </a:rPr>
              <a:t>公開招標</a:t>
            </a:r>
            <a:r>
              <a:rPr lang="en-US" altLang="zh-TW" sz="1200" b="1" dirty="0">
                <a:solidFill>
                  <a:srgbClr val="000000"/>
                </a:solidFill>
                <a:ea typeface="標楷體" pitchFamily="65" charset="-120"/>
              </a:rPr>
              <a:t>(</a:t>
            </a:r>
            <a:r>
              <a:rPr lang="zh-TW" altLang="en-US" sz="1200" b="1" dirty="0">
                <a:solidFill>
                  <a:srgbClr val="000000"/>
                </a:solidFill>
                <a:ea typeface="標楷體" pitchFamily="65" charset="-120"/>
              </a:rPr>
              <a:t>採</a:t>
            </a:r>
            <a:r>
              <a:rPr lang="en-US" altLang="zh-TW" sz="1200" b="1" dirty="0">
                <a:solidFill>
                  <a:srgbClr val="000000"/>
                </a:solidFill>
                <a:ea typeface="標楷體" pitchFamily="65" charset="-120"/>
              </a:rPr>
              <a:t>19</a:t>
            </a:r>
            <a:r>
              <a:rPr lang="en-US" altLang="zh-TW" sz="1200" b="1" dirty="0" smtClean="0">
                <a:solidFill>
                  <a:srgbClr val="000000"/>
                </a:solidFill>
                <a:ea typeface="標楷體" pitchFamily="65" charset="-120"/>
              </a:rPr>
              <a:t>)</a:t>
            </a:r>
            <a:endParaRPr lang="en-US" altLang="zh-TW" sz="1200" b="1" dirty="0">
              <a:solidFill>
                <a:srgbClr val="000000"/>
              </a:solidFill>
              <a:ea typeface="標楷體" pitchFamily="65" charset="-120"/>
            </a:endParaRPr>
          </a:p>
        </p:txBody>
      </p:sp>
      <p:sp>
        <p:nvSpPr>
          <p:cNvPr id="5" name="Text Box 42"/>
          <p:cNvSpPr txBox="1">
            <a:spLocks noChangeArrowheads="1"/>
          </p:cNvSpPr>
          <p:nvPr/>
        </p:nvSpPr>
        <p:spPr bwMode="auto">
          <a:xfrm>
            <a:off x="1819933" y="2187114"/>
            <a:ext cx="628801" cy="2123658"/>
          </a:xfrm>
          <a:prstGeom prst="rect">
            <a:avLst/>
          </a:prstGeom>
          <a:solidFill>
            <a:srgbClr val="99FF99"/>
          </a:solidFill>
          <a:ln>
            <a:headEnd/>
            <a:tailEnd/>
          </a:ln>
        </p:spPr>
        <p:style>
          <a:lnRef idx="1">
            <a:schemeClr val="accent4"/>
          </a:lnRef>
          <a:fillRef idx="2">
            <a:schemeClr val="accent4"/>
          </a:fillRef>
          <a:effectRef idx="1">
            <a:schemeClr val="accent4"/>
          </a:effectRef>
          <a:fontRef idx="minor">
            <a:schemeClr val="dk1"/>
          </a:fontRef>
        </p:style>
        <p:txBody>
          <a:bodyPr wrap="square" lIns="54000" rIns="54000">
            <a:spAutoFit/>
          </a:bodyPr>
          <a:lstStyle/>
          <a:p>
            <a:pPr lvl="0" algn="ctr">
              <a:defRPr/>
            </a:pPr>
            <a:r>
              <a:rPr lang="zh-TW" altLang="en-US" sz="2400" b="1" dirty="0">
                <a:solidFill>
                  <a:srgbClr val="000000"/>
                </a:solidFill>
                <a:ea typeface="標楷體" pitchFamily="65" charset="-120"/>
              </a:rPr>
              <a:t>限制性</a:t>
            </a:r>
            <a:r>
              <a:rPr lang="zh-TW" altLang="en-US" sz="2400" b="1" dirty="0" smtClean="0">
                <a:solidFill>
                  <a:srgbClr val="000000"/>
                </a:solidFill>
                <a:ea typeface="標楷體" pitchFamily="65" charset="-120"/>
              </a:rPr>
              <a:t>招標</a:t>
            </a:r>
            <a:endParaRPr lang="en-US" altLang="zh-TW" sz="2400" b="1" dirty="0" smtClean="0">
              <a:solidFill>
                <a:srgbClr val="000000"/>
              </a:solidFill>
              <a:ea typeface="標楷體" pitchFamily="65" charset="-120"/>
            </a:endParaRPr>
          </a:p>
          <a:p>
            <a:pPr lvl="0" algn="ctr">
              <a:defRPr/>
            </a:pPr>
            <a:r>
              <a:rPr lang="en-US" altLang="zh-TW" sz="1200" b="1" dirty="0" smtClean="0">
                <a:solidFill>
                  <a:srgbClr val="000000"/>
                </a:solidFill>
                <a:ea typeface="標楷體" pitchFamily="65" charset="-120"/>
              </a:rPr>
              <a:t>(</a:t>
            </a:r>
            <a:r>
              <a:rPr lang="zh-TW" altLang="en-US" sz="1200" b="1" dirty="0">
                <a:solidFill>
                  <a:srgbClr val="000000"/>
                </a:solidFill>
                <a:ea typeface="標楷體" pitchFamily="65" charset="-120"/>
              </a:rPr>
              <a:t>採</a:t>
            </a:r>
            <a:r>
              <a:rPr lang="en-US" altLang="zh-TW" sz="1200" b="1" dirty="0">
                <a:solidFill>
                  <a:srgbClr val="000000"/>
                </a:solidFill>
                <a:ea typeface="標楷體" pitchFamily="65" charset="-120"/>
              </a:rPr>
              <a:t>22</a:t>
            </a:r>
            <a:r>
              <a:rPr lang="en-US" altLang="zh-TW" sz="1200" b="1" dirty="0" smtClean="0">
                <a:solidFill>
                  <a:srgbClr val="000000"/>
                </a:solidFill>
                <a:ea typeface="標楷體" pitchFamily="65" charset="-120"/>
              </a:rPr>
              <a:t>)</a:t>
            </a:r>
            <a:endParaRPr lang="en-US" altLang="zh-TW" sz="1200" b="1" dirty="0">
              <a:solidFill>
                <a:srgbClr val="000000"/>
              </a:solidFill>
              <a:ea typeface="標楷體" pitchFamily="65" charset="-120"/>
            </a:endParaRPr>
          </a:p>
        </p:txBody>
      </p:sp>
      <p:sp>
        <p:nvSpPr>
          <p:cNvPr id="6" name="Text Box 43"/>
          <p:cNvSpPr txBox="1">
            <a:spLocks noChangeArrowheads="1"/>
          </p:cNvSpPr>
          <p:nvPr/>
        </p:nvSpPr>
        <p:spPr bwMode="auto">
          <a:xfrm>
            <a:off x="1831829" y="1597394"/>
            <a:ext cx="3546611" cy="523220"/>
          </a:xfrm>
          <a:prstGeom prst="rect">
            <a:avLst/>
          </a:prstGeom>
          <a:solidFill>
            <a:srgbClr val="00B0F0"/>
          </a:solidFill>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lvl="0" algn="ctr">
              <a:defRPr/>
            </a:pPr>
            <a:r>
              <a:rPr lang="zh-TW" altLang="en-US" sz="2800" b="1" dirty="0">
                <a:solidFill>
                  <a:srgbClr val="000000"/>
                </a:solidFill>
                <a:ea typeface="標楷體" pitchFamily="65" charset="-120"/>
              </a:rPr>
              <a:t>選擇性</a:t>
            </a:r>
            <a:r>
              <a:rPr lang="zh-TW" altLang="en-US" sz="2800" b="1" dirty="0" smtClean="0">
                <a:solidFill>
                  <a:srgbClr val="000000"/>
                </a:solidFill>
                <a:ea typeface="標楷體" pitchFamily="65" charset="-120"/>
              </a:rPr>
              <a:t>招標</a:t>
            </a:r>
            <a:r>
              <a:rPr lang="en-US" altLang="zh-TW" sz="1200" b="1" dirty="0">
                <a:solidFill>
                  <a:srgbClr val="000000"/>
                </a:solidFill>
                <a:ea typeface="標楷體" pitchFamily="65" charset="-120"/>
              </a:rPr>
              <a:t>(</a:t>
            </a:r>
            <a:r>
              <a:rPr lang="zh-TW" altLang="en-US" sz="1200" b="1" dirty="0">
                <a:solidFill>
                  <a:srgbClr val="000000"/>
                </a:solidFill>
                <a:ea typeface="標楷體" pitchFamily="65" charset="-120"/>
              </a:rPr>
              <a:t>採</a:t>
            </a:r>
            <a:r>
              <a:rPr lang="en-US" altLang="zh-TW" sz="1200" b="1" dirty="0">
                <a:solidFill>
                  <a:srgbClr val="000000"/>
                </a:solidFill>
                <a:ea typeface="標楷體" pitchFamily="65" charset="-120"/>
              </a:rPr>
              <a:t>20,21</a:t>
            </a:r>
            <a:r>
              <a:rPr lang="en-US" altLang="zh-TW" sz="1200" b="1" dirty="0" smtClean="0">
                <a:solidFill>
                  <a:srgbClr val="000000"/>
                </a:solidFill>
                <a:ea typeface="標楷體" pitchFamily="65" charset="-120"/>
              </a:rPr>
              <a:t>)</a:t>
            </a:r>
            <a:endParaRPr lang="en-US" altLang="zh-TW" sz="1200" b="1" dirty="0">
              <a:solidFill>
                <a:srgbClr val="000000"/>
              </a:solidFill>
              <a:ea typeface="標楷體" pitchFamily="65" charset="-120"/>
            </a:endParaRPr>
          </a:p>
        </p:txBody>
      </p:sp>
      <p:sp>
        <p:nvSpPr>
          <p:cNvPr id="7" name="Text Box 48"/>
          <p:cNvSpPr txBox="1">
            <a:spLocks noChangeArrowheads="1"/>
          </p:cNvSpPr>
          <p:nvPr/>
        </p:nvSpPr>
        <p:spPr bwMode="auto">
          <a:xfrm>
            <a:off x="7544032" y="1279401"/>
            <a:ext cx="2832961"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9525">
            <a:solidFill>
              <a:srgbClr val="FF3399"/>
            </a:solidFill>
            <a:miter lim="800000"/>
            <a:headEnd/>
            <a:tailEnd/>
          </a:ln>
          <a:effectLst>
            <a:outerShdw dist="63500" dir="2212194" algn="ctr" rotWithShape="0">
              <a:srgbClr val="DDDDDD">
                <a:alpha val="50000"/>
              </a:srgbClr>
            </a:outerShdw>
          </a:effectLst>
        </p:spPr>
        <p:txBody>
          <a:bodyPr wrap="square" lIns="0" rIns="0">
            <a:spAutoFit/>
          </a:bodyPr>
          <a:lstStyle/>
          <a:p>
            <a:pPr algn="ctr" eaLnBrk="1" hangingPunct="1">
              <a:defRPr/>
            </a:pPr>
            <a:r>
              <a:rPr lang="zh-TW" altLang="en-US" sz="2800" b="1" dirty="0">
                <a:solidFill>
                  <a:srgbClr val="000000"/>
                </a:solidFill>
                <a:ea typeface="標楷體" pitchFamily="65" charset="-120"/>
              </a:rPr>
              <a:t>同質最低標</a:t>
            </a:r>
          </a:p>
        </p:txBody>
      </p:sp>
      <p:sp>
        <p:nvSpPr>
          <p:cNvPr id="9" name="Text Box 50"/>
          <p:cNvSpPr txBox="1">
            <a:spLocks noChangeArrowheads="1"/>
          </p:cNvSpPr>
          <p:nvPr/>
        </p:nvSpPr>
        <p:spPr bwMode="auto">
          <a:xfrm>
            <a:off x="7081659" y="3985333"/>
            <a:ext cx="3812834" cy="80021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9525">
            <a:solidFill>
              <a:srgbClr val="FF3399"/>
            </a:solidFill>
            <a:miter lim="800000"/>
            <a:headEnd/>
            <a:tailEnd/>
          </a:ln>
          <a:effectLst>
            <a:outerShdw dist="63500" dir="2212194" algn="ctr" rotWithShape="0">
              <a:srgbClr val="DDDDDD">
                <a:alpha val="50000"/>
              </a:srgbClr>
            </a:outerShdw>
          </a:effectLst>
        </p:spPr>
        <p:txBody>
          <a:bodyPr wrap="square" lIns="0" rIns="0">
            <a:spAutoFit/>
          </a:bodyPr>
          <a:lstStyle/>
          <a:p>
            <a:pPr algn="ctr" eaLnBrk="1" hangingPunct="1">
              <a:defRPr/>
            </a:pPr>
            <a:r>
              <a:rPr lang="zh-TW" altLang="en-US" sz="2800" b="1" u="sng" dirty="0">
                <a:solidFill>
                  <a:srgbClr val="000000"/>
                </a:solidFill>
                <a:ea typeface="標楷體" pitchFamily="65" charset="-120"/>
              </a:rPr>
              <a:t>準用</a:t>
            </a:r>
            <a:r>
              <a:rPr lang="zh-TW" altLang="en-US" sz="2800" b="1" dirty="0">
                <a:solidFill>
                  <a:srgbClr val="000000"/>
                </a:solidFill>
                <a:ea typeface="標楷體" pitchFamily="65" charset="-120"/>
              </a:rPr>
              <a:t>最有利</a:t>
            </a:r>
            <a:r>
              <a:rPr lang="zh-TW" altLang="en-US" sz="2800" b="1" dirty="0" smtClean="0">
                <a:solidFill>
                  <a:srgbClr val="000000"/>
                </a:solidFill>
                <a:ea typeface="標楷體" pitchFamily="65" charset="-120"/>
              </a:rPr>
              <a:t>標</a:t>
            </a:r>
            <a:endParaRPr lang="en-US" altLang="zh-TW" sz="2800" b="1" dirty="0" smtClean="0">
              <a:solidFill>
                <a:srgbClr val="000000"/>
              </a:solidFill>
              <a:ea typeface="標楷體" pitchFamily="65" charset="-120"/>
            </a:endParaRPr>
          </a:p>
          <a:p>
            <a:pPr algn="ctr" eaLnBrk="1" hangingPunct="1">
              <a:defRPr/>
            </a:pPr>
            <a:r>
              <a:rPr lang="en-US" altLang="zh-TW" b="1" dirty="0" smtClean="0">
                <a:solidFill>
                  <a:srgbClr val="000000"/>
                </a:solidFill>
                <a:ea typeface="標楷體" pitchFamily="65" charset="-120"/>
              </a:rPr>
              <a:t>(</a:t>
            </a:r>
            <a:r>
              <a:rPr lang="zh-TW" altLang="en-US" b="1" dirty="0" smtClean="0">
                <a:solidFill>
                  <a:srgbClr val="000000"/>
                </a:solidFill>
                <a:ea typeface="標楷體" pitchFamily="65" charset="-120"/>
              </a:rPr>
              <a:t>採</a:t>
            </a:r>
            <a:r>
              <a:rPr lang="en-US" altLang="zh-TW" b="1" dirty="0" smtClean="0">
                <a:solidFill>
                  <a:srgbClr val="000000"/>
                </a:solidFill>
                <a:ea typeface="標楷體" pitchFamily="65" charset="-120"/>
              </a:rPr>
              <a:t>22-1-9~22-1-11)</a:t>
            </a:r>
            <a:endParaRPr lang="zh-TW" altLang="en-US" b="1" dirty="0">
              <a:solidFill>
                <a:srgbClr val="000000"/>
              </a:solidFill>
              <a:ea typeface="標楷體" pitchFamily="65" charset="-120"/>
            </a:endParaRPr>
          </a:p>
        </p:txBody>
      </p:sp>
      <p:sp>
        <p:nvSpPr>
          <p:cNvPr id="10" name="Line 52"/>
          <p:cNvSpPr>
            <a:spLocks noChangeShapeType="1"/>
          </p:cNvSpPr>
          <p:nvPr/>
        </p:nvSpPr>
        <p:spPr bwMode="auto">
          <a:xfrm>
            <a:off x="5078664" y="2400856"/>
            <a:ext cx="0" cy="0"/>
          </a:xfrm>
          <a:prstGeom prst="line">
            <a:avLst/>
          </a:prstGeom>
          <a:noFill/>
          <a:ln w="44450">
            <a:solidFill>
              <a:srgbClr val="00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cxnSp>
        <p:nvCxnSpPr>
          <p:cNvPr id="11" name="AutoShape 53"/>
          <p:cNvCxnSpPr>
            <a:cxnSpLocks noChangeShapeType="1"/>
            <a:stCxn id="3" idx="3"/>
            <a:endCxn id="8" idx="1"/>
          </p:cNvCxnSpPr>
          <p:nvPr/>
        </p:nvCxnSpPr>
        <p:spPr bwMode="auto">
          <a:xfrm>
            <a:off x="4887367" y="1244269"/>
            <a:ext cx="2139161" cy="1639770"/>
          </a:xfrm>
          <a:prstGeom prst="straightConnector1">
            <a:avLst/>
          </a:prstGeom>
          <a:noFill/>
          <a:ln w="50800" cmpd="dbl">
            <a:solidFill>
              <a:srgbClr val="FF9900"/>
            </a:solidFill>
            <a:prstDash val="lgDash"/>
            <a:miter lim="800000"/>
            <a:headEnd/>
            <a:tailEnd type="triangle" w="med" len="med"/>
          </a:ln>
          <a:extLst>
            <a:ext uri="{909E8E84-426E-40DD-AFC4-6F175D3DCCD1}">
              <a14:hiddenFill xmlns:a14="http://schemas.microsoft.com/office/drawing/2010/main">
                <a:noFill/>
              </a14:hiddenFill>
            </a:ext>
          </a:extLst>
        </p:spPr>
      </p:cxnSp>
      <p:cxnSp>
        <p:nvCxnSpPr>
          <p:cNvPr id="12" name="AutoShape 54"/>
          <p:cNvCxnSpPr>
            <a:cxnSpLocks noChangeShapeType="1"/>
            <a:stCxn id="3" idx="3"/>
          </p:cNvCxnSpPr>
          <p:nvPr/>
        </p:nvCxnSpPr>
        <p:spPr bwMode="auto">
          <a:xfrm>
            <a:off x="4887367" y="1244269"/>
            <a:ext cx="2623159" cy="70203"/>
          </a:xfrm>
          <a:prstGeom prst="straightConnector1">
            <a:avLst/>
          </a:prstGeom>
          <a:noFill/>
          <a:ln w="44450">
            <a:solidFill>
              <a:srgbClr val="FFC000"/>
            </a:solidFill>
            <a:miter lim="800000"/>
            <a:headEnd/>
            <a:tailEnd type="triangle" w="med" len="med"/>
          </a:ln>
          <a:extLst>
            <a:ext uri="{909E8E84-426E-40DD-AFC4-6F175D3DCCD1}">
              <a14:hiddenFill xmlns:a14="http://schemas.microsoft.com/office/drawing/2010/main">
                <a:noFill/>
              </a14:hiddenFill>
            </a:ext>
          </a:extLst>
        </p:spPr>
      </p:cxnSp>
      <p:cxnSp>
        <p:nvCxnSpPr>
          <p:cNvPr id="13" name="AutoShape 55"/>
          <p:cNvCxnSpPr>
            <a:cxnSpLocks noChangeShapeType="1"/>
          </p:cNvCxnSpPr>
          <p:nvPr/>
        </p:nvCxnSpPr>
        <p:spPr bwMode="auto">
          <a:xfrm>
            <a:off x="5460989" y="1918355"/>
            <a:ext cx="1565539" cy="1174077"/>
          </a:xfrm>
          <a:prstGeom prst="straightConnector1">
            <a:avLst/>
          </a:prstGeom>
          <a:noFill/>
          <a:ln w="50800" cmpd="dbl">
            <a:solidFill>
              <a:srgbClr val="00B0F0"/>
            </a:solidFill>
            <a:prstDash val="lgDash"/>
            <a:miter lim="800000"/>
            <a:headEnd/>
            <a:tailEnd type="triangle" w="med" len="med"/>
          </a:ln>
          <a:extLst>
            <a:ext uri="{909E8E84-426E-40DD-AFC4-6F175D3DCCD1}">
              <a14:hiddenFill xmlns:a14="http://schemas.microsoft.com/office/drawing/2010/main">
                <a:noFill/>
              </a14:hiddenFill>
            </a:ext>
          </a:extLst>
        </p:spPr>
      </p:cxnSp>
      <p:cxnSp>
        <p:nvCxnSpPr>
          <p:cNvPr id="14" name="AutoShape 56"/>
          <p:cNvCxnSpPr>
            <a:cxnSpLocks noChangeShapeType="1"/>
            <a:stCxn id="6" idx="3"/>
            <a:endCxn id="40" idx="1"/>
          </p:cNvCxnSpPr>
          <p:nvPr/>
        </p:nvCxnSpPr>
        <p:spPr bwMode="auto">
          <a:xfrm flipV="1">
            <a:off x="5378440" y="1543778"/>
            <a:ext cx="2132087" cy="315226"/>
          </a:xfrm>
          <a:prstGeom prst="straightConnector1">
            <a:avLst/>
          </a:prstGeom>
          <a:noFill/>
          <a:ln w="44450">
            <a:solidFill>
              <a:srgbClr val="00B0F0"/>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57"/>
          <p:cNvCxnSpPr>
            <a:cxnSpLocks noChangeShapeType="1"/>
          </p:cNvCxnSpPr>
          <p:nvPr/>
        </p:nvCxnSpPr>
        <p:spPr bwMode="auto">
          <a:xfrm flipV="1">
            <a:off x="5160661" y="1594002"/>
            <a:ext cx="2349866" cy="1597213"/>
          </a:xfrm>
          <a:prstGeom prst="straightConnector1">
            <a:avLst/>
          </a:prstGeom>
          <a:noFill/>
          <a:ln w="4445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58"/>
          <p:cNvCxnSpPr>
            <a:cxnSpLocks noChangeShapeType="1"/>
            <a:stCxn id="30" idx="3"/>
          </p:cNvCxnSpPr>
          <p:nvPr/>
        </p:nvCxnSpPr>
        <p:spPr bwMode="auto">
          <a:xfrm>
            <a:off x="5096469" y="4167036"/>
            <a:ext cx="1985190" cy="12360"/>
          </a:xfrm>
          <a:prstGeom prst="straightConnector1">
            <a:avLst/>
          </a:prstGeom>
          <a:noFill/>
          <a:ln w="44450">
            <a:solidFill>
              <a:srgbClr val="92D05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17" name="AutoShape 59"/>
          <p:cNvCxnSpPr>
            <a:cxnSpLocks noChangeShapeType="1"/>
          </p:cNvCxnSpPr>
          <p:nvPr/>
        </p:nvCxnSpPr>
        <p:spPr bwMode="auto">
          <a:xfrm flipV="1">
            <a:off x="4970599" y="1808159"/>
            <a:ext cx="2455988" cy="3345141"/>
          </a:xfrm>
          <a:prstGeom prst="straightConnector1">
            <a:avLst/>
          </a:prstGeom>
          <a:noFill/>
          <a:ln w="44450">
            <a:solidFill>
              <a:srgbClr val="FFFF00"/>
            </a:solidFill>
            <a:miter lim="800000"/>
            <a:headEnd/>
            <a:tailEnd type="triangle" w="med" len="med"/>
          </a:ln>
          <a:extLst>
            <a:ext uri="{909E8E84-426E-40DD-AFC4-6F175D3DCCD1}">
              <a14:hiddenFill xmlns:a14="http://schemas.microsoft.com/office/drawing/2010/main">
                <a:noFill/>
              </a14:hiddenFill>
            </a:ext>
          </a:extLst>
        </p:spPr>
      </p:cxnSp>
      <p:cxnSp>
        <p:nvCxnSpPr>
          <p:cNvPr id="18" name="AutoShape 60"/>
          <p:cNvCxnSpPr>
            <a:cxnSpLocks noChangeShapeType="1"/>
            <a:stCxn id="36" idx="3"/>
          </p:cNvCxnSpPr>
          <p:nvPr/>
        </p:nvCxnSpPr>
        <p:spPr bwMode="auto">
          <a:xfrm flipV="1">
            <a:off x="4981509" y="6283411"/>
            <a:ext cx="1966293" cy="9030"/>
          </a:xfrm>
          <a:prstGeom prst="straightConnector1">
            <a:avLst/>
          </a:prstGeom>
          <a:noFill/>
          <a:ln w="44450">
            <a:solidFill>
              <a:srgbClr val="FFFF00"/>
            </a:solidFill>
            <a:prstDash val="sysDot"/>
            <a:miter lim="800000"/>
            <a:headEnd/>
            <a:tailEnd type="triangle" w="med" len="med"/>
          </a:ln>
          <a:extLst>
            <a:ext uri="{909E8E84-426E-40DD-AFC4-6F175D3DCCD1}">
              <a14:hiddenFill xmlns:a14="http://schemas.microsoft.com/office/drawing/2010/main">
                <a:noFill/>
              </a14:hiddenFill>
            </a:ext>
          </a:extLst>
        </p:spPr>
      </p:cxnSp>
      <p:grpSp>
        <p:nvGrpSpPr>
          <p:cNvPr id="240" name="群組 239"/>
          <p:cNvGrpSpPr/>
          <p:nvPr/>
        </p:nvGrpSpPr>
        <p:grpSpPr>
          <a:xfrm>
            <a:off x="2408413" y="2530617"/>
            <a:ext cx="1051766" cy="2004497"/>
            <a:chOff x="1824595" y="1898892"/>
            <a:chExt cx="790265" cy="2004033"/>
          </a:xfrm>
        </p:grpSpPr>
        <p:grpSp>
          <p:nvGrpSpPr>
            <p:cNvPr id="1145" name="群組 1144"/>
            <p:cNvGrpSpPr/>
            <p:nvPr/>
          </p:nvGrpSpPr>
          <p:grpSpPr>
            <a:xfrm>
              <a:off x="1824595" y="2495279"/>
              <a:ext cx="303308" cy="1016733"/>
              <a:chOff x="1861064" y="2668979"/>
              <a:chExt cx="303308" cy="1016733"/>
            </a:xfrm>
          </p:grpSpPr>
          <p:cxnSp>
            <p:nvCxnSpPr>
              <p:cNvPr id="159" name="肘形接點 158"/>
              <p:cNvCxnSpPr/>
              <p:nvPr/>
            </p:nvCxnSpPr>
            <p:spPr>
              <a:xfrm flipV="1">
                <a:off x="1876372" y="2668979"/>
                <a:ext cx="288000" cy="468000"/>
              </a:xfrm>
              <a:prstGeom prst="bentConnector3">
                <a:avLst>
                  <a:gd name="adj1" fmla="val 46977"/>
                </a:avLst>
              </a:prstGeom>
              <a:ln w="28575"/>
            </p:spPr>
            <p:style>
              <a:lnRef idx="1">
                <a:schemeClr val="dk1"/>
              </a:lnRef>
              <a:fillRef idx="0">
                <a:schemeClr val="dk1"/>
              </a:fillRef>
              <a:effectRef idx="0">
                <a:schemeClr val="dk1"/>
              </a:effectRef>
              <a:fontRef idx="minor">
                <a:schemeClr val="tx1"/>
              </a:fontRef>
            </p:style>
          </p:cxnSp>
          <p:cxnSp>
            <p:nvCxnSpPr>
              <p:cNvPr id="1122" name="肘形接點 1121"/>
              <p:cNvCxnSpPr/>
              <p:nvPr/>
            </p:nvCxnSpPr>
            <p:spPr>
              <a:xfrm>
                <a:off x="1861064" y="3145712"/>
                <a:ext cx="288000" cy="540000"/>
              </a:xfrm>
              <a:prstGeom prst="bentConnector3">
                <a:avLst>
                  <a:gd name="adj1" fmla="val 50000"/>
                </a:avLst>
              </a:prstGeom>
              <a:ln w="28575"/>
            </p:spPr>
            <p:style>
              <a:lnRef idx="1">
                <a:schemeClr val="dk1"/>
              </a:lnRef>
              <a:fillRef idx="0">
                <a:schemeClr val="dk1"/>
              </a:fillRef>
              <a:effectRef idx="0">
                <a:schemeClr val="dk1"/>
              </a:effectRef>
              <a:fontRef idx="minor">
                <a:schemeClr val="tx1"/>
              </a:fontRef>
            </p:style>
          </p:cxnSp>
        </p:grpSp>
        <p:grpSp>
          <p:nvGrpSpPr>
            <p:cNvPr id="19" name="群組 18"/>
            <p:cNvGrpSpPr/>
            <p:nvPr/>
          </p:nvGrpSpPr>
          <p:grpSpPr>
            <a:xfrm>
              <a:off x="2107187" y="1898892"/>
              <a:ext cx="507673" cy="2004033"/>
              <a:chOff x="2813698" y="2541645"/>
              <a:chExt cx="676898" cy="1667725"/>
            </a:xfrm>
          </p:grpSpPr>
          <p:sp>
            <p:nvSpPr>
              <p:cNvPr id="20" name="Text Box 61"/>
              <p:cNvSpPr txBox="1">
                <a:spLocks noChangeArrowheads="1"/>
              </p:cNvSpPr>
              <p:nvPr/>
            </p:nvSpPr>
            <p:spPr bwMode="auto">
              <a:xfrm>
                <a:off x="2813698" y="2541645"/>
                <a:ext cx="676898" cy="867101"/>
              </a:xfrm>
              <a:prstGeom prst="rect">
                <a:avLst/>
              </a:prstGeom>
              <a:solidFill>
                <a:srgbClr val="66FF33"/>
              </a:solidFill>
              <a:ln>
                <a:headEnd/>
                <a:tailEnd/>
              </a:ln>
            </p:spPr>
            <p:style>
              <a:lnRef idx="1">
                <a:schemeClr val="accent4"/>
              </a:lnRef>
              <a:fillRef idx="2">
                <a:schemeClr val="accent4"/>
              </a:fillRef>
              <a:effectRef idx="1">
                <a:schemeClr val="accent4"/>
              </a:effectRef>
              <a:fontRef idx="minor">
                <a:schemeClr val="dk1"/>
              </a:fontRef>
            </p:style>
            <p:txBody>
              <a:bodyPr wrap="square" lIns="54000" tIns="36000" rIns="54000" bIns="36000">
                <a:spAutoFit/>
              </a:bodyPr>
              <a:lstStyle/>
              <a:p>
                <a:pPr eaLnBrk="1" hangingPunct="1">
                  <a:lnSpc>
                    <a:spcPct val="75000"/>
                  </a:lnSpc>
                  <a:defRPr/>
                </a:pPr>
                <a:r>
                  <a:rPr lang="zh-TW" altLang="en-US" sz="2800" b="1" dirty="0">
                    <a:solidFill>
                      <a:srgbClr val="000000"/>
                    </a:solidFill>
                    <a:ea typeface="標楷體" pitchFamily="65" charset="-120"/>
                  </a:rPr>
                  <a:t>未公開</a:t>
                </a:r>
              </a:p>
            </p:txBody>
          </p:sp>
          <p:sp>
            <p:nvSpPr>
              <p:cNvPr id="21" name="Text Box 62"/>
              <p:cNvSpPr txBox="1">
                <a:spLocks noChangeArrowheads="1"/>
              </p:cNvSpPr>
              <p:nvPr/>
            </p:nvSpPr>
            <p:spPr bwMode="auto">
              <a:xfrm>
                <a:off x="2813698" y="3538775"/>
                <a:ext cx="652599" cy="670595"/>
              </a:xfrm>
              <a:prstGeom prst="rect">
                <a:avLst/>
              </a:prstGeom>
              <a:solidFill>
                <a:srgbClr val="66FF33"/>
              </a:solidFill>
              <a:ln>
                <a:headEnd/>
                <a:tailEnd/>
              </a:ln>
            </p:spPr>
            <p:style>
              <a:lnRef idx="1">
                <a:schemeClr val="accent4"/>
              </a:lnRef>
              <a:fillRef idx="2">
                <a:schemeClr val="accent4"/>
              </a:fillRef>
              <a:effectRef idx="1">
                <a:schemeClr val="accent4"/>
              </a:effectRef>
              <a:fontRef idx="minor">
                <a:schemeClr val="dk1"/>
              </a:fontRef>
            </p:style>
            <p:txBody>
              <a:bodyPr lIns="54000" tIns="0" rIns="54000" bIns="0" anchor="ctr" anchorCtr="0"/>
              <a:lstStyle/>
              <a:p>
                <a:pPr eaLnBrk="1" hangingPunct="1">
                  <a:lnSpc>
                    <a:spcPct val="75000"/>
                  </a:lnSpc>
                  <a:defRPr/>
                </a:pPr>
                <a:r>
                  <a:rPr lang="zh-TW" altLang="en-US" sz="2800" b="1" dirty="0">
                    <a:solidFill>
                      <a:srgbClr val="000000"/>
                    </a:solidFill>
                    <a:ea typeface="標楷體" pitchFamily="65" charset="-120"/>
                  </a:rPr>
                  <a:t>公開</a:t>
                </a:r>
              </a:p>
            </p:txBody>
          </p:sp>
        </p:grpSp>
      </p:grpSp>
      <p:grpSp>
        <p:nvGrpSpPr>
          <p:cNvPr id="24" name="群組 23"/>
          <p:cNvGrpSpPr/>
          <p:nvPr/>
        </p:nvGrpSpPr>
        <p:grpSpPr>
          <a:xfrm>
            <a:off x="3489687" y="2360802"/>
            <a:ext cx="1670973" cy="1155339"/>
            <a:chOff x="3481519" y="2305530"/>
            <a:chExt cx="1674020" cy="1227844"/>
          </a:xfrm>
        </p:grpSpPr>
        <p:sp>
          <p:nvSpPr>
            <p:cNvPr id="25" name="Text Box 44"/>
            <p:cNvSpPr txBox="1">
              <a:spLocks noChangeArrowheads="1"/>
            </p:cNvSpPr>
            <p:nvPr/>
          </p:nvSpPr>
          <p:spPr bwMode="auto">
            <a:xfrm>
              <a:off x="3834517" y="2305530"/>
              <a:ext cx="1268287" cy="556055"/>
            </a:xfrm>
            <a:prstGeom prst="rect">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dirty="0">
                  <a:solidFill>
                    <a:srgbClr val="000000"/>
                  </a:solidFill>
                  <a:ea typeface="標楷體" panose="03000509000000000000" pitchFamily="65" charset="-120"/>
                </a:rPr>
                <a:t>議價</a:t>
              </a:r>
            </a:p>
          </p:txBody>
        </p:sp>
        <p:sp>
          <p:nvSpPr>
            <p:cNvPr id="26" name="Text Box 45"/>
            <p:cNvSpPr txBox="1">
              <a:spLocks noChangeArrowheads="1"/>
            </p:cNvSpPr>
            <p:nvPr/>
          </p:nvSpPr>
          <p:spPr bwMode="auto">
            <a:xfrm>
              <a:off x="3872323" y="2977319"/>
              <a:ext cx="1283216" cy="556055"/>
            </a:xfrm>
            <a:prstGeom prst="rect">
              <a:avLst/>
            </a:prstGeom>
            <a:solidFill>
              <a:srgbClr val="FF000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b="1" dirty="0">
                  <a:solidFill>
                    <a:srgbClr val="000000"/>
                  </a:solidFill>
                  <a:ea typeface="標楷體" panose="03000509000000000000" pitchFamily="65" charset="-120"/>
                </a:rPr>
                <a:t>比價</a:t>
              </a:r>
            </a:p>
          </p:txBody>
        </p:sp>
        <p:cxnSp>
          <p:nvCxnSpPr>
            <p:cNvPr id="27" name="AutoShape 65"/>
            <p:cNvCxnSpPr>
              <a:cxnSpLocks noChangeShapeType="1"/>
            </p:cNvCxnSpPr>
            <p:nvPr/>
          </p:nvCxnSpPr>
          <p:spPr bwMode="auto">
            <a:xfrm rot="5400000" flipH="1" flipV="1">
              <a:off x="3512750" y="2783685"/>
              <a:ext cx="469523" cy="227762"/>
            </a:xfrm>
            <a:prstGeom prst="bentConnector2">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28" name="AutoShape 66"/>
            <p:cNvCxnSpPr>
              <a:cxnSpLocks noChangeShapeType="1"/>
            </p:cNvCxnSpPr>
            <p:nvPr/>
          </p:nvCxnSpPr>
          <p:spPr bwMode="auto">
            <a:xfrm>
              <a:off x="3481519" y="3132328"/>
              <a:ext cx="340799" cy="229608"/>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grpSp>
      <p:grpSp>
        <p:nvGrpSpPr>
          <p:cNvPr id="294" name="群組 293"/>
          <p:cNvGrpSpPr/>
          <p:nvPr/>
        </p:nvGrpSpPr>
        <p:grpSpPr>
          <a:xfrm>
            <a:off x="3507289" y="3791960"/>
            <a:ext cx="1589180" cy="750151"/>
            <a:chOff x="2621892" y="3606792"/>
            <a:chExt cx="1194062" cy="749978"/>
          </a:xfrm>
        </p:grpSpPr>
        <p:cxnSp>
          <p:nvCxnSpPr>
            <p:cNvPr id="1078" name="直線接點 1077"/>
            <p:cNvCxnSpPr/>
            <p:nvPr/>
          </p:nvCxnSpPr>
          <p:spPr>
            <a:xfrm flipV="1">
              <a:off x="2621892" y="3981781"/>
              <a:ext cx="284205" cy="12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Box 46"/>
            <p:cNvSpPr txBox="1">
              <a:spLocks noChangeArrowheads="1"/>
            </p:cNvSpPr>
            <p:nvPr/>
          </p:nvSpPr>
          <p:spPr bwMode="auto">
            <a:xfrm>
              <a:off x="2864731" y="3606792"/>
              <a:ext cx="951223" cy="749978"/>
            </a:xfrm>
            <a:prstGeom prst="rect">
              <a:avLst/>
            </a:prstGeom>
            <a:solidFill>
              <a:srgbClr val="92D050"/>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0"/>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75000"/>
                </a:lnSpc>
              </a:pPr>
              <a:r>
                <a:rPr lang="zh-TW" altLang="en-US" sz="2600" b="1" dirty="0" smtClean="0">
                  <a:solidFill>
                    <a:srgbClr val="000000"/>
                  </a:solidFill>
                  <a:ea typeface="標楷體" panose="03000509000000000000" pitchFamily="65" charset="-120"/>
                </a:rPr>
                <a:t>公開</a:t>
              </a:r>
              <a:endParaRPr lang="en-US" altLang="zh-TW" sz="2600" b="1" dirty="0" smtClean="0">
                <a:solidFill>
                  <a:srgbClr val="000000"/>
                </a:solidFill>
                <a:ea typeface="標楷體" panose="03000509000000000000" pitchFamily="65" charset="-120"/>
              </a:endParaRPr>
            </a:p>
            <a:p>
              <a:pPr algn="ctr" eaLnBrk="1" hangingPunct="1">
                <a:lnSpc>
                  <a:spcPct val="75000"/>
                </a:lnSpc>
              </a:pPr>
              <a:r>
                <a:rPr lang="zh-TW" altLang="en-US" sz="2600" b="1" dirty="0" smtClean="0">
                  <a:solidFill>
                    <a:srgbClr val="000000"/>
                  </a:solidFill>
                  <a:ea typeface="標楷體" panose="03000509000000000000" pitchFamily="65" charset="-120"/>
                </a:rPr>
                <a:t>評選</a:t>
              </a:r>
              <a:endParaRPr lang="zh-TW" altLang="en-US" sz="2600" b="1" dirty="0">
                <a:solidFill>
                  <a:srgbClr val="000000"/>
                </a:solidFill>
                <a:ea typeface="標楷體" panose="03000509000000000000" pitchFamily="65" charset="-120"/>
              </a:endParaRPr>
            </a:p>
          </p:txBody>
        </p:sp>
      </p:grpSp>
      <p:sp>
        <p:nvSpPr>
          <p:cNvPr id="32" name="Rectangle 68"/>
          <p:cNvSpPr>
            <a:spLocks noChangeArrowheads="1"/>
          </p:cNvSpPr>
          <p:nvPr/>
        </p:nvSpPr>
        <p:spPr bwMode="auto">
          <a:xfrm>
            <a:off x="769386" y="1985513"/>
            <a:ext cx="717827" cy="23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800" b="1" dirty="0">
                <a:solidFill>
                  <a:srgbClr val="0000CC"/>
                </a:solidFill>
                <a:latin typeface="標楷體" panose="03000509000000000000" pitchFamily="65" charset="-120"/>
                <a:ea typeface="標楷體" panose="03000509000000000000" pitchFamily="65" charset="-120"/>
              </a:rPr>
              <a:t>公告金額以上</a:t>
            </a:r>
          </a:p>
        </p:txBody>
      </p:sp>
      <p:sp>
        <p:nvSpPr>
          <p:cNvPr id="33" name="Line 70"/>
          <p:cNvSpPr>
            <a:spLocks noChangeShapeType="1"/>
          </p:cNvSpPr>
          <p:nvPr/>
        </p:nvSpPr>
        <p:spPr bwMode="auto">
          <a:xfrm flipV="1">
            <a:off x="787771" y="4650232"/>
            <a:ext cx="5571622" cy="0"/>
          </a:xfrm>
          <a:prstGeom prst="line">
            <a:avLst/>
          </a:prstGeom>
          <a:noFill/>
          <a:ln w="57150">
            <a:solidFill>
              <a:srgbClr val="FF0000"/>
            </a:solidFill>
            <a:prstDash val="dashDot"/>
            <a:round/>
            <a:headEnd/>
            <a:tailEnd/>
          </a:ln>
          <a:extLst>
            <a:ext uri="{909E8E84-426E-40DD-AFC4-6F175D3DCCD1}">
              <a14:hiddenFill xmlns:a14="http://schemas.microsoft.com/office/drawing/2010/main">
                <a:noFill/>
              </a14:hiddenFill>
            </a:ext>
          </a:extLst>
        </p:spPr>
        <p:txBody>
          <a:bodyPr wrap="none"/>
          <a:lstStyle/>
          <a:p>
            <a:endParaRPr lang="zh-TW" altLang="en-US"/>
          </a:p>
        </p:txBody>
      </p:sp>
      <p:grpSp>
        <p:nvGrpSpPr>
          <p:cNvPr id="34" name="群組 33"/>
          <p:cNvGrpSpPr/>
          <p:nvPr/>
        </p:nvGrpSpPr>
        <p:grpSpPr>
          <a:xfrm>
            <a:off x="2442652" y="5153300"/>
            <a:ext cx="2538857" cy="1368434"/>
            <a:chOff x="3116263" y="5118101"/>
            <a:chExt cx="1971676" cy="1368118"/>
          </a:xfrm>
        </p:grpSpPr>
        <p:sp>
          <p:nvSpPr>
            <p:cNvPr id="35" name="Text Box 71"/>
            <p:cNvSpPr txBox="1">
              <a:spLocks noChangeArrowheads="1"/>
            </p:cNvSpPr>
            <p:nvPr/>
          </p:nvSpPr>
          <p:spPr bwMode="auto">
            <a:xfrm>
              <a:off x="3432176" y="5118101"/>
              <a:ext cx="1655763" cy="458481"/>
            </a:xfrm>
            <a:prstGeom prst="rect">
              <a:avLst/>
            </a:prstGeom>
            <a:solidFill>
              <a:srgbClr val="FFFF00"/>
            </a:solidFill>
            <a:ln/>
            <a:extLst/>
          </p:spPr>
          <p:style>
            <a:lnRef idx="1">
              <a:schemeClr val="accent6"/>
            </a:lnRef>
            <a:fillRef idx="2">
              <a:schemeClr val="accent6"/>
            </a:fillRef>
            <a:effectRef idx="1">
              <a:schemeClr val="accent6"/>
            </a:effectRef>
            <a:fontRef idx="minor">
              <a:schemeClr val="dk1"/>
            </a:fontRef>
          </p:style>
          <p:txBody>
            <a:bodyPr lIns="54000" rIns="54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800" b="1" dirty="0">
                  <a:solidFill>
                    <a:srgbClr val="000000"/>
                  </a:solidFill>
                  <a:ea typeface="標楷體" panose="03000509000000000000" pitchFamily="65" charset="-120"/>
                </a:rPr>
                <a:t>報價單</a:t>
              </a:r>
            </a:p>
          </p:txBody>
        </p:sp>
        <p:sp>
          <p:nvSpPr>
            <p:cNvPr id="36" name="Text Box 72"/>
            <p:cNvSpPr txBox="1">
              <a:spLocks noChangeArrowheads="1"/>
            </p:cNvSpPr>
            <p:nvPr/>
          </p:nvSpPr>
          <p:spPr bwMode="auto">
            <a:xfrm>
              <a:off x="3432176" y="6027738"/>
              <a:ext cx="1655763" cy="458481"/>
            </a:xfrm>
            <a:prstGeom prst="rect">
              <a:avLst/>
            </a:prstGeom>
            <a:solidFill>
              <a:srgbClr val="FFFF00"/>
            </a:solidFill>
            <a:ln/>
            <a:extLst/>
          </p:spPr>
          <p:style>
            <a:lnRef idx="1">
              <a:schemeClr val="accent6"/>
            </a:lnRef>
            <a:fillRef idx="2">
              <a:schemeClr val="accent6"/>
            </a:fillRef>
            <a:effectRef idx="1">
              <a:schemeClr val="accent6"/>
            </a:effectRef>
            <a:fontRef idx="minor">
              <a:schemeClr val="dk1"/>
            </a:fontRef>
          </p:style>
          <p:txBody>
            <a:bodyPr lIns="54000" rIns="540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800" b="1" dirty="0">
                  <a:solidFill>
                    <a:srgbClr val="000000"/>
                  </a:solidFill>
                  <a:ea typeface="標楷體" panose="03000509000000000000" pitchFamily="65" charset="-120"/>
                </a:rPr>
                <a:t>企劃書</a:t>
              </a:r>
            </a:p>
          </p:txBody>
        </p:sp>
        <p:cxnSp>
          <p:nvCxnSpPr>
            <p:cNvPr id="37" name="AutoShape 73"/>
            <p:cNvCxnSpPr>
              <a:cxnSpLocks noChangeShapeType="1"/>
              <a:endCxn id="35" idx="1"/>
            </p:cNvCxnSpPr>
            <p:nvPr/>
          </p:nvCxnSpPr>
          <p:spPr bwMode="auto">
            <a:xfrm rot="5400000" flipH="1" flipV="1">
              <a:off x="2988703" y="5474903"/>
              <a:ext cx="571033" cy="315912"/>
            </a:xfrm>
            <a:prstGeom prst="bentConnector2">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cxnSp>
          <p:nvCxnSpPr>
            <p:cNvPr id="38" name="AutoShape 74"/>
            <p:cNvCxnSpPr>
              <a:cxnSpLocks noChangeShapeType="1"/>
              <a:endCxn id="36" idx="1"/>
            </p:cNvCxnSpPr>
            <p:nvPr/>
          </p:nvCxnSpPr>
          <p:spPr bwMode="auto">
            <a:xfrm>
              <a:off x="3116263" y="5918374"/>
              <a:ext cx="315913" cy="338605"/>
            </a:xfrm>
            <a:prstGeom prst="bentConnector3">
              <a:avLst>
                <a:gd name="adj1" fmla="val 50000"/>
              </a:avLst>
            </a:prstGeom>
            <a:noFill/>
            <a:ln w="25400">
              <a:solidFill>
                <a:srgbClr val="000000"/>
              </a:solidFill>
              <a:miter lim="800000"/>
              <a:headEnd/>
              <a:tailEnd/>
            </a:ln>
            <a:extLst>
              <a:ext uri="{909E8E84-426E-40DD-AFC4-6F175D3DCCD1}">
                <a14:hiddenFill xmlns:a14="http://schemas.microsoft.com/office/drawing/2010/main">
                  <a:noFill/>
                </a14:hiddenFill>
              </a:ext>
            </a:extLst>
          </p:spPr>
        </p:cxnSp>
      </p:grpSp>
      <p:sp>
        <p:nvSpPr>
          <p:cNvPr id="39" name="Line 75"/>
          <p:cNvSpPr>
            <a:spLocks noChangeShapeType="1"/>
          </p:cNvSpPr>
          <p:nvPr/>
        </p:nvSpPr>
        <p:spPr bwMode="auto">
          <a:xfrm>
            <a:off x="6981064" y="2301411"/>
            <a:ext cx="4775223" cy="0"/>
          </a:xfrm>
          <a:prstGeom prst="line">
            <a:avLst/>
          </a:prstGeom>
          <a:noFill/>
          <a:ln w="57150">
            <a:solidFill>
              <a:srgbClr val="0000CC"/>
            </a:solidFill>
            <a:prstDash val="dashDot"/>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0" name="Line 81"/>
          <p:cNvSpPr>
            <a:spLocks noChangeShapeType="1"/>
          </p:cNvSpPr>
          <p:nvPr/>
        </p:nvSpPr>
        <p:spPr bwMode="auto">
          <a:xfrm flipV="1">
            <a:off x="5078666" y="1543778"/>
            <a:ext cx="2431861" cy="1071846"/>
          </a:xfrm>
          <a:prstGeom prst="line">
            <a:avLst/>
          </a:prstGeom>
          <a:noFill/>
          <a:ln w="444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sp>
        <p:nvSpPr>
          <p:cNvPr id="41" name="Line 82"/>
          <p:cNvSpPr>
            <a:spLocks noChangeShapeType="1"/>
          </p:cNvSpPr>
          <p:nvPr/>
        </p:nvSpPr>
        <p:spPr bwMode="auto">
          <a:xfrm flipV="1">
            <a:off x="5160661" y="3138777"/>
            <a:ext cx="1787141" cy="120448"/>
          </a:xfrm>
          <a:prstGeom prst="line">
            <a:avLst/>
          </a:prstGeom>
          <a:noFill/>
          <a:ln w="50800" cmpd="dbl">
            <a:solidFill>
              <a:srgbClr val="FF0000"/>
            </a:solidFill>
            <a:prstDash val="lgDash"/>
            <a:miter lim="800000"/>
            <a:headEnd/>
            <a:tailEnd type="triangle" w="med" len="med"/>
          </a:ln>
          <a:extLst>
            <a:ext uri="{909E8E84-426E-40DD-AFC4-6F175D3DCCD1}">
              <a14:hiddenFill xmlns:a14="http://schemas.microsoft.com/office/drawing/2010/main">
                <a:noFill/>
              </a14:hiddenFill>
            </a:ext>
          </a:extLst>
        </p:spPr>
        <p:txBody>
          <a:bodyPr wrap="none"/>
          <a:lstStyle/>
          <a:p>
            <a:endParaRPr lang="zh-TW" altLang="en-US"/>
          </a:p>
        </p:txBody>
      </p:sp>
      <p:grpSp>
        <p:nvGrpSpPr>
          <p:cNvPr id="42" name="群組 41"/>
          <p:cNvGrpSpPr/>
          <p:nvPr/>
        </p:nvGrpSpPr>
        <p:grpSpPr>
          <a:xfrm>
            <a:off x="10411429" y="679163"/>
            <a:ext cx="1285044" cy="1513239"/>
            <a:chOff x="9289165" y="701819"/>
            <a:chExt cx="1287389" cy="1512888"/>
          </a:xfrm>
        </p:grpSpPr>
        <p:sp>
          <p:nvSpPr>
            <p:cNvPr id="43" name="Rectangle 76"/>
            <p:cNvSpPr>
              <a:spLocks noChangeArrowheads="1"/>
            </p:cNvSpPr>
            <p:nvPr/>
          </p:nvSpPr>
          <p:spPr bwMode="auto">
            <a:xfrm>
              <a:off x="9978030" y="701819"/>
              <a:ext cx="598524" cy="1512888"/>
            </a:xfrm>
            <a:prstGeom prst="rect">
              <a:avLst/>
            </a:prstGeom>
            <a:solidFill>
              <a:schemeClr val="accent1">
                <a:lumMod val="40000"/>
                <a:lumOff val="60000"/>
                <a:alpha val="50195"/>
              </a:schemeClr>
            </a:solidFill>
            <a:ln w="9525">
              <a:miter lim="800000"/>
              <a:headEnd/>
              <a:tailEnd/>
            </a:ln>
            <a:scene3d>
              <a:camera prst="legacyObliqueTopRight"/>
              <a:lightRig rig="legacyFlat3" dir="b"/>
            </a:scene3d>
            <a:sp3d extrusionH="36500" prstMaterial="legacyMatte">
              <a:bevelT w="13500" h="13500" prst="angle"/>
              <a:bevelB w="13500" h="13500" prst="angle"/>
              <a:extrusionClr>
                <a:srgbClr val="CCFFCC"/>
              </a:extrusionClr>
              <a:contourClr>
                <a:srgbClr val="CCFFCC"/>
              </a:contourClr>
            </a:sp3d>
          </p:spPr>
          <p:txBody>
            <a:bodyPr lIns="54000" tIns="10800" rIns="54000" bIns="10800"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800" b="1" dirty="0">
                  <a:solidFill>
                    <a:srgbClr val="0000FF"/>
                  </a:solidFill>
                  <a:latin typeface="標楷體" panose="03000509000000000000" pitchFamily="65" charset="-120"/>
                  <a:ea typeface="標楷體" panose="03000509000000000000" pitchFamily="65" charset="-120"/>
                </a:rPr>
                <a:t>同質採購</a:t>
              </a:r>
            </a:p>
          </p:txBody>
        </p:sp>
        <p:sp>
          <p:nvSpPr>
            <p:cNvPr id="44" name="Line 83"/>
            <p:cNvSpPr>
              <a:spLocks noChangeShapeType="1"/>
            </p:cNvSpPr>
            <p:nvPr/>
          </p:nvSpPr>
          <p:spPr bwMode="auto">
            <a:xfrm>
              <a:off x="9289165" y="1613697"/>
              <a:ext cx="65984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sp>
        <p:nvSpPr>
          <p:cNvPr id="51" name="Rectangle 44"/>
          <p:cNvSpPr>
            <a:spLocks noChangeArrowheads="1"/>
          </p:cNvSpPr>
          <p:nvPr/>
        </p:nvSpPr>
        <p:spPr bwMode="auto">
          <a:xfrm>
            <a:off x="2146991" y="418681"/>
            <a:ext cx="2698175" cy="523220"/>
          </a:xfrm>
          <a:prstGeom prst="rect">
            <a:avLst/>
          </a:prstGeom>
          <a:noFill/>
          <a:ln w="9525">
            <a:noFill/>
            <a:miter lim="800000"/>
            <a:headEnd/>
            <a:tailEnd/>
          </a:ln>
          <a:effectLst/>
        </p:spPr>
        <p:txBody>
          <a:bodyPr wrap="none">
            <a:spAutoFit/>
          </a:bodyPr>
          <a:lstStyle/>
          <a:p>
            <a:pPr algn="ctr" eaLnBrk="1" hangingPunct="1">
              <a:defRPr/>
            </a:pPr>
            <a:r>
              <a:rPr lang="zh-TW" altLang="en-US" sz="2800" b="1" u="sng" dirty="0" smtClean="0">
                <a:solidFill>
                  <a:srgbClr val="002060"/>
                </a:solidFill>
                <a:latin typeface="標楷體" panose="03000509000000000000" pitchFamily="65" charset="-120"/>
                <a:ea typeface="標楷體" panose="03000509000000000000" pitchFamily="65" charset="-120"/>
              </a:rPr>
              <a:t>   招標方式   </a:t>
            </a:r>
            <a:endParaRPr lang="zh-TW" altLang="en-US" sz="2800" b="1" u="sng" dirty="0">
              <a:solidFill>
                <a:srgbClr val="002060"/>
              </a:solidFill>
              <a:latin typeface="標楷體" panose="03000509000000000000" pitchFamily="65" charset="-120"/>
              <a:ea typeface="標楷體" panose="03000509000000000000" pitchFamily="65" charset="-120"/>
            </a:endParaRPr>
          </a:p>
        </p:txBody>
      </p:sp>
      <p:sp>
        <p:nvSpPr>
          <p:cNvPr id="52" name="Rectangle 43"/>
          <p:cNvSpPr>
            <a:spLocks noChangeArrowheads="1"/>
          </p:cNvSpPr>
          <p:nvPr/>
        </p:nvSpPr>
        <p:spPr bwMode="auto">
          <a:xfrm>
            <a:off x="7089657" y="418681"/>
            <a:ext cx="3416320" cy="523220"/>
          </a:xfrm>
          <a:prstGeom prst="rect">
            <a:avLst/>
          </a:prstGeom>
          <a:noFill/>
          <a:ln w="9525">
            <a:noFill/>
            <a:miter lim="800000"/>
            <a:headEnd/>
            <a:tailEnd/>
          </a:ln>
          <a:effectLst/>
        </p:spPr>
        <p:txBody>
          <a:bodyPr wrap="none">
            <a:spAutoFit/>
          </a:bodyPr>
          <a:lstStyle/>
          <a:p>
            <a:pPr algn="ctr" eaLnBrk="1" hangingPunct="1">
              <a:defRPr/>
            </a:pPr>
            <a:r>
              <a:rPr lang="zh-TW" altLang="en-US" sz="2800" b="1" u="sng" dirty="0" smtClean="0">
                <a:solidFill>
                  <a:srgbClr val="002060"/>
                </a:solidFill>
                <a:latin typeface="標楷體" panose="03000509000000000000" pitchFamily="65" charset="-120"/>
                <a:ea typeface="標楷體" panose="03000509000000000000" pitchFamily="65" charset="-120"/>
              </a:rPr>
              <a:t>     決</a:t>
            </a:r>
            <a:r>
              <a:rPr lang="zh-TW" altLang="en-US" sz="2800" b="1" u="sng" dirty="0">
                <a:solidFill>
                  <a:srgbClr val="002060"/>
                </a:solidFill>
                <a:latin typeface="標楷體" panose="03000509000000000000" pitchFamily="65" charset="-120"/>
                <a:ea typeface="標楷體" panose="03000509000000000000" pitchFamily="65" charset="-120"/>
              </a:rPr>
              <a:t>標</a:t>
            </a:r>
            <a:r>
              <a:rPr lang="zh-TW" altLang="en-US" sz="2800" b="1" u="sng" dirty="0" smtClean="0">
                <a:solidFill>
                  <a:srgbClr val="002060"/>
                </a:solidFill>
                <a:latin typeface="標楷體" panose="03000509000000000000" pitchFamily="65" charset="-120"/>
                <a:ea typeface="標楷體" panose="03000509000000000000" pitchFamily="65" charset="-120"/>
              </a:rPr>
              <a:t>原則     </a:t>
            </a:r>
            <a:endParaRPr lang="zh-TW" altLang="en-US" sz="2800" b="1" u="sng" dirty="0">
              <a:solidFill>
                <a:srgbClr val="002060"/>
              </a:solidFill>
              <a:latin typeface="標楷體" panose="03000509000000000000" pitchFamily="65" charset="-120"/>
              <a:ea typeface="標楷體" panose="03000509000000000000" pitchFamily="65" charset="-120"/>
            </a:endParaRPr>
          </a:p>
        </p:txBody>
      </p:sp>
      <p:sp>
        <p:nvSpPr>
          <p:cNvPr id="57" name="Rectangle 69"/>
          <p:cNvSpPr>
            <a:spLocks noChangeArrowheads="1"/>
          </p:cNvSpPr>
          <p:nvPr/>
        </p:nvSpPr>
        <p:spPr bwMode="auto">
          <a:xfrm>
            <a:off x="815459" y="4689873"/>
            <a:ext cx="717827" cy="199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34" tIns="45717" rIns="91434" bIns="45717"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600" b="1" dirty="0">
                <a:solidFill>
                  <a:srgbClr val="0000CC"/>
                </a:solidFill>
                <a:latin typeface="標楷體" panose="03000509000000000000" pitchFamily="65" charset="-120"/>
                <a:ea typeface="標楷體" panose="03000509000000000000" pitchFamily="65" charset="-120"/>
              </a:rPr>
              <a:t>未達公告金額</a:t>
            </a:r>
          </a:p>
        </p:txBody>
      </p:sp>
      <p:sp>
        <p:nvSpPr>
          <p:cNvPr id="131" name="Text Box 47"/>
          <p:cNvSpPr txBox="1">
            <a:spLocks noChangeArrowheads="1"/>
          </p:cNvSpPr>
          <p:nvPr/>
        </p:nvSpPr>
        <p:spPr bwMode="auto">
          <a:xfrm>
            <a:off x="1494882" y="5072052"/>
            <a:ext cx="950473" cy="1068251"/>
          </a:xfrm>
          <a:prstGeom prst="rect">
            <a:avLst/>
          </a:prstGeom>
          <a:solidFill>
            <a:srgbClr val="FFFF99"/>
          </a:solidFill>
          <a:ln/>
          <a:extLst/>
        </p:spPr>
        <p:style>
          <a:lnRef idx="1">
            <a:schemeClr val="accent6"/>
          </a:lnRef>
          <a:fillRef idx="2">
            <a:schemeClr val="accent6"/>
          </a:fillRef>
          <a:effectRef idx="1">
            <a:schemeClr val="accent6"/>
          </a:effectRef>
          <a:fontRef idx="minor">
            <a:schemeClr val="dk1"/>
          </a:fontRef>
        </p:style>
        <p:txBody>
          <a:bodyPr wrap="square" lIns="54000" tIns="10800" rIns="54000" bIns="10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lvl="0" algn="ctr"/>
            <a:r>
              <a:rPr lang="zh-TW" altLang="en-US" sz="2800" b="1" dirty="0">
                <a:solidFill>
                  <a:srgbClr val="000000"/>
                </a:solidFill>
                <a:ea typeface="標楷體" panose="03000509000000000000" pitchFamily="65" charset="-120"/>
              </a:rPr>
              <a:t>公開</a:t>
            </a:r>
            <a:r>
              <a:rPr lang="zh-TW" altLang="en-US" sz="2800" b="1" dirty="0" smtClean="0">
                <a:solidFill>
                  <a:srgbClr val="000000"/>
                </a:solidFill>
                <a:ea typeface="標楷體" panose="03000509000000000000" pitchFamily="65" charset="-120"/>
              </a:rPr>
              <a:t>取得</a:t>
            </a:r>
            <a:r>
              <a:rPr kumimoji="0" lang="en-US" altLang="zh-TW" sz="1200" b="1" dirty="0">
                <a:solidFill>
                  <a:srgbClr val="000000"/>
                </a:solidFill>
                <a:latin typeface="DengXian" panose="020F0502020204030204"/>
                <a:ea typeface="標楷體" panose="03000509000000000000" pitchFamily="65" charset="-120"/>
              </a:rPr>
              <a:t>(</a:t>
            </a:r>
            <a:r>
              <a:rPr kumimoji="0" lang="zh-TW" altLang="en-US" sz="1200" b="1" dirty="0">
                <a:solidFill>
                  <a:srgbClr val="000000"/>
                </a:solidFill>
                <a:latin typeface="DengXian" panose="020F0502020204030204"/>
                <a:ea typeface="標楷體" panose="03000509000000000000" pitchFamily="65" charset="-120"/>
              </a:rPr>
              <a:t>採</a:t>
            </a:r>
            <a:r>
              <a:rPr kumimoji="0" lang="en-US" altLang="zh-TW" sz="1200" b="1" dirty="0">
                <a:solidFill>
                  <a:srgbClr val="000000"/>
                </a:solidFill>
                <a:latin typeface="DengXian" panose="020F0502020204030204"/>
                <a:ea typeface="標楷體" panose="03000509000000000000" pitchFamily="65" charset="-120"/>
              </a:rPr>
              <a:t>49</a:t>
            </a:r>
            <a:r>
              <a:rPr kumimoji="0" lang="en-US" altLang="zh-TW" sz="1200" b="1" dirty="0" smtClean="0">
                <a:solidFill>
                  <a:srgbClr val="000000"/>
                </a:solidFill>
                <a:latin typeface="DengXian" panose="020F0502020204030204"/>
                <a:ea typeface="標楷體" panose="03000509000000000000" pitchFamily="65" charset="-120"/>
              </a:rPr>
              <a:t>)</a:t>
            </a:r>
            <a:endParaRPr kumimoji="0" lang="en-US" altLang="zh-TW" sz="1200" b="1" dirty="0">
              <a:solidFill>
                <a:srgbClr val="000000"/>
              </a:solidFill>
              <a:latin typeface="DengXian" panose="020F0502020204030204"/>
              <a:ea typeface="標楷體" panose="03000509000000000000" pitchFamily="65" charset="-120"/>
            </a:endParaRPr>
          </a:p>
        </p:txBody>
      </p:sp>
      <p:sp>
        <p:nvSpPr>
          <p:cNvPr id="255" name="Text Box 51"/>
          <p:cNvSpPr txBox="1">
            <a:spLocks noChangeArrowheads="1"/>
          </p:cNvSpPr>
          <p:nvPr/>
        </p:nvSpPr>
        <p:spPr bwMode="auto">
          <a:xfrm>
            <a:off x="6981067" y="5559859"/>
            <a:ext cx="3812071" cy="78175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9525" algn="ctr">
            <a:solidFill>
              <a:srgbClr val="FF3399"/>
            </a:solidFill>
            <a:miter lim="800000"/>
            <a:headEnd/>
            <a:tailEnd/>
          </a:ln>
          <a:effectLst>
            <a:outerShdw dist="63500" dir="2212194" algn="ctr" rotWithShape="0">
              <a:srgbClr val="DDDDDD">
                <a:alpha val="50000"/>
              </a:srgbClr>
            </a:outerShdw>
          </a:effectLst>
        </p:spPr>
        <p:txBody>
          <a:bodyPr wrap="square" lIns="0" rIns="0">
            <a:spAutoFit/>
          </a:bodyPr>
          <a:lstStyle/>
          <a:p>
            <a:pPr algn="ctr" eaLnBrk="1" hangingPunct="1">
              <a:lnSpc>
                <a:spcPct val="80000"/>
              </a:lnSpc>
              <a:defRPr/>
            </a:pPr>
            <a:r>
              <a:rPr lang="zh-TW" altLang="en-US" sz="2800" b="1" dirty="0">
                <a:solidFill>
                  <a:srgbClr val="000000"/>
                </a:solidFill>
                <a:ea typeface="標楷體" pitchFamily="65" charset="-120"/>
              </a:rPr>
              <a:t>取最有利標精神</a:t>
            </a:r>
          </a:p>
          <a:p>
            <a:pPr algn="ctr" eaLnBrk="1" hangingPunct="1">
              <a:lnSpc>
                <a:spcPct val="80000"/>
              </a:lnSpc>
              <a:defRPr/>
            </a:pPr>
            <a:r>
              <a:rPr lang="zh-TW" altLang="en-US" sz="2800" b="1" u="sng" dirty="0">
                <a:solidFill>
                  <a:srgbClr val="000000"/>
                </a:solidFill>
                <a:ea typeface="標楷體" pitchFamily="65" charset="-120"/>
              </a:rPr>
              <a:t>參考</a:t>
            </a:r>
            <a:r>
              <a:rPr lang="zh-TW" altLang="en-US" sz="2800" b="1" dirty="0">
                <a:solidFill>
                  <a:srgbClr val="000000"/>
                </a:solidFill>
                <a:ea typeface="標楷體" pitchFamily="65" charset="-120"/>
              </a:rPr>
              <a:t>最有利標</a:t>
            </a:r>
          </a:p>
        </p:txBody>
      </p:sp>
      <p:grpSp>
        <p:nvGrpSpPr>
          <p:cNvPr id="288" name="群組 287"/>
          <p:cNvGrpSpPr/>
          <p:nvPr/>
        </p:nvGrpSpPr>
        <p:grpSpPr>
          <a:xfrm>
            <a:off x="10772793" y="2419050"/>
            <a:ext cx="1116933" cy="3973348"/>
            <a:chOff x="8081989" y="2224493"/>
            <a:chExt cx="839230" cy="4108190"/>
          </a:xfrm>
        </p:grpSpPr>
        <p:sp>
          <p:nvSpPr>
            <p:cNvPr id="305" name="Line 85"/>
            <p:cNvSpPr>
              <a:spLocks noChangeShapeType="1"/>
            </p:cNvSpPr>
            <p:nvPr/>
          </p:nvSpPr>
          <p:spPr bwMode="auto">
            <a:xfrm>
              <a:off x="8094350" y="3612973"/>
              <a:ext cx="290852"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nvGrpSpPr>
            <p:cNvPr id="45" name="群組 44"/>
            <p:cNvGrpSpPr/>
            <p:nvPr/>
          </p:nvGrpSpPr>
          <p:grpSpPr>
            <a:xfrm>
              <a:off x="8081989" y="2224493"/>
              <a:ext cx="839230" cy="4108190"/>
              <a:chOff x="9491664" y="2895600"/>
              <a:chExt cx="879475" cy="3733800"/>
            </a:xfrm>
          </p:grpSpPr>
          <p:sp>
            <p:nvSpPr>
              <p:cNvPr id="48" name="Line 84"/>
              <p:cNvSpPr>
                <a:spLocks noChangeShapeType="1"/>
              </p:cNvSpPr>
              <p:nvPr/>
            </p:nvSpPr>
            <p:spPr bwMode="auto">
              <a:xfrm>
                <a:off x="9510713" y="3352800"/>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46" name="Rectangle 78"/>
              <p:cNvSpPr>
                <a:spLocks noChangeArrowheads="1"/>
              </p:cNvSpPr>
              <p:nvPr/>
            </p:nvSpPr>
            <p:spPr bwMode="auto">
              <a:xfrm>
                <a:off x="9829800" y="2895600"/>
                <a:ext cx="503238" cy="3733800"/>
              </a:xfrm>
              <a:prstGeom prst="rect">
                <a:avLst/>
              </a:prstGeom>
              <a:solidFill>
                <a:schemeClr val="accent1">
                  <a:lumMod val="40000"/>
                  <a:lumOff val="60000"/>
                </a:schemeClr>
              </a:solidFill>
              <a:ln w="38100" algn="ctr">
                <a:solidFill>
                  <a:srgbClr val="000000"/>
                </a:solidFill>
                <a:prstDash val="sysDot"/>
                <a:miter lim="800000"/>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dirty="0">
                  <a:latin typeface="標楷體" panose="03000509000000000000" pitchFamily="65" charset="-120"/>
                  <a:ea typeface="標楷體" panose="03000509000000000000" pitchFamily="65" charset="-120"/>
                </a:endParaRPr>
              </a:p>
            </p:txBody>
          </p:sp>
          <p:sp>
            <p:nvSpPr>
              <p:cNvPr id="47" name="Rectangle 77"/>
              <p:cNvSpPr>
                <a:spLocks noChangeArrowheads="1"/>
              </p:cNvSpPr>
              <p:nvPr/>
            </p:nvSpPr>
            <p:spPr bwMode="auto">
              <a:xfrm>
                <a:off x="9796464" y="3124200"/>
                <a:ext cx="5746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54000" tIns="10800" rIns="54000" bIns="10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85000"/>
                  </a:lnSpc>
                </a:pPr>
                <a:r>
                  <a:rPr lang="zh-TW" altLang="en-US" sz="2800" b="1" dirty="0">
                    <a:solidFill>
                      <a:srgbClr val="0000FF"/>
                    </a:solidFill>
                    <a:latin typeface="標楷體" panose="03000509000000000000" pitchFamily="65" charset="-120"/>
                    <a:ea typeface="標楷體" panose="03000509000000000000" pitchFamily="65" charset="-120"/>
                  </a:rPr>
                  <a:t>異</a:t>
                </a:r>
              </a:p>
              <a:p>
                <a:pPr algn="ctr" eaLnBrk="1" hangingPunct="1">
                  <a:lnSpc>
                    <a:spcPct val="85000"/>
                  </a:lnSpc>
                </a:pPr>
                <a:endParaRPr lang="zh-TW" altLang="en-US" sz="2800" b="1" dirty="0">
                  <a:solidFill>
                    <a:srgbClr val="0000FF"/>
                  </a:solidFill>
                  <a:latin typeface="標楷體" panose="03000509000000000000" pitchFamily="65" charset="-120"/>
                  <a:ea typeface="標楷體" panose="03000509000000000000" pitchFamily="65" charset="-120"/>
                </a:endParaRPr>
              </a:p>
              <a:p>
                <a:pPr algn="ctr" eaLnBrk="1" hangingPunct="1">
                  <a:lnSpc>
                    <a:spcPct val="85000"/>
                  </a:lnSpc>
                </a:pPr>
                <a:r>
                  <a:rPr lang="zh-TW" altLang="en-US" sz="2800" b="1" dirty="0">
                    <a:solidFill>
                      <a:srgbClr val="0000FF"/>
                    </a:solidFill>
                    <a:latin typeface="標楷體" panose="03000509000000000000" pitchFamily="65" charset="-120"/>
                    <a:ea typeface="標楷體" panose="03000509000000000000" pitchFamily="65" charset="-120"/>
                  </a:rPr>
                  <a:t>質</a:t>
                </a:r>
              </a:p>
              <a:p>
                <a:pPr algn="ctr" eaLnBrk="1" hangingPunct="1">
                  <a:lnSpc>
                    <a:spcPct val="85000"/>
                  </a:lnSpc>
                </a:pPr>
                <a:endParaRPr lang="zh-TW" altLang="en-US" sz="2800" b="1" dirty="0">
                  <a:solidFill>
                    <a:srgbClr val="0000FF"/>
                  </a:solidFill>
                  <a:latin typeface="標楷體" panose="03000509000000000000" pitchFamily="65" charset="-120"/>
                  <a:ea typeface="標楷體" panose="03000509000000000000" pitchFamily="65" charset="-120"/>
                </a:endParaRPr>
              </a:p>
              <a:p>
                <a:pPr algn="ctr" eaLnBrk="1" hangingPunct="1">
                  <a:lnSpc>
                    <a:spcPct val="85000"/>
                  </a:lnSpc>
                </a:pPr>
                <a:r>
                  <a:rPr lang="zh-TW" altLang="en-US" sz="2800" b="1" dirty="0">
                    <a:solidFill>
                      <a:srgbClr val="0000FF"/>
                    </a:solidFill>
                    <a:latin typeface="標楷體" panose="03000509000000000000" pitchFamily="65" charset="-120"/>
                    <a:ea typeface="標楷體" panose="03000509000000000000" pitchFamily="65" charset="-120"/>
                  </a:rPr>
                  <a:t>採</a:t>
                </a:r>
              </a:p>
              <a:p>
                <a:pPr algn="ctr" eaLnBrk="1" hangingPunct="1">
                  <a:lnSpc>
                    <a:spcPct val="85000"/>
                  </a:lnSpc>
                </a:pPr>
                <a:endParaRPr lang="zh-TW" altLang="en-US" sz="2800" b="1" dirty="0">
                  <a:solidFill>
                    <a:srgbClr val="0000FF"/>
                  </a:solidFill>
                  <a:latin typeface="標楷體" panose="03000509000000000000" pitchFamily="65" charset="-120"/>
                  <a:ea typeface="標楷體" panose="03000509000000000000" pitchFamily="65" charset="-120"/>
                </a:endParaRPr>
              </a:p>
              <a:p>
                <a:pPr algn="ctr" eaLnBrk="1" hangingPunct="1">
                  <a:lnSpc>
                    <a:spcPct val="85000"/>
                  </a:lnSpc>
                </a:pPr>
                <a:r>
                  <a:rPr lang="zh-TW" altLang="en-US" sz="2800" b="1" dirty="0">
                    <a:solidFill>
                      <a:srgbClr val="0000FF"/>
                    </a:solidFill>
                    <a:latin typeface="標楷體" panose="03000509000000000000" pitchFamily="65" charset="-120"/>
                    <a:ea typeface="標楷體" panose="03000509000000000000" pitchFamily="65" charset="-120"/>
                  </a:rPr>
                  <a:t>購</a:t>
                </a:r>
              </a:p>
            </p:txBody>
          </p:sp>
          <p:sp>
            <p:nvSpPr>
              <p:cNvPr id="49" name="Line 85"/>
              <p:cNvSpPr>
                <a:spLocks noChangeShapeType="1"/>
              </p:cNvSpPr>
              <p:nvPr/>
            </p:nvSpPr>
            <p:spPr bwMode="auto">
              <a:xfrm>
                <a:off x="9491664" y="4762499"/>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50" name="Line 86"/>
              <p:cNvSpPr>
                <a:spLocks noChangeShapeType="1"/>
              </p:cNvSpPr>
              <p:nvPr/>
            </p:nvSpPr>
            <p:spPr bwMode="auto">
              <a:xfrm>
                <a:off x="9510713" y="6262688"/>
                <a:ext cx="3048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zh-TW" altLang="en-US"/>
              </a:p>
            </p:txBody>
          </p:sp>
        </p:grpSp>
      </p:grpSp>
      <p:cxnSp>
        <p:nvCxnSpPr>
          <p:cNvPr id="309" name="AutoShape 53"/>
          <p:cNvCxnSpPr>
            <a:cxnSpLocks noChangeShapeType="1"/>
          </p:cNvCxnSpPr>
          <p:nvPr/>
        </p:nvCxnSpPr>
        <p:spPr bwMode="auto">
          <a:xfrm>
            <a:off x="4981509" y="1300937"/>
            <a:ext cx="1999557" cy="2294312"/>
          </a:xfrm>
          <a:prstGeom prst="straightConnector1">
            <a:avLst/>
          </a:prstGeom>
          <a:noFill/>
          <a:ln w="44450">
            <a:solidFill>
              <a:srgbClr val="FF990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313" name="AutoShape 55"/>
          <p:cNvCxnSpPr>
            <a:cxnSpLocks noChangeShapeType="1"/>
          </p:cNvCxnSpPr>
          <p:nvPr/>
        </p:nvCxnSpPr>
        <p:spPr bwMode="auto">
          <a:xfrm>
            <a:off x="5222367" y="1884515"/>
            <a:ext cx="1804161" cy="1989532"/>
          </a:xfrm>
          <a:prstGeom prst="straightConnector1">
            <a:avLst/>
          </a:prstGeom>
          <a:noFill/>
          <a:ln w="44450">
            <a:solidFill>
              <a:srgbClr val="00B0F0"/>
            </a:solidFill>
            <a:prstDash val="sysDot"/>
            <a:miter lim="800000"/>
            <a:headEnd/>
            <a:tailEnd type="triangle" w="med" len="med"/>
          </a:ln>
          <a:extLst>
            <a:ext uri="{909E8E84-426E-40DD-AFC4-6F175D3DCCD1}">
              <a14:hiddenFill xmlns:a14="http://schemas.microsoft.com/office/drawing/2010/main">
                <a:noFill/>
              </a14:hiddenFill>
            </a:ext>
          </a:extLst>
        </p:spPr>
      </p:cxnSp>
      <p:cxnSp>
        <p:nvCxnSpPr>
          <p:cNvPr id="319" name="AutoShape 59"/>
          <p:cNvCxnSpPr>
            <a:cxnSpLocks noChangeShapeType="1"/>
            <a:stCxn id="35" idx="3"/>
          </p:cNvCxnSpPr>
          <p:nvPr/>
        </p:nvCxnSpPr>
        <p:spPr bwMode="auto">
          <a:xfrm flipV="1">
            <a:off x="4981509" y="3191215"/>
            <a:ext cx="1931066" cy="2191379"/>
          </a:xfrm>
          <a:prstGeom prst="straightConnector1">
            <a:avLst/>
          </a:prstGeom>
          <a:noFill/>
          <a:ln w="50800" cmpd="dbl">
            <a:solidFill>
              <a:srgbClr val="FFFF00"/>
            </a:solidFill>
            <a:prstDash val="lgDash"/>
            <a:miter lim="800000"/>
            <a:headEnd/>
            <a:tailEnd type="triangle" w="med" len="med"/>
          </a:ln>
          <a:extLst>
            <a:ext uri="{909E8E84-426E-40DD-AFC4-6F175D3DCCD1}">
              <a14:hiddenFill xmlns:a14="http://schemas.microsoft.com/office/drawing/2010/main">
                <a:noFill/>
              </a14:hiddenFill>
            </a:ext>
          </a:extLst>
        </p:spPr>
      </p:cxnSp>
      <p:sp>
        <p:nvSpPr>
          <p:cNvPr id="302" name="Text Box 49"/>
          <p:cNvSpPr txBox="1">
            <a:spLocks noChangeArrowheads="1"/>
          </p:cNvSpPr>
          <p:nvPr/>
        </p:nvSpPr>
        <p:spPr bwMode="auto">
          <a:xfrm>
            <a:off x="7095675" y="3424569"/>
            <a:ext cx="3847297" cy="52322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9525">
            <a:solidFill>
              <a:srgbClr val="FF3399"/>
            </a:solidFill>
            <a:miter lim="800000"/>
            <a:headEnd/>
            <a:tailEnd/>
          </a:ln>
          <a:effectLst>
            <a:outerShdw dist="63500" dir="2212194" algn="ctr" rotWithShape="0">
              <a:srgbClr val="DDDDDD">
                <a:alpha val="50000"/>
              </a:srgbClr>
            </a:outerShdw>
          </a:effectLst>
        </p:spPr>
        <p:txBody>
          <a:bodyPr wrap="square" lIns="0" rIns="0" anchor="ctr" anchorCtr="0">
            <a:spAutoFit/>
          </a:bodyPr>
          <a:lstStyle/>
          <a:p>
            <a:pPr algn="ctr" eaLnBrk="1" hangingPunct="1">
              <a:defRPr/>
            </a:pPr>
            <a:r>
              <a:rPr lang="zh-TW" altLang="en-US" sz="2800" b="1" dirty="0" smtClean="0">
                <a:solidFill>
                  <a:srgbClr val="000000"/>
                </a:solidFill>
                <a:latin typeface="標楷體" pitchFamily="65" charset="-120"/>
                <a:ea typeface="標楷體" pitchFamily="65" charset="-120"/>
              </a:rPr>
              <a:t>適用</a:t>
            </a:r>
            <a:r>
              <a:rPr lang="zh-TW" altLang="en-US" sz="2800" b="1" dirty="0">
                <a:solidFill>
                  <a:srgbClr val="000000"/>
                </a:solidFill>
                <a:latin typeface="標楷體" pitchFamily="65" charset="-120"/>
                <a:ea typeface="標楷體" pitchFamily="65" charset="-120"/>
              </a:rPr>
              <a:t>最有利</a:t>
            </a:r>
            <a:r>
              <a:rPr lang="zh-TW" altLang="en-US" sz="2800" b="1" dirty="0" smtClean="0">
                <a:solidFill>
                  <a:srgbClr val="000000"/>
                </a:solidFill>
                <a:latin typeface="標楷體" pitchFamily="65" charset="-120"/>
                <a:ea typeface="標楷體" pitchFamily="65" charset="-120"/>
              </a:rPr>
              <a:t>標</a:t>
            </a:r>
            <a:endParaRPr lang="en-US" altLang="zh-TW" sz="2800" b="1" dirty="0" smtClean="0">
              <a:solidFill>
                <a:srgbClr val="000000"/>
              </a:solidFill>
              <a:latin typeface="標楷體" pitchFamily="65" charset="-120"/>
              <a:ea typeface="標楷體" pitchFamily="65" charset="-120"/>
            </a:endParaRPr>
          </a:p>
        </p:txBody>
      </p:sp>
      <p:sp>
        <p:nvSpPr>
          <p:cNvPr id="8" name="Text Box 49"/>
          <p:cNvSpPr txBox="1">
            <a:spLocks noChangeArrowheads="1"/>
          </p:cNvSpPr>
          <p:nvPr/>
        </p:nvSpPr>
        <p:spPr bwMode="auto">
          <a:xfrm>
            <a:off x="7026528" y="2437763"/>
            <a:ext cx="3867963" cy="89255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9525">
            <a:solidFill>
              <a:srgbClr val="FF3399"/>
            </a:solidFill>
            <a:miter lim="800000"/>
            <a:headEnd/>
            <a:tailEnd/>
          </a:ln>
          <a:effectLst>
            <a:outerShdw dist="63500" dir="2212194" algn="ctr" rotWithShape="0">
              <a:srgbClr val="DDDDDD">
                <a:alpha val="50000"/>
              </a:srgbClr>
            </a:outerShdw>
          </a:effectLst>
        </p:spPr>
        <p:txBody>
          <a:bodyPr wrap="square" lIns="0" rIns="0">
            <a:spAutoFit/>
          </a:bodyPr>
          <a:lstStyle/>
          <a:p>
            <a:pPr algn="ctr" eaLnBrk="1" hangingPunct="1">
              <a:defRPr/>
            </a:pPr>
            <a:r>
              <a:rPr lang="zh-TW" altLang="en-US" sz="2600" b="1" dirty="0" smtClean="0">
                <a:solidFill>
                  <a:srgbClr val="000000"/>
                </a:solidFill>
                <a:latin typeface="標楷體" pitchFamily="65" charset="-120"/>
                <a:ea typeface="標楷體" pitchFamily="65" charset="-120"/>
              </a:rPr>
              <a:t>評分及格最低</a:t>
            </a:r>
            <a:r>
              <a:rPr lang="zh-TW" altLang="en-US" sz="2600" b="1" dirty="0">
                <a:solidFill>
                  <a:srgbClr val="000000"/>
                </a:solidFill>
                <a:latin typeface="標楷體" pitchFamily="65" charset="-120"/>
                <a:ea typeface="標楷體" pitchFamily="65" charset="-120"/>
              </a:rPr>
              <a:t>標</a:t>
            </a:r>
          </a:p>
          <a:p>
            <a:pPr eaLnBrk="1" hangingPunct="1">
              <a:defRPr/>
            </a:pPr>
            <a:r>
              <a:rPr lang="en-US" altLang="zh-TW" sz="2600" b="1" dirty="0" smtClean="0">
                <a:solidFill>
                  <a:srgbClr val="000000"/>
                </a:solidFill>
                <a:latin typeface="標楷體" pitchFamily="65" charset="-120"/>
                <a:ea typeface="標楷體" pitchFamily="65" charset="-120"/>
              </a:rPr>
              <a:t>        </a:t>
            </a:r>
            <a:r>
              <a:rPr lang="en-US" altLang="zh-TW" b="1" dirty="0" smtClean="0">
                <a:solidFill>
                  <a:srgbClr val="000000"/>
                </a:solidFill>
                <a:latin typeface="標楷體" pitchFamily="65" charset="-120"/>
                <a:ea typeface="標楷體" pitchFamily="65" charset="-120"/>
              </a:rPr>
              <a:t>(</a:t>
            </a:r>
            <a:r>
              <a:rPr lang="zh-TW" altLang="en-US" b="1" dirty="0" smtClean="0">
                <a:solidFill>
                  <a:srgbClr val="000000"/>
                </a:solidFill>
                <a:latin typeface="標楷體" pitchFamily="65" charset="-120"/>
                <a:ea typeface="標楷體" pitchFamily="65" charset="-120"/>
              </a:rPr>
              <a:t>細則</a:t>
            </a:r>
            <a:r>
              <a:rPr lang="en-US" altLang="zh-TW" b="1" dirty="0" smtClean="0">
                <a:solidFill>
                  <a:srgbClr val="000000"/>
                </a:solidFill>
                <a:latin typeface="標楷體" pitchFamily="65" charset="-120"/>
                <a:ea typeface="標楷體" pitchFamily="65" charset="-120"/>
              </a:rPr>
              <a:t>64-2)</a:t>
            </a:r>
          </a:p>
        </p:txBody>
      </p:sp>
      <p:sp>
        <p:nvSpPr>
          <p:cNvPr id="1220" name="矩形 1219"/>
          <p:cNvSpPr/>
          <p:nvPr/>
        </p:nvSpPr>
        <p:spPr>
          <a:xfrm>
            <a:off x="491263" y="66380"/>
            <a:ext cx="588932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招標作業簡述</a:t>
            </a:r>
            <a:endParaRPr lang="zh-TW"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3205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1220"/>
                                        </p:tgtEl>
                                        <p:attrNameLst>
                                          <p:attrName>ppt_w</p:attrName>
                                        </p:attrNameLst>
                                      </p:cBhvr>
                                      <p:tavLst>
                                        <p:tav tm="0">
                                          <p:val>
                                            <p:strVal val="ppt_w"/>
                                          </p:val>
                                        </p:tav>
                                        <p:tav tm="100000">
                                          <p:val>
                                            <p:fltVal val="0"/>
                                          </p:val>
                                        </p:tav>
                                      </p:tavLst>
                                    </p:anim>
                                    <p:anim calcmode="lin" valueType="num">
                                      <p:cBhvr>
                                        <p:cTn id="7" dur="1000"/>
                                        <p:tgtEl>
                                          <p:spTgt spid="1220"/>
                                        </p:tgtEl>
                                        <p:attrNameLst>
                                          <p:attrName>ppt_h</p:attrName>
                                        </p:attrNameLst>
                                      </p:cBhvr>
                                      <p:tavLst>
                                        <p:tav tm="0">
                                          <p:val>
                                            <p:strVal val="ppt_h"/>
                                          </p:val>
                                        </p:tav>
                                        <p:tav tm="100000">
                                          <p:val>
                                            <p:fltVal val="0"/>
                                          </p:val>
                                        </p:tav>
                                      </p:tavLst>
                                    </p:anim>
                                    <p:anim calcmode="lin" valueType="num">
                                      <p:cBhvr>
                                        <p:cTn id="8" dur="1000"/>
                                        <p:tgtEl>
                                          <p:spTgt spid="1220"/>
                                        </p:tgtEl>
                                        <p:attrNameLst>
                                          <p:attrName>style.rotation</p:attrName>
                                        </p:attrNameLst>
                                      </p:cBhvr>
                                      <p:tavLst>
                                        <p:tav tm="0">
                                          <p:val>
                                            <p:fltVal val="0"/>
                                          </p:val>
                                        </p:tav>
                                        <p:tav tm="100000">
                                          <p:val>
                                            <p:fltVal val="90"/>
                                          </p:val>
                                        </p:tav>
                                      </p:tavLst>
                                    </p:anim>
                                    <p:animEffect transition="out" filter="fade">
                                      <p:cBhvr>
                                        <p:cTn id="9" dur="1000"/>
                                        <p:tgtEl>
                                          <p:spTgt spid="1220"/>
                                        </p:tgtEl>
                                      </p:cBhvr>
                                    </p:animEffect>
                                    <p:set>
                                      <p:cBhvr>
                                        <p:cTn id="10" dur="1" fill="hold">
                                          <p:stCondLst>
                                            <p:cond delay="999"/>
                                          </p:stCondLst>
                                        </p:cTn>
                                        <p:tgtEl>
                                          <p:spTgt spid="12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0-#ppt_w/2"/>
                                          </p:val>
                                        </p:tav>
                                        <p:tav tm="100000">
                                          <p:val>
                                            <p:strVal val="#ppt_x"/>
                                          </p:val>
                                        </p:tav>
                                      </p:tavLst>
                                    </p:anim>
                                    <p:anim calcmode="lin" valueType="num">
                                      <p:cBhvr additive="base">
                                        <p:cTn id="16"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up)">
                                      <p:cBhvr>
                                        <p:cTn id="21" dur="750"/>
                                        <p:tgtEl>
                                          <p:spTgt spid="32"/>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750"/>
                                        <p:tgtEl>
                                          <p:spTgt spid="3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wipe(up)">
                                      <p:cBhvr>
                                        <p:cTn id="29" dur="75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40"/>
                                        </p:tgtEl>
                                        <p:attrNameLst>
                                          <p:attrName>style.visibility</p:attrName>
                                        </p:attrNameLst>
                                      </p:cBhvr>
                                      <p:to>
                                        <p:strVal val="visible"/>
                                      </p:to>
                                    </p:set>
                                    <p:animEffect transition="in" filter="wipe(down)">
                                      <p:cBhvr>
                                        <p:cTn id="55" dur="500"/>
                                        <p:tgtEl>
                                          <p:spTgt spid="24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94"/>
                                        </p:tgtEl>
                                        <p:attrNameLst>
                                          <p:attrName>style.visibility</p:attrName>
                                        </p:attrNameLst>
                                      </p:cBhvr>
                                      <p:to>
                                        <p:strVal val="visible"/>
                                      </p:to>
                                    </p:set>
                                    <p:animEffect transition="in" filter="barn(inVertical)">
                                      <p:cBhvr>
                                        <p:cTn id="60" dur="500"/>
                                        <p:tgtEl>
                                          <p:spTgt spid="294"/>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1"/>
                                        </p:tgtEl>
                                        <p:attrNameLst>
                                          <p:attrName>style.visibility</p:attrName>
                                        </p:attrNameLst>
                                      </p:cBhvr>
                                      <p:to>
                                        <p:strVal val="visible"/>
                                      </p:to>
                                    </p:set>
                                    <p:anim calcmode="lin" valueType="num">
                                      <p:cBhvr>
                                        <p:cTn id="65" dur="500" fill="hold"/>
                                        <p:tgtEl>
                                          <p:spTgt spid="131"/>
                                        </p:tgtEl>
                                        <p:attrNameLst>
                                          <p:attrName>ppt_w</p:attrName>
                                        </p:attrNameLst>
                                      </p:cBhvr>
                                      <p:tavLst>
                                        <p:tav tm="0">
                                          <p:val>
                                            <p:fltVal val="0"/>
                                          </p:val>
                                        </p:tav>
                                        <p:tav tm="100000">
                                          <p:val>
                                            <p:strVal val="#ppt_w"/>
                                          </p:val>
                                        </p:tav>
                                      </p:tavLst>
                                    </p:anim>
                                    <p:anim calcmode="lin" valueType="num">
                                      <p:cBhvr>
                                        <p:cTn id="66" dur="500" fill="hold"/>
                                        <p:tgtEl>
                                          <p:spTgt spid="131"/>
                                        </p:tgtEl>
                                        <p:attrNameLst>
                                          <p:attrName>ppt_h</p:attrName>
                                        </p:attrNameLst>
                                      </p:cBhvr>
                                      <p:tavLst>
                                        <p:tav tm="0">
                                          <p:val>
                                            <p:fltVal val="0"/>
                                          </p:val>
                                        </p:tav>
                                        <p:tav tm="100000">
                                          <p:val>
                                            <p:strVal val="#ppt_h"/>
                                          </p:val>
                                        </p:tav>
                                      </p:tavLst>
                                    </p:anim>
                                    <p:animEffect transition="in" filter="fade">
                                      <p:cBhvr>
                                        <p:cTn id="67" dur="500"/>
                                        <p:tgtEl>
                                          <p:spTgt spid="13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fill="hold"/>
                                        <p:tgtEl>
                                          <p:spTgt spid="52"/>
                                        </p:tgtEl>
                                        <p:attrNameLst>
                                          <p:attrName>ppt_x</p:attrName>
                                        </p:attrNameLst>
                                      </p:cBhvr>
                                      <p:tavLst>
                                        <p:tav tm="0">
                                          <p:val>
                                            <p:strVal val="1+#ppt_w/2"/>
                                          </p:val>
                                        </p:tav>
                                        <p:tav tm="100000">
                                          <p:val>
                                            <p:strVal val="#ppt_x"/>
                                          </p:val>
                                        </p:tav>
                                      </p:tavLst>
                                    </p:anim>
                                    <p:anim calcmode="lin" valueType="num">
                                      <p:cBhvr additive="base">
                                        <p:cTn id="78"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down)">
                                      <p:cBhvr>
                                        <p:cTn id="83" dur="500"/>
                                        <p:tgtEl>
                                          <p:spTgt spid="42"/>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par>
                          <p:cTn id="88" fill="hold">
                            <p:stCondLst>
                              <p:cond delay="1000"/>
                            </p:stCondLst>
                            <p:childTnLst>
                              <p:par>
                                <p:cTn id="89" presetID="22" presetClass="entr" presetSubtype="4" fill="hold" nodeType="afterEffect">
                                  <p:stCondLst>
                                    <p:cond delay="0"/>
                                  </p:stCondLst>
                                  <p:childTnLst>
                                    <p:set>
                                      <p:cBhvr>
                                        <p:cTn id="90" dur="1" fill="hold">
                                          <p:stCondLst>
                                            <p:cond delay="0"/>
                                          </p:stCondLst>
                                        </p:cTn>
                                        <p:tgtEl>
                                          <p:spTgt spid="288"/>
                                        </p:tgtEl>
                                        <p:attrNameLst>
                                          <p:attrName>style.visibility</p:attrName>
                                        </p:attrNameLst>
                                      </p:cBhvr>
                                      <p:to>
                                        <p:strVal val="visible"/>
                                      </p:to>
                                    </p:set>
                                    <p:animEffect transition="in" filter="wipe(down)">
                                      <p:cBhvr>
                                        <p:cTn id="91" dur="500"/>
                                        <p:tgtEl>
                                          <p:spTgt spid="288"/>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p:cTn id="96" dur="500" fill="hold"/>
                                        <p:tgtEl>
                                          <p:spTgt spid="7"/>
                                        </p:tgtEl>
                                        <p:attrNameLst>
                                          <p:attrName>ppt_w</p:attrName>
                                        </p:attrNameLst>
                                      </p:cBhvr>
                                      <p:tavLst>
                                        <p:tav tm="0">
                                          <p:val>
                                            <p:fltVal val="0"/>
                                          </p:val>
                                        </p:tav>
                                        <p:tav tm="100000">
                                          <p:val>
                                            <p:strVal val="#ppt_w"/>
                                          </p:val>
                                        </p:tav>
                                      </p:tavLst>
                                    </p:anim>
                                    <p:anim calcmode="lin" valueType="num">
                                      <p:cBhvr>
                                        <p:cTn id="97" dur="500" fill="hold"/>
                                        <p:tgtEl>
                                          <p:spTgt spid="7"/>
                                        </p:tgtEl>
                                        <p:attrNameLst>
                                          <p:attrName>ppt_h</p:attrName>
                                        </p:attrNameLst>
                                      </p:cBhvr>
                                      <p:tavLst>
                                        <p:tav tm="0">
                                          <p:val>
                                            <p:fltVal val="0"/>
                                          </p:val>
                                        </p:tav>
                                        <p:tav tm="100000">
                                          <p:val>
                                            <p:strVal val="#ppt_h"/>
                                          </p:val>
                                        </p:tav>
                                      </p:tavLst>
                                    </p:anim>
                                    <p:animEffect transition="in" filter="fade">
                                      <p:cBhvr>
                                        <p:cTn id="98" dur="500"/>
                                        <p:tgtEl>
                                          <p:spTgt spid="7"/>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p:cTn id="103" dur="500" fill="hold"/>
                                        <p:tgtEl>
                                          <p:spTgt spid="8"/>
                                        </p:tgtEl>
                                        <p:attrNameLst>
                                          <p:attrName>ppt_w</p:attrName>
                                        </p:attrNameLst>
                                      </p:cBhvr>
                                      <p:tavLst>
                                        <p:tav tm="0">
                                          <p:val>
                                            <p:fltVal val="0"/>
                                          </p:val>
                                        </p:tav>
                                        <p:tav tm="100000">
                                          <p:val>
                                            <p:strVal val="#ppt_w"/>
                                          </p:val>
                                        </p:tav>
                                      </p:tavLst>
                                    </p:anim>
                                    <p:anim calcmode="lin" valueType="num">
                                      <p:cBhvr>
                                        <p:cTn id="104" dur="500" fill="hold"/>
                                        <p:tgtEl>
                                          <p:spTgt spid="8"/>
                                        </p:tgtEl>
                                        <p:attrNameLst>
                                          <p:attrName>ppt_h</p:attrName>
                                        </p:attrNameLst>
                                      </p:cBhvr>
                                      <p:tavLst>
                                        <p:tav tm="0">
                                          <p:val>
                                            <p:fltVal val="0"/>
                                          </p:val>
                                        </p:tav>
                                        <p:tav tm="100000">
                                          <p:val>
                                            <p:strVal val="#ppt_h"/>
                                          </p:val>
                                        </p:tav>
                                      </p:tavLst>
                                    </p:anim>
                                    <p:animEffect transition="in" filter="fade">
                                      <p:cBhvr>
                                        <p:cTn id="105" dur="500"/>
                                        <p:tgtEl>
                                          <p:spTgt spid="8"/>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302"/>
                                        </p:tgtEl>
                                        <p:attrNameLst>
                                          <p:attrName>style.visibility</p:attrName>
                                        </p:attrNameLst>
                                      </p:cBhvr>
                                      <p:to>
                                        <p:strVal val="visible"/>
                                      </p:to>
                                    </p:set>
                                    <p:anim calcmode="lin" valueType="num">
                                      <p:cBhvr>
                                        <p:cTn id="110" dur="500" fill="hold"/>
                                        <p:tgtEl>
                                          <p:spTgt spid="302"/>
                                        </p:tgtEl>
                                        <p:attrNameLst>
                                          <p:attrName>ppt_w</p:attrName>
                                        </p:attrNameLst>
                                      </p:cBhvr>
                                      <p:tavLst>
                                        <p:tav tm="0">
                                          <p:val>
                                            <p:fltVal val="0"/>
                                          </p:val>
                                        </p:tav>
                                        <p:tav tm="100000">
                                          <p:val>
                                            <p:strVal val="#ppt_w"/>
                                          </p:val>
                                        </p:tav>
                                      </p:tavLst>
                                    </p:anim>
                                    <p:anim calcmode="lin" valueType="num">
                                      <p:cBhvr>
                                        <p:cTn id="111" dur="500" fill="hold"/>
                                        <p:tgtEl>
                                          <p:spTgt spid="302"/>
                                        </p:tgtEl>
                                        <p:attrNameLst>
                                          <p:attrName>ppt_h</p:attrName>
                                        </p:attrNameLst>
                                      </p:cBhvr>
                                      <p:tavLst>
                                        <p:tav tm="0">
                                          <p:val>
                                            <p:fltVal val="0"/>
                                          </p:val>
                                        </p:tav>
                                        <p:tav tm="100000">
                                          <p:val>
                                            <p:strVal val="#ppt_h"/>
                                          </p:val>
                                        </p:tav>
                                      </p:tavLst>
                                    </p:anim>
                                    <p:animEffect transition="in" filter="fade">
                                      <p:cBhvr>
                                        <p:cTn id="112" dur="500"/>
                                        <p:tgtEl>
                                          <p:spTgt spid="302"/>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 calcmode="lin" valueType="num">
                                      <p:cBhvr>
                                        <p:cTn id="117" dur="500" fill="hold"/>
                                        <p:tgtEl>
                                          <p:spTgt spid="9"/>
                                        </p:tgtEl>
                                        <p:attrNameLst>
                                          <p:attrName>ppt_w</p:attrName>
                                        </p:attrNameLst>
                                      </p:cBhvr>
                                      <p:tavLst>
                                        <p:tav tm="0">
                                          <p:val>
                                            <p:fltVal val="0"/>
                                          </p:val>
                                        </p:tav>
                                        <p:tav tm="100000">
                                          <p:val>
                                            <p:strVal val="#ppt_w"/>
                                          </p:val>
                                        </p:tav>
                                      </p:tavLst>
                                    </p:anim>
                                    <p:anim calcmode="lin" valueType="num">
                                      <p:cBhvr>
                                        <p:cTn id="118" dur="500" fill="hold"/>
                                        <p:tgtEl>
                                          <p:spTgt spid="9"/>
                                        </p:tgtEl>
                                        <p:attrNameLst>
                                          <p:attrName>ppt_h</p:attrName>
                                        </p:attrNameLst>
                                      </p:cBhvr>
                                      <p:tavLst>
                                        <p:tav tm="0">
                                          <p:val>
                                            <p:fltVal val="0"/>
                                          </p:val>
                                        </p:tav>
                                        <p:tav tm="100000">
                                          <p:val>
                                            <p:strVal val="#ppt_h"/>
                                          </p:val>
                                        </p:tav>
                                      </p:tavLst>
                                    </p:anim>
                                    <p:animEffect transition="in" filter="fade">
                                      <p:cBhvr>
                                        <p:cTn id="119" dur="500"/>
                                        <p:tgtEl>
                                          <p:spTgt spid="9"/>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255"/>
                                        </p:tgtEl>
                                        <p:attrNameLst>
                                          <p:attrName>style.visibility</p:attrName>
                                        </p:attrNameLst>
                                      </p:cBhvr>
                                      <p:to>
                                        <p:strVal val="visible"/>
                                      </p:to>
                                    </p:set>
                                    <p:anim calcmode="lin" valueType="num">
                                      <p:cBhvr>
                                        <p:cTn id="124" dur="500" fill="hold"/>
                                        <p:tgtEl>
                                          <p:spTgt spid="255"/>
                                        </p:tgtEl>
                                        <p:attrNameLst>
                                          <p:attrName>ppt_w</p:attrName>
                                        </p:attrNameLst>
                                      </p:cBhvr>
                                      <p:tavLst>
                                        <p:tav tm="0">
                                          <p:val>
                                            <p:fltVal val="0"/>
                                          </p:val>
                                        </p:tav>
                                        <p:tav tm="100000">
                                          <p:val>
                                            <p:strVal val="#ppt_w"/>
                                          </p:val>
                                        </p:tav>
                                      </p:tavLst>
                                    </p:anim>
                                    <p:anim calcmode="lin" valueType="num">
                                      <p:cBhvr>
                                        <p:cTn id="125" dur="500" fill="hold"/>
                                        <p:tgtEl>
                                          <p:spTgt spid="255"/>
                                        </p:tgtEl>
                                        <p:attrNameLst>
                                          <p:attrName>ppt_h</p:attrName>
                                        </p:attrNameLst>
                                      </p:cBhvr>
                                      <p:tavLst>
                                        <p:tav tm="0">
                                          <p:val>
                                            <p:fltVal val="0"/>
                                          </p:val>
                                        </p:tav>
                                        <p:tav tm="100000">
                                          <p:val>
                                            <p:strVal val="#ppt_h"/>
                                          </p:val>
                                        </p:tav>
                                      </p:tavLst>
                                    </p:anim>
                                    <p:animEffect transition="in" filter="fade">
                                      <p:cBhvr>
                                        <p:cTn id="126" dur="500"/>
                                        <p:tgtEl>
                                          <p:spTgt spid="255"/>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barn(inVertical)">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fade">
                                      <p:cBhvr>
                                        <p:cTn id="136" dur="1000"/>
                                        <p:tgtEl>
                                          <p:spTgt spid="12"/>
                                        </p:tgtEl>
                                      </p:cBhvr>
                                    </p:animEffect>
                                    <p:anim calcmode="lin" valueType="num">
                                      <p:cBhvr>
                                        <p:cTn id="137" dur="1000" fill="hold"/>
                                        <p:tgtEl>
                                          <p:spTgt spid="12"/>
                                        </p:tgtEl>
                                        <p:attrNameLst>
                                          <p:attrName>ppt_x</p:attrName>
                                        </p:attrNameLst>
                                      </p:cBhvr>
                                      <p:tavLst>
                                        <p:tav tm="0">
                                          <p:val>
                                            <p:strVal val="#ppt_x"/>
                                          </p:val>
                                        </p:tav>
                                        <p:tav tm="100000">
                                          <p:val>
                                            <p:strVal val="#ppt_x"/>
                                          </p:val>
                                        </p:tav>
                                      </p:tavLst>
                                    </p:anim>
                                    <p:anim calcmode="lin" valueType="num">
                                      <p:cBhvr>
                                        <p:cTn id="138" dur="1000" fill="hold"/>
                                        <p:tgtEl>
                                          <p:spTgt spid="12"/>
                                        </p:tgtEl>
                                        <p:attrNameLst>
                                          <p:attrName>ppt_y</p:attrName>
                                        </p:attrNameLst>
                                      </p:cBhvr>
                                      <p:tavLst>
                                        <p:tav tm="0">
                                          <p:val>
                                            <p:strVal val="#ppt_y+.1"/>
                                          </p:val>
                                        </p:tav>
                                        <p:tav tm="100000">
                                          <p:val>
                                            <p:strVal val="#ppt_y"/>
                                          </p:val>
                                        </p:tav>
                                      </p:tavLst>
                                    </p:anim>
                                  </p:childTnLst>
                                </p:cTn>
                              </p:par>
                            </p:childTnLst>
                          </p:cTn>
                        </p:par>
                        <p:par>
                          <p:cTn id="139" fill="hold">
                            <p:stCondLst>
                              <p:cond delay="1000"/>
                            </p:stCondLst>
                            <p:childTnLst>
                              <p:par>
                                <p:cTn id="140" presetID="42" presetClass="entr" presetSubtype="0" fill="hold"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fade">
                                      <p:cBhvr>
                                        <p:cTn id="142" dur="1000"/>
                                        <p:tgtEl>
                                          <p:spTgt spid="11"/>
                                        </p:tgtEl>
                                      </p:cBhvr>
                                    </p:animEffect>
                                    <p:anim calcmode="lin" valueType="num">
                                      <p:cBhvr>
                                        <p:cTn id="143" dur="1000" fill="hold"/>
                                        <p:tgtEl>
                                          <p:spTgt spid="11"/>
                                        </p:tgtEl>
                                        <p:attrNameLst>
                                          <p:attrName>ppt_x</p:attrName>
                                        </p:attrNameLst>
                                      </p:cBhvr>
                                      <p:tavLst>
                                        <p:tav tm="0">
                                          <p:val>
                                            <p:strVal val="#ppt_x"/>
                                          </p:val>
                                        </p:tav>
                                        <p:tav tm="100000">
                                          <p:val>
                                            <p:strVal val="#ppt_x"/>
                                          </p:val>
                                        </p:tav>
                                      </p:tavLst>
                                    </p:anim>
                                    <p:anim calcmode="lin" valueType="num">
                                      <p:cBhvr>
                                        <p:cTn id="144" dur="1000" fill="hold"/>
                                        <p:tgtEl>
                                          <p:spTgt spid="11"/>
                                        </p:tgtEl>
                                        <p:attrNameLst>
                                          <p:attrName>ppt_y</p:attrName>
                                        </p:attrNameLst>
                                      </p:cBhvr>
                                      <p:tavLst>
                                        <p:tav tm="0">
                                          <p:val>
                                            <p:strVal val="#ppt_y+.1"/>
                                          </p:val>
                                        </p:tav>
                                        <p:tav tm="100000">
                                          <p:val>
                                            <p:strVal val="#ppt_y"/>
                                          </p:val>
                                        </p:tav>
                                      </p:tavLst>
                                    </p:anim>
                                  </p:childTnLst>
                                </p:cTn>
                              </p:par>
                            </p:childTnLst>
                          </p:cTn>
                        </p:par>
                        <p:par>
                          <p:cTn id="145" fill="hold">
                            <p:stCondLst>
                              <p:cond delay="2000"/>
                            </p:stCondLst>
                            <p:childTnLst>
                              <p:par>
                                <p:cTn id="146" presetID="42" presetClass="entr" presetSubtype="0" fill="hold" nodeType="afterEffect">
                                  <p:stCondLst>
                                    <p:cond delay="0"/>
                                  </p:stCondLst>
                                  <p:childTnLst>
                                    <p:set>
                                      <p:cBhvr>
                                        <p:cTn id="147" dur="1" fill="hold">
                                          <p:stCondLst>
                                            <p:cond delay="0"/>
                                          </p:stCondLst>
                                        </p:cTn>
                                        <p:tgtEl>
                                          <p:spTgt spid="309"/>
                                        </p:tgtEl>
                                        <p:attrNameLst>
                                          <p:attrName>style.visibility</p:attrName>
                                        </p:attrNameLst>
                                      </p:cBhvr>
                                      <p:to>
                                        <p:strVal val="visible"/>
                                      </p:to>
                                    </p:set>
                                    <p:animEffect transition="in" filter="fade">
                                      <p:cBhvr>
                                        <p:cTn id="148" dur="1000"/>
                                        <p:tgtEl>
                                          <p:spTgt spid="309"/>
                                        </p:tgtEl>
                                      </p:cBhvr>
                                    </p:animEffect>
                                    <p:anim calcmode="lin" valueType="num">
                                      <p:cBhvr>
                                        <p:cTn id="149" dur="1000" fill="hold"/>
                                        <p:tgtEl>
                                          <p:spTgt spid="309"/>
                                        </p:tgtEl>
                                        <p:attrNameLst>
                                          <p:attrName>ppt_x</p:attrName>
                                        </p:attrNameLst>
                                      </p:cBhvr>
                                      <p:tavLst>
                                        <p:tav tm="0">
                                          <p:val>
                                            <p:strVal val="#ppt_x"/>
                                          </p:val>
                                        </p:tav>
                                        <p:tav tm="100000">
                                          <p:val>
                                            <p:strVal val="#ppt_x"/>
                                          </p:val>
                                        </p:tav>
                                      </p:tavLst>
                                    </p:anim>
                                    <p:anim calcmode="lin" valueType="num">
                                      <p:cBhvr>
                                        <p:cTn id="150" dur="1000" fill="hold"/>
                                        <p:tgtEl>
                                          <p:spTgt spid="309"/>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nodeType="clickEffect">
                                  <p:stCondLst>
                                    <p:cond delay="0"/>
                                  </p:stCondLst>
                                  <p:childTnLst>
                                    <p:set>
                                      <p:cBhvr>
                                        <p:cTn id="154" dur="1" fill="hold">
                                          <p:stCondLst>
                                            <p:cond delay="0"/>
                                          </p:stCondLst>
                                        </p:cTn>
                                        <p:tgtEl>
                                          <p:spTgt spid="14"/>
                                        </p:tgtEl>
                                        <p:attrNameLst>
                                          <p:attrName>style.visibility</p:attrName>
                                        </p:attrNameLst>
                                      </p:cBhvr>
                                      <p:to>
                                        <p:strVal val="visible"/>
                                      </p:to>
                                    </p:set>
                                    <p:animEffect transition="in" filter="fade">
                                      <p:cBhvr>
                                        <p:cTn id="155" dur="1000"/>
                                        <p:tgtEl>
                                          <p:spTgt spid="14"/>
                                        </p:tgtEl>
                                      </p:cBhvr>
                                    </p:animEffect>
                                    <p:anim calcmode="lin" valueType="num">
                                      <p:cBhvr>
                                        <p:cTn id="156" dur="1000" fill="hold"/>
                                        <p:tgtEl>
                                          <p:spTgt spid="14"/>
                                        </p:tgtEl>
                                        <p:attrNameLst>
                                          <p:attrName>ppt_x</p:attrName>
                                        </p:attrNameLst>
                                      </p:cBhvr>
                                      <p:tavLst>
                                        <p:tav tm="0">
                                          <p:val>
                                            <p:strVal val="#ppt_x"/>
                                          </p:val>
                                        </p:tav>
                                        <p:tav tm="100000">
                                          <p:val>
                                            <p:strVal val="#ppt_x"/>
                                          </p:val>
                                        </p:tav>
                                      </p:tavLst>
                                    </p:anim>
                                    <p:anim calcmode="lin" valueType="num">
                                      <p:cBhvr>
                                        <p:cTn id="157" dur="1000" fill="hold"/>
                                        <p:tgtEl>
                                          <p:spTgt spid="14"/>
                                        </p:tgtEl>
                                        <p:attrNameLst>
                                          <p:attrName>ppt_y</p:attrName>
                                        </p:attrNameLst>
                                      </p:cBhvr>
                                      <p:tavLst>
                                        <p:tav tm="0">
                                          <p:val>
                                            <p:strVal val="#ppt_y+.1"/>
                                          </p:val>
                                        </p:tav>
                                        <p:tav tm="100000">
                                          <p:val>
                                            <p:strVal val="#ppt_y"/>
                                          </p:val>
                                        </p:tav>
                                      </p:tavLst>
                                    </p:anim>
                                  </p:childTnLst>
                                </p:cTn>
                              </p:par>
                            </p:childTnLst>
                          </p:cTn>
                        </p:par>
                        <p:par>
                          <p:cTn id="158" fill="hold">
                            <p:stCondLst>
                              <p:cond delay="1000"/>
                            </p:stCondLst>
                            <p:childTnLst>
                              <p:par>
                                <p:cTn id="159" presetID="42" presetClass="entr" presetSubtype="0" fill="hold" nodeType="afterEffect">
                                  <p:stCondLst>
                                    <p:cond delay="0"/>
                                  </p:stCondLst>
                                  <p:childTnLst>
                                    <p:set>
                                      <p:cBhvr>
                                        <p:cTn id="160" dur="1" fill="hold">
                                          <p:stCondLst>
                                            <p:cond delay="0"/>
                                          </p:stCondLst>
                                        </p:cTn>
                                        <p:tgtEl>
                                          <p:spTgt spid="13"/>
                                        </p:tgtEl>
                                        <p:attrNameLst>
                                          <p:attrName>style.visibility</p:attrName>
                                        </p:attrNameLst>
                                      </p:cBhvr>
                                      <p:to>
                                        <p:strVal val="visible"/>
                                      </p:to>
                                    </p:set>
                                    <p:animEffect transition="in" filter="fade">
                                      <p:cBhvr>
                                        <p:cTn id="161" dur="1000"/>
                                        <p:tgtEl>
                                          <p:spTgt spid="13"/>
                                        </p:tgtEl>
                                      </p:cBhvr>
                                    </p:animEffect>
                                    <p:anim calcmode="lin" valueType="num">
                                      <p:cBhvr>
                                        <p:cTn id="162" dur="1000" fill="hold"/>
                                        <p:tgtEl>
                                          <p:spTgt spid="13"/>
                                        </p:tgtEl>
                                        <p:attrNameLst>
                                          <p:attrName>ppt_x</p:attrName>
                                        </p:attrNameLst>
                                      </p:cBhvr>
                                      <p:tavLst>
                                        <p:tav tm="0">
                                          <p:val>
                                            <p:strVal val="#ppt_x"/>
                                          </p:val>
                                        </p:tav>
                                        <p:tav tm="100000">
                                          <p:val>
                                            <p:strVal val="#ppt_x"/>
                                          </p:val>
                                        </p:tav>
                                      </p:tavLst>
                                    </p:anim>
                                    <p:anim calcmode="lin" valueType="num">
                                      <p:cBhvr>
                                        <p:cTn id="163" dur="1000" fill="hold"/>
                                        <p:tgtEl>
                                          <p:spTgt spid="13"/>
                                        </p:tgtEl>
                                        <p:attrNameLst>
                                          <p:attrName>ppt_y</p:attrName>
                                        </p:attrNameLst>
                                      </p:cBhvr>
                                      <p:tavLst>
                                        <p:tav tm="0">
                                          <p:val>
                                            <p:strVal val="#ppt_y+.1"/>
                                          </p:val>
                                        </p:tav>
                                        <p:tav tm="100000">
                                          <p:val>
                                            <p:strVal val="#ppt_y"/>
                                          </p:val>
                                        </p:tav>
                                      </p:tavLst>
                                    </p:anim>
                                  </p:childTnLst>
                                </p:cTn>
                              </p:par>
                            </p:childTnLst>
                          </p:cTn>
                        </p:par>
                        <p:par>
                          <p:cTn id="164" fill="hold">
                            <p:stCondLst>
                              <p:cond delay="2000"/>
                            </p:stCondLst>
                            <p:childTnLst>
                              <p:par>
                                <p:cTn id="165" presetID="42" presetClass="entr" presetSubtype="0" fill="hold" nodeType="afterEffect">
                                  <p:stCondLst>
                                    <p:cond delay="0"/>
                                  </p:stCondLst>
                                  <p:childTnLst>
                                    <p:set>
                                      <p:cBhvr>
                                        <p:cTn id="166" dur="1" fill="hold">
                                          <p:stCondLst>
                                            <p:cond delay="0"/>
                                          </p:stCondLst>
                                        </p:cTn>
                                        <p:tgtEl>
                                          <p:spTgt spid="313"/>
                                        </p:tgtEl>
                                        <p:attrNameLst>
                                          <p:attrName>style.visibility</p:attrName>
                                        </p:attrNameLst>
                                      </p:cBhvr>
                                      <p:to>
                                        <p:strVal val="visible"/>
                                      </p:to>
                                    </p:set>
                                    <p:animEffect transition="in" filter="fade">
                                      <p:cBhvr>
                                        <p:cTn id="167" dur="1000"/>
                                        <p:tgtEl>
                                          <p:spTgt spid="313"/>
                                        </p:tgtEl>
                                      </p:cBhvr>
                                    </p:animEffect>
                                    <p:anim calcmode="lin" valueType="num">
                                      <p:cBhvr>
                                        <p:cTn id="168" dur="1000" fill="hold"/>
                                        <p:tgtEl>
                                          <p:spTgt spid="313"/>
                                        </p:tgtEl>
                                        <p:attrNameLst>
                                          <p:attrName>ppt_x</p:attrName>
                                        </p:attrNameLst>
                                      </p:cBhvr>
                                      <p:tavLst>
                                        <p:tav tm="0">
                                          <p:val>
                                            <p:strVal val="#ppt_x"/>
                                          </p:val>
                                        </p:tav>
                                        <p:tav tm="100000">
                                          <p:val>
                                            <p:strVal val="#ppt_x"/>
                                          </p:val>
                                        </p:tav>
                                      </p:tavLst>
                                    </p:anim>
                                    <p:anim calcmode="lin" valueType="num">
                                      <p:cBhvr>
                                        <p:cTn id="169" dur="1000" fill="hold"/>
                                        <p:tgtEl>
                                          <p:spTgt spid="313"/>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nodeType="click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fade">
                                      <p:cBhvr>
                                        <p:cTn id="174" dur="1000"/>
                                        <p:tgtEl>
                                          <p:spTgt spid="16"/>
                                        </p:tgtEl>
                                      </p:cBhvr>
                                    </p:animEffect>
                                    <p:anim calcmode="lin" valueType="num">
                                      <p:cBhvr>
                                        <p:cTn id="175" dur="1000" fill="hold"/>
                                        <p:tgtEl>
                                          <p:spTgt spid="16"/>
                                        </p:tgtEl>
                                        <p:attrNameLst>
                                          <p:attrName>ppt_x</p:attrName>
                                        </p:attrNameLst>
                                      </p:cBhvr>
                                      <p:tavLst>
                                        <p:tav tm="0">
                                          <p:val>
                                            <p:strVal val="#ppt_x"/>
                                          </p:val>
                                        </p:tav>
                                        <p:tav tm="100000">
                                          <p:val>
                                            <p:strVal val="#ppt_x"/>
                                          </p:val>
                                        </p:tav>
                                      </p:tavLst>
                                    </p:anim>
                                    <p:anim calcmode="lin" valueType="num">
                                      <p:cBhvr>
                                        <p:cTn id="1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nodeType="click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fade">
                                      <p:cBhvr>
                                        <p:cTn id="181" dur="1000"/>
                                        <p:tgtEl>
                                          <p:spTgt spid="17"/>
                                        </p:tgtEl>
                                      </p:cBhvr>
                                    </p:animEffect>
                                    <p:anim calcmode="lin" valueType="num">
                                      <p:cBhvr>
                                        <p:cTn id="182" dur="1000" fill="hold"/>
                                        <p:tgtEl>
                                          <p:spTgt spid="17"/>
                                        </p:tgtEl>
                                        <p:attrNameLst>
                                          <p:attrName>ppt_x</p:attrName>
                                        </p:attrNameLst>
                                      </p:cBhvr>
                                      <p:tavLst>
                                        <p:tav tm="0">
                                          <p:val>
                                            <p:strVal val="#ppt_x"/>
                                          </p:val>
                                        </p:tav>
                                        <p:tav tm="100000">
                                          <p:val>
                                            <p:strVal val="#ppt_x"/>
                                          </p:val>
                                        </p:tav>
                                      </p:tavLst>
                                    </p:anim>
                                    <p:anim calcmode="lin" valueType="num">
                                      <p:cBhvr>
                                        <p:cTn id="183" dur="1000" fill="hold"/>
                                        <p:tgtEl>
                                          <p:spTgt spid="17"/>
                                        </p:tgtEl>
                                        <p:attrNameLst>
                                          <p:attrName>ppt_y</p:attrName>
                                        </p:attrNameLst>
                                      </p:cBhvr>
                                      <p:tavLst>
                                        <p:tav tm="0">
                                          <p:val>
                                            <p:strVal val="#ppt_y+.1"/>
                                          </p:val>
                                        </p:tav>
                                        <p:tav tm="100000">
                                          <p:val>
                                            <p:strVal val="#ppt_y"/>
                                          </p:val>
                                        </p:tav>
                                      </p:tavLst>
                                    </p:anim>
                                  </p:childTnLst>
                                </p:cTn>
                              </p:par>
                            </p:childTnLst>
                          </p:cTn>
                        </p:par>
                        <p:par>
                          <p:cTn id="184" fill="hold">
                            <p:stCondLst>
                              <p:cond delay="1000"/>
                            </p:stCondLst>
                            <p:childTnLst>
                              <p:par>
                                <p:cTn id="185" presetID="42" presetClass="entr" presetSubtype="0" fill="hold" nodeType="after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childTnLst>
                          </p:cTn>
                        </p:par>
                      </p:childTnLst>
                    </p:cTn>
                  </p:par>
                  <p:par>
                    <p:cTn id="190" fill="hold">
                      <p:stCondLst>
                        <p:cond delay="indefinite"/>
                      </p:stCondLst>
                      <p:childTnLst>
                        <p:par>
                          <p:cTn id="191" fill="hold">
                            <p:stCondLst>
                              <p:cond delay="0"/>
                            </p:stCondLst>
                            <p:childTnLst>
                              <p:par>
                                <p:cTn id="192" presetID="42" presetClass="entr" presetSubtype="0" fill="hold" nodeType="clickEffect">
                                  <p:stCondLst>
                                    <p:cond delay="0"/>
                                  </p:stCondLst>
                                  <p:childTnLst>
                                    <p:set>
                                      <p:cBhvr>
                                        <p:cTn id="193" dur="1" fill="hold">
                                          <p:stCondLst>
                                            <p:cond delay="0"/>
                                          </p:stCondLst>
                                        </p:cTn>
                                        <p:tgtEl>
                                          <p:spTgt spid="18"/>
                                        </p:tgtEl>
                                        <p:attrNameLst>
                                          <p:attrName>style.visibility</p:attrName>
                                        </p:attrNameLst>
                                      </p:cBhvr>
                                      <p:to>
                                        <p:strVal val="visible"/>
                                      </p:to>
                                    </p:set>
                                    <p:animEffect transition="in" filter="fade">
                                      <p:cBhvr>
                                        <p:cTn id="194" dur="1000"/>
                                        <p:tgtEl>
                                          <p:spTgt spid="18"/>
                                        </p:tgtEl>
                                      </p:cBhvr>
                                    </p:animEffect>
                                    <p:anim calcmode="lin" valueType="num">
                                      <p:cBhvr>
                                        <p:cTn id="195" dur="1000" fill="hold"/>
                                        <p:tgtEl>
                                          <p:spTgt spid="18"/>
                                        </p:tgtEl>
                                        <p:attrNameLst>
                                          <p:attrName>ppt_x</p:attrName>
                                        </p:attrNameLst>
                                      </p:cBhvr>
                                      <p:tavLst>
                                        <p:tav tm="0">
                                          <p:val>
                                            <p:strVal val="#ppt_x"/>
                                          </p:val>
                                        </p:tav>
                                        <p:tav tm="100000">
                                          <p:val>
                                            <p:strVal val="#ppt_x"/>
                                          </p:val>
                                        </p:tav>
                                      </p:tavLst>
                                    </p:anim>
                                    <p:anim calcmode="lin" valueType="num">
                                      <p:cBhvr>
                                        <p:cTn id="19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40"/>
                                        </p:tgtEl>
                                        <p:attrNameLst>
                                          <p:attrName>style.visibility</p:attrName>
                                        </p:attrNameLst>
                                      </p:cBhvr>
                                      <p:to>
                                        <p:strVal val="visible"/>
                                      </p:to>
                                    </p:set>
                                    <p:anim calcmode="lin" valueType="num">
                                      <p:cBhvr additive="base">
                                        <p:cTn id="201" dur="500" fill="hold"/>
                                        <p:tgtEl>
                                          <p:spTgt spid="40"/>
                                        </p:tgtEl>
                                        <p:attrNameLst>
                                          <p:attrName>ppt_x</p:attrName>
                                        </p:attrNameLst>
                                      </p:cBhvr>
                                      <p:tavLst>
                                        <p:tav tm="0">
                                          <p:val>
                                            <p:strVal val="#ppt_x"/>
                                          </p:val>
                                        </p:tav>
                                        <p:tav tm="100000">
                                          <p:val>
                                            <p:strVal val="#ppt_x"/>
                                          </p:val>
                                        </p:tav>
                                      </p:tavLst>
                                    </p:anim>
                                    <p:anim calcmode="lin" valueType="num">
                                      <p:cBhvr additive="base">
                                        <p:cTn id="20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5"/>
                                        </p:tgtEl>
                                        <p:attrNameLst>
                                          <p:attrName>style.visibility</p:attrName>
                                        </p:attrNameLst>
                                      </p:cBhvr>
                                      <p:to>
                                        <p:strVal val="visible"/>
                                      </p:to>
                                    </p:set>
                                    <p:anim calcmode="lin" valueType="num">
                                      <p:cBhvr additive="base">
                                        <p:cTn id="207" dur="500" fill="hold"/>
                                        <p:tgtEl>
                                          <p:spTgt spid="15"/>
                                        </p:tgtEl>
                                        <p:attrNameLst>
                                          <p:attrName>ppt_x</p:attrName>
                                        </p:attrNameLst>
                                      </p:cBhvr>
                                      <p:tavLst>
                                        <p:tav tm="0">
                                          <p:val>
                                            <p:strVal val="#ppt_x"/>
                                          </p:val>
                                        </p:tav>
                                        <p:tav tm="100000">
                                          <p:val>
                                            <p:strVal val="#ppt_x"/>
                                          </p:val>
                                        </p:tav>
                                      </p:tavLst>
                                    </p:anim>
                                    <p:anim calcmode="lin" valueType="num">
                                      <p:cBhvr additive="base">
                                        <p:cTn id="20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grpId="0" nodeType="clickEffect">
                                  <p:stCondLst>
                                    <p:cond delay="0"/>
                                  </p:stCondLst>
                                  <p:childTnLst>
                                    <p:set>
                                      <p:cBhvr>
                                        <p:cTn id="212" dur="1" fill="hold">
                                          <p:stCondLst>
                                            <p:cond delay="0"/>
                                          </p:stCondLst>
                                        </p:cTn>
                                        <p:tgtEl>
                                          <p:spTgt spid="41"/>
                                        </p:tgtEl>
                                        <p:attrNameLst>
                                          <p:attrName>style.visibility</p:attrName>
                                        </p:attrNameLst>
                                      </p:cBhvr>
                                      <p:to>
                                        <p:strVal val="visible"/>
                                      </p:to>
                                    </p:set>
                                    <p:anim calcmode="lin" valueType="num">
                                      <p:cBhvr additive="base">
                                        <p:cTn id="213" dur="500" fill="hold"/>
                                        <p:tgtEl>
                                          <p:spTgt spid="41"/>
                                        </p:tgtEl>
                                        <p:attrNameLst>
                                          <p:attrName>ppt_x</p:attrName>
                                        </p:attrNameLst>
                                      </p:cBhvr>
                                      <p:tavLst>
                                        <p:tav tm="0">
                                          <p:val>
                                            <p:strVal val="#ppt_x"/>
                                          </p:val>
                                        </p:tav>
                                        <p:tav tm="100000">
                                          <p:val>
                                            <p:strVal val="#ppt_x"/>
                                          </p:val>
                                        </p:tav>
                                      </p:tavLst>
                                    </p:anim>
                                    <p:anim calcmode="lin" valueType="num">
                                      <p:cBhvr additive="base">
                                        <p:cTn id="2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32" grpId="0"/>
      <p:bldP spid="33" grpId="0" animBg="1"/>
      <p:bldP spid="39" grpId="0" animBg="1"/>
      <p:bldP spid="40" grpId="0" animBg="1"/>
      <p:bldP spid="41" grpId="0" animBg="1"/>
      <p:bldP spid="51" grpId="0"/>
      <p:bldP spid="52" grpId="0"/>
      <p:bldP spid="57" grpId="0"/>
      <p:bldP spid="131" grpId="0" animBg="1"/>
      <p:bldP spid="255" grpId="0" animBg="1"/>
      <p:bldP spid="302" grpId="0" animBg="1"/>
      <p:bldP spid="8" grpId="0" animBg="1"/>
      <p:bldP spid="12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04367" y="-39757"/>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a:t>
            </a:r>
            <a:r>
              <a:rPr lang="zh-TW" altLang="en-US" sz="3200" kern="0" dirty="0" smtClean="0">
                <a:solidFill>
                  <a:srgbClr val="0000CC"/>
                </a:solidFill>
                <a:latin typeface="標楷體" panose="03000509000000000000" pitchFamily="65" charset="-120"/>
                <a:ea typeface="標楷體" panose="03000509000000000000" pitchFamily="65" charset="-120"/>
              </a:rPr>
              <a:t>案例</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4</a:t>
            </a:r>
            <a:endParaRPr lang="zh-TW" altLang="en-US"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339" y="621482"/>
            <a:ext cx="10012032" cy="6047153"/>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837" y="1197546"/>
            <a:ext cx="10114534" cy="4433906"/>
          </a:xfrm>
          <a:prstGeom prst="rect">
            <a:avLst/>
          </a:prstGeom>
        </p:spPr>
      </p:pic>
      <p:pic>
        <p:nvPicPr>
          <p:cNvPr id="4" name="圖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277" y="973500"/>
            <a:ext cx="10189132" cy="5695135"/>
          </a:xfrm>
          <a:prstGeom prst="rect">
            <a:avLst/>
          </a:prstGeom>
        </p:spPr>
      </p:pic>
    </p:spTree>
    <p:extLst>
      <p:ext uri="{BB962C8B-B14F-4D97-AF65-F5344CB8AC3E}">
        <p14:creationId xmlns:p14="http://schemas.microsoft.com/office/powerpoint/2010/main" val="37070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
                                        </p:tgtEl>
                                        <p:attrNameLst>
                                          <p:attrName>style.visibility</p:attrName>
                                        </p:attrNameLst>
                                      </p:cBhvr>
                                      <p:to>
                                        <p:strVal val="hidden"/>
                                      </p:to>
                                    </p:se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par>
                                <p:cTn id="23" presetID="42"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76375" y="-43320"/>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a:t>
            </a:r>
            <a:r>
              <a:rPr lang="zh-TW" altLang="en-US" sz="3200" kern="0" dirty="0" smtClean="0">
                <a:solidFill>
                  <a:srgbClr val="0000CC"/>
                </a:solidFill>
                <a:latin typeface="標楷體" panose="03000509000000000000" pitchFamily="65" charset="-120"/>
                <a:ea typeface="標楷體" panose="03000509000000000000" pitchFamily="65" charset="-120"/>
              </a:rPr>
              <a:t>案例</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5</a:t>
            </a:r>
            <a:endParaRPr lang="zh-TW" altLang="en-US"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43" y="744616"/>
            <a:ext cx="9865096" cy="5673543"/>
          </a:xfrm>
          <a:prstGeom prst="rect">
            <a:avLst/>
          </a:prstGeom>
        </p:spPr>
      </p:pic>
      <p:sp>
        <p:nvSpPr>
          <p:cNvPr id="4" name="圓角矩形圖說文字 3"/>
          <p:cNvSpPr/>
          <p:nvPr/>
        </p:nvSpPr>
        <p:spPr>
          <a:xfrm>
            <a:off x="6349903" y="1845618"/>
            <a:ext cx="3888432" cy="1266234"/>
          </a:xfrm>
          <a:prstGeom prst="wedgeRoundRectCallout">
            <a:avLst>
              <a:gd name="adj1" fmla="val -66673"/>
              <a:gd name="adj2" fmla="val 7247"/>
              <a:gd name="adj3" fmla="val 1666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996" dirty="0" smtClean="0">
                <a:solidFill>
                  <a:srgbClr val="FF0000"/>
                </a:solidFill>
                <a:latin typeface="標楷體" panose="03000509000000000000" pitchFamily="65" charset="-120"/>
                <a:ea typeface="標楷體" panose="03000509000000000000" pitchFamily="65" charset="-120"/>
              </a:rPr>
              <a:t>1.</a:t>
            </a:r>
            <a:r>
              <a:rPr lang="zh-TW" altLang="en-US" sz="1996" dirty="0" smtClean="0">
                <a:solidFill>
                  <a:srgbClr val="FF0000"/>
                </a:solidFill>
                <a:latin typeface="標楷體" panose="03000509000000000000" pitchFamily="65" charset="-120"/>
                <a:ea typeface="標楷體" panose="03000509000000000000" pitchFamily="65" charset="-120"/>
              </a:rPr>
              <a:t>有什麼就勾選什麼</a:t>
            </a:r>
            <a:endParaRPr lang="en-US" altLang="zh-TW" sz="1996" dirty="0" smtClean="0">
              <a:solidFill>
                <a:srgbClr val="FF0000"/>
              </a:solidFill>
              <a:latin typeface="標楷體" panose="03000509000000000000" pitchFamily="65" charset="-120"/>
              <a:ea typeface="標楷體" panose="03000509000000000000" pitchFamily="65" charset="-120"/>
            </a:endParaRPr>
          </a:p>
          <a:p>
            <a:r>
              <a:rPr lang="en-US" altLang="zh-TW" sz="1996" dirty="0" smtClean="0">
                <a:solidFill>
                  <a:srgbClr val="FF0000"/>
                </a:solidFill>
                <a:latin typeface="標楷體" panose="03000509000000000000" pitchFamily="65" charset="-120"/>
                <a:ea typeface="標楷體" panose="03000509000000000000" pitchFamily="65" charset="-120"/>
              </a:rPr>
              <a:t>2.</a:t>
            </a:r>
            <a:r>
              <a:rPr lang="zh-TW" altLang="en-US" sz="1996" dirty="0" smtClean="0">
                <a:solidFill>
                  <a:srgbClr val="FF0000"/>
                </a:solidFill>
                <a:latin typeface="標楷體" panose="03000509000000000000" pitchFamily="65" charset="-120"/>
                <a:ea typeface="標楷體" panose="03000509000000000000" pitchFamily="65" charset="-120"/>
              </a:rPr>
              <a:t>這裡勾選的內容要和清單及公告相符</a:t>
            </a:r>
            <a:endParaRPr lang="zh-TW" altLang="en-US" sz="1996" dirty="0">
              <a:solidFill>
                <a:srgbClr val="FF000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351" y="438631"/>
            <a:ext cx="9073008" cy="5979528"/>
          </a:xfrm>
          <a:prstGeom prst="rect">
            <a:avLst/>
          </a:prstGeom>
        </p:spPr>
      </p:pic>
    </p:spTree>
    <p:extLst>
      <p:ext uri="{BB962C8B-B14F-4D97-AF65-F5344CB8AC3E}">
        <p14:creationId xmlns:p14="http://schemas.microsoft.com/office/powerpoint/2010/main" val="240763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6" presetClass="entr" presetSubtype="4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476375" y="145735"/>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a:t>
            </a:r>
            <a:r>
              <a:rPr lang="zh-TW" altLang="en-US" sz="3200" kern="0" dirty="0" smtClean="0">
                <a:solidFill>
                  <a:srgbClr val="0000CC"/>
                </a:solidFill>
                <a:latin typeface="標楷體" panose="03000509000000000000" pitchFamily="65" charset="-120"/>
                <a:ea typeface="標楷體" panose="03000509000000000000" pitchFamily="65" charset="-120"/>
              </a:rPr>
              <a:t>案例</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投標須知</a:t>
            </a:r>
            <a:r>
              <a:rPr lang="en-US" altLang="zh-TW" sz="3200" kern="0" dirty="0" smtClean="0">
                <a:solidFill>
                  <a:srgbClr val="0000CC"/>
                </a:solidFill>
                <a:latin typeface="標楷體" panose="03000509000000000000" pitchFamily="65" charset="-120"/>
                <a:ea typeface="標楷體" panose="03000509000000000000" pitchFamily="65" charset="-120"/>
              </a:rPr>
              <a:t>6</a:t>
            </a:r>
            <a:endParaRPr lang="zh-TW" altLang="en-US"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343" y="787872"/>
            <a:ext cx="10631116" cy="5828948"/>
          </a:xfrm>
          <a:prstGeom prst="rect">
            <a:avLst/>
          </a:prstGeom>
        </p:spPr>
      </p:pic>
      <p:pic>
        <p:nvPicPr>
          <p:cNvPr id="17" name="圖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3990" y="787872"/>
            <a:ext cx="10597477" cy="2392979"/>
          </a:xfrm>
          <a:prstGeom prst="rect">
            <a:avLst/>
          </a:prstGeom>
        </p:spPr>
      </p:pic>
      <p:cxnSp>
        <p:nvCxnSpPr>
          <p:cNvPr id="4" name="直線接點 3"/>
          <p:cNvCxnSpPr/>
          <p:nvPr/>
        </p:nvCxnSpPr>
        <p:spPr>
          <a:xfrm>
            <a:off x="2844527" y="1269554"/>
            <a:ext cx="84969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796947" y="1629594"/>
            <a:ext cx="68407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7383946" y="1269554"/>
            <a:ext cx="2304256" cy="360040"/>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10"/>
          <p:cNvSpPr/>
          <p:nvPr/>
        </p:nvSpPr>
        <p:spPr>
          <a:xfrm>
            <a:off x="3452621" y="1269554"/>
            <a:ext cx="2304256" cy="360040"/>
          </a:xfrm>
          <a:prstGeom prst="round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79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7"/>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8"/>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332359" y="249931"/>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招標文件案例</a:t>
            </a:r>
            <a:r>
              <a:rPr lang="zh-TW" altLang="en-US" sz="3200" kern="0" dirty="0" smtClean="0">
                <a:solidFill>
                  <a:srgbClr val="0000CC"/>
                </a:solidFill>
                <a:latin typeface="標楷體" panose="03000509000000000000" pitchFamily="65" charset="-120"/>
                <a:ea typeface="標楷體" panose="03000509000000000000" pitchFamily="65" charset="-120"/>
              </a:rPr>
              <a:t>分享</a:t>
            </a:r>
            <a:r>
              <a:rPr lang="en-US" altLang="zh-TW" sz="3200" kern="0" dirty="0" smtClean="0">
                <a:solidFill>
                  <a:srgbClr val="0000CC"/>
                </a:solidFill>
                <a:latin typeface="標楷體" panose="03000509000000000000" pitchFamily="65" charset="-120"/>
                <a:ea typeface="標楷體" panose="03000509000000000000" pitchFamily="65" charset="-120"/>
              </a:rPr>
              <a:t>-</a:t>
            </a:r>
            <a:r>
              <a:rPr lang="zh-TW" altLang="en-US" sz="3200" kern="0" dirty="0" smtClean="0">
                <a:solidFill>
                  <a:srgbClr val="0000CC"/>
                </a:solidFill>
                <a:latin typeface="標楷體" panose="03000509000000000000" pitchFamily="65" charset="-120"/>
                <a:ea typeface="標楷體" panose="03000509000000000000" pitchFamily="65" charset="-120"/>
              </a:rPr>
              <a:t>評審須知</a:t>
            </a:r>
            <a:r>
              <a:rPr lang="en-US" altLang="zh-TW" sz="3200" kern="0" dirty="0" smtClean="0">
                <a:solidFill>
                  <a:srgbClr val="0000CC"/>
                </a:solidFill>
                <a:latin typeface="標楷體" panose="03000509000000000000" pitchFamily="65" charset="-120"/>
                <a:ea typeface="標楷體" panose="03000509000000000000" pitchFamily="65" charset="-120"/>
              </a:rPr>
              <a:t>1</a:t>
            </a:r>
            <a:endParaRPr lang="en-US" altLang="zh-TW"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86" y="981522"/>
            <a:ext cx="10221137" cy="5256584"/>
          </a:xfrm>
          <a:prstGeom prst="rect">
            <a:avLst/>
          </a:prstGeom>
        </p:spPr>
      </p:pic>
      <p:cxnSp>
        <p:nvCxnSpPr>
          <p:cNvPr id="4" name="直線接點 3"/>
          <p:cNvCxnSpPr/>
          <p:nvPr/>
        </p:nvCxnSpPr>
        <p:spPr>
          <a:xfrm>
            <a:off x="6804967" y="3717826"/>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988543" y="5662042"/>
            <a:ext cx="59766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群組 10"/>
          <p:cNvGrpSpPr/>
          <p:nvPr/>
        </p:nvGrpSpPr>
        <p:grpSpPr>
          <a:xfrm>
            <a:off x="7489043" y="3869806"/>
            <a:ext cx="3996444" cy="1080120"/>
            <a:chOff x="9109223" y="3609814"/>
            <a:chExt cx="2376264" cy="1692188"/>
          </a:xfrm>
        </p:grpSpPr>
        <p:sp>
          <p:nvSpPr>
            <p:cNvPr id="8" name="圓角矩形圖說文字 7"/>
            <p:cNvSpPr/>
            <p:nvPr/>
          </p:nvSpPr>
          <p:spPr>
            <a:xfrm>
              <a:off x="9109223" y="3609814"/>
              <a:ext cx="2376264" cy="1692188"/>
            </a:xfrm>
            <a:prstGeom prst="wedgeRoundRectCallout">
              <a:avLst>
                <a:gd name="adj1" fmla="val -44955"/>
                <a:gd name="adj2" fmla="val 78630"/>
                <a:gd name="adj3" fmla="val 16667"/>
              </a:avLst>
            </a:prstGeom>
            <a:solidFill>
              <a:srgbClr val="CC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9253239" y="3717826"/>
              <a:ext cx="2015684" cy="1398331"/>
            </a:xfrm>
            <a:prstGeom prst="rect">
              <a:avLst/>
            </a:prstGeom>
            <a:noFill/>
          </p:spPr>
          <p:txBody>
            <a:bodyPr wrap="square" rtlCol="0">
              <a:spAutoFit/>
            </a:bodyPr>
            <a:lstStyle/>
            <a:p>
              <a:r>
                <a:rPr lang="zh-TW" altLang="en-US" sz="2600" dirty="0" smtClean="0">
                  <a:solidFill>
                    <a:srgbClr val="C00000"/>
                  </a:solidFill>
                  <a:latin typeface="標楷體" panose="03000509000000000000" pitchFamily="65" charset="-120"/>
                  <a:ea typeface="標楷體" panose="03000509000000000000" pitchFamily="65" charset="-120"/>
                </a:rPr>
                <a:t>你的評審過程廠商要不要做簡報？</a:t>
              </a:r>
              <a:endParaRPr lang="zh-TW" altLang="en-US" sz="2600" dirty="0">
                <a:solidFill>
                  <a:srgbClr val="C0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0557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258891" y="162685"/>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招標文件案例</a:t>
            </a:r>
            <a:r>
              <a:rPr lang="zh-TW" altLang="en-US" sz="3200" kern="0" dirty="0" smtClean="0">
                <a:solidFill>
                  <a:srgbClr val="0000CC"/>
                </a:solidFill>
                <a:latin typeface="標楷體" panose="03000509000000000000" pitchFamily="65" charset="-120"/>
                <a:ea typeface="標楷體" panose="03000509000000000000" pitchFamily="65" charset="-120"/>
              </a:rPr>
              <a:t>分享</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評審須知</a:t>
            </a:r>
            <a:r>
              <a:rPr lang="en-US" altLang="zh-TW" sz="3200" kern="0" dirty="0" smtClean="0">
                <a:solidFill>
                  <a:srgbClr val="0000CC"/>
                </a:solidFill>
                <a:latin typeface="標楷體" panose="03000509000000000000" pitchFamily="65" charset="-120"/>
                <a:ea typeface="標楷體" panose="03000509000000000000" pitchFamily="65" charset="-120"/>
              </a:rPr>
              <a:t>2</a:t>
            </a:r>
            <a:endParaRPr lang="en-US" altLang="zh-TW" sz="3200" kern="0" dirty="0">
              <a:solidFill>
                <a:srgbClr val="0000CC"/>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359" y="800344"/>
            <a:ext cx="8352928" cy="5922456"/>
          </a:xfrm>
          <a:prstGeom prst="rect">
            <a:avLst/>
          </a:prstGeom>
        </p:spPr>
      </p:pic>
      <p:cxnSp>
        <p:nvCxnSpPr>
          <p:cNvPr id="5" name="直線接點 4"/>
          <p:cNvCxnSpPr/>
          <p:nvPr/>
        </p:nvCxnSpPr>
        <p:spPr>
          <a:xfrm>
            <a:off x="2844527" y="4005858"/>
            <a:ext cx="4104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群組 7"/>
          <p:cNvGrpSpPr/>
          <p:nvPr/>
        </p:nvGrpSpPr>
        <p:grpSpPr>
          <a:xfrm>
            <a:off x="9513929" y="3357786"/>
            <a:ext cx="2520280" cy="1944216"/>
            <a:chOff x="9109223" y="3501802"/>
            <a:chExt cx="2520280" cy="1944216"/>
          </a:xfrm>
        </p:grpSpPr>
        <p:sp>
          <p:nvSpPr>
            <p:cNvPr id="6" name="圓角矩形圖說文字 5"/>
            <p:cNvSpPr/>
            <p:nvPr/>
          </p:nvSpPr>
          <p:spPr>
            <a:xfrm>
              <a:off x="9109223" y="3501802"/>
              <a:ext cx="2520280" cy="1944216"/>
            </a:xfrm>
            <a:prstGeom prst="wedgeRoundRectCallout">
              <a:avLst>
                <a:gd name="adj1" fmla="val -79859"/>
                <a:gd name="adj2" fmla="val 23190"/>
                <a:gd name="adj3" fmla="val 16667"/>
              </a:avLst>
            </a:prstGeom>
            <a:solidFill>
              <a:srgbClr val="CCFF99"/>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9253239" y="3507026"/>
              <a:ext cx="2232248" cy="1938992"/>
            </a:xfrm>
            <a:prstGeom prst="rect">
              <a:avLst/>
            </a:prstGeom>
            <a:noFill/>
          </p:spPr>
          <p:txBody>
            <a:bodyPr wrap="square" rtlCol="0">
              <a:spAutoFit/>
            </a:bodyPr>
            <a:lstStyle/>
            <a:p>
              <a:r>
                <a:rPr lang="zh-TW" altLang="en-US" sz="3000" dirty="0" smtClean="0">
                  <a:solidFill>
                    <a:srgbClr val="FF0000"/>
                  </a:solidFill>
                  <a:latin typeface="標楷體" panose="03000509000000000000" pitchFamily="65" charset="-120"/>
                  <a:ea typeface="標楷體" panose="03000509000000000000" pitchFamily="65" charset="-120"/>
                </a:rPr>
                <a:t>其餘評審時的注意事項都可以在這裡敘明</a:t>
              </a:r>
              <a:endParaRPr lang="zh-TW" altLang="en-US" sz="3000" dirty="0">
                <a:solidFill>
                  <a:srgbClr val="FF0000"/>
                </a:solidFill>
                <a:latin typeface="標楷體" panose="03000509000000000000" pitchFamily="65" charset="-120"/>
                <a:ea typeface="標楷體" panose="03000509000000000000" pitchFamily="65" charset="-120"/>
              </a:endParaRPr>
            </a:p>
          </p:txBody>
        </p:sp>
      </p:grpSp>
      <p:sp>
        <p:nvSpPr>
          <p:cNvPr id="9" name="橢圓 8"/>
          <p:cNvSpPr/>
          <p:nvPr/>
        </p:nvSpPr>
        <p:spPr>
          <a:xfrm>
            <a:off x="1548383" y="2432938"/>
            <a:ext cx="1944216"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9506727" y="3119269"/>
            <a:ext cx="2520280" cy="2421250"/>
            <a:chOff x="9138139" y="3014486"/>
            <a:chExt cx="2520280" cy="2060017"/>
          </a:xfrm>
        </p:grpSpPr>
        <p:sp>
          <p:nvSpPr>
            <p:cNvPr id="14" name="圓角矩形圖說文字 13"/>
            <p:cNvSpPr/>
            <p:nvPr/>
          </p:nvSpPr>
          <p:spPr>
            <a:xfrm>
              <a:off x="9138139" y="3014486"/>
              <a:ext cx="2520280" cy="1944216"/>
            </a:xfrm>
            <a:prstGeom prst="wedgeRoundRectCallout">
              <a:avLst>
                <a:gd name="adj1" fmla="val -79859"/>
                <a:gd name="adj2" fmla="val 23190"/>
                <a:gd name="adj3" fmla="val 16667"/>
              </a:avLst>
            </a:prstGeom>
            <a:solidFill>
              <a:srgbClr val="CCFF99"/>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文字方塊 14"/>
            <p:cNvSpPr txBox="1"/>
            <p:nvPr/>
          </p:nvSpPr>
          <p:spPr>
            <a:xfrm>
              <a:off x="9344093" y="3135511"/>
              <a:ext cx="2232248" cy="1938992"/>
            </a:xfrm>
            <a:prstGeom prst="rect">
              <a:avLst/>
            </a:prstGeom>
            <a:noFill/>
          </p:spPr>
          <p:txBody>
            <a:bodyPr wrap="square" rtlCol="0">
              <a:spAutoFit/>
            </a:bodyPr>
            <a:lstStyle/>
            <a:p>
              <a:r>
                <a:rPr lang="zh-TW" altLang="en-US" sz="3000" dirty="0" smtClean="0">
                  <a:solidFill>
                    <a:srgbClr val="FF0000"/>
                  </a:solidFill>
                  <a:latin typeface="標楷體" panose="03000509000000000000" pitchFamily="65" charset="-120"/>
                  <a:ea typeface="標楷體" panose="03000509000000000000" pitchFamily="65" charset="-120"/>
                </a:rPr>
                <a:t>不需要再準備一份</a:t>
              </a:r>
              <a:r>
                <a:rPr lang="zh-TW" altLang="en-US" sz="3000" dirty="0">
                  <a:solidFill>
                    <a:srgbClr val="FF0000"/>
                  </a:solidFill>
                  <a:latin typeface="標楷體" panose="03000509000000000000" pitchFamily="65" charset="-120"/>
                  <a:ea typeface="標楷體" panose="03000509000000000000" pitchFamily="65" charset="-120"/>
                </a:rPr>
                <a:t>補充</a:t>
              </a:r>
              <a:r>
                <a:rPr lang="zh-TW" altLang="en-US" sz="3000" dirty="0" smtClean="0">
                  <a:solidFill>
                    <a:srgbClr val="FF0000"/>
                  </a:solidFill>
                  <a:latin typeface="標楷體" panose="03000509000000000000" pitchFamily="65" charset="-120"/>
                  <a:ea typeface="標楷體" panose="03000509000000000000" pitchFamily="65" charset="-120"/>
                </a:rPr>
                <a:t>說明，多寫容易多錯</a:t>
              </a:r>
              <a:endParaRPr lang="zh-TW" altLang="en-US" sz="3000" dirty="0">
                <a:solidFill>
                  <a:srgbClr val="FF0000"/>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17680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332359" y="181438"/>
            <a:ext cx="11380184" cy="763780"/>
          </a:xfrm>
          <a:prstGeom prst="rect">
            <a:avLst/>
          </a:prstGeom>
          <a:noFill/>
        </p:spPr>
        <p:txBody>
          <a:bodyPr/>
          <a:lstStyle/>
          <a:p>
            <a:pPr lvl="0">
              <a:defRPr/>
            </a:pPr>
            <a:r>
              <a:rPr lang="zh-TW" altLang="en-US" sz="3200" kern="0" dirty="0">
                <a:solidFill>
                  <a:srgbClr val="0000CC"/>
                </a:solidFill>
                <a:latin typeface="標楷體" panose="03000509000000000000" pitchFamily="65" charset="-120"/>
                <a:ea typeface="標楷體" panose="03000509000000000000" pitchFamily="65" charset="-120"/>
              </a:rPr>
              <a:t>招標文件案例</a:t>
            </a:r>
            <a:r>
              <a:rPr lang="zh-TW" altLang="en-US" sz="3200" kern="0" dirty="0" smtClean="0">
                <a:solidFill>
                  <a:srgbClr val="0000CC"/>
                </a:solidFill>
                <a:latin typeface="標楷體" panose="03000509000000000000" pitchFamily="65" charset="-120"/>
                <a:ea typeface="標楷體" panose="03000509000000000000" pitchFamily="65" charset="-120"/>
              </a:rPr>
              <a:t>分享</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評審須知</a:t>
            </a:r>
            <a:r>
              <a:rPr lang="en-US" altLang="zh-TW" sz="3200" kern="0" dirty="0" smtClean="0">
                <a:solidFill>
                  <a:srgbClr val="0000CC"/>
                </a:solidFill>
                <a:latin typeface="標楷體" panose="03000509000000000000" pitchFamily="65" charset="-120"/>
                <a:ea typeface="標楷體" panose="03000509000000000000" pitchFamily="65" charset="-120"/>
              </a:rPr>
              <a:t>3</a:t>
            </a:r>
            <a:endParaRPr lang="en-US" altLang="zh-TW" sz="3200" kern="0" dirty="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431" y="945218"/>
            <a:ext cx="8278907" cy="6024497"/>
          </a:xfrm>
          <a:prstGeom prst="rect">
            <a:avLst/>
          </a:prstGeom>
        </p:spPr>
      </p:pic>
      <p:sp>
        <p:nvSpPr>
          <p:cNvPr id="3" name="矩形 2"/>
          <p:cNvSpPr/>
          <p:nvPr/>
        </p:nvSpPr>
        <p:spPr>
          <a:xfrm>
            <a:off x="2628503" y="1354112"/>
            <a:ext cx="1440160"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3924647" y="2133225"/>
            <a:ext cx="2376264" cy="319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7597055" y="2133225"/>
            <a:ext cx="942338" cy="319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25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188343" y="110192"/>
            <a:ext cx="11380184" cy="763780"/>
          </a:xfrm>
          <a:prstGeom prst="rect">
            <a:avLst/>
          </a:prstGeom>
          <a:noFill/>
        </p:spPr>
        <p:txBody>
          <a:bodyPr/>
          <a:lstStyle/>
          <a:p>
            <a:pPr lvl="0">
              <a:defRPr/>
            </a:pPr>
            <a:r>
              <a:rPr lang="zh-TW" altLang="en-US" sz="3200" kern="0" dirty="0" smtClean="0">
                <a:solidFill>
                  <a:srgbClr val="0000CC"/>
                </a:solidFill>
                <a:latin typeface="標楷體" panose="03000509000000000000" pitchFamily="65" charset="-120"/>
                <a:ea typeface="標楷體" panose="03000509000000000000" pitchFamily="65" charset="-120"/>
              </a:rPr>
              <a:t>招標文件案例分享</a:t>
            </a:r>
            <a:r>
              <a:rPr lang="en-US" altLang="zh-TW" sz="3200" kern="0" dirty="0">
                <a:solidFill>
                  <a:srgbClr val="0000CC"/>
                </a:solidFill>
                <a:latin typeface="標楷體" panose="03000509000000000000" pitchFamily="65" charset="-120"/>
                <a:ea typeface="標楷體" panose="03000509000000000000" pitchFamily="65" charset="-120"/>
              </a:rPr>
              <a:t>-</a:t>
            </a:r>
            <a:r>
              <a:rPr lang="zh-TW" altLang="en-US" sz="3200" kern="0" dirty="0">
                <a:solidFill>
                  <a:srgbClr val="0000CC"/>
                </a:solidFill>
                <a:latin typeface="標楷體" panose="03000509000000000000" pitchFamily="65" charset="-120"/>
                <a:ea typeface="標楷體" panose="03000509000000000000" pitchFamily="65" charset="-120"/>
              </a:rPr>
              <a:t>評審須知</a:t>
            </a:r>
            <a:r>
              <a:rPr lang="en-US" altLang="zh-TW" sz="3200" kern="0" dirty="0" smtClean="0">
                <a:solidFill>
                  <a:srgbClr val="0000CC"/>
                </a:solidFill>
                <a:latin typeface="標楷體" panose="03000509000000000000" pitchFamily="65" charset="-120"/>
                <a:ea typeface="標楷體" panose="03000509000000000000" pitchFamily="65" charset="-120"/>
                <a:cs typeface="+mj-cs"/>
              </a:rPr>
              <a:t>4</a:t>
            </a:r>
            <a:endParaRPr lang="en-US" altLang="zh-TW" sz="3200" kern="0" dirty="0" smtClean="0">
              <a:solidFill>
                <a:srgbClr val="0000CC"/>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67" y="1125538"/>
            <a:ext cx="8352928" cy="4214547"/>
          </a:xfrm>
          <a:prstGeom prst="rect">
            <a:avLst/>
          </a:prstGeom>
        </p:spPr>
      </p:pic>
      <p:grpSp>
        <p:nvGrpSpPr>
          <p:cNvPr id="5" name="群組 4"/>
          <p:cNvGrpSpPr/>
          <p:nvPr/>
        </p:nvGrpSpPr>
        <p:grpSpPr>
          <a:xfrm>
            <a:off x="8965207" y="1485578"/>
            <a:ext cx="3024336" cy="4350293"/>
            <a:chOff x="9129415" y="347304"/>
            <a:chExt cx="3024336" cy="4350293"/>
          </a:xfrm>
        </p:grpSpPr>
        <p:sp>
          <p:nvSpPr>
            <p:cNvPr id="4" name="圓角矩形圖說文字 3"/>
            <p:cNvSpPr/>
            <p:nvPr/>
          </p:nvSpPr>
          <p:spPr>
            <a:xfrm>
              <a:off x="9129415" y="347304"/>
              <a:ext cx="3024336" cy="4350293"/>
            </a:xfrm>
            <a:prstGeom prst="wedgeRoundRectCallout">
              <a:avLst>
                <a:gd name="adj1" fmla="val -85814"/>
                <a:gd name="adj2" fmla="val -2541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3" name="文字方塊 2"/>
            <p:cNvSpPr txBox="1"/>
            <p:nvPr/>
          </p:nvSpPr>
          <p:spPr>
            <a:xfrm>
              <a:off x="9309435" y="637640"/>
              <a:ext cx="2664296" cy="3970318"/>
            </a:xfrm>
            <a:prstGeom prst="rect">
              <a:avLst/>
            </a:prstGeom>
            <a:noFill/>
          </p:spPr>
          <p:txBody>
            <a:bodyPr wrap="square" rtlCol="0">
              <a:spAutoFit/>
            </a:bodyPr>
            <a:lstStyle/>
            <a:p>
              <a:r>
                <a:rPr lang="zh-TW" altLang="en-US" dirty="0">
                  <a:solidFill>
                    <a:srgbClr val="0000CC"/>
                  </a:solidFill>
                  <a:latin typeface="標楷體" panose="03000509000000000000" pitchFamily="65" charset="-120"/>
                  <a:ea typeface="標楷體" panose="03000509000000000000" pitchFamily="65" charset="-120"/>
                </a:rPr>
                <a:t>採購評選委員會組織準則第六條　</a:t>
              </a:r>
              <a:endParaRPr lang="en-US" altLang="zh-TW" dirty="0" smtClean="0">
                <a:solidFill>
                  <a:srgbClr val="0000CC"/>
                </a:solidFill>
                <a:latin typeface="標楷體" panose="03000509000000000000" pitchFamily="65" charset="-120"/>
                <a:ea typeface="標楷體" panose="03000509000000000000" pitchFamily="65" charset="-120"/>
              </a:endParaRPr>
            </a:p>
            <a:p>
              <a:r>
                <a:rPr lang="zh-TW" altLang="en-US" dirty="0" smtClean="0">
                  <a:solidFill>
                    <a:srgbClr val="0000CC"/>
                  </a:solidFill>
                  <a:latin typeface="標楷體" panose="03000509000000000000" pitchFamily="65" charset="-120"/>
                  <a:ea typeface="標楷體" panose="03000509000000000000" pitchFamily="65" charset="-120"/>
                </a:rPr>
                <a:t>本</a:t>
              </a:r>
              <a:r>
                <a:rPr lang="zh-TW" altLang="en-US" dirty="0">
                  <a:solidFill>
                    <a:srgbClr val="0000CC"/>
                  </a:solidFill>
                  <a:latin typeface="標楷體" panose="03000509000000000000" pitchFamily="65" charset="-120"/>
                  <a:ea typeface="標楷體" panose="03000509000000000000" pitchFamily="65" charset="-120"/>
                </a:rPr>
                <a:t>委員會成立後，其委員名單</a:t>
              </a:r>
              <a:r>
                <a:rPr lang="zh-TW" altLang="en-US" dirty="0">
                  <a:solidFill>
                    <a:srgbClr val="FF0000"/>
                  </a:solidFill>
                  <a:latin typeface="標楷體" panose="03000509000000000000" pitchFamily="65" charset="-120"/>
                  <a:ea typeface="標楷體" panose="03000509000000000000" pitchFamily="65" charset="-120"/>
                </a:rPr>
                <a:t>應即公開</a:t>
              </a:r>
              <a:r>
                <a:rPr lang="zh-TW" altLang="en-US" dirty="0">
                  <a:solidFill>
                    <a:srgbClr val="0000CC"/>
                  </a:solidFill>
                  <a:latin typeface="標楷體" panose="03000509000000000000" pitchFamily="65" charset="-120"/>
                  <a:ea typeface="標楷體" panose="03000509000000000000" pitchFamily="65" charset="-120"/>
                </a:rPr>
                <a:t>於主管機關指定之資訊網站；委員名單有變更或補充者，亦同。</a:t>
              </a:r>
              <a:r>
                <a:rPr lang="zh-TW" altLang="en-US" u="sng" dirty="0">
                  <a:solidFill>
                    <a:srgbClr val="0000CC"/>
                  </a:solidFill>
                  <a:latin typeface="標楷體" panose="03000509000000000000" pitchFamily="65" charset="-120"/>
                  <a:ea typeface="標楷體" panose="03000509000000000000" pitchFamily="65" charset="-120"/>
                </a:rPr>
                <a:t>但經機關衡酌個案特性及實際需要，有不予公開之必要者，不在此限</a:t>
              </a:r>
              <a:r>
                <a:rPr lang="zh-TW" altLang="en-US" dirty="0">
                  <a:solidFill>
                    <a:srgbClr val="0000CC"/>
                  </a:solidFill>
                  <a:latin typeface="標楷體" panose="03000509000000000000" pitchFamily="65" charset="-120"/>
                  <a:ea typeface="標楷體" panose="03000509000000000000" pitchFamily="65" charset="-120"/>
                </a:rPr>
                <a:t>。</a:t>
              </a:r>
            </a:p>
            <a:p>
              <a:r>
                <a:rPr lang="zh-TW" altLang="en-US" dirty="0">
                  <a:solidFill>
                    <a:srgbClr val="0000CC"/>
                  </a:solidFill>
                  <a:latin typeface="標楷體" panose="03000509000000000000" pitchFamily="65" charset="-120"/>
                  <a:ea typeface="標楷體" panose="03000509000000000000" pitchFamily="65" charset="-120"/>
                </a:rPr>
                <a:t>   </a:t>
              </a:r>
              <a:r>
                <a:rPr lang="zh-TW" altLang="en-US" dirty="0" smtClean="0">
                  <a:solidFill>
                    <a:srgbClr val="FF0000"/>
                  </a:solidFill>
                  <a:latin typeface="標楷體" panose="03000509000000000000" pitchFamily="65" charset="-120"/>
                  <a:ea typeface="標楷體" panose="03000509000000000000" pitchFamily="65" charset="-120"/>
                </a:rPr>
                <a:t>機關</a:t>
              </a:r>
              <a:r>
                <a:rPr lang="zh-TW" altLang="en-US" dirty="0">
                  <a:solidFill>
                    <a:srgbClr val="FF0000"/>
                  </a:solidFill>
                  <a:latin typeface="標楷體" panose="03000509000000000000" pitchFamily="65" charset="-120"/>
                  <a:ea typeface="標楷體" panose="03000509000000000000" pitchFamily="65" charset="-120"/>
                </a:rPr>
                <a:t>公開委員名單者，公開前應予保密</a:t>
              </a:r>
              <a:r>
                <a:rPr lang="zh-TW" altLang="en-US" dirty="0">
                  <a:solidFill>
                    <a:srgbClr val="0000CC"/>
                  </a:solidFill>
                  <a:latin typeface="標楷體" panose="03000509000000000000" pitchFamily="65" charset="-120"/>
                  <a:ea typeface="標楷體" panose="03000509000000000000" pitchFamily="65" charset="-120"/>
                </a:rPr>
                <a:t>；未公開者，於開始評選前應予保密。</a:t>
              </a:r>
            </a:p>
          </p:txBody>
        </p:sp>
      </p:grpSp>
      <p:grpSp>
        <p:nvGrpSpPr>
          <p:cNvPr id="7" name="群組 6"/>
          <p:cNvGrpSpPr/>
          <p:nvPr/>
        </p:nvGrpSpPr>
        <p:grpSpPr>
          <a:xfrm>
            <a:off x="2556495" y="4079944"/>
            <a:ext cx="5400600" cy="2662217"/>
            <a:chOff x="9129415" y="347304"/>
            <a:chExt cx="3024336" cy="4350293"/>
          </a:xfrm>
        </p:grpSpPr>
        <p:sp>
          <p:nvSpPr>
            <p:cNvPr id="8" name="圓角矩形圖說文字 7"/>
            <p:cNvSpPr/>
            <p:nvPr/>
          </p:nvSpPr>
          <p:spPr>
            <a:xfrm>
              <a:off x="9129415" y="347304"/>
              <a:ext cx="3024336" cy="4350293"/>
            </a:xfrm>
            <a:prstGeom prst="wedgeRoundRectCallout">
              <a:avLst>
                <a:gd name="adj1" fmla="val -6211"/>
                <a:gd name="adj2" fmla="val -7686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文字方塊 8"/>
            <p:cNvSpPr txBox="1"/>
            <p:nvPr/>
          </p:nvSpPr>
          <p:spPr>
            <a:xfrm>
              <a:off x="9309435" y="637640"/>
              <a:ext cx="2664296" cy="3319361"/>
            </a:xfrm>
            <a:prstGeom prst="rect">
              <a:avLst/>
            </a:prstGeom>
            <a:noFill/>
          </p:spPr>
          <p:txBody>
            <a:bodyPr wrap="square" rtlCol="0">
              <a:spAutoFit/>
            </a:bodyPr>
            <a:lstStyle/>
            <a:p>
              <a:r>
                <a:rPr lang="zh-TW" altLang="en-US" dirty="0" smtClean="0">
                  <a:solidFill>
                    <a:srgbClr val="0000CC"/>
                  </a:solidFill>
                  <a:latin typeface="標楷體" panose="03000509000000000000" pitchFamily="65" charset="-120"/>
                  <a:ea typeface="標楷體" panose="03000509000000000000" pitchFamily="65" charset="-120"/>
                </a:rPr>
                <a:t>政府採購法第</a:t>
              </a:r>
              <a:r>
                <a:rPr lang="en-US" altLang="zh-TW" dirty="0" smtClean="0">
                  <a:solidFill>
                    <a:srgbClr val="0000CC"/>
                  </a:solidFill>
                  <a:latin typeface="標楷體" panose="03000509000000000000" pitchFamily="65" charset="-120"/>
                  <a:ea typeface="標楷體" panose="03000509000000000000" pitchFamily="65" charset="-120"/>
                </a:rPr>
                <a:t>94</a:t>
              </a:r>
              <a:r>
                <a:rPr lang="zh-TW" altLang="en-US" dirty="0" smtClean="0">
                  <a:solidFill>
                    <a:srgbClr val="0000CC"/>
                  </a:solidFill>
                  <a:latin typeface="標楷體" panose="03000509000000000000" pitchFamily="65" charset="-120"/>
                  <a:ea typeface="標楷體" panose="03000509000000000000" pitchFamily="65" charset="-120"/>
                </a:rPr>
                <a:t>條第</a:t>
              </a:r>
              <a:r>
                <a:rPr lang="en-US" altLang="zh-TW" dirty="0" smtClean="0">
                  <a:solidFill>
                    <a:srgbClr val="0000CC"/>
                  </a:solidFill>
                  <a:latin typeface="標楷體" panose="03000509000000000000" pitchFamily="65" charset="-120"/>
                  <a:ea typeface="標楷體" panose="03000509000000000000" pitchFamily="65" charset="-120"/>
                </a:rPr>
                <a:t>2</a:t>
              </a:r>
              <a:r>
                <a:rPr lang="zh-TW" altLang="en-US" dirty="0" smtClean="0">
                  <a:solidFill>
                    <a:srgbClr val="0000CC"/>
                  </a:solidFill>
                  <a:latin typeface="標楷體" panose="03000509000000000000" pitchFamily="65" charset="-120"/>
                  <a:ea typeface="標楷體" panose="03000509000000000000" pitchFamily="65" charset="-120"/>
                </a:rPr>
                <a:t>項</a:t>
              </a:r>
              <a:r>
                <a:rPr lang="zh-TW" altLang="en-US" dirty="0">
                  <a:solidFill>
                    <a:srgbClr val="0000CC"/>
                  </a:solidFill>
                  <a:latin typeface="標楷體" panose="03000509000000000000" pitchFamily="65" charset="-120"/>
                  <a:ea typeface="標楷體" panose="03000509000000000000" pitchFamily="65" charset="-120"/>
                </a:rPr>
                <a:t>　</a:t>
              </a:r>
              <a:endParaRPr lang="en-US" altLang="zh-TW" dirty="0" smtClean="0">
                <a:solidFill>
                  <a:srgbClr val="0000CC"/>
                </a:solidFill>
                <a:latin typeface="標楷體" panose="03000509000000000000" pitchFamily="65" charset="-120"/>
                <a:ea typeface="標楷體" panose="03000509000000000000" pitchFamily="65" charset="-120"/>
              </a:endParaRPr>
            </a:p>
            <a:p>
              <a:r>
                <a:rPr lang="zh-TW" altLang="en-US" dirty="0" smtClean="0">
                  <a:solidFill>
                    <a:srgbClr val="0000CC"/>
                  </a:solidFill>
                  <a:latin typeface="標楷體" panose="03000509000000000000" pitchFamily="65" charset="-120"/>
                  <a:ea typeface="標楷體" panose="03000509000000000000" pitchFamily="65" charset="-120"/>
                </a:rPr>
                <a:t>前項所稱專家學者，</a:t>
              </a:r>
              <a:r>
                <a:rPr lang="zh-TW" altLang="en-US" dirty="0" smtClean="0">
                  <a:solidFill>
                    <a:srgbClr val="FF0000"/>
                  </a:solidFill>
                  <a:latin typeface="標楷體" panose="03000509000000000000" pitchFamily="65" charset="-120"/>
                  <a:ea typeface="標楷體" panose="03000509000000000000" pitchFamily="65" charset="-120"/>
                </a:rPr>
                <a:t>不得為政府機關之現職人員</a:t>
              </a:r>
              <a:r>
                <a:rPr lang="zh-TW" altLang="en-US" dirty="0" smtClean="0">
                  <a:solidFill>
                    <a:srgbClr val="0000CC"/>
                  </a:solidFill>
                  <a:latin typeface="標楷體" panose="03000509000000000000" pitchFamily="65" charset="-120"/>
                  <a:ea typeface="標楷體" panose="03000509000000000000" pitchFamily="65" charset="-120"/>
                </a:rPr>
                <a:t>。</a:t>
              </a:r>
              <a:endParaRPr lang="en-US" altLang="zh-TW" dirty="0" smtClean="0">
                <a:solidFill>
                  <a:srgbClr val="0000CC"/>
                </a:solidFill>
                <a:latin typeface="標楷體" panose="03000509000000000000" pitchFamily="65" charset="-120"/>
                <a:ea typeface="標楷體" panose="03000509000000000000" pitchFamily="65" charset="-120"/>
              </a:endParaRPr>
            </a:p>
            <a:p>
              <a:endParaRPr lang="en-US" altLang="zh-TW" dirty="0" smtClean="0">
                <a:solidFill>
                  <a:srgbClr val="0000CC"/>
                </a:solidFill>
                <a:latin typeface="標楷體" panose="03000509000000000000" pitchFamily="65" charset="-120"/>
                <a:ea typeface="標楷體" panose="03000509000000000000" pitchFamily="65" charset="-120"/>
              </a:endParaRPr>
            </a:p>
            <a:p>
              <a:r>
                <a:rPr lang="en-US" altLang="zh-TW" dirty="0" smtClean="0">
                  <a:solidFill>
                    <a:srgbClr val="0000CC"/>
                  </a:solidFill>
                  <a:latin typeface="標楷體" panose="03000509000000000000" pitchFamily="65" charset="-120"/>
                  <a:ea typeface="標楷體" panose="03000509000000000000" pitchFamily="65" charset="-120"/>
                </a:rPr>
                <a:t>108.8.5</a:t>
              </a:r>
              <a:r>
                <a:rPr lang="zh-TW" altLang="en-US" dirty="0" smtClean="0">
                  <a:solidFill>
                    <a:srgbClr val="0000CC"/>
                  </a:solidFill>
                  <a:latin typeface="標楷體" panose="03000509000000000000" pitchFamily="65" charset="-120"/>
                  <a:ea typeface="標楷體" panose="03000509000000000000" pitchFamily="65" charset="-120"/>
                </a:rPr>
                <a:t> 工程企字第</a:t>
              </a:r>
              <a:r>
                <a:rPr lang="en-US" altLang="zh-TW" dirty="0" smtClean="0">
                  <a:solidFill>
                    <a:srgbClr val="0000CC"/>
                  </a:solidFill>
                  <a:latin typeface="標楷體" panose="03000509000000000000" pitchFamily="65" charset="-120"/>
                  <a:ea typeface="標楷體" panose="03000509000000000000" pitchFamily="65" charset="-120"/>
                </a:rPr>
                <a:t>1080100628</a:t>
              </a:r>
              <a:r>
                <a:rPr lang="zh-TW" altLang="en-US" dirty="0" smtClean="0">
                  <a:solidFill>
                    <a:srgbClr val="0000CC"/>
                  </a:solidFill>
                  <a:latin typeface="標楷體" panose="03000509000000000000" pitchFamily="65" charset="-120"/>
                  <a:ea typeface="標楷體" panose="03000509000000000000" pitchFamily="65" charset="-120"/>
                </a:rPr>
                <a:t>號函</a:t>
              </a:r>
              <a:endParaRPr lang="en-US" altLang="zh-TW" dirty="0" smtClean="0">
                <a:solidFill>
                  <a:srgbClr val="0000CC"/>
                </a:solidFill>
                <a:latin typeface="標楷體" panose="03000509000000000000" pitchFamily="65" charset="-120"/>
                <a:ea typeface="標楷體" panose="03000509000000000000" pitchFamily="65" charset="-120"/>
              </a:endParaRPr>
            </a:p>
            <a:p>
              <a:r>
                <a:rPr lang="zh-TW" altLang="en-US" dirty="0" smtClean="0">
                  <a:solidFill>
                    <a:srgbClr val="0000CC"/>
                  </a:solidFill>
                  <a:latin typeface="標楷體" panose="03000509000000000000" pitchFamily="65" charset="-120"/>
                  <a:ea typeface="標楷體" panose="03000509000000000000" pitchFamily="65" charset="-120"/>
                </a:rPr>
                <a:t>專家學者不得為政府機關之現職人員，</a:t>
              </a:r>
              <a:r>
                <a:rPr lang="zh-TW" altLang="en-US" dirty="0" smtClean="0">
                  <a:solidFill>
                    <a:srgbClr val="FF0000"/>
                  </a:solidFill>
                  <a:latin typeface="標楷體" panose="03000509000000000000" pitchFamily="65" charset="-120"/>
                  <a:ea typeface="標楷體" panose="03000509000000000000" pitchFamily="65" charset="-120"/>
                </a:rPr>
                <a:t>排除對象不包括公立學校及公營事業</a:t>
              </a:r>
              <a:r>
                <a:rPr lang="zh-TW" altLang="en-US" dirty="0" smtClean="0">
                  <a:solidFill>
                    <a:srgbClr val="0000CC"/>
                  </a:solidFill>
                  <a:latin typeface="標楷體" panose="03000509000000000000" pitchFamily="65" charset="-120"/>
                  <a:ea typeface="標楷體" panose="03000509000000000000" pitchFamily="65" charset="-120"/>
                </a:rPr>
                <a:t>之現職人員。</a:t>
              </a:r>
              <a:endParaRPr lang="en-US" altLang="zh-TW" dirty="0" smtClean="0">
                <a:solidFill>
                  <a:srgbClr val="0000CC"/>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153408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ou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268463" y="549474"/>
            <a:ext cx="8784976" cy="1323439"/>
          </a:xfrm>
          <a:prstGeom prst="rect">
            <a:avLst/>
          </a:prstGeom>
          <a:noFill/>
        </p:spPr>
        <p:txBody>
          <a:bodyPr wrap="square" rtlCol="0">
            <a:spAutoFit/>
          </a:bodyPr>
          <a:lstStyle/>
          <a:p>
            <a:r>
              <a:rPr lang="zh-TW" altLang="en-US" sz="4000" dirty="0" smtClean="0">
                <a:latin typeface="標楷體" panose="03000509000000000000" pitchFamily="65" charset="-120"/>
                <a:ea typeface="標楷體" panose="03000509000000000000" pitchFamily="65" charset="-120"/>
              </a:rPr>
              <a:t>廠商開標時沒到場，但是需要議、減價該如何處理？</a:t>
            </a:r>
            <a:endParaRPr lang="zh-TW" altLang="en-US" sz="4000" dirty="0">
              <a:latin typeface="標楷體" panose="03000509000000000000" pitchFamily="65" charset="-120"/>
              <a:ea typeface="標楷體" panose="03000509000000000000" pitchFamily="65" charset="-120"/>
            </a:endParaRPr>
          </a:p>
        </p:txBody>
      </p:sp>
      <p:sp>
        <p:nvSpPr>
          <p:cNvPr id="2" name="文字方塊 1"/>
          <p:cNvSpPr txBox="1"/>
          <p:nvPr/>
        </p:nvSpPr>
        <p:spPr>
          <a:xfrm>
            <a:off x="2412479" y="1989634"/>
            <a:ext cx="8064896" cy="3293209"/>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投標須知規定：</a:t>
            </a:r>
            <a:endParaRPr lang="en-US" altLang="zh-TW" sz="2600" dirty="0" smtClean="0">
              <a:latin typeface="標楷體" panose="03000509000000000000" pitchFamily="65" charset="-120"/>
              <a:ea typeface="標楷體" panose="03000509000000000000" pitchFamily="65" charset="-120"/>
            </a:endParaRPr>
          </a:p>
          <a:p>
            <a:r>
              <a:rPr lang="zh-TW" altLang="zh-TW" sz="2600" dirty="0" smtClean="0">
                <a:latin typeface="標楷體" panose="03000509000000000000" pitchFamily="65" charset="-120"/>
                <a:ea typeface="標楷體" panose="03000509000000000000" pitchFamily="65" charset="-120"/>
              </a:rPr>
              <a:t>公開</a:t>
            </a:r>
            <a:r>
              <a:rPr lang="zh-TW" altLang="zh-TW" sz="2600" dirty="0">
                <a:latin typeface="標楷體" panose="03000509000000000000" pitchFamily="65" charset="-120"/>
                <a:ea typeface="標楷體" panose="03000509000000000000" pitchFamily="65" charset="-120"/>
              </a:rPr>
              <a:t>開標案件有權參加開標之每一投標廠商人數</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依採購法不公開或不限制廠商出席人數者免填</a:t>
            </a:r>
            <a:r>
              <a:rPr lang="en-US" altLang="zh-TW" sz="2600" dirty="0">
                <a:latin typeface="標楷體" panose="03000509000000000000" pitchFamily="65" charset="-120"/>
                <a:ea typeface="標楷體" panose="03000509000000000000" pitchFamily="65" charset="-120"/>
              </a:rPr>
              <a:t>)</a:t>
            </a:r>
            <a:r>
              <a:rPr lang="zh-TW" altLang="zh-TW" sz="2600" dirty="0">
                <a:latin typeface="標楷體" panose="03000509000000000000" pitchFamily="65" charset="-120"/>
                <a:ea typeface="標楷體" panose="03000509000000000000" pitchFamily="65" charset="-120"/>
              </a:rPr>
              <a:t>：</a:t>
            </a:r>
            <a:r>
              <a:rPr lang="zh-TW" altLang="zh-TW" sz="2600" b="1" dirty="0">
                <a:latin typeface="標楷體" panose="03000509000000000000" pitchFamily="65" charset="-120"/>
                <a:ea typeface="標楷體" panose="03000509000000000000" pitchFamily="65" charset="-120"/>
              </a:rPr>
              <a:t>至多</a:t>
            </a:r>
            <a:r>
              <a:rPr lang="en-US" altLang="zh-TW" sz="2600" b="1" dirty="0">
                <a:latin typeface="標楷體" panose="03000509000000000000" pitchFamily="65" charset="-120"/>
                <a:ea typeface="標楷體" panose="03000509000000000000" pitchFamily="65" charset="-120"/>
              </a:rPr>
              <a:t>2</a:t>
            </a:r>
            <a:r>
              <a:rPr lang="zh-TW" altLang="zh-TW" sz="2600" b="1" dirty="0">
                <a:latin typeface="標楷體" panose="03000509000000000000" pitchFamily="65" charset="-120"/>
                <a:ea typeface="標楷體" panose="03000509000000000000" pitchFamily="65" charset="-120"/>
              </a:rPr>
              <a:t>人</a:t>
            </a:r>
            <a:r>
              <a:rPr lang="zh-TW" altLang="zh-TW" sz="2600" dirty="0">
                <a:latin typeface="標楷體" panose="03000509000000000000" pitchFamily="65" charset="-120"/>
                <a:ea typeface="標楷體" panose="03000509000000000000" pitchFamily="65" charset="-120"/>
              </a:rPr>
              <a:t>。由負責人或攜帶授權書之委託代理人，攜帶身分證件及印鑑章前往，以備依本法第</a:t>
            </a:r>
            <a:r>
              <a:rPr lang="en-US" altLang="zh-TW" sz="2600" dirty="0">
                <a:latin typeface="標楷體" panose="03000509000000000000" pitchFamily="65" charset="-120"/>
                <a:ea typeface="標楷體" panose="03000509000000000000" pitchFamily="65" charset="-120"/>
              </a:rPr>
              <a:t>51</a:t>
            </a:r>
            <a:r>
              <a:rPr lang="zh-TW" altLang="zh-TW" sz="2600" dirty="0">
                <a:latin typeface="標楷體" panose="03000509000000000000" pitchFamily="65" charset="-120"/>
                <a:ea typeface="標楷體" panose="03000509000000000000" pitchFamily="65" charset="-120"/>
              </a:rPr>
              <a:t>條、第</a:t>
            </a:r>
            <a:r>
              <a:rPr lang="en-US" altLang="zh-TW" sz="2600" dirty="0">
                <a:latin typeface="標楷體" panose="03000509000000000000" pitchFamily="65" charset="-120"/>
                <a:ea typeface="標楷體" panose="03000509000000000000" pitchFamily="65" charset="-120"/>
              </a:rPr>
              <a:t>53</a:t>
            </a:r>
            <a:r>
              <a:rPr lang="zh-TW" altLang="zh-TW" sz="2600" dirty="0">
                <a:latin typeface="標楷體" panose="03000509000000000000" pitchFamily="65" charset="-120"/>
                <a:ea typeface="標楷體" panose="03000509000000000000" pitchFamily="65" charset="-120"/>
              </a:rPr>
              <a:t>條、第</a:t>
            </a:r>
            <a:r>
              <a:rPr lang="en-US" altLang="zh-TW" sz="2600" dirty="0">
                <a:latin typeface="標楷體" panose="03000509000000000000" pitchFamily="65" charset="-120"/>
                <a:ea typeface="標楷體" panose="03000509000000000000" pitchFamily="65" charset="-120"/>
              </a:rPr>
              <a:t>54</a:t>
            </a:r>
            <a:r>
              <a:rPr lang="zh-TW" altLang="zh-TW" sz="2600" dirty="0">
                <a:latin typeface="標楷體" panose="03000509000000000000" pitchFamily="65" charset="-120"/>
                <a:ea typeface="標楷體" panose="03000509000000000000" pitchFamily="65" charset="-120"/>
              </a:rPr>
              <a:t>條或第</a:t>
            </a:r>
            <a:r>
              <a:rPr lang="en-US" altLang="zh-TW" sz="2600" dirty="0">
                <a:latin typeface="標楷體" panose="03000509000000000000" pitchFamily="65" charset="-120"/>
                <a:ea typeface="標楷體" panose="03000509000000000000" pitchFamily="65" charset="-120"/>
              </a:rPr>
              <a:t>57</a:t>
            </a:r>
            <a:r>
              <a:rPr lang="zh-TW" altLang="zh-TW" sz="2600" dirty="0">
                <a:latin typeface="標楷體" panose="03000509000000000000" pitchFamily="65" charset="-120"/>
                <a:ea typeface="標楷體" panose="03000509000000000000" pitchFamily="65" charset="-120"/>
              </a:rPr>
              <a:t>條辦理時提出說明、減價、比減價格、協商、更改原報內容或重新報價，</a:t>
            </a:r>
            <a:r>
              <a:rPr lang="zh-TW" altLang="zh-TW" sz="2600" dirty="0">
                <a:solidFill>
                  <a:srgbClr val="FF0000"/>
                </a:solidFill>
                <a:latin typeface="標楷體" panose="03000509000000000000" pitchFamily="65" charset="-120"/>
                <a:ea typeface="標楷體" panose="03000509000000000000" pitchFamily="65" charset="-120"/>
              </a:rPr>
              <a:t>未派員到場辦理者，視同放棄處理，不另為</a:t>
            </a:r>
            <a:r>
              <a:rPr lang="zh-TW" altLang="zh-TW" sz="2600" dirty="0" smtClean="0">
                <a:solidFill>
                  <a:srgbClr val="FF0000"/>
                </a:solidFill>
                <a:latin typeface="標楷體" panose="03000509000000000000" pitchFamily="65" charset="-120"/>
                <a:ea typeface="標楷體" panose="03000509000000000000" pitchFamily="65" charset="-120"/>
              </a:rPr>
              <a:t>通知</a:t>
            </a:r>
            <a:endParaRPr lang="zh-TW" altLang="en-US" sz="26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903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006302" y="549474"/>
            <a:ext cx="8784976" cy="1323439"/>
          </a:xfrm>
          <a:prstGeom prst="rect">
            <a:avLst/>
          </a:prstGeom>
          <a:noFill/>
        </p:spPr>
        <p:txBody>
          <a:bodyPr wrap="square" rtlCol="0">
            <a:spAutoFit/>
          </a:bodyPr>
          <a:lstStyle/>
          <a:p>
            <a:r>
              <a:rPr lang="zh-TW" altLang="en-US" sz="4000" dirty="0" smtClean="0">
                <a:latin typeface="標楷體" panose="03000509000000000000" pitchFamily="65" charset="-120"/>
                <a:ea typeface="標楷體" panose="03000509000000000000" pitchFamily="65" charset="-120"/>
              </a:rPr>
              <a:t>廠商開標時到場，但臨時有事離開，需要議、減價時該如何處理？</a:t>
            </a:r>
            <a:endParaRPr lang="zh-TW" altLang="en-US" sz="4000" dirty="0">
              <a:latin typeface="標楷體" panose="03000509000000000000" pitchFamily="65" charset="-120"/>
              <a:ea typeface="標楷體" panose="03000509000000000000" pitchFamily="65" charset="-120"/>
            </a:endParaRPr>
          </a:p>
        </p:txBody>
      </p:sp>
      <p:sp>
        <p:nvSpPr>
          <p:cNvPr id="5" name="文字方塊 4"/>
          <p:cNvSpPr txBox="1"/>
          <p:nvPr/>
        </p:nvSpPr>
        <p:spPr>
          <a:xfrm>
            <a:off x="2484487" y="2133650"/>
            <a:ext cx="8064896" cy="2092881"/>
          </a:xfrm>
          <a:prstGeom prst="rect">
            <a:avLst/>
          </a:prstGeom>
          <a:noFill/>
        </p:spPr>
        <p:txBody>
          <a:bodyPr wrap="square" rtlCol="0">
            <a:spAutoFit/>
          </a:bodyPr>
          <a:lstStyle/>
          <a:p>
            <a:r>
              <a:rPr lang="zh-TW" altLang="en-US" sz="2600" dirty="0" smtClean="0">
                <a:latin typeface="標楷體" panose="03000509000000000000" pitchFamily="65" charset="-120"/>
                <a:ea typeface="標楷體" panose="03000509000000000000" pitchFamily="65" charset="-120"/>
              </a:rPr>
              <a:t>採購法第</a:t>
            </a:r>
            <a:r>
              <a:rPr lang="en-US" altLang="zh-TW" sz="2600" dirty="0" smtClean="0">
                <a:latin typeface="標楷體" panose="03000509000000000000" pitchFamily="65" charset="-120"/>
                <a:ea typeface="標楷體" panose="03000509000000000000" pitchFamily="65" charset="-120"/>
              </a:rPr>
              <a:t>60</a:t>
            </a:r>
            <a:r>
              <a:rPr lang="zh-TW" altLang="en-US" sz="2600" dirty="0" smtClean="0">
                <a:latin typeface="標楷體" panose="03000509000000000000" pitchFamily="65" charset="-120"/>
                <a:ea typeface="標楷體" panose="03000509000000000000" pitchFamily="65" charset="-120"/>
              </a:rPr>
              <a:t>條：</a:t>
            </a:r>
            <a:endParaRPr lang="en-US" altLang="zh-TW" sz="2600" dirty="0" smtClean="0">
              <a:latin typeface="標楷體" panose="03000509000000000000" pitchFamily="65" charset="-120"/>
              <a:ea typeface="標楷體" panose="03000509000000000000" pitchFamily="65" charset="-120"/>
            </a:endParaRPr>
          </a:p>
          <a:p>
            <a:r>
              <a:rPr lang="zh-TW" altLang="en-US" sz="2600" dirty="0" smtClean="0">
                <a:latin typeface="標楷體" panose="03000509000000000000" pitchFamily="65" charset="-120"/>
                <a:ea typeface="標楷體" panose="03000509000000000000" pitchFamily="65" charset="-120"/>
              </a:rPr>
              <a:t>機關辦理採購依第五十一條、第五十三條、第五十四條或第五十七條規定，通知廠商說明、減價、比減價格、協商、更改原報內容或重新報價，</a:t>
            </a:r>
            <a:r>
              <a:rPr lang="zh-TW" altLang="en-US" sz="2600" dirty="0" smtClean="0">
                <a:solidFill>
                  <a:srgbClr val="FF0000"/>
                </a:solidFill>
                <a:latin typeface="標楷體" panose="03000509000000000000" pitchFamily="65" charset="-120"/>
                <a:ea typeface="標楷體" panose="03000509000000000000" pitchFamily="65" charset="-120"/>
              </a:rPr>
              <a:t>廠商未依通知期限辦理者</a:t>
            </a:r>
            <a:r>
              <a:rPr lang="zh-TW" altLang="en-US" sz="2600" dirty="0" smtClean="0">
                <a:latin typeface="標楷體" panose="03000509000000000000" pitchFamily="65" charset="-120"/>
                <a:ea typeface="標楷體" panose="03000509000000000000" pitchFamily="65" charset="-120"/>
              </a:rPr>
              <a:t>，視同放棄。</a:t>
            </a:r>
            <a:endParaRPr lang="en-US" altLang="zh-TW" sz="26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9938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5"/>
          <p:cNvSpPr txBox="1">
            <a:spLocks noGrp="1" noChangeArrowheads="1"/>
          </p:cNvSpPr>
          <p:nvPr/>
        </p:nvSpPr>
        <p:spPr bwMode="auto">
          <a:xfrm>
            <a:off x="8550534" y="6351807"/>
            <a:ext cx="1901527" cy="45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algn="r"/>
            <a:fld id="{CB8A162E-75B7-434D-954C-3CF4C48CCD01}" type="slidenum">
              <a:rPr lang="en-US" altLang="zh-TW" sz="1397">
                <a:latin typeface="Arial" panose="020B0604020202020204" pitchFamily="34" charset="0"/>
                <a:ea typeface="標楷體" panose="03000509000000000000" pitchFamily="65" charset="-120"/>
              </a:rPr>
              <a:pPr algn="r"/>
              <a:t>29</a:t>
            </a:fld>
            <a:endParaRPr lang="en-US" altLang="zh-TW" sz="1397">
              <a:latin typeface="Arial" panose="020B0604020202020204" pitchFamily="34" charset="0"/>
              <a:ea typeface="標楷體" panose="03000509000000000000" pitchFamily="65" charset="-120"/>
            </a:endParaRPr>
          </a:p>
        </p:txBody>
      </p:sp>
      <p:sp>
        <p:nvSpPr>
          <p:cNvPr id="41987" name="Rectangle 3"/>
          <p:cNvSpPr>
            <a:spLocks noGrp="1" noChangeArrowheads="1"/>
          </p:cNvSpPr>
          <p:nvPr>
            <p:ph type="title" idx="4294967295"/>
          </p:nvPr>
        </p:nvSpPr>
        <p:spPr>
          <a:xfrm>
            <a:off x="1521221" y="166795"/>
            <a:ext cx="8556873" cy="760611"/>
          </a:xfrm>
        </p:spPr>
        <p:txBody>
          <a:bodyPr rtlCol="0">
            <a:noAutofit/>
          </a:bodyPr>
          <a:lstStyle/>
          <a:p>
            <a:pPr>
              <a:defRPr/>
            </a:pPr>
            <a:r>
              <a:rPr lang="zh-TW" altLang="en-US" sz="4791" b="1" dirty="0">
                <a:latin typeface="+mj-ea"/>
              </a:rPr>
              <a:t>流程簡圖</a:t>
            </a:r>
          </a:p>
        </p:txBody>
      </p:sp>
      <p:sp>
        <p:nvSpPr>
          <p:cNvPr id="59396" name="Text Box 38"/>
          <p:cNvSpPr txBox="1">
            <a:spLocks noChangeArrowheads="1"/>
          </p:cNvSpPr>
          <p:nvPr/>
        </p:nvSpPr>
        <p:spPr bwMode="auto">
          <a:xfrm>
            <a:off x="8314428" y="5481861"/>
            <a:ext cx="1652744" cy="46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latin typeface="Times New Roman" panose="02020603050405020304" pitchFamily="18" charset="0"/>
              <a:ea typeface="標楷體" panose="03000509000000000000" pitchFamily="65" charset="-120"/>
            </a:endParaRPr>
          </a:p>
        </p:txBody>
      </p:sp>
      <p:sp>
        <p:nvSpPr>
          <p:cNvPr id="59397" name="Text Box 40">
            <a:hlinkClick r:id="rId3" action="ppaction://hlinkpres?slideindex=1&amp;slidetitle="/>
          </p:cNvPr>
          <p:cNvSpPr txBox="1">
            <a:spLocks noChangeArrowheads="1"/>
          </p:cNvSpPr>
          <p:nvPr/>
        </p:nvSpPr>
        <p:spPr bwMode="auto">
          <a:xfrm>
            <a:off x="2019448" y="1076654"/>
            <a:ext cx="737766" cy="1925296"/>
          </a:xfrm>
          <a:prstGeom prst="rect">
            <a:avLst/>
          </a:prstGeom>
          <a:solidFill>
            <a:srgbClr val="CCFFFF">
              <a:alpha val="45097"/>
            </a:srgbClr>
          </a:solidFill>
          <a:ln w="22225">
            <a:solidFill>
              <a:srgbClr val="33CCFF"/>
            </a:solidFill>
            <a:miter lim="800000"/>
            <a:headEnd/>
            <a:tailEnd/>
          </a:ln>
        </p:spPr>
        <p:txBody>
          <a:bodyPr vert="eaVert">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3594">
                <a:latin typeface="Times New Roman" panose="02020603050405020304" pitchFamily="18" charset="0"/>
                <a:ea typeface="標楷體" panose="03000509000000000000" pitchFamily="65" charset="-120"/>
              </a:rPr>
              <a:t>最低標</a:t>
            </a:r>
          </a:p>
        </p:txBody>
      </p:sp>
      <p:sp>
        <p:nvSpPr>
          <p:cNvPr id="59398" name="Text Box 41">
            <a:hlinkClick r:id="rId4" action="ppaction://hlinkpres?slideindex=1&amp;slidetitle="/>
          </p:cNvPr>
          <p:cNvSpPr txBox="1">
            <a:spLocks noChangeArrowheads="1"/>
          </p:cNvSpPr>
          <p:nvPr/>
        </p:nvSpPr>
        <p:spPr bwMode="auto">
          <a:xfrm>
            <a:off x="9269022" y="1076656"/>
            <a:ext cx="737766" cy="1941142"/>
          </a:xfrm>
          <a:prstGeom prst="rect">
            <a:avLst/>
          </a:prstGeom>
          <a:solidFill>
            <a:srgbClr val="CCFFFF">
              <a:alpha val="49019"/>
            </a:srgbClr>
          </a:solidFill>
          <a:ln w="22225">
            <a:solidFill>
              <a:srgbClr val="33CCFF"/>
            </a:solidFill>
            <a:miter lim="800000"/>
            <a:headEnd/>
            <a:tailEnd/>
          </a:ln>
        </p:spPr>
        <p:txBody>
          <a:bodyPr vert="eaVert">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3594">
                <a:latin typeface="Times New Roman" panose="02020603050405020304" pitchFamily="18" charset="0"/>
                <a:ea typeface="標楷體" panose="03000509000000000000" pitchFamily="65" charset="-120"/>
              </a:rPr>
              <a:t>最有利標</a:t>
            </a:r>
          </a:p>
        </p:txBody>
      </p:sp>
      <p:grpSp>
        <p:nvGrpSpPr>
          <p:cNvPr id="2" name="Group 7"/>
          <p:cNvGrpSpPr>
            <a:grpSpLocks/>
          </p:cNvGrpSpPr>
          <p:nvPr/>
        </p:nvGrpSpPr>
        <p:grpSpPr bwMode="auto">
          <a:xfrm>
            <a:off x="3303871" y="934041"/>
            <a:ext cx="2079037" cy="5847197"/>
            <a:chOff x="1214404" y="0"/>
            <a:chExt cx="2082834" cy="5857875"/>
          </a:xfrm>
        </p:grpSpPr>
        <p:sp>
          <p:nvSpPr>
            <p:cNvPr id="59420" name="AutoShape 4"/>
            <p:cNvSpPr>
              <a:spLocks noChangeArrowheads="1"/>
            </p:cNvSpPr>
            <p:nvPr/>
          </p:nvSpPr>
          <p:spPr bwMode="auto">
            <a:xfrm rot="5400000">
              <a:off x="1643029" y="-428625"/>
              <a:ext cx="1214437" cy="2071687"/>
            </a:xfrm>
            <a:prstGeom prst="homePlate">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21" name="AutoShape 5"/>
            <p:cNvSpPr>
              <a:spLocks noChangeArrowheads="1"/>
            </p:cNvSpPr>
            <p:nvPr/>
          </p:nvSpPr>
          <p:spPr bwMode="auto">
            <a:xfrm rot="5400000">
              <a:off x="1684338" y="530225"/>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22" name="AutoShape 5"/>
            <p:cNvSpPr>
              <a:spLocks noChangeArrowheads="1"/>
            </p:cNvSpPr>
            <p:nvPr/>
          </p:nvSpPr>
          <p:spPr bwMode="auto">
            <a:xfrm rot="5400000">
              <a:off x="1684338" y="1458912"/>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23" name="AutoShape 5"/>
            <p:cNvSpPr>
              <a:spLocks noChangeArrowheads="1"/>
            </p:cNvSpPr>
            <p:nvPr/>
          </p:nvSpPr>
          <p:spPr bwMode="auto">
            <a:xfrm rot="5400000">
              <a:off x="1684338" y="4244975"/>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24" name="文字方塊 75"/>
            <p:cNvSpPr txBox="1">
              <a:spLocks noChangeArrowheads="1"/>
            </p:cNvSpPr>
            <p:nvPr/>
          </p:nvSpPr>
          <p:spPr bwMode="auto">
            <a:xfrm>
              <a:off x="1428750" y="28575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招標前作業</a:t>
              </a:r>
            </a:p>
          </p:txBody>
        </p:sp>
        <p:sp>
          <p:nvSpPr>
            <p:cNvPr id="59425" name="文字方塊 76"/>
            <p:cNvSpPr txBox="1">
              <a:spLocks noChangeArrowheads="1"/>
            </p:cNvSpPr>
            <p:nvPr/>
          </p:nvSpPr>
          <p:spPr bwMode="auto">
            <a:xfrm>
              <a:off x="1428750" y="142875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公告</a:t>
              </a:r>
            </a:p>
          </p:txBody>
        </p:sp>
        <p:sp>
          <p:nvSpPr>
            <p:cNvPr id="59426" name="文字方塊 78"/>
            <p:cNvSpPr txBox="1">
              <a:spLocks noChangeArrowheads="1"/>
            </p:cNvSpPr>
            <p:nvPr/>
          </p:nvSpPr>
          <p:spPr bwMode="auto">
            <a:xfrm>
              <a:off x="1214438" y="2286000"/>
              <a:ext cx="207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開標、審資格</a:t>
              </a:r>
            </a:p>
          </p:txBody>
        </p:sp>
        <p:sp>
          <p:nvSpPr>
            <p:cNvPr id="59427" name="文字方塊 79"/>
            <p:cNvSpPr txBox="1">
              <a:spLocks noChangeArrowheads="1"/>
            </p:cNvSpPr>
            <p:nvPr/>
          </p:nvSpPr>
          <p:spPr bwMode="auto">
            <a:xfrm>
              <a:off x="1428750" y="514350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決標</a:t>
              </a:r>
            </a:p>
          </p:txBody>
        </p:sp>
        <p:sp>
          <p:nvSpPr>
            <p:cNvPr id="59428" name="AutoShape 5"/>
            <p:cNvSpPr>
              <a:spLocks noChangeArrowheads="1"/>
            </p:cNvSpPr>
            <p:nvPr/>
          </p:nvSpPr>
          <p:spPr bwMode="auto">
            <a:xfrm rot="5400000">
              <a:off x="1684338" y="2387600"/>
              <a:ext cx="1143000" cy="2082800"/>
            </a:xfrm>
            <a:prstGeom prst="chevron">
              <a:avLst>
                <a:gd name="adj" fmla="val 25000"/>
              </a:avLst>
            </a:prstGeom>
            <a:solidFill>
              <a:srgbClr val="FFFF99"/>
            </a:solidFill>
            <a:ln w="34925">
              <a:solidFill>
                <a:schemeClr val="tx1"/>
              </a:solidFill>
              <a:prstDash val="sysDot"/>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29" name="AutoShape 5"/>
            <p:cNvSpPr>
              <a:spLocks noChangeArrowheads="1"/>
            </p:cNvSpPr>
            <p:nvPr/>
          </p:nvSpPr>
          <p:spPr bwMode="auto">
            <a:xfrm rot="5400000">
              <a:off x="1684338" y="3316287"/>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30" name="文字方塊 77"/>
            <p:cNvSpPr txBox="1">
              <a:spLocks noChangeArrowheads="1"/>
            </p:cNvSpPr>
            <p:nvPr/>
          </p:nvSpPr>
          <p:spPr bwMode="auto">
            <a:xfrm>
              <a:off x="1500188" y="4143375"/>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比減價格</a:t>
              </a:r>
            </a:p>
          </p:txBody>
        </p:sp>
        <p:sp>
          <p:nvSpPr>
            <p:cNvPr id="59431" name="文字方塊 80"/>
            <p:cNvSpPr txBox="1">
              <a:spLocks noChangeArrowheads="1"/>
            </p:cNvSpPr>
            <p:nvPr/>
          </p:nvSpPr>
          <p:spPr bwMode="auto">
            <a:xfrm>
              <a:off x="1392997" y="3214686"/>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dirty="0"/>
                <a:t>審規格</a:t>
              </a:r>
            </a:p>
          </p:txBody>
        </p:sp>
        <p:sp>
          <p:nvSpPr>
            <p:cNvPr id="59432" name="文字方塊 78"/>
            <p:cNvSpPr txBox="1">
              <a:spLocks noChangeArrowheads="1"/>
            </p:cNvSpPr>
            <p:nvPr/>
          </p:nvSpPr>
          <p:spPr bwMode="auto">
            <a:xfrm>
              <a:off x="1214438" y="2286000"/>
              <a:ext cx="207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開標、審資格</a:t>
              </a:r>
            </a:p>
          </p:txBody>
        </p:sp>
      </p:grpSp>
      <p:grpSp>
        <p:nvGrpSpPr>
          <p:cNvPr id="3" name="Group 22"/>
          <p:cNvGrpSpPr>
            <a:grpSpLocks/>
          </p:cNvGrpSpPr>
          <p:nvPr/>
        </p:nvGrpSpPr>
        <p:grpSpPr bwMode="auto">
          <a:xfrm>
            <a:off x="6325748" y="862733"/>
            <a:ext cx="3609733" cy="5847197"/>
            <a:chOff x="0" y="0"/>
            <a:chExt cx="3616325" cy="5857875"/>
          </a:xfrm>
        </p:grpSpPr>
        <p:sp>
          <p:nvSpPr>
            <p:cNvPr id="59404" name="Text Box 40"/>
            <p:cNvSpPr txBox="1">
              <a:spLocks noChangeArrowheads="1"/>
            </p:cNvSpPr>
            <p:nvPr/>
          </p:nvSpPr>
          <p:spPr bwMode="auto">
            <a:xfrm>
              <a:off x="3000418" y="2286000"/>
              <a:ext cx="615907" cy="3024187"/>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tabLst>
                  <a:tab pos="2065338" algn="l"/>
                </a:tabLst>
                <a:defRPr kumimoji="1">
                  <a:solidFill>
                    <a:schemeClr val="tx1"/>
                  </a:solidFill>
                  <a:latin typeface="Tahoma" panose="020B0604030504040204" pitchFamily="34" charset="0"/>
                  <a:ea typeface="新細明體" panose="02020500000000000000" pitchFamily="18" charset="-120"/>
                </a:defRPr>
              </a:lvl1pPr>
              <a:lvl2pPr marL="742950" indent="-285750">
                <a:tabLst>
                  <a:tab pos="2065338" algn="l"/>
                </a:tabLst>
                <a:defRPr kumimoji="1">
                  <a:solidFill>
                    <a:schemeClr val="tx1"/>
                  </a:solidFill>
                  <a:latin typeface="Tahoma" panose="020B0604030504040204" pitchFamily="34" charset="0"/>
                  <a:ea typeface="新細明體" panose="02020500000000000000" pitchFamily="18" charset="-120"/>
                </a:defRPr>
              </a:lvl2pPr>
              <a:lvl3pPr marL="1143000" indent="-228600">
                <a:tabLst>
                  <a:tab pos="2065338" algn="l"/>
                </a:tabLst>
                <a:defRPr kumimoji="1">
                  <a:solidFill>
                    <a:schemeClr val="tx1"/>
                  </a:solidFill>
                  <a:latin typeface="Tahoma" panose="020B0604030504040204" pitchFamily="34" charset="0"/>
                  <a:ea typeface="新細明體" panose="02020500000000000000" pitchFamily="18" charset="-120"/>
                </a:defRPr>
              </a:lvl3pPr>
              <a:lvl4pPr marL="1600200" indent="-228600">
                <a:tabLst>
                  <a:tab pos="2065338" algn="l"/>
                </a:tabLst>
                <a:defRPr kumimoji="1">
                  <a:solidFill>
                    <a:schemeClr val="tx1"/>
                  </a:solidFill>
                  <a:latin typeface="Tahoma" panose="020B0604030504040204" pitchFamily="34" charset="0"/>
                  <a:ea typeface="新細明體" panose="02020500000000000000" pitchFamily="18" charset="-120"/>
                </a:defRPr>
              </a:lvl4pPr>
              <a:lvl5pPr marL="2057400" indent="-228600">
                <a:tabLst>
                  <a:tab pos="2065338" algn="l"/>
                </a:tabLst>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tabLst>
                  <a:tab pos="2065338" algn="l"/>
                </a:tabLs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tabLst>
                  <a:tab pos="2065338" algn="l"/>
                </a:tabLs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tabLst>
                  <a:tab pos="2065338" algn="l"/>
                </a:tabLs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tabLst>
                  <a:tab pos="2065338" algn="l"/>
                </a:tabLst>
                <a:defRPr kumimoji="1">
                  <a:solidFill>
                    <a:schemeClr val="tx1"/>
                  </a:solidFill>
                  <a:latin typeface="Tahoma" panose="020B0604030504040204" pitchFamily="34" charset="0"/>
                  <a:ea typeface="新細明體" panose="02020500000000000000" pitchFamily="18" charset="-120"/>
                </a:defRPr>
              </a:lvl9pPr>
            </a:lstStyle>
            <a:p>
              <a:r>
                <a:rPr lang="zh-TW" altLang="en-US" sz="2795">
                  <a:latin typeface="Times New Roman" panose="02020603050405020304" pitchFamily="18" charset="0"/>
                  <a:ea typeface="標楷體" panose="03000509000000000000" pitchFamily="65" charset="-120"/>
                </a:rPr>
                <a:t>評選機制找最好的</a:t>
              </a:r>
            </a:p>
          </p:txBody>
        </p:sp>
        <p:sp>
          <p:nvSpPr>
            <p:cNvPr id="59405" name="AutoShape 7">
              <a:hlinkClick r:id="rId5" action="ppaction://hlinkpres?slideindex=1&amp;slidetitle="/>
            </p:cNvPr>
            <p:cNvSpPr>
              <a:spLocks noChangeArrowheads="1"/>
            </p:cNvSpPr>
            <p:nvPr/>
          </p:nvSpPr>
          <p:spPr bwMode="auto">
            <a:xfrm rot="5400000">
              <a:off x="2220878" y="3065450"/>
              <a:ext cx="492125" cy="504825"/>
            </a:xfrm>
            <a:prstGeom prst="triangle">
              <a:avLst>
                <a:gd name="adj" fmla="val 50157"/>
              </a:avLst>
            </a:prstGeom>
            <a:solidFill>
              <a:srgbClr val="0000FF">
                <a:alpha val="83136"/>
              </a:srgbClr>
            </a:solidFill>
            <a:ln w="47625">
              <a:solidFill>
                <a:srgbClr val="800000"/>
              </a:solidFill>
              <a:miter lim="800000"/>
              <a:headEnd/>
              <a:tailEnd/>
            </a:ln>
          </p:spPr>
          <p:txBody>
            <a:bodyPr rot="10800000" vert="eaVert"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06" name="AutoShape 4"/>
            <p:cNvSpPr>
              <a:spLocks noChangeArrowheads="1"/>
            </p:cNvSpPr>
            <p:nvPr/>
          </p:nvSpPr>
          <p:spPr bwMode="auto">
            <a:xfrm rot="5400000">
              <a:off x="428625" y="-428625"/>
              <a:ext cx="1214437" cy="2071687"/>
            </a:xfrm>
            <a:prstGeom prst="homePlate">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07" name="AutoShape 5"/>
            <p:cNvSpPr>
              <a:spLocks noChangeArrowheads="1"/>
            </p:cNvSpPr>
            <p:nvPr/>
          </p:nvSpPr>
          <p:spPr bwMode="auto">
            <a:xfrm rot="5400000">
              <a:off x="469900" y="530225"/>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08" name="AutoShape 5"/>
            <p:cNvSpPr>
              <a:spLocks noChangeArrowheads="1"/>
            </p:cNvSpPr>
            <p:nvPr/>
          </p:nvSpPr>
          <p:spPr bwMode="auto">
            <a:xfrm rot="5400000">
              <a:off x="469900" y="1458912"/>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09" name="AutoShape 5"/>
            <p:cNvSpPr>
              <a:spLocks noChangeArrowheads="1"/>
            </p:cNvSpPr>
            <p:nvPr/>
          </p:nvSpPr>
          <p:spPr bwMode="auto">
            <a:xfrm rot="5400000">
              <a:off x="469900" y="2387600"/>
              <a:ext cx="1143000" cy="2082800"/>
            </a:xfrm>
            <a:prstGeom prst="chevron">
              <a:avLst>
                <a:gd name="adj" fmla="val 25000"/>
              </a:avLst>
            </a:prstGeom>
            <a:solidFill>
              <a:srgbClr val="FFC000"/>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10" name="AutoShape 5"/>
            <p:cNvSpPr>
              <a:spLocks noChangeArrowheads="1"/>
            </p:cNvSpPr>
            <p:nvPr/>
          </p:nvSpPr>
          <p:spPr bwMode="auto">
            <a:xfrm rot="5400000">
              <a:off x="469900" y="3316287"/>
              <a:ext cx="1143000" cy="2082800"/>
            </a:xfrm>
            <a:prstGeom prst="chevron">
              <a:avLst>
                <a:gd name="adj" fmla="val 25000"/>
              </a:avLst>
            </a:prstGeom>
            <a:solidFill>
              <a:srgbClr val="FFC000"/>
            </a:solidFill>
            <a:ln w="34925">
              <a:solidFill>
                <a:schemeClr val="tx1"/>
              </a:solidFill>
              <a:prstDash val="sysDot"/>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11" name="AutoShape 5"/>
            <p:cNvSpPr>
              <a:spLocks noChangeArrowheads="1"/>
            </p:cNvSpPr>
            <p:nvPr/>
          </p:nvSpPr>
          <p:spPr bwMode="auto">
            <a:xfrm rot="5400000">
              <a:off x="469900" y="4244975"/>
              <a:ext cx="1143000" cy="2082800"/>
            </a:xfrm>
            <a:prstGeom prst="chevron">
              <a:avLst>
                <a:gd name="adj" fmla="val 25000"/>
              </a:avLst>
            </a:prstGeom>
            <a:solidFill>
              <a:srgbClr val="FFFF99"/>
            </a:solidFill>
            <a:ln w="34925">
              <a:solidFill>
                <a:schemeClr val="tx1"/>
              </a:solidFill>
              <a:miter lim="800000"/>
              <a:headEnd/>
              <a:tailEnd/>
            </a:ln>
          </p:spPr>
          <p:txBody>
            <a:bodyPr wrap="none" anchor="ct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endParaRPr lang="zh-TW" altLang="en-US" sz="2396"/>
            </a:p>
          </p:txBody>
        </p:sp>
        <p:sp>
          <p:nvSpPr>
            <p:cNvPr id="59412" name="文字方塊 75"/>
            <p:cNvSpPr txBox="1">
              <a:spLocks noChangeArrowheads="1"/>
            </p:cNvSpPr>
            <p:nvPr/>
          </p:nvSpPr>
          <p:spPr bwMode="auto">
            <a:xfrm>
              <a:off x="214312" y="28575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招標前作業</a:t>
              </a:r>
            </a:p>
          </p:txBody>
        </p:sp>
        <p:sp>
          <p:nvSpPr>
            <p:cNvPr id="59413" name="文字方塊 76"/>
            <p:cNvSpPr txBox="1">
              <a:spLocks noChangeArrowheads="1"/>
            </p:cNvSpPr>
            <p:nvPr/>
          </p:nvSpPr>
          <p:spPr bwMode="auto">
            <a:xfrm>
              <a:off x="214312" y="142875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公告</a:t>
              </a:r>
            </a:p>
          </p:txBody>
        </p:sp>
        <p:sp>
          <p:nvSpPr>
            <p:cNvPr id="59414" name="文字方塊 77"/>
            <p:cNvSpPr txBox="1">
              <a:spLocks noChangeArrowheads="1"/>
            </p:cNvSpPr>
            <p:nvPr/>
          </p:nvSpPr>
          <p:spPr bwMode="auto">
            <a:xfrm>
              <a:off x="47257" y="4126753"/>
              <a:ext cx="2024430" cy="4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dirty="0" smtClean="0"/>
                <a:t>議價或不議價</a:t>
              </a:r>
              <a:endParaRPr lang="zh-TW" altLang="en-US" sz="2396" dirty="0"/>
            </a:p>
          </p:txBody>
        </p:sp>
        <p:sp>
          <p:nvSpPr>
            <p:cNvPr id="59415" name="文字方塊 79"/>
            <p:cNvSpPr txBox="1">
              <a:spLocks noChangeArrowheads="1"/>
            </p:cNvSpPr>
            <p:nvPr/>
          </p:nvSpPr>
          <p:spPr bwMode="auto">
            <a:xfrm>
              <a:off x="214312" y="514350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決標</a:t>
              </a:r>
            </a:p>
          </p:txBody>
        </p:sp>
        <p:sp>
          <p:nvSpPr>
            <p:cNvPr id="59416" name="文字方塊 80"/>
            <p:cNvSpPr txBox="1">
              <a:spLocks noChangeArrowheads="1"/>
            </p:cNvSpPr>
            <p:nvPr/>
          </p:nvSpPr>
          <p:spPr bwMode="auto">
            <a:xfrm>
              <a:off x="285750" y="3143250"/>
              <a:ext cx="1714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dirty="0"/>
                <a:t>評選會議</a:t>
              </a:r>
            </a:p>
          </p:txBody>
        </p:sp>
        <p:sp>
          <p:nvSpPr>
            <p:cNvPr id="59417" name="文字方塊 78"/>
            <p:cNvSpPr txBox="1">
              <a:spLocks noChangeArrowheads="1"/>
            </p:cNvSpPr>
            <p:nvPr/>
          </p:nvSpPr>
          <p:spPr bwMode="auto">
            <a:xfrm>
              <a:off x="0" y="2286000"/>
              <a:ext cx="2071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r>
                <a:rPr lang="zh-TW" altLang="en-US" sz="2396"/>
                <a:t>開標、審資格</a:t>
              </a:r>
            </a:p>
          </p:txBody>
        </p:sp>
      </p:grpSp>
    </p:spTree>
    <p:extLst>
      <p:ext uri="{BB962C8B-B14F-4D97-AF65-F5344CB8AC3E}">
        <p14:creationId xmlns:p14="http://schemas.microsoft.com/office/powerpoint/2010/main" val="130078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henying0907 29"/>
          <p:cNvSpPr/>
          <p:nvPr/>
        </p:nvSpPr>
        <p:spPr>
          <a:xfrm rot="6300000">
            <a:off x="5065302" y="-1601502"/>
            <a:ext cx="2104708" cy="7789763"/>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 fmla="*/ 14798 w 19871"/>
              <a:gd name="connsiteY0" fmla="*/ 0 h 22890"/>
              <a:gd name="connsiteX1" fmla="*/ 0 w 19871"/>
              <a:gd name="connsiteY1" fmla="*/ 3828 h 22890"/>
              <a:gd name="connsiteX2" fmla="*/ 4463 w 19871"/>
              <a:gd name="connsiteY2" fmla="*/ 22890 h 22890"/>
              <a:gd name="connsiteX3" fmla="*/ 19871 w 19871"/>
              <a:gd name="connsiteY3" fmla="*/ 20067 h 22890"/>
              <a:gd name="connsiteX4" fmla="*/ 17450 w 19871"/>
              <a:gd name="connsiteY4" fmla="*/ 10038 h 22890"/>
              <a:gd name="connsiteX5" fmla="*/ 14798 w 19871"/>
              <a:gd name="connsiteY5" fmla="*/ 0 h 22890"/>
              <a:gd name="connsiteX0" fmla="*/ 14798 w 19871"/>
              <a:gd name="connsiteY0" fmla="*/ 0 h 22785"/>
              <a:gd name="connsiteX1" fmla="*/ 0 w 19871"/>
              <a:gd name="connsiteY1" fmla="*/ 3828 h 22785"/>
              <a:gd name="connsiteX2" fmla="*/ 5300 w 19871"/>
              <a:gd name="connsiteY2" fmla="*/ 22785 h 22785"/>
              <a:gd name="connsiteX3" fmla="*/ 19871 w 19871"/>
              <a:gd name="connsiteY3" fmla="*/ 20067 h 22785"/>
              <a:gd name="connsiteX4" fmla="*/ 17450 w 19871"/>
              <a:gd name="connsiteY4" fmla="*/ 10038 h 22785"/>
              <a:gd name="connsiteX5" fmla="*/ 14798 w 19871"/>
              <a:gd name="connsiteY5" fmla="*/ 0 h 22785"/>
              <a:gd name="connsiteX0" fmla="*/ 14798 w 19871"/>
              <a:gd name="connsiteY0" fmla="*/ 0 h 23019"/>
              <a:gd name="connsiteX1" fmla="*/ 0 w 19871"/>
              <a:gd name="connsiteY1" fmla="*/ 3828 h 23019"/>
              <a:gd name="connsiteX2" fmla="*/ 5152 w 19871"/>
              <a:gd name="connsiteY2" fmla="*/ 23019 h 23019"/>
              <a:gd name="connsiteX3" fmla="*/ 19871 w 19871"/>
              <a:gd name="connsiteY3" fmla="*/ 20067 h 23019"/>
              <a:gd name="connsiteX4" fmla="*/ 17450 w 19871"/>
              <a:gd name="connsiteY4" fmla="*/ 10038 h 23019"/>
              <a:gd name="connsiteX5" fmla="*/ 14798 w 19871"/>
              <a:gd name="connsiteY5" fmla="*/ 0 h 23019"/>
              <a:gd name="connsiteX0" fmla="*/ 14798 w 20350"/>
              <a:gd name="connsiteY0" fmla="*/ 0 h 23019"/>
              <a:gd name="connsiteX1" fmla="*/ 0 w 20350"/>
              <a:gd name="connsiteY1" fmla="*/ 3828 h 23019"/>
              <a:gd name="connsiteX2" fmla="*/ 5152 w 20350"/>
              <a:gd name="connsiteY2" fmla="*/ 23019 h 23019"/>
              <a:gd name="connsiteX3" fmla="*/ 20350 w 20350"/>
              <a:gd name="connsiteY3" fmla="*/ 19851 h 23019"/>
              <a:gd name="connsiteX4" fmla="*/ 17450 w 20350"/>
              <a:gd name="connsiteY4" fmla="*/ 10038 h 23019"/>
              <a:gd name="connsiteX5" fmla="*/ 14798 w 20350"/>
              <a:gd name="connsiteY5" fmla="*/ 0 h 23019"/>
              <a:gd name="connsiteX0" fmla="*/ 14798 w 20350"/>
              <a:gd name="connsiteY0" fmla="*/ 0 h 23019"/>
              <a:gd name="connsiteX1" fmla="*/ 0 w 20350"/>
              <a:gd name="connsiteY1" fmla="*/ 3828 h 23019"/>
              <a:gd name="connsiteX2" fmla="*/ 5152 w 20350"/>
              <a:gd name="connsiteY2" fmla="*/ 23019 h 23019"/>
              <a:gd name="connsiteX3" fmla="*/ 20350 w 20350"/>
              <a:gd name="connsiteY3" fmla="*/ 19851 h 23019"/>
              <a:gd name="connsiteX4" fmla="*/ 17450 w 20350"/>
              <a:gd name="connsiteY4" fmla="*/ 10038 h 23019"/>
              <a:gd name="connsiteX5" fmla="*/ 14798 w 20350"/>
              <a:gd name="connsiteY5" fmla="*/ 0 h 23019"/>
              <a:gd name="connsiteX0" fmla="*/ 14798 w 20370"/>
              <a:gd name="connsiteY0" fmla="*/ 0 h 23019"/>
              <a:gd name="connsiteX1" fmla="*/ 0 w 20370"/>
              <a:gd name="connsiteY1" fmla="*/ 3828 h 23019"/>
              <a:gd name="connsiteX2" fmla="*/ 5152 w 20370"/>
              <a:gd name="connsiteY2" fmla="*/ 23019 h 23019"/>
              <a:gd name="connsiteX3" fmla="*/ 20370 w 20370"/>
              <a:gd name="connsiteY3" fmla="*/ 19550 h 23019"/>
              <a:gd name="connsiteX4" fmla="*/ 17450 w 20370"/>
              <a:gd name="connsiteY4" fmla="*/ 10038 h 23019"/>
              <a:gd name="connsiteX5" fmla="*/ 14798 w 20370"/>
              <a:gd name="connsiteY5" fmla="*/ 0 h 23019"/>
              <a:gd name="connsiteX0" fmla="*/ 14798 w 20370"/>
              <a:gd name="connsiteY0" fmla="*/ 0 h 23019"/>
              <a:gd name="connsiteX1" fmla="*/ 0 w 20370"/>
              <a:gd name="connsiteY1" fmla="*/ 3828 h 23019"/>
              <a:gd name="connsiteX2" fmla="*/ 5152 w 20370"/>
              <a:gd name="connsiteY2" fmla="*/ 23019 h 23019"/>
              <a:gd name="connsiteX3" fmla="*/ 20370 w 20370"/>
              <a:gd name="connsiteY3" fmla="*/ 19550 h 23019"/>
              <a:gd name="connsiteX4" fmla="*/ 17754 w 20370"/>
              <a:gd name="connsiteY4" fmla="*/ 9964 h 23019"/>
              <a:gd name="connsiteX5" fmla="*/ 14798 w 20370"/>
              <a:gd name="connsiteY5" fmla="*/ 0 h 23019"/>
              <a:gd name="connsiteX0" fmla="*/ 14907 w 20370"/>
              <a:gd name="connsiteY0" fmla="*/ 0 h 22650"/>
              <a:gd name="connsiteX1" fmla="*/ 0 w 20370"/>
              <a:gd name="connsiteY1" fmla="*/ 3459 h 22650"/>
              <a:gd name="connsiteX2" fmla="*/ 5152 w 20370"/>
              <a:gd name="connsiteY2" fmla="*/ 22650 h 22650"/>
              <a:gd name="connsiteX3" fmla="*/ 20370 w 20370"/>
              <a:gd name="connsiteY3" fmla="*/ 19181 h 22650"/>
              <a:gd name="connsiteX4" fmla="*/ 17754 w 20370"/>
              <a:gd name="connsiteY4" fmla="*/ 9595 h 22650"/>
              <a:gd name="connsiteX5" fmla="*/ 14907 w 20370"/>
              <a:gd name="connsiteY5" fmla="*/ 0 h 22650"/>
              <a:gd name="connsiteX0" fmla="*/ 14407 w 19870"/>
              <a:gd name="connsiteY0" fmla="*/ 0 h 22650"/>
              <a:gd name="connsiteX1" fmla="*/ 0 w 19870"/>
              <a:gd name="connsiteY1" fmla="*/ 4384 h 22650"/>
              <a:gd name="connsiteX2" fmla="*/ 4652 w 19870"/>
              <a:gd name="connsiteY2" fmla="*/ 22650 h 22650"/>
              <a:gd name="connsiteX3" fmla="*/ 19870 w 19870"/>
              <a:gd name="connsiteY3" fmla="*/ 19181 h 22650"/>
              <a:gd name="connsiteX4" fmla="*/ 17254 w 19870"/>
              <a:gd name="connsiteY4" fmla="*/ 9595 h 22650"/>
              <a:gd name="connsiteX5" fmla="*/ 14407 w 19870"/>
              <a:gd name="connsiteY5" fmla="*/ 0 h 22650"/>
              <a:gd name="connsiteX0" fmla="*/ 14407 w 19870"/>
              <a:gd name="connsiteY0" fmla="*/ 0 h 23857"/>
              <a:gd name="connsiteX1" fmla="*/ 0 w 19870"/>
              <a:gd name="connsiteY1" fmla="*/ 4384 h 23857"/>
              <a:gd name="connsiteX2" fmla="*/ 4935 w 19870"/>
              <a:gd name="connsiteY2" fmla="*/ 23857 h 23857"/>
              <a:gd name="connsiteX3" fmla="*/ 19870 w 19870"/>
              <a:gd name="connsiteY3" fmla="*/ 19181 h 23857"/>
              <a:gd name="connsiteX4" fmla="*/ 17254 w 19870"/>
              <a:gd name="connsiteY4" fmla="*/ 9595 h 23857"/>
              <a:gd name="connsiteX5" fmla="*/ 14407 w 19870"/>
              <a:gd name="connsiteY5" fmla="*/ 0 h 23857"/>
              <a:gd name="connsiteX0" fmla="*/ 14407 w 19870"/>
              <a:gd name="connsiteY0" fmla="*/ 0 h 23857"/>
              <a:gd name="connsiteX1" fmla="*/ 0 w 19870"/>
              <a:gd name="connsiteY1" fmla="*/ 4384 h 23857"/>
              <a:gd name="connsiteX2" fmla="*/ 4935 w 19870"/>
              <a:gd name="connsiteY2" fmla="*/ 23857 h 23857"/>
              <a:gd name="connsiteX3" fmla="*/ 19870 w 19870"/>
              <a:gd name="connsiteY3" fmla="*/ 19181 h 23857"/>
              <a:gd name="connsiteX4" fmla="*/ 17254 w 19870"/>
              <a:gd name="connsiteY4" fmla="*/ 9595 h 23857"/>
              <a:gd name="connsiteX5" fmla="*/ 14407 w 19870"/>
              <a:gd name="connsiteY5" fmla="*/ 0 h 23857"/>
              <a:gd name="connsiteX0" fmla="*/ 14407 w 19870"/>
              <a:gd name="connsiteY0" fmla="*/ 0 h 23663"/>
              <a:gd name="connsiteX1" fmla="*/ 0 w 19870"/>
              <a:gd name="connsiteY1" fmla="*/ 4384 h 23663"/>
              <a:gd name="connsiteX2" fmla="*/ 4512 w 19870"/>
              <a:gd name="connsiteY2" fmla="*/ 23663 h 23663"/>
              <a:gd name="connsiteX3" fmla="*/ 19870 w 19870"/>
              <a:gd name="connsiteY3" fmla="*/ 19181 h 23663"/>
              <a:gd name="connsiteX4" fmla="*/ 17254 w 19870"/>
              <a:gd name="connsiteY4" fmla="*/ 9595 h 23663"/>
              <a:gd name="connsiteX5" fmla="*/ 14407 w 19870"/>
              <a:gd name="connsiteY5" fmla="*/ 0 h 23663"/>
              <a:gd name="connsiteX0" fmla="*/ 14407 w 19078"/>
              <a:gd name="connsiteY0" fmla="*/ 0 h 23663"/>
              <a:gd name="connsiteX1" fmla="*/ 0 w 19078"/>
              <a:gd name="connsiteY1" fmla="*/ 4384 h 23663"/>
              <a:gd name="connsiteX2" fmla="*/ 4512 w 19078"/>
              <a:gd name="connsiteY2" fmla="*/ 23663 h 23663"/>
              <a:gd name="connsiteX3" fmla="*/ 19078 w 19078"/>
              <a:gd name="connsiteY3" fmla="*/ 19424 h 23663"/>
              <a:gd name="connsiteX4" fmla="*/ 17254 w 19078"/>
              <a:gd name="connsiteY4" fmla="*/ 9595 h 23663"/>
              <a:gd name="connsiteX5" fmla="*/ 14407 w 19078"/>
              <a:gd name="connsiteY5" fmla="*/ 0 h 23663"/>
              <a:gd name="connsiteX0" fmla="*/ 14407 w 19078"/>
              <a:gd name="connsiteY0" fmla="*/ 0 h 23663"/>
              <a:gd name="connsiteX1" fmla="*/ 0 w 19078"/>
              <a:gd name="connsiteY1" fmla="*/ 4384 h 23663"/>
              <a:gd name="connsiteX2" fmla="*/ 4512 w 19078"/>
              <a:gd name="connsiteY2" fmla="*/ 23663 h 23663"/>
              <a:gd name="connsiteX3" fmla="*/ 19078 w 19078"/>
              <a:gd name="connsiteY3" fmla="*/ 19424 h 23663"/>
              <a:gd name="connsiteX4" fmla="*/ 16878 w 19078"/>
              <a:gd name="connsiteY4" fmla="*/ 9602 h 23663"/>
              <a:gd name="connsiteX5" fmla="*/ 14407 w 19078"/>
              <a:gd name="connsiteY5" fmla="*/ 0 h 23663"/>
              <a:gd name="connsiteX0" fmla="*/ 0 w 19078"/>
              <a:gd name="connsiteY0" fmla="*/ 4384 h 23663"/>
              <a:gd name="connsiteX1" fmla="*/ 4512 w 19078"/>
              <a:gd name="connsiteY1" fmla="*/ 23663 h 23663"/>
              <a:gd name="connsiteX2" fmla="*/ 19078 w 19078"/>
              <a:gd name="connsiteY2" fmla="*/ 19424 h 23663"/>
              <a:gd name="connsiteX3" fmla="*/ 16878 w 19078"/>
              <a:gd name="connsiteY3" fmla="*/ 9602 h 23663"/>
              <a:gd name="connsiteX4" fmla="*/ 14407 w 19078"/>
              <a:gd name="connsiteY4" fmla="*/ 0 h 23663"/>
              <a:gd name="connsiteX5" fmla="*/ 587 w 19078"/>
              <a:gd name="connsiteY5" fmla="*/ 5055 h 23663"/>
              <a:gd name="connsiteX0" fmla="*/ 3925 w 18491"/>
              <a:gd name="connsiteY0" fmla="*/ 23663 h 23663"/>
              <a:gd name="connsiteX1" fmla="*/ 18491 w 18491"/>
              <a:gd name="connsiteY1" fmla="*/ 19424 h 23663"/>
              <a:gd name="connsiteX2" fmla="*/ 16291 w 18491"/>
              <a:gd name="connsiteY2" fmla="*/ 9602 h 23663"/>
              <a:gd name="connsiteX3" fmla="*/ 13820 w 18491"/>
              <a:gd name="connsiteY3" fmla="*/ 0 h 23663"/>
              <a:gd name="connsiteX4" fmla="*/ 0 w 18491"/>
              <a:gd name="connsiteY4" fmla="*/ 5055 h 23663"/>
              <a:gd name="connsiteX0" fmla="*/ 0 w 14566"/>
              <a:gd name="connsiteY0" fmla="*/ 23663 h 23663"/>
              <a:gd name="connsiteX1" fmla="*/ 14566 w 14566"/>
              <a:gd name="connsiteY1" fmla="*/ 19424 h 23663"/>
              <a:gd name="connsiteX2" fmla="*/ 12366 w 14566"/>
              <a:gd name="connsiteY2" fmla="*/ 9602 h 23663"/>
              <a:gd name="connsiteX3" fmla="*/ 9895 w 14566"/>
              <a:gd name="connsiteY3" fmla="*/ 0 h 23663"/>
              <a:gd name="connsiteX0" fmla="*/ 4671 w 4671"/>
              <a:gd name="connsiteY0" fmla="*/ 19424 h 19424"/>
              <a:gd name="connsiteX1" fmla="*/ 2471 w 4671"/>
              <a:gd name="connsiteY1" fmla="*/ 9602 h 19424"/>
              <a:gd name="connsiteX2" fmla="*/ 0 w 4671"/>
              <a:gd name="connsiteY2" fmla="*/ 0 h 19424"/>
              <a:gd name="connsiteX0" fmla="*/ 7486 w 7486"/>
              <a:gd name="connsiteY0" fmla="*/ 7669 h 7669"/>
              <a:gd name="connsiteX1" fmla="*/ 2776 w 7486"/>
              <a:gd name="connsiteY1" fmla="*/ 2612 h 7669"/>
              <a:gd name="connsiteX2" fmla="*/ 0 w 7486"/>
              <a:gd name="connsiteY2" fmla="*/ 0 h 7669"/>
              <a:gd name="connsiteX0" fmla="*/ 8267 w 8267"/>
              <a:gd name="connsiteY0" fmla="*/ 7620 h 7620"/>
              <a:gd name="connsiteX1" fmla="*/ 3708 w 8267"/>
              <a:gd name="connsiteY1" fmla="*/ 3406 h 7620"/>
              <a:gd name="connsiteX2" fmla="*/ 0 w 8267"/>
              <a:gd name="connsiteY2" fmla="*/ 0 h 7620"/>
              <a:gd name="connsiteX0" fmla="*/ 36336 w 36336"/>
              <a:gd name="connsiteY0" fmla="*/ 39449 h 39449"/>
              <a:gd name="connsiteX1" fmla="*/ 30821 w 36336"/>
              <a:gd name="connsiteY1" fmla="*/ 33919 h 39449"/>
              <a:gd name="connsiteX2" fmla="*/ 0 w 36336"/>
              <a:gd name="connsiteY2" fmla="*/ 0 h 39449"/>
            </a:gdLst>
            <a:ahLst/>
            <a:cxnLst>
              <a:cxn ang="0">
                <a:pos x="connsiteX0" y="connsiteY0"/>
              </a:cxn>
              <a:cxn ang="0">
                <a:pos x="connsiteX1" y="connsiteY1"/>
              </a:cxn>
              <a:cxn ang="0">
                <a:pos x="connsiteX2" y="connsiteY2"/>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6" name="Group 59"/>
          <p:cNvGrpSpPr/>
          <p:nvPr/>
        </p:nvGrpSpPr>
        <p:grpSpPr>
          <a:xfrm rot="2086424">
            <a:off x="9852076" y="1508734"/>
            <a:ext cx="1416263" cy="1430997"/>
            <a:chOff x="0" y="0"/>
            <a:chExt cx="1378195" cy="1389675"/>
          </a:xfrm>
        </p:grpSpPr>
        <p:grpSp>
          <p:nvGrpSpPr>
            <p:cNvPr id="27" name="Group 55"/>
            <p:cNvGrpSpPr/>
            <p:nvPr/>
          </p:nvGrpSpPr>
          <p:grpSpPr>
            <a:xfrm>
              <a:off x="228599" y="0"/>
              <a:ext cx="1149597" cy="1132531"/>
              <a:chOff x="0" y="0"/>
              <a:chExt cx="1149595" cy="1132530"/>
            </a:xfrm>
          </p:grpSpPr>
          <p:sp>
            <p:nvSpPr>
              <p:cNvPr id="31" name="chenying0907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32" name="Group 54"/>
              <p:cNvGrpSpPr/>
              <p:nvPr/>
            </p:nvGrpSpPr>
            <p:grpSpPr>
              <a:xfrm>
                <a:off x="-1" y="0"/>
                <a:ext cx="1149597" cy="1132531"/>
                <a:chOff x="0" y="0"/>
                <a:chExt cx="1149595" cy="1132530"/>
              </a:xfrm>
            </p:grpSpPr>
            <p:sp>
              <p:nvSpPr>
                <p:cNvPr id="33" name="chenying0907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4" name="chenying0907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5" name="chenying0907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28" name="Group 58"/>
            <p:cNvGrpSpPr/>
            <p:nvPr/>
          </p:nvGrpSpPr>
          <p:grpSpPr>
            <a:xfrm>
              <a:off x="0" y="558800"/>
              <a:ext cx="803140" cy="830876"/>
              <a:chOff x="0" y="0"/>
              <a:chExt cx="803139" cy="830875"/>
            </a:xfrm>
          </p:grpSpPr>
          <p:sp>
            <p:nvSpPr>
              <p:cNvPr id="29" name="chenying0907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sp>
        <p:nvSpPr>
          <p:cNvPr id="36" name="chenying0907 232"/>
          <p:cNvSpPr/>
          <p:nvPr/>
        </p:nvSpPr>
        <p:spPr>
          <a:xfrm>
            <a:off x="1417315" y="1789841"/>
            <a:ext cx="666363" cy="786885"/>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00B0F0"/>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7" name="chenying0907 232"/>
          <p:cNvSpPr/>
          <p:nvPr/>
        </p:nvSpPr>
        <p:spPr>
          <a:xfrm>
            <a:off x="4409998" y="1789868"/>
            <a:ext cx="666363" cy="786885"/>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00B0F0"/>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8" name="chenying0907 232"/>
          <p:cNvSpPr/>
          <p:nvPr/>
        </p:nvSpPr>
        <p:spPr>
          <a:xfrm>
            <a:off x="7272407" y="1807290"/>
            <a:ext cx="666363" cy="786885"/>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rgbClr val="00B0F0"/>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sz="6600"/>
          </a:p>
        </p:txBody>
      </p:sp>
      <p:sp>
        <p:nvSpPr>
          <p:cNvPr id="39" name="Text Box 14"/>
          <p:cNvSpPr txBox="1">
            <a:spLocks noChangeArrowheads="1"/>
          </p:cNvSpPr>
          <p:nvPr/>
        </p:nvSpPr>
        <p:spPr bwMode="auto">
          <a:xfrm>
            <a:off x="414488" y="3120600"/>
            <a:ext cx="262325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提出需求</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擬訂計畫</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經費</a:t>
            </a:r>
            <a:r>
              <a:rPr lang="zh-TW" altLang="en-US" sz="2400" dirty="0" smtClean="0">
                <a:solidFill>
                  <a:srgbClr val="002060"/>
                </a:solidFill>
                <a:latin typeface="標楷體" panose="03000509000000000000" pitchFamily="65" charset="-120"/>
                <a:ea typeface="標楷體" panose="03000509000000000000" pitchFamily="65" charset="-120"/>
              </a:rPr>
              <a:t>來源</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編製預算書</a:t>
            </a:r>
            <a:endParaRPr lang="en-US" altLang="zh-TW" sz="2400" dirty="0" smtClean="0">
              <a:solidFill>
                <a:srgbClr val="002060"/>
              </a:solidFill>
              <a:latin typeface="標楷體" panose="03000509000000000000" pitchFamily="65" charset="-120"/>
              <a:ea typeface="標楷體" panose="03000509000000000000" pitchFamily="65" charset="-120"/>
            </a:endParaRPr>
          </a:p>
        </p:txBody>
      </p:sp>
      <p:sp>
        <p:nvSpPr>
          <p:cNvPr id="40" name="矩形 39"/>
          <p:cNvSpPr/>
          <p:nvPr/>
        </p:nvSpPr>
        <p:spPr>
          <a:xfrm>
            <a:off x="3003784" y="3115612"/>
            <a:ext cx="3536840" cy="1237262"/>
          </a:xfrm>
          <a:prstGeom prst="rect">
            <a:avLst/>
          </a:prstGeom>
        </p:spPr>
        <p:txBody>
          <a:bodyPr wrap="square">
            <a:spAutoFit/>
          </a:bodyPr>
          <a:lstStyle/>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簽呈作業</a:t>
            </a:r>
            <a:r>
              <a:rPr lang="en-US" altLang="zh-TW" sz="2400" dirty="0" smtClean="0">
                <a:solidFill>
                  <a:srgbClr val="002060"/>
                </a:solidFill>
                <a:latin typeface="標楷體" panose="03000509000000000000" pitchFamily="65" charset="-120"/>
                <a:ea typeface="標楷體" panose="03000509000000000000" pitchFamily="65" charset="-120"/>
              </a:rPr>
              <a:t>&amp;</a:t>
            </a:r>
            <a:r>
              <a:rPr lang="zh-TW" altLang="en-US" sz="2400" dirty="0" smtClean="0">
                <a:solidFill>
                  <a:srgbClr val="002060"/>
                </a:solidFill>
                <a:latin typeface="標楷體" panose="03000509000000000000" pitchFamily="65" charset="-120"/>
                <a:ea typeface="標楷體" panose="03000509000000000000" pitchFamily="65" charset="-120"/>
              </a:rPr>
              <a:t>準備招標文件</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上網公告</a:t>
            </a: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疑義</a:t>
            </a:r>
            <a:r>
              <a:rPr lang="en-US" altLang="zh-TW" sz="2400" dirty="0">
                <a:solidFill>
                  <a:srgbClr val="002060"/>
                </a:solidFill>
                <a:latin typeface="標楷體" panose="03000509000000000000" pitchFamily="65" charset="-120"/>
                <a:ea typeface="標楷體" panose="03000509000000000000" pitchFamily="65" charset="-120"/>
              </a:rPr>
              <a:t>&amp;</a:t>
            </a:r>
            <a:r>
              <a:rPr lang="zh-TW" altLang="en-US" sz="2400" dirty="0" smtClean="0">
                <a:solidFill>
                  <a:srgbClr val="002060"/>
                </a:solidFill>
                <a:latin typeface="標楷體" panose="03000509000000000000" pitchFamily="65" charset="-120"/>
                <a:ea typeface="標楷體" panose="03000509000000000000" pitchFamily="65" charset="-120"/>
              </a:rPr>
              <a:t>異議處理</a:t>
            </a:r>
            <a:endParaRPr lang="zh-TW" altLang="en-US" sz="2400" dirty="0">
              <a:solidFill>
                <a:srgbClr val="002060"/>
              </a:solidFill>
              <a:latin typeface="標楷體" panose="03000509000000000000" pitchFamily="65" charset="-120"/>
              <a:ea typeface="標楷體" panose="03000509000000000000" pitchFamily="65" charset="-120"/>
            </a:endParaRPr>
          </a:p>
        </p:txBody>
      </p:sp>
      <p:sp>
        <p:nvSpPr>
          <p:cNvPr id="41" name="Text Box 15"/>
          <p:cNvSpPr txBox="1">
            <a:spLocks noChangeArrowheads="1"/>
          </p:cNvSpPr>
          <p:nvPr/>
        </p:nvSpPr>
        <p:spPr bwMode="auto">
          <a:xfrm>
            <a:off x="6170842" y="2645754"/>
            <a:ext cx="3022821" cy="564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最低標作業～</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開標前、中、後</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評選</a:t>
            </a:r>
            <a:r>
              <a:rPr lang="en-US" altLang="zh-TW" sz="2400" dirty="0" smtClean="0">
                <a:solidFill>
                  <a:srgbClr val="002060"/>
                </a:solidFill>
                <a:latin typeface="標楷體" panose="03000509000000000000" pitchFamily="65" charset="-120"/>
                <a:ea typeface="標楷體" panose="03000509000000000000" pitchFamily="65" charset="-120"/>
              </a:rPr>
              <a:t>(</a:t>
            </a:r>
            <a:r>
              <a:rPr lang="zh-TW" altLang="en-US" sz="2400" dirty="0" smtClean="0">
                <a:solidFill>
                  <a:srgbClr val="002060"/>
                </a:solidFill>
                <a:latin typeface="標楷體" panose="03000509000000000000" pitchFamily="65" charset="-120"/>
                <a:ea typeface="標楷體" panose="03000509000000000000" pitchFamily="65" charset="-120"/>
              </a:rPr>
              <a:t>審</a:t>
            </a:r>
            <a:r>
              <a:rPr lang="en-US" altLang="zh-TW" sz="2400" dirty="0" smtClean="0">
                <a:solidFill>
                  <a:srgbClr val="002060"/>
                </a:solidFill>
                <a:latin typeface="標楷體" panose="03000509000000000000" pitchFamily="65" charset="-120"/>
                <a:ea typeface="標楷體" panose="03000509000000000000" pitchFamily="65" charset="-120"/>
              </a:rPr>
              <a:t>)</a:t>
            </a:r>
            <a:r>
              <a:rPr lang="zh-TW" altLang="en-US" sz="2400" dirty="0" smtClean="0">
                <a:solidFill>
                  <a:srgbClr val="002060"/>
                </a:solidFill>
                <a:latin typeface="標楷體" panose="03000509000000000000" pitchFamily="65" charset="-120"/>
                <a:ea typeface="標楷體" panose="03000509000000000000" pitchFamily="65" charset="-120"/>
              </a:rPr>
              <a:t>作業</a:t>
            </a:r>
            <a:r>
              <a:rPr lang="zh-TW" altLang="en-US" sz="2400" dirty="0">
                <a:solidFill>
                  <a:srgbClr val="002060"/>
                </a:solidFill>
                <a:latin typeface="標楷體" panose="03000509000000000000" pitchFamily="65" charset="-120"/>
                <a:ea typeface="標楷體" panose="03000509000000000000" pitchFamily="65" charset="-120"/>
              </a:rPr>
              <a:t>～</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開標前、中、</a:t>
            </a:r>
            <a:r>
              <a:rPr lang="zh-TW" altLang="en-US" sz="2400" dirty="0" smtClean="0">
                <a:solidFill>
                  <a:srgbClr val="002060"/>
                </a:solidFill>
                <a:latin typeface="標楷體" panose="03000509000000000000" pitchFamily="65" charset="-120"/>
                <a:ea typeface="標楷體" panose="03000509000000000000" pitchFamily="65" charset="-120"/>
              </a:rPr>
              <a:t>後</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宣布決</a:t>
            </a:r>
            <a:r>
              <a:rPr lang="zh-TW" altLang="en-US" sz="2400" dirty="0" smtClean="0">
                <a:solidFill>
                  <a:srgbClr val="002060"/>
                </a:solidFill>
                <a:latin typeface="標楷體" panose="03000509000000000000" pitchFamily="65" charset="-120"/>
                <a:ea typeface="標楷體" panose="03000509000000000000" pitchFamily="65" charset="-120"/>
              </a:rPr>
              <a:t>標</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製作</a:t>
            </a:r>
            <a:r>
              <a:rPr lang="zh-TW" altLang="en-US" sz="2400" dirty="0" smtClean="0">
                <a:solidFill>
                  <a:srgbClr val="002060"/>
                </a:solidFill>
                <a:latin typeface="標楷體" panose="03000509000000000000" pitchFamily="65" charset="-120"/>
                <a:ea typeface="標楷體" panose="03000509000000000000" pitchFamily="65" charset="-120"/>
              </a:rPr>
              <a:t>紀錄</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決標</a:t>
            </a:r>
            <a:r>
              <a:rPr lang="zh-TW" altLang="en-US" sz="2400" dirty="0" smtClean="0">
                <a:solidFill>
                  <a:srgbClr val="002060"/>
                </a:solidFill>
                <a:latin typeface="標楷體" panose="03000509000000000000" pitchFamily="65" charset="-120"/>
                <a:ea typeface="標楷體" panose="03000509000000000000" pitchFamily="65" charset="-120"/>
              </a:rPr>
              <a:t>公告</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書面通知各投標</a:t>
            </a:r>
            <a:r>
              <a:rPr lang="zh-TW" altLang="en-US" sz="2400" dirty="0" smtClean="0">
                <a:solidFill>
                  <a:srgbClr val="002060"/>
                </a:solidFill>
                <a:latin typeface="標楷體" panose="03000509000000000000" pitchFamily="65" charset="-120"/>
                <a:ea typeface="標楷體" panose="03000509000000000000" pitchFamily="65" charset="-120"/>
              </a:rPr>
              <a:t>廠商</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退還押</a:t>
            </a:r>
            <a:r>
              <a:rPr lang="zh-TW" altLang="en-US" sz="2400" dirty="0" smtClean="0">
                <a:solidFill>
                  <a:srgbClr val="002060"/>
                </a:solidFill>
                <a:latin typeface="標楷體" panose="03000509000000000000" pitchFamily="65" charset="-120"/>
                <a:ea typeface="標楷體" panose="03000509000000000000" pitchFamily="65" charset="-120"/>
              </a:rPr>
              <a:t>標金繳履保金</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簽約</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endParaRPr lang="en-US" altLang="zh-TW" sz="2400" dirty="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endParaRPr lang="zh-TW" altLang="en-US" sz="2400" dirty="0">
              <a:solidFill>
                <a:srgbClr val="002060"/>
              </a:solidFill>
              <a:latin typeface="標楷體" panose="03000509000000000000" pitchFamily="65" charset="-120"/>
              <a:ea typeface="標楷體" panose="03000509000000000000" pitchFamily="65" charset="-120"/>
            </a:endParaRPr>
          </a:p>
        </p:txBody>
      </p:sp>
      <p:sp>
        <p:nvSpPr>
          <p:cNvPr id="42" name="矩形 41"/>
          <p:cNvSpPr/>
          <p:nvPr/>
        </p:nvSpPr>
        <p:spPr>
          <a:xfrm>
            <a:off x="9349518" y="3120598"/>
            <a:ext cx="2453586" cy="2511457"/>
          </a:xfrm>
          <a:prstGeom prst="rect">
            <a:avLst/>
          </a:prstGeom>
        </p:spPr>
        <p:txBody>
          <a:bodyPr wrap="square">
            <a:spAutoFit/>
          </a:bodyPr>
          <a:lstStyle/>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廠商交貨、驗收</a:t>
            </a: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不符</a:t>
            </a:r>
            <a:r>
              <a:rPr lang="zh-TW" altLang="en-US" sz="2400" dirty="0" smtClean="0">
                <a:solidFill>
                  <a:srgbClr val="002060"/>
                </a:solidFill>
                <a:latin typeface="標楷體" panose="03000509000000000000" pitchFamily="65" charset="-120"/>
                <a:ea typeface="標楷體" panose="03000509000000000000" pitchFamily="65" charset="-120"/>
              </a:rPr>
              <a:t>改善＆結案</a:t>
            </a:r>
            <a:endParaRPr lang="en-US" altLang="zh-TW" sz="2400" dirty="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工程～開工前</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工程</a:t>
            </a:r>
            <a:r>
              <a:rPr lang="zh-TW" altLang="en-US" sz="2400" dirty="0" smtClean="0">
                <a:solidFill>
                  <a:srgbClr val="002060"/>
                </a:solidFill>
                <a:latin typeface="標楷體" panose="03000509000000000000" pitchFamily="65" charset="-120"/>
                <a:ea typeface="標楷體" panose="03000509000000000000" pitchFamily="65" charset="-120"/>
              </a:rPr>
              <a:t>～施工中</a:t>
            </a:r>
            <a:endParaRPr lang="en-US" altLang="zh-TW" sz="2400" dirty="0" smtClean="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a:solidFill>
                  <a:srgbClr val="002060"/>
                </a:solidFill>
                <a:latin typeface="標楷體" panose="03000509000000000000" pitchFamily="65" charset="-120"/>
                <a:ea typeface="標楷體" panose="03000509000000000000" pitchFamily="65" charset="-120"/>
              </a:rPr>
              <a:t>工程</a:t>
            </a:r>
            <a:r>
              <a:rPr lang="zh-TW" altLang="en-US" sz="2400" dirty="0" smtClean="0">
                <a:solidFill>
                  <a:srgbClr val="002060"/>
                </a:solidFill>
                <a:latin typeface="標楷體" panose="03000509000000000000" pitchFamily="65" charset="-120"/>
                <a:ea typeface="標楷體" panose="03000509000000000000" pitchFamily="65" charset="-120"/>
              </a:rPr>
              <a:t>～</a:t>
            </a:r>
            <a:r>
              <a:rPr lang="zh-TW" altLang="en-US" sz="2400" dirty="0">
                <a:solidFill>
                  <a:srgbClr val="002060"/>
                </a:solidFill>
                <a:latin typeface="標楷體" panose="03000509000000000000" pitchFamily="65" charset="-120"/>
                <a:ea typeface="標楷體" panose="03000509000000000000" pitchFamily="65" charset="-120"/>
              </a:rPr>
              <a:t>完工驗收</a:t>
            </a:r>
            <a:endParaRPr lang="en-US" altLang="zh-TW" sz="2400" dirty="0">
              <a:solidFill>
                <a:srgbClr val="002060"/>
              </a:solidFill>
              <a:latin typeface="標楷體" panose="03000509000000000000" pitchFamily="65" charset="-120"/>
              <a:ea typeface="標楷體" panose="03000509000000000000" pitchFamily="65" charset="-120"/>
            </a:endParaRPr>
          </a:p>
          <a:p>
            <a:pPr algn="ctr">
              <a:lnSpc>
                <a:spcPct val="80000"/>
              </a:lnSpc>
              <a:spcBef>
                <a:spcPct val="35000"/>
              </a:spcBef>
            </a:pPr>
            <a:r>
              <a:rPr lang="zh-TW" altLang="en-US" sz="2400" dirty="0" smtClean="0">
                <a:solidFill>
                  <a:srgbClr val="002060"/>
                </a:solidFill>
                <a:latin typeface="標楷體" panose="03000509000000000000" pitchFamily="65" charset="-120"/>
                <a:ea typeface="標楷體" panose="03000509000000000000" pitchFamily="65" charset="-120"/>
              </a:rPr>
              <a:t>工程後續＆結算</a:t>
            </a:r>
            <a:endParaRPr lang="en-US" altLang="zh-TW" sz="2400" dirty="0" smtClean="0">
              <a:solidFill>
                <a:srgbClr val="002060"/>
              </a:solidFill>
              <a:latin typeface="標楷體" panose="03000509000000000000" pitchFamily="65" charset="-120"/>
              <a:ea typeface="標楷體" panose="03000509000000000000" pitchFamily="65" charset="-120"/>
            </a:endParaRPr>
          </a:p>
        </p:txBody>
      </p:sp>
      <p:sp>
        <p:nvSpPr>
          <p:cNvPr id="43" name="矩形 42"/>
          <p:cNvSpPr/>
          <p:nvPr/>
        </p:nvSpPr>
        <p:spPr>
          <a:xfrm>
            <a:off x="1088127" y="1259284"/>
            <a:ext cx="1853989" cy="486287"/>
          </a:xfrm>
          <a:prstGeom prst="rect">
            <a:avLst/>
          </a:prstGeom>
        </p:spPr>
        <p:txBody>
          <a:bodyPr wrap="square">
            <a:spAutoFit/>
          </a:bodyPr>
          <a:lstStyle/>
          <a:p>
            <a:pPr>
              <a:lnSpc>
                <a:spcPct val="80000"/>
              </a:lnSpc>
              <a:spcBef>
                <a:spcPct val="35000"/>
              </a:spcBef>
            </a:pPr>
            <a:r>
              <a:rPr lang="zh-TW" altLang="en-US" sz="3200" dirty="0">
                <a:solidFill>
                  <a:srgbClr val="C00000"/>
                </a:solidFill>
                <a:latin typeface="標楷體" panose="03000509000000000000" pitchFamily="65" charset="-120"/>
                <a:ea typeface="標楷體" panose="03000509000000000000" pitchFamily="65" charset="-120"/>
              </a:rPr>
              <a:t>規劃階段</a:t>
            </a:r>
          </a:p>
        </p:txBody>
      </p:sp>
      <p:sp>
        <p:nvSpPr>
          <p:cNvPr id="44" name="矩形 43"/>
          <p:cNvSpPr/>
          <p:nvPr/>
        </p:nvSpPr>
        <p:spPr>
          <a:xfrm>
            <a:off x="4077020" y="1144940"/>
            <a:ext cx="1839727" cy="584775"/>
          </a:xfrm>
          <a:prstGeom prst="rect">
            <a:avLst/>
          </a:prstGeom>
        </p:spPr>
        <p:txBody>
          <a:bodyPr wrap="square">
            <a:spAutoFit/>
          </a:bodyPr>
          <a:lstStyle/>
          <a:p>
            <a:r>
              <a:rPr lang="zh-TW" altLang="en-US" sz="3200" dirty="0" smtClean="0">
                <a:solidFill>
                  <a:srgbClr val="C00000"/>
                </a:solidFill>
                <a:latin typeface="標楷體" panose="03000509000000000000" pitchFamily="65" charset="-120"/>
                <a:ea typeface="標楷體" panose="03000509000000000000" pitchFamily="65" charset="-120"/>
              </a:rPr>
              <a:t>招標階段</a:t>
            </a:r>
            <a:endParaRPr lang="zh-TW" altLang="en-US" sz="3200" dirty="0">
              <a:solidFill>
                <a:srgbClr val="C00000"/>
              </a:solidFill>
              <a:latin typeface="標楷體" panose="03000509000000000000" pitchFamily="65" charset="-120"/>
              <a:ea typeface="標楷體" panose="03000509000000000000" pitchFamily="65" charset="-120"/>
            </a:endParaRPr>
          </a:p>
        </p:txBody>
      </p:sp>
      <p:sp>
        <p:nvSpPr>
          <p:cNvPr id="45" name="矩形 44"/>
          <p:cNvSpPr/>
          <p:nvPr/>
        </p:nvSpPr>
        <p:spPr>
          <a:xfrm>
            <a:off x="6889724" y="1214905"/>
            <a:ext cx="1826141" cy="486287"/>
          </a:xfrm>
          <a:prstGeom prst="rect">
            <a:avLst/>
          </a:prstGeom>
        </p:spPr>
        <p:txBody>
          <a:bodyPr wrap="none">
            <a:spAutoFit/>
          </a:bodyPr>
          <a:lstStyle/>
          <a:p>
            <a:pPr>
              <a:lnSpc>
                <a:spcPct val="80000"/>
              </a:lnSpc>
              <a:spcBef>
                <a:spcPct val="15000"/>
              </a:spcBef>
            </a:pPr>
            <a:r>
              <a:rPr lang="zh-TW" altLang="en-US" sz="3200" dirty="0">
                <a:solidFill>
                  <a:srgbClr val="C00000"/>
                </a:solidFill>
                <a:latin typeface="標楷體" panose="03000509000000000000" pitchFamily="65" charset="-120"/>
                <a:ea typeface="標楷體" panose="03000509000000000000" pitchFamily="65" charset="-120"/>
              </a:rPr>
              <a:t>開、決標</a:t>
            </a:r>
          </a:p>
        </p:txBody>
      </p:sp>
      <p:sp>
        <p:nvSpPr>
          <p:cNvPr id="46" name="矩形 45"/>
          <p:cNvSpPr/>
          <p:nvPr/>
        </p:nvSpPr>
        <p:spPr>
          <a:xfrm>
            <a:off x="9973245" y="1214888"/>
            <a:ext cx="1826141" cy="486287"/>
          </a:xfrm>
          <a:prstGeom prst="rect">
            <a:avLst/>
          </a:prstGeom>
        </p:spPr>
        <p:txBody>
          <a:bodyPr wrap="none">
            <a:spAutoFit/>
          </a:bodyPr>
          <a:lstStyle/>
          <a:p>
            <a:pPr>
              <a:lnSpc>
                <a:spcPct val="80000"/>
              </a:lnSpc>
              <a:spcBef>
                <a:spcPct val="15000"/>
              </a:spcBef>
            </a:pPr>
            <a:r>
              <a:rPr lang="zh-TW" altLang="en-US" sz="3200" dirty="0">
                <a:solidFill>
                  <a:srgbClr val="C00000"/>
                </a:solidFill>
                <a:latin typeface="標楷體" panose="03000509000000000000" pitchFamily="65" charset="-120"/>
                <a:ea typeface="標楷體" panose="03000509000000000000" pitchFamily="65" charset="-120"/>
              </a:rPr>
              <a:t>履約驗結</a:t>
            </a:r>
          </a:p>
        </p:txBody>
      </p:sp>
      <p:sp>
        <p:nvSpPr>
          <p:cNvPr id="47" name="矩形 46"/>
          <p:cNvSpPr/>
          <p:nvPr/>
        </p:nvSpPr>
        <p:spPr>
          <a:xfrm>
            <a:off x="491263" y="66380"/>
            <a:ext cx="588932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採購辦理流程</a:t>
            </a:r>
            <a:endParaRPr lang="zh-TW"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5328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barn(inVertical)">
                                      <p:cBhvr>
                                        <p:cTn id="21" dur="500"/>
                                        <p:tgtEl>
                                          <p:spTgt spid="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down)">
                                      <p:cBhvr>
                                        <p:cTn id="35" dur="500"/>
                                        <p:tgtEl>
                                          <p:spTgt spid="45"/>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down)">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barn(inVertical)">
                                      <p:cBhvr>
                                        <p:cTn id="49" dur="500"/>
                                        <p:tgtEl>
                                          <p:spTgt spid="46"/>
                                        </p:tgtEl>
                                      </p:cBhvr>
                                    </p:animEffect>
                                  </p:childTnLst>
                                </p:cTn>
                              </p:par>
                              <p:par>
                                <p:cTn id="50" presetID="16" presetClass="entr" presetSubtype="21"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ppt_x"/>
                                          </p:val>
                                        </p:tav>
                                        <p:tav tm="100000">
                                          <p:val>
                                            <p:strVal val="#ppt_x"/>
                                          </p:val>
                                        </p:tav>
                                      </p:tavLst>
                                    </p:anim>
                                    <p:anim calcmode="lin" valueType="num">
                                      <p:cBhvr additive="base">
                                        <p:cTn id="5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1" presetClass="exit" presetSubtype="0" fill="hold" grpId="0" nodeType="clickEffect">
                                  <p:stCondLst>
                                    <p:cond delay="0"/>
                                  </p:stCondLst>
                                  <p:childTnLst>
                                    <p:anim calcmode="lin" valueType="num">
                                      <p:cBhvr>
                                        <p:cTn id="62" dur="1000"/>
                                        <p:tgtEl>
                                          <p:spTgt spid="47"/>
                                        </p:tgtEl>
                                        <p:attrNameLst>
                                          <p:attrName>ppt_w</p:attrName>
                                        </p:attrNameLst>
                                      </p:cBhvr>
                                      <p:tavLst>
                                        <p:tav tm="0">
                                          <p:val>
                                            <p:strVal val="ppt_w"/>
                                          </p:val>
                                        </p:tav>
                                        <p:tav tm="100000">
                                          <p:val>
                                            <p:fltVal val="0"/>
                                          </p:val>
                                        </p:tav>
                                      </p:tavLst>
                                    </p:anim>
                                    <p:anim calcmode="lin" valueType="num">
                                      <p:cBhvr>
                                        <p:cTn id="63" dur="1000"/>
                                        <p:tgtEl>
                                          <p:spTgt spid="47"/>
                                        </p:tgtEl>
                                        <p:attrNameLst>
                                          <p:attrName>ppt_h</p:attrName>
                                        </p:attrNameLst>
                                      </p:cBhvr>
                                      <p:tavLst>
                                        <p:tav tm="0">
                                          <p:val>
                                            <p:strVal val="ppt_h"/>
                                          </p:val>
                                        </p:tav>
                                        <p:tav tm="100000">
                                          <p:val>
                                            <p:fltVal val="0"/>
                                          </p:val>
                                        </p:tav>
                                      </p:tavLst>
                                    </p:anim>
                                    <p:anim calcmode="lin" valueType="num">
                                      <p:cBhvr>
                                        <p:cTn id="64" dur="1000"/>
                                        <p:tgtEl>
                                          <p:spTgt spid="47"/>
                                        </p:tgtEl>
                                        <p:attrNameLst>
                                          <p:attrName>style.rotation</p:attrName>
                                        </p:attrNameLst>
                                      </p:cBhvr>
                                      <p:tavLst>
                                        <p:tav tm="0">
                                          <p:val>
                                            <p:fltVal val="0"/>
                                          </p:val>
                                        </p:tav>
                                        <p:tav tm="100000">
                                          <p:val>
                                            <p:fltVal val="90"/>
                                          </p:val>
                                        </p:tav>
                                      </p:tavLst>
                                    </p:anim>
                                    <p:animEffect transition="out" filter="fade">
                                      <p:cBhvr>
                                        <p:cTn id="65" dur="1000"/>
                                        <p:tgtEl>
                                          <p:spTgt spid="47"/>
                                        </p:tgtEl>
                                      </p:cBhvr>
                                    </p:animEffect>
                                    <p:set>
                                      <p:cBhvr>
                                        <p:cTn id="66"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260351" y="333450"/>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a:solidFill>
                  <a:srgbClr val="0000CC"/>
                </a:solidFill>
                <a:latin typeface="標楷體" panose="03000509000000000000" pitchFamily="65" charset="-120"/>
                <a:ea typeface="標楷體" panose="03000509000000000000" pitchFamily="65" charset="-120"/>
              </a:rPr>
              <a:t>決</a:t>
            </a:r>
            <a:r>
              <a:rPr lang="zh-TW" altLang="en-US" sz="3600" kern="0" dirty="0" smtClean="0">
                <a:solidFill>
                  <a:srgbClr val="0000CC"/>
                </a:solidFill>
                <a:latin typeface="標楷體" panose="03000509000000000000" pitchFamily="65" charset="-120"/>
                <a:ea typeface="標楷體" panose="03000509000000000000" pitchFamily="65" charset="-120"/>
              </a:rPr>
              <a:t>標注意事項</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
        <p:nvSpPr>
          <p:cNvPr id="7" name="矩形 6"/>
          <p:cNvSpPr/>
          <p:nvPr/>
        </p:nvSpPr>
        <p:spPr>
          <a:xfrm>
            <a:off x="1025951" y="1125539"/>
            <a:ext cx="10072048" cy="3754874"/>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決標記錄</a:t>
            </a:r>
            <a:r>
              <a:rPr lang="zh-TW" altLang="en-US" sz="3400" dirty="0" smtClean="0">
                <a:solidFill>
                  <a:srgbClr val="FF0000"/>
                </a:solidFill>
                <a:latin typeface="標楷體"/>
                <a:ea typeface="標楷體"/>
              </a:rPr>
              <a:t>－</a:t>
            </a:r>
            <a:r>
              <a:rPr lang="zh-TW" altLang="en-US" sz="3400" dirty="0" smtClean="0">
                <a:solidFill>
                  <a:srgbClr val="002060"/>
                </a:solidFill>
                <a:latin typeface="標楷體"/>
                <a:ea typeface="標楷體"/>
              </a:rPr>
              <a:t>決標後應製作決標紀錄並公告於政府</a:t>
            </a:r>
            <a:endParaRPr lang="en-US" altLang="zh-TW" sz="3400" dirty="0" smtClean="0">
              <a:solidFill>
                <a:srgbClr val="002060"/>
              </a:solidFill>
              <a:latin typeface="標楷體"/>
              <a:ea typeface="標楷體"/>
            </a:endParaRPr>
          </a:p>
          <a:p>
            <a:r>
              <a:rPr lang="zh-TW" altLang="en-US" sz="3400" dirty="0">
                <a:solidFill>
                  <a:srgbClr val="002060"/>
                </a:solidFill>
                <a:latin typeface="標楷體"/>
                <a:ea typeface="標楷體"/>
              </a:rPr>
              <a:t>　</a:t>
            </a:r>
            <a:r>
              <a:rPr lang="zh-TW" altLang="en-US" sz="3400" dirty="0" smtClean="0">
                <a:solidFill>
                  <a:srgbClr val="002060"/>
                </a:solidFill>
                <a:latin typeface="標楷體"/>
                <a:ea typeface="標楷體"/>
              </a:rPr>
              <a:t>　　　　　</a:t>
            </a:r>
            <a:r>
              <a:rPr lang="zh-TW" altLang="en-US" sz="3400" dirty="0" smtClean="0">
                <a:solidFill>
                  <a:srgbClr val="002060"/>
                </a:solidFill>
                <a:latin typeface="標楷體"/>
                <a:ea typeface="標楷體"/>
              </a:rPr>
              <a:t>電子採購網</a:t>
            </a:r>
            <a:endParaRPr lang="en-US" altLang="zh-TW" sz="3400" dirty="0" smtClean="0">
              <a:solidFill>
                <a:srgbClr val="002060"/>
              </a:solidFill>
              <a:latin typeface="標楷體"/>
              <a:ea typeface="標楷體"/>
            </a:endParaRPr>
          </a:p>
          <a:p>
            <a:endParaRPr lang="en-US" altLang="zh-TW" sz="3400" dirty="0">
              <a:solidFill>
                <a:srgbClr val="002060"/>
              </a:solidFill>
              <a:latin typeface="標楷體"/>
              <a:ea typeface="標楷體"/>
            </a:endParaRPr>
          </a:p>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刊登公報及通知廠商</a:t>
            </a:r>
            <a:r>
              <a:rPr lang="zh-TW" altLang="en-US" sz="3400" dirty="0" smtClean="0">
                <a:solidFill>
                  <a:srgbClr val="FF0000"/>
                </a:solidFill>
                <a:latin typeface="標楷體"/>
                <a:ea typeface="標楷體"/>
              </a:rPr>
              <a:t>－</a:t>
            </a:r>
            <a:r>
              <a:rPr lang="zh-TW" altLang="en-US" sz="3400" dirty="0">
                <a:solidFill>
                  <a:srgbClr val="002060"/>
                </a:solidFill>
                <a:latin typeface="標楷體" panose="03000509000000000000" pitchFamily="65" charset="-120"/>
                <a:ea typeface="標楷體" panose="03000509000000000000" pitchFamily="65" charset="-120"/>
              </a:rPr>
              <a:t>機關辦理</a:t>
            </a:r>
            <a:r>
              <a:rPr lang="zh-TW" altLang="en-US" sz="3400" dirty="0">
                <a:solidFill>
                  <a:srgbClr val="FF0000"/>
                </a:solidFill>
                <a:latin typeface="標楷體" panose="03000509000000000000" pitchFamily="65" charset="-120"/>
                <a:ea typeface="標楷體" panose="03000509000000000000" pitchFamily="65" charset="-120"/>
              </a:rPr>
              <a:t>公告金額以上</a:t>
            </a:r>
            <a:r>
              <a:rPr lang="zh-TW" altLang="en-US" sz="3400" dirty="0">
                <a:solidFill>
                  <a:srgbClr val="002060"/>
                </a:solidFill>
                <a:latin typeface="標楷體" panose="03000509000000000000" pitchFamily="65" charset="-120"/>
                <a:ea typeface="標楷體" panose="03000509000000000000" pitchFamily="65" charset="-120"/>
              </a:rPr>
              <a:t>採購之招標，除有特殊情形者外，應於決標後</a:t>
            </a:r>
            <a:r>
              <a:rPr lang="zh-TW" altLang="en-US" sz="3400" dirty="0" smtClean="0">
                <a:solidFill>
                  <a:srgbClr val="002060"/>
                </a:solidFill>
                <a:latin typeface="標楷體" panose="03000509000000000000" pitchFamily="65" charset="-120"/>
                <a:ea typeface="標楷體" panose="03000509000000000000" pitchFamily="65" charset="-120"/>
              </a:rPr>
              <a:t>一定期間內，</a:t>
            </a:r>
            <a:r>
              <a:rPr lang="zh-TW" altLang="en-US" sz="3400" dirty="0">
                <a:solidFill>
                  <a:srgbClr val="002060"/>
                </a:solidFill>
                <a:latin typeface="標楷體" panose="03000509000000000000" pitchFamily="65" charset="-120"/>
                <a:ea typeface="標楷體" panose="03000509000000000000" pitchFamily="65" charset="-120"/>
              </a:rPr>
              <a:t>將決標結果之公告刊登於政府採購公報，並</a:t>
            </a:r>
            <a:r>
              <a:rPr lang="zh-TW" altLang="en-US" sz="3400" dirty="0">
                <a:solidFill>
                  <a:srgbClr val="FF0000"/>
                </a:solidFill>
                <a:latin typeface="標楷體" panose="03000509000000000000" pitchFamily="65" charset="-120"/>
                <a:ea typeface="標楷體" panose="03000509000000000000" pitchFamily="65" charset="-120"/>
              </a:rPr>
              <a:t>以書面通知各投標</a:t>
            </a:r>
            <a:r>
              <a:rPr lang="zh-TW" altLang="en-US" sz="3400" dirty="0" smtClean="0">
                <a:solidFill>
                  <a:srgbClr val="FF0000"/>
                </a:solidFill>
                <a:latin typeface="標楷體" panose="03000509000000000000" pitchFamily="65" charset="-120"/>
                <a:ea typeface="標楷體" panose="03000509000000000000" pitchFamily="65" charset="-120"/>
              </a:rPr>
              <a:t>廠商</a:t>
            </a:r>
            <a:r>
              <a:rPr lang="zh-TW" altLang="en-US" sz="3400" dirty="0">
                <a:solidFill>
                  <a:srgbClr val="002060"/>
                </a:solidFill>
                <a:latin typeface="標楷體" panose="03000509000000000000" pitchFamily="65" charset="-120"/>
                <a:ea typeface="標楷體" panose="03000509000000000000" pitchFamily="65" charset="-120"/>
              </a:rPr>
              <a:t>。無法決標者，亦同。</a:t>
            </a:r>
            <a:endParaRPr lang="en-US" altLang="zh-TW" sz="3400" dirty="0">
              <a:solidFill>
                <a:srgbClr val="002060"/>
              </a:solidFill>
              <a:latin typeface="標楷體" panose="03000509000000000000" pitchFamily="65" charset="-120"/>
              <a:ea typeface="標楷體" panose="03000509000000000000" pitchFamily="65" charset="-120"/>
            </a:endParaRPr>
          </a:p>
        </p:txBody>
      </p:sp>
      <p:sp>
        <p:nvSpPr>
          <p:cNvPr id="9" name="矩形 8"/>
          <p:cNvSpPr/>
          <p:nvPr/>
        </p:nvSpPr>
        <p:spPr>
          <a:xfrm>
            <a:off x="1129427" y="5164670"/>
            <a:ext cx="9865096" cy="1015663"/>
          </a:xfrm>
          <a:prstGeom prst="rect">
            <a:avLst/>
          </a:prstGeom>
        </p:spPr>
        <p:txBody>
          <a:bodyPr wrap="square">
            <a:spAutoFit/>
          </a:bodyPr>
          <a:lstStyle/>
          <a:p>
            <a:r>
              <a:rPr lang="zh-TW" altLang="en-US" sz="3000" b="1" dirty="0" smtClean="0">
                <a:solidFill>
                  <a:srgbClr val="0070C0"/>
                </a:solidFill>
                <a:latin typeface="標楷體" panose="03000509000000000000" pitchFamily="65" charset="-120"/>
                <a:ea typeface="標楷體" panose="03000509000000000000" pitchFamily="65" charset="-120"/>
              </a:rPr>
              <a:t>細則</a:t>
            </a:r>
            <a:r>
              <a:rPr lang="en-US" altLang="zh-TW" sz="3000" b="1" dirty="0" smtClean="0">
                <a:solidFill>
                  <a:srgbClr val="0070C0"/>
                </a:solidFill>
                <a:latin typeface="標楷體" panose="03000509000000000000" pitchFamily="65" charset="-120"/>
                <a:ea typeface="標楷體" panose="03000509000000000000" pitchFamily="65" charset="-120"/>
              </a:rPr>
              <a:t>§84-3</a:t>
            </a:r>
          </a:p>
          <a:p>
            <a:r>
              <a:rPr lang="zh-TW" altLang="en-US" sz="3000" b="1" dirty="0" smtClean="0">
                <a:solidFill>
                  <a:srgbClr val="0070C0"/>
                </a:solidFill>
                <a:latin typeface="標楷體" panose="03000509000000000000" pitchFamily="65" charset="-120"/>
                <a:ea typeface="標楷體" panose="03000509000000000000" pitchFamily="65" charset="-120"/>
              </a:rPr>
              <a:t>本</a:t>
            </a:r>
            <a:r>
              <a:rPr lang="zh-TW" altLang="en-US" sz="3000" b="1" dirty="0">
                <a:solidFill>
                  <a:srgbClr val="0070C0"/>
                </a:solidFill>
                <a:latin typeface="標楷體" panose="03000509000000000000" pitchFamily="65" charset="-120"/>
                <a:ea typeface="標楷體" panose="03000509000000000000" pitchFamily="65" charset="-120"/>
              </a:rPr>
              <a:t>法</a:t>
            </a:r>
            <a:r>
              <a:rPr lang="zh-TW" altLang="en-US" sz="3000" b="1" dirty="0" smtClean="0">
                <a:solidFill>
                  <a:srgbClr val="0070C0"/>
                </a:solidFill>
                <a:latin typeface="標楷體" panose="03000509000000000000" pitchFamily="65" charset="-120"/>
                <a:ea typeface="標楷體" panose="03000509000000000000" pitchFamily="65" charset="-120"/>
              </a:rPr>
              <a:t>第</a:t>
            </a:r>
            <a:r>
              <a:rPr lang="en-US" altLang="zh-TW" sz="3000" b="1" dirty="0" smtClean="0">
                <a:solidFill>
                  <a:srgbClr val="0070C0"/>
                </a:solidFill>
                <a:latin typeface="標楷體" panose="03000509000000000000" pitchFamily="65" charset="-120"/>
                <a:ea typeface="標楷體" panose="03000509000000000000" pitchFamily="65" charset="-120"/>
              </a:rPr>
              <a:t>61</a:t>
            </a:r>
            <a:r>
              <a:rPr lang="zh-TW" altLang="en-US" sz="3000" b="1" dirty="0" smtClean="0">
                <a:solidFill>
                  <a:srgbClr val="0070C0"/>
                </a:solidFill>
                <a:latin typeface="標楷體" panose="03000509000000000000" pitchFamily="65" charset="-120"/>
                <a:ea typeface="標楷體" panose="03000509000000000000" pitchFamily="65" charset="-120"/>
              </a:rPr>
              <a:t>條</a:t>
            </a:r>
            <a:r>
              <a:rPr lang="zh-TW" altLang="en-US" sz="3000" b="1" dirty="0">
                <a:solidFill>
                  <a:srgbClr val="0070C0"/>
                </a:solidFill>
                <a:latin typeface="標楷體" panose="03000509000000000000" pitchFamily="65" charset="-120"/>
                <a:ea typeface="標楷體" panose="03000509000000000000" pitchFamily="65" charset="-120"/>
              </a:rPr>
              <a:t>所稱決標後一定期間，為自決標日</a:t>
            </a:r>
            <a:r>
              <a:rPr lang="zh-TW" altLang="en-US" sz="3000" b="1" dirty="0" smtClean="0">
                <a:solidFill>
                  <a:srgbClr val="0070C0"/>
                </a:solidFill>
                <a:latin typeface="標楷體" panose="03000509000000000000" pitchFamily="65" charset="-120"/>
                <a:ea typeface="標楷體" panose="03000509000000000000" pitchFamily="65" charset="-120"/>
              </a:rPr>
              <a:t>起</a:t>
            </a:r>
            <a:r>
              <a:rPr lang="en-US" altLang="zh-TW" sz="3000" b="1" dirty="0" smtClean="0">
                <a:solidFill>
                  <a:srgbClr val="0070C0"/>
                </a:solidFill>
                <a:latin typeface="標楷體" panose="03000509000000000000" pitchFamily="65" charset="-120"/>
                <a:ea typeface="標楷體" panose="03000509000000000000" pitchFamily="65" charset="-120"/>
              </a:rPr>
              <a:t>30</a:t>
            </a:r>
            <a:r>
              <a:rPr lang="zh-TW" altLang="en-US" sz="3000" b="1" dirty="0" smtClean="0">
                <a:solidFill>
                  <a:srgbClr val="0070C0"/>
                </a:solidFill>
                <a:latin typeface="標楷體" panose="03000509000000000000" pitchFamily="65" charset="-120"/>
                <a:ea typeface="標楷體" panose="03000509000000000000" pitchFamily="65" charset="-120"/>
              </a:rPr>
              <a:t>日</a:t>
            </a:r>
            <a:endParaRPr lang="zh-TW" altLang="en-US" sz="30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803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48383" y="1557586"/>
            <a:ext cx="9084639" cy="3170099"/>
          </a:xfrm>
          <a:prstGeom prst="rect">
            <a:avLst/>
          </a:prstGeom>
          <a:noFill/>
        </p:spPr>
        <p:txBody>
          <a:bodyPr wrap="square" lIns="91440" tIns="45720" rIns="91440" bIns="45720">
            <a:spAutoFit/>
          </a:bodyPr>
          <a:lstStyle/>
          <a:p>
            <a:pPr algn="ctr"/>
            <a:r>
              <a:rPr lang="zh-TW" altLang="en-US" sz="10000" b="1" spc="50" dirty="0" smtClean="0">
                <a:ln w="9525" cmpd="sng">
                  <a:solidFill>
                    <a:schemeClr val="accent1"/>
                  </a:solidFill>
                  <a:prstDash val="solid"/>
                </a:ln>
                <a:solidFill>
                  <a:srgbClr val="FFFF66"/>
                </a:solidFill>
                <a:effectLst>
                  <a:glow rad="38100">
                    <a:schemeClr val="accent1">
                      <a:alpha val="40000"/>
                    </a:schemeClr>
                  </a:glow>
                </a:effectLst>
              </a:rPr>
              <a:t>感謝</a:t>
            </a:r>
            <a:r>
              <a:rPr lang="zh-TW" altLang="en-US" sz="10000" b="1" cap="none" spc="50" dirty="0" smtClean="0">
                <a:ln w="9525" cmpd="sng">
                  <a:solidFill>
                    <a:schemeClr val="accent1"/>
                  </a:solidFill>
                  <a:prstDash val="solid"/>
                </a:ln>
                <a:solidFill>
                  <a:srgbClr val="FFFF66"/>
                </a:solidFill>
                <a:effectLst>
                  <a:glow rad="38100">
                    <a:schemeClr val="accent1">
                      <a:alpha val="40000"/>
                    </a:schemeClr>
                  </a:glow>
                </a:effectLst>
              </a:rPr>
              <a:t>聆聽</a:t>
            </a:r>
            <a:endParaRPr lang="en-US" altLang="zh-TW" sz="10000" b="1" cap="none" spc="50" dirty="0" smtClean="0">
              <a:ln w="9525" cmpd="sng">
                <a:solidFill>
                  <a:schemeClr val="accent1"/>
                </a:solidFill>
                <a:prstDash val="solid"/>
              </a:ln>
              <a:solidFill>
                <a:srgbClr val="FFFF66"/>
              </a:solidFill>
              <a:effectLst>
                <a:glow rad="38100">
                  <a:schemeClr val="accent1">
                    <a:alpha val="40000"/>
                  </a:schemeClr>
                </a:glow>
              </a:effectLst>
            </a:endParaRPr>
          </a:p>
          <a:p>
            <a:pPr algn="ctr"/>
            <a:r>
              <a:rPr lang="zh-TW" altLang="en-US" sz="10000" b="1" spc="50" dirty="0" smtClean="0">
                <a:ln w="9525" cmpd="sng">
                  <a:solidFill>
                    <a:schemeClr val="accent1"/>
                  </a:solidFill>
                  <a:prstDash val="solid"/>
                </a:ln>
                <a:solidFill>
                  <a:srgbClr val="FFFF66"/>
                </a:solidFill>
                <a:effectLst>
                  <a:glow rad="38100">
                    <a:schemeClr val="accent1">
                      <a:alpha val="40000"/>
                    </a:schemeClr>
                  </a:glow>
                </a:effectLst>
              </a:rPr>
              <a:t>敬請</a:t>
            </a:r>
            <a:r>
              <a:rPr lang="zh-TW" altLang="en-US" sz="10000" b="1" spc="50" dirty="0">
                <a:ln w="9525" cmpd="sng">
                  <a:solidFill>
                    <a:schemeClr val="accent1"/>
                  </a:solidFill>
                  <a:prstDash val="solid"/>
                </a:ln>
                <a:solidFill>
                  <a:srgbClr val="FFFF66"/>
                </a:solidFill>
                <a:effectLst>
                  <a:glow rad="38100">
                    <a:schemeClr val="accent1">
                      <a:alpha val="40000"/>
                    </a:schemeClr>
                  </a:glow>
                </a:effectLst>
              </a:rPr>
              <a:t>指教</a:t>
            </a:r>
            <a:endParaRPr lang="zh-TW" altLang="en-US" sz="10000" b="1" cap="none" spc="50" dirty="0">
              <a:ln w="9525" cmpd="sng">
                <a:solidFill>
                  <a:schemeClr val="accent1"/>
                </a:solidFill>
                <a:prstDash val="solid"/>
              </a:ln>
              <a:solidFill>
                <a:srgbClr val="FFFF66"/>
              </a:solidFill>
              <a:effectLst>
                <a:glow rad="38100">
                  <a:schemeClr val="accent1">
                    <a:alpha val="40000"/>
                  </a:schemeClr>
                </a:glow>
              </a:effectLst>
            </a:endParaRPr>
          </a:p>
        </p:txBody>
      </p:sp>
    </p:spTree>
    <p:extLst>
      <p:ext uri="{BB962C8B-B14F-4D97-AF65-F5344CB8AC3E}">
        <p14:creationId xmlns:p14="http://schemas.microsoft.com/office/powerpoint/2010/main" val="2352213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820658332"/>
              </p:ext>
            </p:extLst>
          </p:nvPr>
        </p:nvGraphicFramePr>
        <p:xfrm>
          <a:off x="355619" y="765498"/>
          <a:ext cx="11564328" cy="5760640"/>
        </p:xfrm>
        <a:graphic>
          <a:graphicData uri="http://schemas.openxmlformats.org/drawingml/2006/table">
            <a:tbl>
              <a:tblPr firstRow="1" bandRow="1">
                <a:tableStyleId>{5C22544A-7EE6-4342-B048-85BDC9FD1C3A}</a:tableStyleId>
              </a:tblPr>
              <a:tblGrid>
                <a:gridCol w="2492631">
                  <a:extLst>
                    <a:ext uri="{9D8B030D-6E8A-4147-A177-3AD203B41FA5}">
                      <a16:colId xmlns:a16="http://schemas.microsoft.com/office/drawing/2014/main" val="2639178320"/>
                    </a:ext>
                  </a:extLst>
                </a:gridCol>
                <a:gridCol w="2653157">
                  <a:extLst>
                    <a:ext uri="{9D8B030D-6E8A-4147-A177-3AD203B41FA5}">
                      <a16:colId xmlns:a16="http://schemas.microsoft.com/office/drawing/2014/main" val="2902628817"/>
                    </a:ext>
                  </a:extLst>
                </a:gridCol>
                <a:gridCol w="3232596">
                  <a:extLst>
                    <a:ext uri="{9D8B030D-6E8A-4147-A177-3AD203B41FA5}">
                      <a16:colId xmlns:a16="http://schemas.microsoft.com/office/drawing/2014/main" val="1898011766"/>
                    </a:ext>
                  </a:extLst>
                </a:gridCol>
                <a:gridCol w="3185944">
                  <a:extLst>
                    <a:ext uri="{9D8B030D-6E8A-4147-A177-3AD203B41FA5}">
                      <a16:colId xmlns:a16="http://schemas.microsoft.com/office/drawing/2014/main" val="1311685338"/>
                    </a:ext>
                  </a:extLst>
                </a:gridCol>
              </a:tblGrid>
              <a:tr h="700921">
                <a:tc>
                  <a:txBody>
                    <a:bodyPr/>
                    <a:lstStyle/>
                    <a:p>
                      <a:pPr algn="l"/>
                      <a:endParaRPr lang="zh-TW" sz="2000" kern="100" dirty="0">
                        <a:effectLst/>
                        <a:latin typeface="標楷體" panose="03000509000000000000" pitchFamily="65" charset="-120"/>
                        <a:ea typeface="標楷體" panose="03000509000000000000" pitchFamily="65" charset="-120"/>
                      </a:endParaRPr>
                    </a:p>
                  </a:txBody>
                  <a:tcPr marL="57198" marR="57198" marT="28658" marB="28658">
                    <a:solidFill>
                      <a:srgbClr val="FFFF66"/>
                    </a:solidFill>
                  </a:tcPr>
                </a:tc>
                <a:tc>
                  <a:txBody>
                    <a:bodyPr/>
                    <a:lstStyle/>
                    <a:p>
                      <a:pPr algn="ctr">
                        <a:spcAft>
                          <a:spcPts val="0"/>
                        </a:spcAft>
                      </a:pPr>
                      <a:r>
                        <a:rPr lang="zh-TW" sz="2000" b="1" kern="1200" dirty="0" smtClean="0">
                          <a:solidFill>
                            <a:srgbClr val="00B050"/>
                          </a:solidFill>
                          <a:effectLst/>
                          <a:latin typeface="標楷體" panose="03000509000000000000" pitchFamily="65" charset="-120"/>
                          <a:ea typeface="標楷體" panose="03000509000000000000" pitchFamily="65" charset="-120"/>
                        </a:rPr>
                        <a:t>適用最</a:t>
                      </a:r>
                      <a:r>
                        <a:rPr lang="zh-TW" sz="2000" b="1" kern="1200" dirty="0">
                          <a:solidFill>
                            <a:srgbClr val="00B050"/>
                          </a:solidFill>
                          <a:effectLst/>
                          <a:latin typeface="標楷體" panose="03000509000000000000" pitchFamily="65" charset="-120"/>
                          <a:ea typeface="標楷體" panose="03000509000000000000" pitchFamily="65" charset="-120"/>
                        </a:rPr>
                        <a:t>有利標</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solidFill>
                      <a:srgbClr val="FFFF66"/>
                    </a:solidFill>
                  </a:tcPr>
                </a:tc>
                <a:tc>
                  <a:txBody>
                    <a:bodyPr/>
                    <a:lstStyle/>
                    <a:p>
                      <a:pPr algn="ctr">
                        <a:spcAft>
                          <a:spcPts val="0"/>
                        </a:spcAft>
                      </a:pPr>
                      <a:r>
                        <a:rPr lang="zh-TW" sz="2000" b="1" kern="1200" dirty="0" smtClean="0">
                          <a:solidFill>
                            <a:srgbClr val="0000CC"/>
                          </a:solidFill>
                          <a:effectLst/>
                          <a:latin typeface="標楷體" panose="03000509000000000000" pitchFamily="65" charset="-120"/>
                          <a:ea typeface="標楷體" panose="03000509000000000000" pitchFamily="65" charset="-120"/>
                        </a:rPr>
                        <a:t>準用最有利標</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solidFill>
                      <a:srgbClr val="FFFF66"/>
                    </a:solidFill>
                  </a:tcPr>
                </a:tc>
                <a:tc>
                  <a:txBody>
                    <a:bodyPr/>
                    <a:lstStyle/>
                    <a:p>
                      <a:pPr algn="ctr">
                        <a:spcAft>
                          <a:spcPts val="0"/>
                        </a:spcAft>
                      </a:pPr>
                      <a:r>
                        <a:rPr lang="zh-TW" sz="2000" kern="1200" dirty="0">
                          <a:solidFill>
                            <a:srgbClr val="C00000"/>
                          </a:solidFill>
                          <a:effectLst/>
                          <a:latin typeface="標楷體" panose="03000509000000000000" pitchFamily="65" charset="-120"/>
                          <a:ea typeface="標楷體" panose="03000509000000000000" pitchFamily="65" charset="-120"/>
                        </a:rPr>
                        <a:t>取最有利標</a:t>
                      </a:r>
                      <a:r>
                        <a:rPr lang="zh-TW" sz="2000" kern="1200" dirty="0" smtClean="0">
                          <a:solidFill>
                            <a:srgbClr val="C00000"/>
                          </a:solidFill>
                          <a:effectLst/>
                          <a:latin typeface="標楷體" panose="03000509000000000000" pitchFamily="65" charset="-120"/>
                          <a:ea typeface="標楷體" panose="03000509000000000000" pitchFamily="65" charset="-120"/>
                        </a:rPr>
                        <a:t>精神</a:t>
                      </a:r>
                      <a:endParaRPr lang="en-US" altLang="zh-TW" sz="2000" kern="1200" dirty="0" smtClean="0">
                        <a:solidFill>
                          <a:srgbClr val="C00000"/>
                        </a:solidFill>
                        <a:effectLst/>
                        <a:latin typeface="標楷體" panose="03000509000000000000" pitchFamily="65" charset="-120"/>
                        <a:ea typeface="標楷體" panose="03000509000000000000" pitchFamily="65" charset="-120"/>
                      </a:endParaRPr>
                    </a:p>
                    <a:p>
                      <a:pPr algn="ctr">
                        <a:spcAft>
                          <a:spcPts val="0"/>
                        </a:spcAft>
                      </a:pPr>
                      <a:r>
                        <a:rPr lang="zh-TW" altLang="en-US" sz="2000" kern="1200" dirty="0" smtClean="0">
                          <a:solidFill>
                            <a:srgbClr val="C00000"/>
                          </a:solidFill>
                          <a:effectLst/>
                          <a:latin typeface="標楷體" panose="03000509000000000000" pitchFamily="65" charset="-120"/>
                          <a:ea typeface="標楷體" panose="03000509000000000000" pitchFamily="65" charset="-120"/>
                        </a:rPr>
                        <a:t>擇最符合需要者</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solidFill>
                      <a:srgbClr val="FFFF66"/>
                    </a:solidFill>
                  </a:tcPr>
                </a:tc>
                <a:extLst>
                  <a:ext uri="{0D108BD9-81ED-4DB2-BD59-A6C34878D82A}">
                    <a16:rowId xmlns:a16="http://schemas.microsoft.com/office/drawing/2014/main" val="1076071764"/>
                  </a:ext>
                </a:extLst>
              </a:tr>
              <a:tr h="700921">
                <a:tc>
                  <a:txBody>
                    <a:bodyPr/>
                    <a:lstStyle/>
                    <a:p>
                      <a:pPr algn="l">
                        <a:spcAft>
                          <a:spcPts val="0"/>
                        </a:spcAft>
                      </a:pPr>
                      <a:r>
                        <a:rPr lang="zh-TW" sz="2000" kern="0" dirty="0">
                          <a:effectLst/>
                          <a:latin typeface="標楷體" panose="03000509000000000000" pitchFamily="65" charset="-120"/>
                          <a:ea typeface="標楷體" panose="03000509000000000000" pitchFamily="65" charset="-120"/>
                        </a:rPr>
                        <a:t>法規依據</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en-US" sz="2000" b="1" kern="0" dirty="0" smtClean="0">
                          <a:solidFill>
                            <a:srgbClr val="00B050"/>
                          </a:solidFill>
                          <a:effectLst/>
                          <a:latin typeface="標楷體" panose="03000509000000000000" pitchFamily="65" charset="-120"/>
                          <a:ea typeface="標楷體" panose="03000509000000000000" pitchFamily="65" charset="-120"/>
                        </a:rPr>
                        <a:t>(</a:t>
                      </a:r>
                      <a:r>
                        <a:rPr lang="zh-TW" altLang="en-US" sz="2000" b="1" kern="0" dirty="0" smtClean="0">
                          <a:solidFill>
                            <a:srgbClr val="00B050"/>
                          </a:solidFill>
                          <a:effectLst/>
                          <a:latin typeface="標楷體" panose="03000509000000000000" pitchFamily="65" charset="-120"/>
                          <a:ea typeface="標楷體" panose="03000509000000000000" pitchFamily="65" charset="-120"/>
                        </a:rPr>
                        <a:t>採</a:t>
                      </a:r>
                      <a:r>
                        <a:rPr lang="en-US" altLang="zh-TW" sz="2000" b="1" kern="0" dirty="0" smtClean="0">
                          <a:solidFill>
                            <a:srgbClr val="00B050"/>
                          </a:solidFill>
                          <a:effectLst/>
                          <a:latin typeface="標楷體" panose="03000509000000000000" pitchFamily="65" charset="-120"/>
                          <a:ea typeface="標楷體" panose="03000509000000000000" pitchFamily="65" charset="-120"/>
                        </a:rPr>
                        <a:t>52-1-3</a:t>
                      </a:r>
                      <a:r>
                        <a:rPr lang="zh-TW" altLang="en-US" sz="2000" b="1" kern="0" dirty="0" smtClean="0">
                          <a:solidFill>
                            <a:srgbClr val="00B050"/>
                          </a:solidFill>
                          <a:effectLst/>
                          <a:latin typeface="標楷體" panose="03000509000000000000" pitchFamily="65" charset="-120"/>
                          <a:ea typeface="標楷體" panose="03000509000000000000" pitchFamily="65" charset="-120"/>
                        </a:rPr>
                        <a:t>、</a:t>
                      </a:r>
                      <a:r>
                        <a:rPr lang="en-US" sz="2000" b="1" kern="0" dirty="0" smtClean="0">
                          <a:solidFill>
                            <a:srgbClr val="00B050"/>
                          </a:solidFill>
                          <a:effectLst/>
                          <a:latin typeface="標楷體" panose="03000509000000000000" pitchFamily="65" charset="-120"/>
                          <a:ea typeface="標楷體" panose="03000509000000000000" pitchFamily="65" charset="-120"/>
                        </a:rPr>
                        <a:t>56)</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b="1" kern="0" dirty="0" smtClean="0">
                          <a:solidFill>
                            <a:srgbClr val="0000CC"/>
                          </a:solidFill>
                          <a:effectLst/>
                          <a:latin typeface="標楷體" panose="03000509000000000000" pitchFamily="65" charset="-120"/>
                          <a:ea typeface="標楷體" panose="03000509000000000000" pitchFamily="65" charset="-120"/>
                        </a:rPr>
                        <a:t>(</a:t>
                      </a:r>
                      <a:r>
                        <a:rPr lang="zh-TW" altLang="en-US" sz="2000" b="1" kern="0" dirty="0" smtClean="0">
                          <a:solidFill>
                            <a:srgbClr val="0000CC"/>
                          </a:solidFill>
                          <a:effectLst/>
                          <a:latin typeface="標楷體" panose="03000509000000000000" pitchFamily="65" charset="-120"/>
                          <a:ea typeface="標楷體" panose="03000509000000000000" pitchFamily="65" charset="-120"/>
                        </a:rPr>
                        <a:t>採</a:t>
                      </a:r>
                      <a:r>
                        <a:rPr lang="en-US" sz="2000" b="1" kern="0" dirty="0" smtClean="0">
                          <a:solidFill>
                            <a:srgbClr val="0000CC"/>
                          </a:solidFill>
                          <a:effectLst/>
                          <a:latin typeface="標楷體" panose="03000509000000000000" pitchFamily="65" charset="-120"/>
                          <a:ea typeface="標楷體" panose="03000509000000000000" pitchFamily="65" charset="-120"/>
                        </a:rPr>
                        <a:t>22-1-9;22-1-10</a:t>
                      </a:r>
                      <a:r>
                        <a:rPr lang="en-US" sz="2000" b="1" kern="0" dirty="0">
                          <a:solidFill>
                            <a:srgbClr val="0000CC"/>
                          </a:solidFill>
                          <a:effectLst/>
                          <a:latin typeface="標楷體" panose="03000509000000000000" pitchFamily="65" charset="-120"/>
                          <a:ea typeface="標楷體" panose="03000509000000000000" pitchFamily="65" charset="-120"/>
                        </a:rPr>
                        <a:t>)</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altLang="zh-TW" sz="2000" kern="0" dirty="0" smtClean="0">
                          <a:solidFill>
                            <a:srgbClr val="C00000"/>
                          </a:solidFill>
                          <a:effectLst/>
                          <a:latin typeface="標楷體" panose="03000509000000000000" pitchFamily="65" charset="-120"/>
                          <a:ea typeface="標楷體" panose="03000509000000000000" pitchFamily="65" charset="-120"/>
                        </a:rPr>
                        <a:t>(</a:t>
                      </a:r>
                      <a:r>
                        <a:rPr lang="zh-TW" altLang="en-US" sz="2000" kern="0" dirty="0" smtClean="0">
                          <a:solidFill>
                            <a:srgbClr val="C00000"/>
                          </a:solidFill>
                          <a:effectLst/>
                          <a:latin typeface="標楷體" panose="03000509000000000000" pitchFamily="65" charset="-120"/>
                          <a:ea typeface="標楷體" panose="03000509000000000000" pitchFamily="65" charset="-120"/>
                        </a:rPr>
                        <a:t>中央機關未達公告金額採購招標辦法</a:t>
                      </a:r>
                      <a:r>
                        <a:rPr lang="en-US" altLang="zh-TW" sz="2000" kern="0" dirty="0" smtClean="0">
                          <a:solidFill>
                            <a:srgbClr val="C00000"/>
                          </a:solidFill>
                          <a:effectLst/>
                          <a:latin typeface="標楷體" panose="03000509000000000000" pitchFamily="65" charset="-120"/>
                          <a:ea typeface="標楷體" panose="03000509000000000000" pitchFamily="65" charset="-120"/>
                        </a:rPr>
                        <a:t>22-1-3</a:t>
                      </a:r>
                      <a:r>
                        <a:rPr lang="zh-TW" altLang="en-US" sz="2000" kern="0" dirty="0" smtClean="0">
                          <a:solidFill>
                            <a:srgbClr val="C00000"/>
                          </a:solidFill>
                          <a:effectLst/>
                          <a:latin typeface="標楷體" panose="03000509000000000000" pitchFamily="65" charset="-120"/>
                          <a:ea typeface="標楷體" panose="03000509000000000000" pitchFamily="65" charset="-120"/>
                        </a:rPr>
                        <a:t>；採</a:t>
                      </a:r>
                      <a:r>
                        <a:rPr lang="en-US" sz="2000" kern="0" dirty="0" smtClean="0">
                          <a:solidFill>
                            <a:srgbClr val="C00000"/>
                          </a:solidFill>
                          <a:effectLst/>
                          <a:latin typeface="標楷體" panose="03000509000000000000" pitchFamily="65" charset="-120"/>
                          <a:ea typeface="標楷體" panose="03000509000000000000" pitchFamily="65" charset="-120"/>
                        </a:rPr>
                        <a:t>49</a:t>
                      </a:r>
                      <a:r>
                        <a:rPr lang="en-US" sz="2000" kern="0" dirty="0">
                          <a:solidFill>
                            <a:srgbClr val="C00000"/>
                          </a:solidFill>
                          <a:effectLst/>
                          <a:latin typeface="標楷體" panose="03000509000000000000" pitchFamily="65" charset="-120"/>
                          <a:ea typeface="標楷體" panose="03000509000000000000" pitchFamily="65" charset="-120"/>
                        </a:rPr>
                        <a:t>)</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3093713002"/>
                  </a:ext>
                </a:extLst>
              </a:tr>
              <a:tr h="419783">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採購金額</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rgbClr val="00B050"/>
                          </a:solidFill>
                          <a:effectLst/>
                          <a:latin typeface="標楷體" panose="03000509000000000000" pitchFamily="65" charset="-120"/>
                          <a:ea typeface="標楷體" panose="03000509000000000000" pitchFamily="65" charset="-120"/>
                        </a:rPr>
                        <a:t>公告金額</a:t>
                      </a:r>
                      <a:r>
                        <a:rPr lang="zh-TW" altLang="zh-TW" sz="2000" b="1" kern="1200" dirty="0" smtClean="0">
                          <a:solidFill>
                            <a:srgbClr val="00B050"/>
                          </a:solidFill>
                          <a:effectLst/>
                          <a:latin typeface="標楷體" panose="03000509000000000000" pitchFamily="65" charset="-120"/>
                          <a:ea typeface="標楷體" panose="03000509000000000000" pitchFamily="65" charset="-120"/>
                        </a:rPr>
                        <a:t>以上</a:t>
                      </a:r>
                      <a:endParaRPr lang="zh-TW" altLang="zh-TW" sz="2000" b="1" kern="100" dirty="0" smtClean="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altLang="en-US" sz="2000" b="1" kern="1200" dirty="0" smtClean="0">
                          <a:solidFill>
                            <a:srgbClr val="0000CC"/>
                          </a:solidFill>
                          <a:effectLst/>
                          <a:latin typeface="標楷體" panose="03000509000000000000" pitchFamily="65" charset="-120"/>
                          <a:ea typeface="標楷體" panose="03000509000000000000" pitchFamily="65" charset="-120"/>
                        </a:rPr>
                        <a:t>公告金額</a:t>
                      </a:r>
                      <a:r>
                        <a:rPr lang="zh-TW" sz="2000" b="1" kern="1200" dirty="0" smtClean="0">
                          <a:solidFill>
                            <a:srgbClr val="0000CC"/>
                          </a:solidFill>
                          <a:effectLst/>
                          <a:latin typeface="標楷體" panose="03000509000000000000" pitchFamily="65" charset="-120"/>
                          <a:ea typeface="標楷體" panose="03000509000000000000" pitchFamily="65" charset="-120"/>
                        </a:rPr>
                        <a:t>以上</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sz="2000" kern="1200" dirty="0">
                          <a:solidFill>
                            <a:srgbClr val="C00000"/>
                          </a:solidFill>
                          <a:effectLst/>
                          <a:latin typeface="標楷體" panose="03000509000000000000" pitchFamily="65" charset="-120"/>
                          <a:ea typeface="標楷體" panose="03000509000000000000" pitchFamily="65" charset="-120"/>
                        </a:rPr>
                        <a:t>未</a:t>
                      </a:r>
                      <a:r>
                        <a:rPr lang="zh-TW" sz="2000" kern="1200" dirty="0" smtClean="0">
                          <a:solidFill>
                            <a:srgbClr val="C00000"/>
                          </a:solidFill>
                          <a:effectLst/>
                          <a:latin typeface="標楷體" panose="03000509000000000000" pitchFamily="65" charset="-120"/>
                          <a:ea typeface="標楷體" panose="03000509000000000000" pitchFamily="65" charset="-120"/>
                        </a:rPr>
                        <a:t>達</a:t>
                      </a:r>
                      <a:r>
                        <a:rPr lang="zh-TW" altLang="en-US" sz="2000" kern="1200" dirty="0" smtClean="0">
                          <a:solidFill>
                            <a:srgbClr val="C00000"/>
                          </a:solidFill>
                          <a:effectLst/>
                          <a:latin typeface="標楷體" panose="03000509000000000000" pitchFamily="65" charset="-120"/>
                          <a:ea typeface="標楷體" panose="03000509000000000000" pitchFamily="65" charset="-120"/>
                        </a:rPr>
                        <a:t>公告金額</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2440685847"/>
                  </a:ext>
                </a:extLst>
              </a:tr>
              <a:tr h="419783">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報上級機關核准</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sz="2000" b="1" kern="1200" dirty="0">
                          <a:solidFill>
                            <a:srgbClr val="00B050"/>
                          </a:solidFill>
                          <a:effectLst/>
                          <a:latin typeface="標楷體" panose="03000509000000000000" pitchFamily="65" charset="-120"/>
                          <a:ea typeface="標楷體" panose="03000509000000000000" pitchFamily="65" charset="-120"/>
                        </a:rPr>
                        <a:t>是</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altLang="en-US" sz="2000" b="1" kern="1200" dirty="0" smtClean="0">
                          <a:solidFill>
                            <a:srgbClr val="0000CC"/>
                          </a:solidFill>
                          <a:effectLst/>
                          <a:latin typeface="標楷體" panose="03000509000000000000" pitchFamily="65" charset="-120"/>
                          <a:ea typeface="標楷體" panose="03000509000000000000" pitchFamily="65" charset="-120"/>
                        </a:rPr>
                        <a:t>否</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kern="1200" dirty="0">
                          <a:solidFill>
                            <a:srgbClr val="C00000"/>
                          </a:solidFill>
                          <a:effectLst/>
                          <a:latin typeface="標楷體" panose="03000509000000000000" pitchFamily="65" charset="-120"/>
                          <a:ea typeface="標楷體" panose="03000509000000000000" pitchFamily="65" charset="-120"/>
                        </a:rPr>
                        <a:t> </a:t>
                      </a:r>
                      <a:r>
                        <a:rPr lang="zh-TW" altLang="en-US" sz="2000" kern="1200" dirty="0" smtClean="0">
                          <a:solidFill>
                            <a:srgbClr val="C00000"/>
                          </a:solidFill>
                          <a:effectLst/>
                          <a:latin typeface="標楷體" panose="03000509000000000000" pitchFamily="65" charset="-120"/>
                          <a:ea typeface="標楷體" panose="03000509000000000000" pitchFamily="65" charset="-120"/>
                        </a:rPr>
                        <a:t>否</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223675294"/>
                  </a:ext>
                </a:extLst>
              </a:tr>
              <a:tr h="440959">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評選方式</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sz="2000" b="1" kern="1200" dirty="0">
                          <a:solidFill>
                            <a:srgbClr val="00B050"/>
                          </a:solidFill>
                          <a:effectLst/>
                          <a:latin typeface="標楷體" panose="03000509000000000000" pitchFamily="65" charset="-120"/>
                          <a:ea typeface="標楷體" panose="03000509000000000000" pitchFamily="65" charset="-120"/>
                        </a:rPr>
                        <a:t>成立評選</a:t>
                      </a:r>
                      <a:r>
                        <a:rPr lang="zh-TW" sz="2000" b="1" kern="1200" dirty="0" smtClean="0">
                          <a:solidFill>
                            <a:srgbClr val="00B050"/>
                          </a:solidFill>
                          <a:effectLst/>
                          <a:latin typeface="標楷體" panose="03000509000000000000" pitchFamily="65" charset="-120"/>
                          <a:ea typeface="標楷體" panose="03000509000000000000" pitchFamily="65" charset="-120"/>
                        </a:rPr>
                        <a:t>委員會</a:t>
                      </a:r>
                      <a:r>
                        <a:rPr lang="en-US" altLang="zh-TW" sz="2000" b="1" kern="1200" dirty="0" smtClean="0">
                          <a:solidFill>
                            <a:srgbClr val="00B050"/>
                          </a:solidFill>
                          <a:effectLst/>
                          <a:latin typeface="標楷體" panose="03000509000000000000" pitchFamily="65" charset="-120"/>
                          <a:ea typeface="標楷體" panose="03000509000000000000" pitchFamily="65" charset="-120"/>
                        </a:rPr>
                        <a:t>(</a:t>
                      </a:r>
                      <a:r>
                        <a:rPr lang="zh-TW" altLang="en-US" sz="2000" b="1" kern="1200" dirty="0" smtClean="0">
                          <a:solidFill>
                            <a:srgbClr val="00B050"/>
                          </a:solidFill>
                          <a:effectLst/>
                          <a:latin typeface="標楷體" panose="03000509000000000000" pitchFamily="65" charset="-120"/>
                          <a:ea typeface="標楷體" panose="03000509000000000000" pitchFamily="65" charset="-120"/>
                        </a:rPr>
                        <a:t>採</a:t>
                      </a:r>
                      <a:r>
                        <a:rPr lang="en-US" altLang="zh-TW" sz="2000" b="1" kern="1200" dirty="0" smtClean="0">
                          <a:solidFill>
                            <a:srgbClr val="00B050"/>
                          </a:solidFill>
                          <a:effectLst/>
                          <a:latin typeface="標楷體" panose="03000509000000000000" pitchFamily="65" charset="-120"/>
                          <a:ea typeface="標楷體" panose="03000509000000000000" pitchFamily="65" charset="-120"/>
                        </a:rPr>
                        <a:t>94)</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sz="2000" b="1" kern="1200" dirty="0">
                          <a:solidFill>
                            <a:srgbClr val="0000CC"/>
                          </a:solidFill>
                          <a:effectLst/>
                          <a:latin typeface="標楷體" panose="03000509000000000000" pitchFamily="65" charset="-120"/>
                          <a:ea typeface="標楷體" panose="03000509000000000000" pitchFamily="65" charset="-120"/>
                        </a:rPr>
                        <a:t>成立評選委員會</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sz="2000" kern="1200" dirty="0">
                          <a:solidFill>
                            <a:srgbClr val="C00000"/>
                          </a:solidFill>
                          <a:effectLst/>
                          <a:latin typeface="標楷體" panose="03000509000000000000" pitchFamily="65" charset="-120"/>
                          <a:ea typeface="標楷體" panose="03000509000000000000" pitchFamily="65" charset="-120"/>
                        </a:rPr>
                        <a:t>成立</a:t>
                      </a:r>
                      <a:r>
                        <a:rPr lang="zh-TW" sz="2000" u="sng" kern="1200" dirty="0">
                          <a:solidFill>
                            <a:srgbClr val="C00000"/>
                          </a:solidFill>
                          <a:effectLst/>
                          <a:latin typeface="標楷體" panose="03000509000000000000" pitchFamily="65" charset="-120"/>
                          <a:ea typeface="標楷體" panose="03000509000000000000" pitchFamily="65" charset="-120"/>
                        </a:rPr>
                        <a:t>評審小組</a:t>
                      </a:r>
                      <a:endParaRPr lang="zh-TW" sz="2000" u="sng"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3094814611"/>
                  </a:ext>
                </a:extLst>
              </a:tr>
              <a:tr h="482074">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成立工作小組</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sz="2000" b="1" kern="1200" dirty="0">
                          <a:solidFill>
                            <a:srgbClr val="00B050"/>
                          </a:solidFill>
                          <a:effectLst/>
                          <a:latin typeface="標楷體" panose="03000509000000000000" pitchFamily="65" charset="-120"/>
                          <a:ea typeface="標楷體" panose="03000509000000000000" pitchFamily="65" charset="-120"/>
                        </a:rPr>
                        <a:t>是</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b="1" kern="1200" dirty="0">
                          <a:solidFill>
                            <a:srgbClr val="0000CC"/>
                          </a:solidFill>
                          <a:effectLst/>
                          <a:latin typeface="標楷體" panose="03000509000000000000" pitchFamily="65" charset="-120"/>
                          <a:ea typeface="標楷體" panose="03000509000000000000" pitchFamily="65" charset="-120"/>
                        </a:rPr>
                        <a:t> </a:t>
                      </a:r>
                      <a:r>
                        <a:rPr lang="zh-TW" altLang="en-US" sz="2000" b="1" kern="1200" dirty="0" smtClean="0">
                          <a:solidFill>
                            <a:srgbClr val="0000CC"/>
                          </a:solidFill>
                          <a:effectLst/>
                          <a:latin typeface="標楷體" panose="03000509000000000000" pitchFamily="65" charset="-120"/>
                          <a:ea typeface="標楷體" panose="03000509000000000000" pitchFamily="65" charset="-120"/>
                        </a:rPr>
                        <a:t>是</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sz="2000" kern="1200" dirty="0">
                          <a:solidFill>
                            <a:srgbClr val="C00000"/>
                          </a:solidFill>
                          <a:effectLst/>
                          <a:latin typeface="標楷體" panose="03000509000000000000" pitchFamily="65" charset="-120"/>
                          <a:ea typeface="標楷體" panose="03000509000000000000" pitchFamily="65" charset="-120"/>
                        </a:rPr>
                        <a:t>視需求成立</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604334872"/>
                  </a:ext>
                </a:extLst>
              </a:tr>
              <a:tr h="419783">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適用採購類別</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en-US" sz="2000" b="1" kern="1200" dirty="0">
                          <a:solidFill>
                            <a:srgbClr val="00B050"/>
                          </a:solidFill>
                          <a:effectLst/>
                          <a:latin typeface="標楷體" panose="03000509000000000000" pitchFamily="65" charset="-120"/>
                          <a:ea typeface="標楷體" panose="03000509000000000000" pitchFamily="65" charset="-120"/>
                        </a:rPr>
                        <a:t> </a:t>
                      </a:r>
                      <a:r>
                        <a:rPr lang="zh-TW" altLang="en-US" sz="2000" b="1" kern="1200" dirty="0" smtClean="0">
                          <a:solidFill>
                            <a:srgbClr val="00B050"/>
                          </a:solidFill>
                          <a:effectLst/>
                          <a:latin typeface="標楷體" panose="03000509000000000000" pitchFamily="65" charset="-120"/>
                          <a:ea typeface="標楷體" panose="03000509000000000000" pitchFamily="65" charset="-120"/>
                        </a:rPr>
                        <a:t>工程、財物或勞務</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altLang="zh-TW" sz="2000" b="1" kern="0" dirty="0" smtClean="0">
                          <a:solidFill>
                            <a:srgbClr val="0000CC"/>
                          </a:solidFill>
                          <a:effectLst/>
                          <a:latin typeface="標楷體" panose="03000509000000000000" pitchFamily="65" charset="-120"/>
                          <a:ea typeface="標楷體" panose="03000509000000000000" pitchFamily="65" charset="-120"/>
                        </a:rPr>
                        <a:t>22-1-9</a:t>
                      </a:r>
                      <a:r>
                        <a:rPr lang="zh-TW" altLang="en-US" sz="2000" b="1" kern="0" dirty="0" smtClean="0">
                          <a:solidFill>
                            <a:srgbClr val="0000CC"/>
                          </a:solidFill>
                          <a:effectLst/>
                          <a:latin typeface="標楷體" panose="03000509000000000000" pitchFamily="65" charset="-120"/>
                          <a:ea typeface="標楷體" panose="03000509000000000000" pitchFamily="65" charset="-120"/>
                        </a:rPr>
                        <a:t>至</a:t>
                      </a:r>
                      <a:r>
                        <a:rPr lang="en-US" altLang="zh-TW" sz="2000" b="1" kern="0" dirty="0" smtClean="0">
                          <a:solidFill>
                            <a:srgbClr val="0000CC"/>
                          </a:solidFill>
                          <a:effectLst/>
                          <a:latin typeface="標楷體" panose="03000509000000000000" pitchFamily="65" charset="-120"/>
                          <a:ea typeface="標楷體" panose="03000509000000000000" pitchFamily="65" charset="-120"/>
                        </a:rPr>
                        <a:t>22-1-11</a:t>
                      </a:r>
                      <a:r>
                        <a:rPr lang="zh-TW" altLang="en-US" sz="2000" b="1" kern="0" dirty="0" smtClean="0">
                          <a:solidFill>
                            <a:srgbClr val="0000CC"/>
                          </a:solidFill>
                          <a:effectLst/>
                          <a:latin typeface="標楷體" panose="03000509000000000000" pitchFamily="65" charset="-120"/>
                          <a:ea typeface="標楷體" panose="03000509000000000000" pitchFamily="65" charset="-120"/>
                        </a:rPr>
                        <a:t>勞務</a:t>
                      </a:r>
                      <a:r>
                        <a:rPr lang="en-US" sz="2000" b="1" kern="1200" dirty="0">
                          <a:solidFill>
                            <a:srgbClr val="0000CC"/>
                          </a:solidFill>
                          <a:effectLst/>
                          <a:latin typeface="標楷體" panose="03000509000000000000" pitchFamily="65" charset="-120"/>
                          <a:ea typeface="標楷體" panose="03000509000000000000" pitchFamily="65" charset="-120"/>
                        </a:rPr>
                        <a:t> </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kern="1200" dirty="0">
                          <a:solidFill>
                            <a:srgbClr val="C00000"/>
                          </a:solidFill>
                          <a:effectLst/>
                          <a:latin typeface="標楷體" panose="03000509000000000000" pitchFamily="65" charset="-120"/>
                          <a:ea typeface="標楷體" panose="03000509000000000000" pitchFamily="65" charset="-120"/>
                        </a:rPr>
                        <a:t> </a:t>
                      </a:r>
                      <a:r>
                        <a:rPr lang="zh-TW" altLang="en-US" sz="2000" kern="1200" dirty="0" smtClean="0">
                          <a:solidFill>
                            <a:srgbClr val="C00000"/>
                          </a:solidFill>
                          <a:effectLst/>
                          <a:latin typeface="標楷體" panose="03000509000000000000" pitchFamily="65" charset="-120"/>
                          <a:ea typeface="標楷體" panose="03000509000000000000" pitchFamily="65" charset="-120"/>
                        </a:rPr>
                        <a:t>工程、財物或勞務</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164163413"/>
                  </a:ext>
                </a:extLst>
              </a:tr>
              <a:tr h="731918">
                <a:tc>
                  <a:txBody>
                    <a:bodyPr/>
                    <a:lstStyle/>
                    <a:p>
                      <a:pPr algn="l">
                        <a:spcAft>
                          <a:spcPts val="0"/>
                        </a:spcAft>
                      </a:pPr>
                      <a:r>
                        <a:rPr lang="zh-TW" sz="2000" kern="1200" dirty="0">
                          <a:effectLst/>
                          <a:latin typeface="標楷體" panose="03000509000000000000" pitchFamily="65" charset="-120"/>
                          <a:ea typeface="標楷體" panose="03000509000000000000" pitchFamily="65" charset="-120"/>
                        </a:rPr>
                        <a:t>第一次招標廠商家數</a:t>
                      </a:r>
                      <a:endParaRPr lang="zh-TW" sz="20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sz="2000" b="1" kern="1200" dirty="0" smtClean="0">
                          <a:solidFill>
                            <a:srgbClr val="00B050"/>
                          </a:solidFill>
                          <a:effectLst/>
                          <a:latin typeface="標楷體" panose="03000509000000000000" pitchFamily="65" charset="-120"/>
                          <a:ea typeface="標楷體" panose="03000509000000000000" pitchFamily="65" charset="-120"/>
                        </a:rPr>
                        <a:t>第一次</a:t>
                      </a:r>
                      <a:r>
                        <a:rPr lang="en-US" sz="2000" b="1" kern="1200" dirty="0" smtClean="0">
                          <a:solidFill>
                            <a:srgbClr val="00B050"/>
                          </a:solidFill>
                          <a:effectLst/>
                          <a:latin typeface="標楷體" panose="03000509000000000000" pitchFamily="65" charset="-120"/>
                          <a:ea typeface="標楷體" panose="03000509000000000000" pitchFamily="65" charset="-120"/>
                        </a:rPr>
                        <a:t>3</a:t>
                      </a:r>
                      <a:r>
                        <a:rPr lang="zh-TW" sz="2000" b="1" kern="1200" dirty="0">
                          <a:solidFill>
                            <a:srgbClr val="00B050"/>
                          </a:solidFill>
                          <a:effectLst/>
                          <a:latin typeface="標楷體" panose="03000509000000000000" pitchFamily="65" charset="-120"/>
                          <a:ea typeface="標楷體" panose="03000509000000000000" pitchFamily="65" charset="-120"/>
                        </a:rPr>
                        <a:t>家以上</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zh-TW" altLang="en-US" sz="2000" b="1" kern="1200" dirty="0" smtClean="0">
                          <a:solidFill>
                            <a:srgbClr val="0000CC"/>
                          </a:solidFill>
                          <a:effectLst/>
                          <a:latin typeface="標楷體" panose="03000509000000000000" pitchFamily="65" charset="-120"/>
                          <a:ea typeface="標楷體" panose="03000509000000000000" pitchFamily="65" charset="-120"/>
                        </a:rPr>
                        <a:t>無限制</a:t>
                      </a:r>
                      <a:r>
                        <a:rPr lang="en-US" sz="2000" b="1" kern="1200" dirty="0">
                          <a:solidFill>
                            <a:srgbClr val="0000CC"/>
                          </a:solidFill>
                          <a:effectLst/>
                          <a:latin typeface="標楷體" panose="03000509000000000000" pitchFamily="65" charset="-120"/>
                          <a:ea typeface="標楷體" panose="03000509000000000000" pitchFamily="65" charset="-120"/>
                        </a:rPr>
                        <a:t> </a:t>
                      </a:r>
                      <a:endParaRPr lang="zh-TW" sz="2000" b="1" kern="100" dirty="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kern="1200" dirty="0">
                          <a:solidFill>
                            <a:srgbClr val="C00000"/>
                          </a:solidFill>
                          <a:effectLst/>
                          <a:latin typeface="標楷體" panose="03000509000000000000" pitchFamily="65" charset="-120"/>
                          <a:ea typeface="標楷體" panose="03000509000000000000" pitchFamily="65" charset="-120"/>
                        </a:rPr>
                        <a:t>3</a:t>
                      </a:r>
                      <a:r>
                        <a:rPr lang="zh-TW" sz="2000" kern="1200" dirty="0">
                          <a:solidFill>
                            <a:srgbClr val="C00000"/>
                          </a:solidFill>
                          <a:effectLst/>
                          <a:latin typeface="標楷體" panose="03000509000000000000" pitchFamily="65" charset="-120"/>
                          <a:ea typeface="標楷體" panose="03000509000000000000" pitchFamily="65" charset="-120"/>
                        </a:rPr>
                        <a:t>家</a:t>
                      </a:r>
                      <a:r>
                        <a:rPr lang="zh-TW" sz="2000" kern="1200" dirty="0" smtClean="0">
                          <a:solidFill>
                            <a:srgbClr val="C00000"/>
                          </a:solidFill>
                          <a:effectLst/>
                          <a:latin typeface="標楷體" panose="03000509000000000000" pitchFamily="65" charset="-120"/>
                          <a:ea typeface="標楷體" panose="03000509000000000000" pitchFamily="65" charset="-120"/>
                        </a:rPr>
                        <a:t>以上</a:t>
                      </a:r>
                      <a:endParaRPr lang="en-US" altLang="zh-TW" sz="2000" kern="1200" dirty="0" smtClean="0">
                        <a:solidFill>
                          <a:srgbClr val="C00000"/>
                        </a:solidFill>
                        <a:effectLst/>
                        <a:latin typeface="標楷體" panose="03000509000000000000" pitchFamily="65" charset="-120"/>
                        <a:ea typeface="標楷體" panose="03000509000000000000" pitchFamily="65" charset="-120"/>
                      </a:endParaRPr>
                    </a:p>
                    <a:p>
                      <a:pPr algn="ctr">
                        <a:spcAft>
                          <a:spcPts val="0"/>
                        </a:spcAft>
                      </a:pPr>
                      <a:r>
                        <a:rPr lang="en-US" sz="2000" kern="1200" dirty="0" smtClean="0">
                          <a:solidFill>
                            <a:srgbClr val="C00000"/>
                          </a:solidFill>
                          <a:effectLst/>
                          <a:latin typeface="標楷體" panose="03000509000000000000" pitchFamily="65" charset="-120"/>
                          <a:ea typeface="標楷體" panose="03000509000000000000" pitchFamily="65" charset="-120"/>
                        </a:rPr>
                        <a:t>(</a:t>
                      </a:r>
                      <a:r>
                        <a:rPr lang="zh-TW" sz="2000" kern="1200" dirty="0">
                          <a:solidFill>
                            <a:srgbClr val="C00000"/>
                          </a:solidFill>
                          <a:effectLst/>
                          <a:latin typeface="標楷體" panose="03000509000000000000" pitchFamily="65" charset="-120"/>
                          <a:ea typeface="標楷體" panose="03000509000000000000" pitchFamily="65" charset="-120"/>
                        </a:rPr>
                        <a:t>可改採限制性</a:t>
                      </a:r>
                      <a:r>
                        <a:rPr lang="zh-TW" sz="2000" kern="1200" dirty="0" smtClean="0">
                          <a:solidFill>
                            <a:srgbClr val="C00000"/>
                          </a:solidFill>
                          <a:effectLst/>
                          <a:latin typeface="標楷體" panose="03000509000000000000" pitchFamily="65" charset="-120"/>
                          <a:ea typeface="標楷體" panose="03000509000000000000" pitchFamily="65" charset="-120"/>
                        </a:rPr>
                        <a:t>招標</a:t>
                      </a:r>
                      <a:r>
                        <a:rPr lang="en-US" sz="2000" kern="1200" dirty="0" smtClean="0">
                          <a:solidFill>
                            <a:srgbClr val="C00000"/>
                          </a:solidFill>
                          <a:effectLst/>
                          <a:latin typeface="標楷體" panose="03000509000000000000" pitchFamily="65" charset="-120"/>
                          <a:ea typeface="標楷體" panose="03000509000000000000" pitchFamily="65" charset="-120"/>
                        </a:rPr>
                        <a:t>1</a:t>
                      </a:r>
                      <a:r>
                        <a:rPr lang="zh-TW" sz="2000" kern="1200" dirty="0" smtClean="0">
                          <a:solidFill>
                            <a:srgbClr val="C00000"/>
                          </a:solidFill>
                          <a:effectLst/>
                          <a:latin typeface="標楷體" panose="03000509000000000000" pitchFamily="65" charset="-120"/>
                          <a:ea typeface="標楷體" panose="03000509000000000000" pitchFamily="65" charset="-120"/>
                        </a:rPr>
                        <a:t>家</a:t>
                      </a:r>
                      <a:r>
                        <a:rPr lang="en-US" sz="2000" kern="1200" dirty="0" smtClean="0">
                          <a:solidFill>
                            <a:srgbClr val="C00000"/>
                          </a:solidFill>
                          <a:effectLst/>
                          <a:latin typeface="標楷體" panose="03000509000000000000" pitchFamily="65" charset="-120"/>
                          <a:ea typeface="標楷體" panose="03000509000000000000" pitchFamily="65" charset="-120"/>
                        </a:rPr>
                        <a:t>)</a:t>
                      </a:r>
                    </a:p>
                  </a:txBody>
                  <a:tcPr marL="57198" marR="57198" marT="28658" marB="28658" anchor="ctr"/>
                </a:tc>
                <a:extLst>
                  <a:ext uri="{0D108BD9-81ED-4DB2-BD59-A6C34878D82A}">
                    <a16:rowId xmlns:a16="http://schemas.microsoft.com/office/drawing/2014/main" val="2684506804"/>
                  </a:ext>
                </a:extLst>
              </a:tr>
              <a:tr h="742625">
                <a:tc>
                  <a:txBody>
                    <a:bodyPr/>
                    <a:lstStyle/>
                    <a:p>
                      <a:pPr algn="l">
                        <a:spcAft>
                          <a:spcPts val="0"/>
                        </a:spcAft>
                      </a:pPr>
                      <a:r>
                        <a:rPr lang="zh-TW" sz="2000" kern="1200">
                          <a:effectLst/>
                          <a:latin typeface="標楷體" panose="03000509000000000000" pitchFamily="65" charset="-120"/>
                          <a:ea typeface="標楷體" panose="03000509000000000000" pitchFamily="65" charset="-120"/>
                        </a:rPr>
                        <a:t>是否要議減價</a:t>
                      </a:r>
                      <a:endParaRPr lang="zh-TW" sz="20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altLang="en-US" sz="2000" b="1" kern="1200" dirty="0" smtClean="0">
                          <a:solidFill>
                            <a:srgbClr val="00B050"/>
                          </a:solidFill>
                          <a:effectLst/>
                          <a:latin typeface="標楷體" panose="03000509000000000000" pitchFamily="65" charset="-120"/>
                          <a:ea typeface="標楷體" panose="03000509000000000000" pitchFamily="65" charset="-120"/>
                        </a:rPr>
                        <a:t>不訂底價為原則</a:t>
                      </a:r>
                      <a:endParaRPr lang="en-US" altLang="zh-TW" sz="2000" b="1" kern="1200" dirty="0" smtClean="0">
                        <a:solidFill>
                          <a:srgbClr val="00B050"/>
                        </a:solidFill>
                        <a:effectLst/>
                        <a:latin typeface="標楷體" panose="03000509000000000000" pitchFamily="65" charset="-120"/>
                        <a:ea typeface="標楷體" panose="03000509000000000000" pitchFamily="65" charset="-120"/>
                      </a:endParaRPr>
                    </a:p>
                    <a:p>
                      <a:pPr algn="ctr">
                        <a:spcAft>
                          <a:spcPts val="0"/>
                        </a:spcAft>
                      </a:pPr>
                      <a:r>
                        <a:rPr lang="zh-TW" altLang="en-US" sz="2000" b="1" kern="100" dirty="0" smtClean="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rPr>
                        <a:t>事先敘明可協商</a:t>
                      </a:r>
                      <a:endParaRPr lang="zh-TW" sz="2000" b="1"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b="1" kern="1200" dirty="0" smtClean="0">
                          <a:solidFill>
                            <a:srgbClr val="0000CC"/>
                          </a:solidFill>
                          <a:effectLst/>
                          <a:latin typeface="標楷體" panose="03000509000000000000" pitchFamily="65" charset="-120"/>
                          <a:ea typeface="標楷體" panose="03000509000000000000" pitchFamily="65" charset="-120"/>
                        </a:rPr>
                        <a:t> </a:t>
                      </a:r>
                      <a:r>
                        <a:rPr lang="zh-TW" altLang="en-US" sz="2000" b="1" kern="1200" dirty="0" smtClean="0">
                          <a:solidFill>
                            <a:srgbClr val="0000CC"/>
                          </a:solidFill>
                          <a:effectLst/>
                          <a:latin typeface="標楷體" panose="03000509000000000000" pitchFamily="65" charset="-120"/>
                          <a:ea typeface="標楷體" panose="03000509000000000000" pitchFamily="65" charset="-120"/>
                        </a:rPr>
                        <a:t>是</a:t>
                      </a:r>
                      <a:endParaRPr lang="en-US" altLang="zh-TW" sz="2000" b="1" kern="1200" dirty="0" smtClean="0">
                        <a:solidFill>
                          <a:srgbClr val="0000CC"/>
                        </a:solidFill>
                        <a:effectLst/>
                        <a:latin typeface="標楷體" panose="03000509000000000000" pitchFamily="65" charset="-120"/>
                        <a:ea typeface="標楷體" panose="03000509000000000000" pitchFamily="65" charset="-120"/>
                      </a:endParaRPr>
                    </a:p>
                    <a:p>
                      <a:pPr algn="ctr">
                        <a:spcAft>
                          <a:spcPts val="0"/>
                        </a:spcAft>
                      </a:pPr>
                      <a:r>
                        <a:rPr lang="zh-TW" altLang="zh-TW" sz="2000" b="1" kern="1200" dirty="0" smtClean="0">
                          <a:solidFill>
                            <a:srgbClr val="0000CC"/>
                          </a:solidFill>
                          <a:effectLst/>
                          <a:latin typeface="標楷體" panose="03000509000000000000" pitchFamily="65" charset="-120"/>
                          <a:ea typeface="標楷體" panose="03000509000000000000" pitchFamily="65" charset="-120"/>
                        </a:rPr>
                        <a:t>固定價格者議價程序不能免</a:t>
                      </a:r>
                      <a:endParaRPr lang="zh-TW" altLang="zh-TW" sz="2000" b="1" kern="100" dirty="0" smtClean="0">
                        <a:solidFill>
                          <a:srgbClr val="0000C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kern="1200" dirty="0">
                          <a:solidFill>
                            <a:srgbClr val="C00000"/>
                          </a:solidFill>
                          <a:effectLst/>
                          <a:latin typeface="標楷體" panose="03000509000000000000" pitchFamily="65" charset="-120"/>
                          <a:ea typeface="標楷體" panose="03000509000000000000" pitchFamily="65" charset="-120"/>
                        </a:rPr>
                        <a:t> </a:t>
                      </a:r>
                      <a:r>
                        <a:rPr lang="zh-TW" altLang="en-US" sz="2000" kern="1200" dirty="0" smtClean="0">
                          <a:solidFill>
                            <a:srgbClr val="C00000"/>
                          </a:solidFill>
                          <a:effectLst/>
                          <a:latin typeface="標楷體" panose="03000509000000000000" pitchFamily="65" charset="-120"/>
                          <a:ea typeface="標楷體" panose="03000509000000000000" pitchFamily="65" charset="-120"/>
                        </a:rPr>
                        <a:t>是</a:t>
                      </a:r>
                      <a:endParaRPr lang="en-US" altLang="zh-TW" sz="2000" kern="1200" dirty="0" smtClean="0">
                        <a:solidFill>
                          <a:srgbClr val="C00000"/>
                        </a:solidFill>
                        <a:effectLst/>
                        <a:latin typeface="標楷體" panose="03000509000000000000" pitchFamily="65" charset="-120"/>
                        <a:ea typeface="標楷體" panose="03000509000000000000" pitchFamily="65" charset="-120"/>
                      </a:endParaRPr>
                    </a:p>
                    <a:p>
                      <a:pPr algn="ctr">
                        <a:spcAft>
                          <a:spcPts val="0"/>
                        </a:spcAft>
                      </a:pPr>
                      <a:r>
                        <a:rPr lang="zh-TW" sz="2000" kern="1200" dirty="0" smtClean="0">
                          <a:solidFill>
                            <a:srgbClr val="C00000"/>
                          </a:solidFill>
                          <a:effectLst/>
                          <a:latin typeface="標楷體" panose="03000509000000000000" pitchFamily="65" charset="-120"/>
                          <a:ea typeface="標楷體" panose="03000509000000000000" pitchFamily="65" charset="-120"/>
                        </a:rPr>
                        <a:t>固定</a:t>
                      </a:r>
                      <a:r>
                        <a:rPr lang="zh-TW" sz="2000" kern="1200" dirty="0">
                          <a:solidFill>
                            <a:srgbClr val="C00000"/>
                          </a:solidFill>
                          <a:effectLst/>
                          <a:latin typeface="標楷體" panose="03000509000000000000" pitchFamily="65" charset="-120"/>
                          <a:ea typeface="標楷體" panose="03000509000000000000" pitchFamily="65" charset="-120"/>
                        </a:rPr>
                        <a:t>價格者議價程序不能免</a:t>
                      </a:r>
                      <a:endParaRPr lang="zh-TW" sz="2000"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3684205361"/>
                  </a:ext>
                </a:extLst>
              </a:tr>
              <a:tr h="701873">
                <a:tc>
                  <a:txBody>
                    <a:bodyPr/>
                    <a:lstStyle/>
                    <a:p>
                      <a:pPr algn="l">
                        <a:spcAft>
                          <a:spcPts val="0"/>
                        </a:spcAft>
                      </a:pPr>
                      <a:r>
                        <a:rPr lang="zh-TW" sz="2000" b="1" kern="1200" dirty="0">
                          <a:solidFill>
                            <a:srgbClr val="FF0000"/>
                          </a:solidFill>
                          <a:effectLst/>
                          <a:latin typeface="標楷體" panose="03000509000000000000" pitchFamily="65" charset="-120"/>
                          <a:ea typeface="標楷體" panose="03000509000000000000" pitchFamily="65" charset="-120"/>
                        </a:rPr>
                        <a:t>評選第一名廠商稱為</a:t>
                      </a:r>
                      <a:endParaRPr lang="zh-TW" sz="20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tc>
                <a:tc>
                  <a:txBody>
                    <a:bodyPr/>
                    <a:lstStyle/>
                    <a:p>
                      <a:pPr algn="ctr">
                        <a:spcAft>
                          <a:spcPts val="0"/>
                        </a:spcAft>
                      </a:pPr>
                      <a:r>
                        <a:rPr lang="zh-TW" sz="2000" b="1" i="1" u="sng" kern="1200" dirty="0">
                          <a:solidFill>
                            <a:srgbClr val="00B050"/>
                          </a:solidFill>
                          <a:effectLst/>
                          <a:latin typeface="標楷體" panose="03000509000000000000" pitchFamily="65" charset="-120"/>
                          <a:ea typeface="標楷體" panose="03000509000000000000" pitchFamily="65" charset="-120"/>
                        </a:rPr>
                        <a:t>最有利標</a:t>
                      </a:r>
                      <a:endParaRPr lang="zh-TW" sz="2000" b="1" i="1" u="sng" kern="100" dirty="0">
                        <a:solidFill>
                          <a:srgbClr val="00B05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b="1" i="1" kern="1200" dirty="0">
                          <a:solidFill>
                            <a:srgbClr val="0000CC"/>
                          </a:solidFill>
                          <a:effectLst/>
                          <a:latin typeface="標楷體" panose="03000509000000000000" pitchFamily="65" charset="-120"/>
                          <a:ea typeface="標楷體" panose="03000509000000000000" pitchFamily="65" charset="-120"/>
                        </a:rPr>
                        <a:t> </a:t>
                      </a:r>
                      <a:r>
                        <a:rPr lang="zh-TW" sz="2000" b="1" i="1" u="sng" kern="1200" dirty="0">
                          <a:solidFill>
                            <a:srgbClr val="0000CC"/>
                          </a:solidFill>
                          <a:effectLst/>
                          <a:latin typeface="標楷體" panose="03000509000000000000" pitchFamily="65" charset="-120"/>
                          <a:ea typeface="標楷體" panose="03000509000000000000" pitchFamily="65" charset="-120"/>
                        </a:rPr>
                        <a:t>優勝廠</a:t>
                      </a:r>
                      <a:r>
                        <a:rPr lang="zh-TW" sz="2000" b="1" i="1" u="sng" kern="1200" dirty="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商</a:t>
                      </a:r>
                      <a:endParaRPr lang="zh-TW" sz="2000" b="1" i="1" u="sng" kern="100" dirty="0">
                        <a:solidFill>
                          <a:srgbClr val="0000CC"/>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tc>
                  <a:txBody>
                    <a:bodyPr/>
                    <a:lstStyle/>
                    <a:p>
                      <a:pPr algn="ctr">
                        <a:spcAft>
                          <a:spcPts val="0"/>
                        </a:spcAft>
                      </a:pPr>
                      <a:r>
                        <a:rPr lang="en-US" sz="2000" i="1" kern="1200" dirty="0">
                          <a:solidFill>
                            <a:srgbClr val="C00000"/>
                          </a:solidFill>
                          <a:effectLst/>
                          <a:latin typeface="標楷體" panose="03000509000000000000" pitchFamily="65" charset="-120"/>
                          <a:ea typeface="標楷體" panose="03000509000000000000" pitchFamily="65" charset="-120"/>
                        </a:rPr>
                        <a:t> </a:t>
                      </a:r>
                      <a:r>
                        <a:rPr lang="zh-TW" sz="2000" i="1" u="sng" kern="1200" dirty="0">
                          <a:solidFill>
                            <a:srgbClr val="C00000"/>
                          </a:solidFill>
                          <a:effectLst/>
                          <a:latin typeface="標楷體" panose="03000509000000000000" pitchFamily="65" charset="-120"/>
                          <a:ea typeface="標楷體" panose="03000509000000000000" pitchFamily="65" charset="-120"/>
                        </a:rPr>
                        <a:t>最符合需要者</a:t>
                      </a:r>
                      <a:endParaRPr lang="zh-TW" sz="2000" i="1" u="sng" kern="100" dirty="0">
                        <a:solidFill>
                          <a:srgbClr val="C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7198" marR="57198" marT="28658" marB="28658" anchor="ctr"/>
                </a:tc>
                <a:extLst>
                  <a:ext uri="{0D108BD9-81ED-4DB2-BD59-A6C34878D82A}">
                    <a16:rowId xmlns:a16="http://schemas.microsoft.com/office/drawing/2014/main" val="851833096"/>
                  </a:ext>
                </a:extLst>
              </a:tr>
            </a:tbl>
          </a:graphicData>
        </a:graphic>
      </p:graphicFrame>
      <p:sp>
        <p:nvSpPr>
          <p:cNvPr id="3" name="矩形 2"/>
          <p:cNvSpPr/>
          <p:nvPr/>
        </p:nvSpPr>
        <p:spPr>
          <a:xfrm>
            <a:off x="8750069" y="2602011"/>
            <a:ext cx="3169877"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5" name="矩形 4"/>
          <p:cNvSpPr/>
          <p:nvPr/>
        </p:nvSpPr>
        <p:spPr>
          <a:xfrm>
            <a:off x="2916534" y="2633704"/>
            <a:ext cx="2538207" cy="3755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6" name="矩形 5"/>
          <p:cNvSpPr/>
          <p:nvPr/>
        </p:nvSpPr>
        <p:spPr>
          <a:xfrm>
            <a:off x="2916534" y="3067483"/>
            <a:ext cx="2538207" cy="28999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 name="矩形 6"/>
          <p:cNvSpPr/>
          <p:nvPr/>
        </p:nvSpPr>
        <p:spPr>
          <a:xfrm>
            <a:off x="2916534" y="3463330"/>
            <a:ext cx="2538207" cy="41742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8" name="矩形 7"/>
          <p:cNvSpPr/>
          <p:nvPr/>
        </p:nvSpPr>
        <p:spPr>
          <a:xfrm>
            <a:off x="2916534" y="3986608"/>
            <a:ext cx="2538207" cy="31969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9" name="矩形 8"/>
          <p:cNvSpPr/>
          <p:nvPr/>
        </p:nvSpPr>
        <p:spPr>
          <a:xfrm>
            <a:off x="2916534" y="4443807"/>
            <a:ext cx="2538207"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0" name="矩形 9"/>
          <p:cNvSpPr/>
          <p:nvPr/>
        </p:nvSpPr>
        <p:spPr>
          <a:xfrm>
            <a:off x="2911144" y="5118132"/>
            <a:ext cx="2538207" cy="70488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1" name="矩形 10"/>
          <p:cNvSpPr/>
          <p:nvPr/>
        </p:nvSpPr>
        <p:spPr>
          <a:xfrm>
            <a:off x="2916535" y="5916226"/>
            <a:ext cx="2538206" cy="50405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4" name="矩形 13"/>
          <p:cNvSpPr/>
          <p:nvPr/>
        </p:nvSpPr>
        <p:spPr>
          <a:xfrm>
            <a:off x="5685103" y="2602011"/>
            <a:ext cx="2988766"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5" name="矩形 14"/>
          <p:cNvSpPr/>
          <p:nvPr/>
        </p:nvSpPr>
        <p:spPr>
          <a:xfrm>
            <a:off x="5685103" y="3049821"/>
            <a:ext cx="2988766"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6" name="矩形 15"/>
          <p:cNvSpPr/>
          <p:nvPr/>
        </p:nvSpPr>
        <p:spPr>
          <a:xfrm>
            <a:off x="5687426" y="3497631"/>
            <a:ext cx="2986443"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7" name="矩形 16"/>
          <p:cNvSpPr/>
          <p:nvPr/>
        </p:nvSpPr>
        <p:spPr>
          <a:xfrm>
            <a:off x="5685103" y="3977583"/>
            <a:ext cx="2988766"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8" name="矩形 17"/>
          <p:cNvSpPr/>
          <p:nvPr/>
        </p:nvSpPr>
        <p:spPr>
          <a:xfrm>
            <a:off x="5685103" y="4583769"/>
            <a:ext cx="2988766"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19" name="矩形 18"/>
          <p:cNvSpPr/>
          <p:nvPr/>
        </p:nvSpPr>
        <p:spPr>
          <a:xfrm>
            <a:off x="5625246" y="5162601"/>
            <a:ext cx="2988766" cy="662127"/>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0" name="矩形 19"/>
          <p:cNvSpPr/>
          <p:nvPr/>
        </p:nvSpPr>
        <p:spPr>
          <a:xfrm>
            <a:off x="5685103" y="5942647"/>
            <a:ext cx="2928909" cy="439794"/>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1" name="矩形 20"/>
          <p:cNvSpPr/>
          <p:nvPr/>
        </p:nvSpPr>
        <p:spPr>
          <a:xfrm>
            <a:off x="8750069" y="3033295"/>
            <a:ext cx="3169877"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2" name="矩形 21"/>
          <p:cNvSpPr/>
          <p:nvPr/>
        </p:nvSpPr>
        <p:spPr>
          <a:xfrm>
            <a:off x="8750069" y="3484275"/>
            <a:ext cx="3169877"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3" name="矩形 22"/>
          <p:cNvSpPr/>
          <p:nvPr/>
        </p:nvSpPr>
        <p:spPr>
          <a:xfrm>
            <a:off x="8750069" y="3924903"/>
            <a:ext cx="3169877"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4" name="矩形 23"/>
          <p:cNvSpPr/>
          <p:nvPr/>
        </p:nvSpPr>
        <p:spPr>
          <a:xfrm>
            <a:off x="8754651" y="4353070"/>
            <a:ext cx="3165296" cy="732296"/>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5" name="矩形 24"/>
          <p:cNvSpPr/>
          <p:nvPr/>
        </p:nvSpPr>
        <p:spPr>
          <a:xfrm>
            <a:off x="8750069" y="5118132"/>
            <a:ext cx="3169877" cy="672114"/>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6" name="矩形 25"/>
          <p:cNvSpPr/>
          <p:nvPr/>
        </p:nvSpPr>
        <p:spPr>
          <a:xfrm>
            <a:off x="8703799" y="5998860"/>
            <a:ext cx="3246077"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8" name="矩形 27"/>
          <p:cNvSpPr/>
          <p:nvPr/>
        </p:nvSpPr>
        <p:spPr>
          <a:xfrm>
            <a:off x="2932723" y="2205244"/>
            <a:ext cx="2538207" cy="3755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9" name="矩形 28"/>
          <p:cNvSpPr/>
          <p:nvPr/>
        </p:nvSpPr>
        <p:spPr>
          <a:xfrm>
            <a:off x="5685103" y="2183591"/>
            <a:ext cx="2988766" cy="375532"/>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1" name="矩形 30"/>
          <p:cNvSpPr/>
          <p:nvPr/>
        </p:nvSpPr>
        <p:spPr>
          <a:xfrm>
            <a:off x="8750068" y="2194817"/>
            <a:ext cx="3169878" cy="375532"/>
          </a:xfrm>
          <a:prstGeom prst="rect">
            <a:avLst/>
          </a:prstGeom>
          <a:solidFill>
            <a:srgbClr val="CC0066"/>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0" name="矩形 29"/>
          <p:cNvSpPr/>
          <p:nvPr/>
        </p:nvSpPr>
        <p:spPr>
          <a:xfrm>
            <a:off x="-323825" y="57612"/>
            <a:ext cx="5889322"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最有利標概述</a:t>
            </a:r>
            <a:endParaRPr lang="zh-TW" alt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5198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0" nodeType="clickEffect">
                                  <p:stCondLst>
                                    <p:cond delay="0"/>
                                  </p:stCondLst>
                                  <p:childTnLst>
                                    <p:animEffect transition="out" filter="barn(inVertic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0" nodeType="clickEffect">
                                  <p:stCondLst>
                                    <p:cond delay="0"/>
                                  </p:stCondLst>
                                  <p:childTnLst>
                                    <p:animEffect transition="out" filter="barn(inVertic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0" nodeType="clickEffect">
                                  <p:stCondLst>
                                    <p:cond delay="0"/>
                                  </p:stCondLst>
                                  <p:childTnLst>
                                    <p:animEffect transition="out" filter="barn(inVertic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0" nodeType="clickEffect">
                                  <p:stCondLst>
                                    <p:cond delay="0"/>
                                  </p:stCondLst>
                                  <p:childTnLst>
                                    <p:animEffect transition="out" filter="barn(inVertic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0" nodeType="clickEffect">
                                  <p:stCondLst>
                                    <p:cond delay="0"/>
                                  </p:stCondLst>
                                  <p:childTnLst>
                                    <p:animEffect transition="out" filter="wipe(down)">
                                      <p:cBhvr>
                                        <p:cTn id="46" dur="500"/>
                                        <p:tgtEl>
                                          <p:spTgt spid="29"/>
                                        </p:tgtEl>
                                      </p:cBhvr>
                                    </p:animEffect>
                                    <p:set>
                                      <p:cBhvr>
                                        <p:cTn id="47" dur="1" fill="hold">
                                          <p:stCondLst>
                                            <p:cond delay="499"/>
                                          </p:stCondLst>
                                        </p:cTn>
                                        <p:tgtEl>
                                          <p:spTgt spid="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0" nodeType="clickEffect">
                                  <p:stCondLst>
                                    <p:cond delay="0"/>
                                  </p:stCondLst>
                                  <p:childTnLst>
                                    <p:animEffect transition="out" filter="wipe(down)">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0" nodeType="clickEffect">
                                  <p:stCondLst>
                                    <p:cond delay="0"/>
                                  </p:stCondLst>
                                  <p:childTnLst>
                                    <p:animEffect transition="out" filter="wipe(down)">
                                      <p:cBhvr>
                                        <p:cTn id="56" dur="500"/>
                                        <p:tgtEl>
                                          <p:spTgt spid="15"/>
                                        </p:tgtEl>
                                      </p:cBhvr>
                                    </p:animEffect>
                                    <p:set>
                                      <p:cBhvr>
                                        <p:cTn id="57" dur="1" fill="hold">
                                          <p:stCondLst>
                                            <p:cond delay="4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0" nodeType="clickEffect">
                                  <p:stCondLst>
                                    <p:cond delay="0"/>
                                  </p:stCondLst>
                                  <p:childTnLst>
                                    <p:animEffect transition="out" filter="wipe(down)">
                                      <p:cBhvr>
                                        <p:cTn id="61" dur="500"/>
                                        <p:tgtEl>
                                          <p:spTgt spid="16"/>
                                        </p:tgtEl>
                                      </p:cBhvr>
                                    </p:animEffect>
                                    <p:set>
                                      <p:cBhvr>
                                        <p:cTn id="62" dur="1" fill="hold">
                                          <p:stCondLst>
                                            <p:cond delay="499"/>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4" fill="hold" grpId="0" nodeType="clickEffect">
                                  <p:stCondLst>
                                    <p:cond delay="0"/>
                                  </p:stCondLst>
                                  <p:childTnLst>
                                    <p:animEffect transition="out" filter="wipe(down)">
                                      <p:cBhvr>
                                        <p:cTn id="66" dur="500"/>
                                        <p:tgtEl>
                                          <p:spTgt spid="17"/>
                                        </p:tgtEl>
                                      </p:cBhvr>
                                    </p:animEffect>
                                    <p:set>
                                      <p:cBhvr>
                                        <p:cTn id="67" dur="1" fill="hold">
                                          <p:stCondLst>
                                            <p:cond delay="499"/>
                                          </p:stCondLst>
                                        </p:cTn>
                                        <p:tgtEl>
                                          <p:spTgt spid="17"/>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xit" presetSubtype="4" fill="hold" grpId="0" nodeType="clickEffect">
                                  <p:stCondLst>
                                    <p:cond delay="0"/>
                                  </p:stCondLst>
                                  <p:childTnLst>
                                    <p:animEffect transition="out" filter="wipe(down)">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xit" presetSubtype="4" fill="hold" grpId="0" nodeType="clickEffect">
                                  <p:stCondLst>
                                    <p:cond delay="0"/>
                                  </p:stCondLst>
                                  <p:childTnLst>
                                    <p:animEffect transition="out" filter="wipe(down)">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0" nodeType="clickEffect">
                                  <p:stCondLst>
                                    <p:cond delay="0"/>
                                  </p:stCondLst>
                                  <p:childTnLst>
                                    <p:animEffect transition="out" filter="wipe(down)">
                                      <p:cBhvr>
                                        <p:cTn id="81" dur="500"/>
                                        <p:tgtEl>
                                          <p:spTgt spid="20"/>
                                        </p:tgtEl>
                                      </p:cBhvr>
                                    </p:animEffect>
                                    <p:set>
                                      <p:cBhvr>
                                        <p:cTn id="82" dur="1" fill="hold">
                                          <p:stCondLst>
                                            <p:cond delay="499"/>
                                          </p:stCondLst>
                                        </p:cTn>
                                        <p:tgtEl>
                                          <p:spTgt spid="2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6" presetClass="exit" presetSubtype="32" fill="hold" grpId="0" nodeType="clickEffect">
                                  <p:stCondLst>
                                    <p:cond delay="0"/>
                                  </p:stCondLst>
                                  <p:childTnLst>
                                    <p:animEffect transition="out" filter="circle(out)">
                                      <p:cBhvr>
                                        <p:cTn id="86" dur="1000"/>
                                        <p:tgtEl>
                                          <p:spTgt spid="31"/>
                                        </p:tgtEl>
                                      </p:cBhvr>
                                    </p:animEffect>
                                    <p:set>
                                      <p:cBhvr>
                                        <p:cTn id="87" dur="1" fill="hold">
                                          <p:stCondLst>
                                            <p:cond delay="999"/>
                                          </p:stCondLst>
                                        </p:cTn>
                                        <p:tgtEl>
                                          <p:spTgt spid="31"/>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6" presetClass="exit" presetSubtype="32" fill="hold" grpId="0" nodeType="clickEffect">
                                  <p:stCondLst>
                                    <p:cond delay="0"/>
                                  </p:stCondLst>
                                  <p:childTnLst>
                                    <p:animEffect transition="out" filter="circle(out)">
                                      <p:cBhvr>
                                        <p:cTn id="91" dur="1000"/>
                                        <p:tgtEl>
                                          <p:spTgt spid="3"/>
                                        </p:tgtEl>
                                      </p:cBhvr>
                                    </p:animEffect>
                                    <p:set>
                                      <p:cBhvr>
                                        <p:cTn id="92" dur="1" fill="hold">
                                          <p:stCondLst>
                                            <p:cond delay="999"/>
                                          </p:stCondLst>
                                        </p:cTn>
                                        <p:tgtEl>
                                          <p:spTgt spid="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6" presetClass="exit" presetSubtype="32" fill="hold" grpId="0" nodeType="clickEffect">
                                  <p:stCondLst>
                                    <p:cond delay="0"/>
                                  </p:stCondLst>
                                  <p:childTnLst>
                                    <p:animEffect transition="out" filter="circle(out)">
                                      <p:cBhvr>
                                        <p:cTn id="96" dur="1000"/>
                                        <p:tgtEl>
                                          <p:spTgt spid="21"/>
                                        </p:tgtEl>
                                      </p:cBhvr>
                                    </p:animEffect>
                                    <p:set>
                                      <p:cBhvr>
                                        <p:cTn id="97" dur="1" fill="hold">
                                          <p:stCondLst>
                                            <p:cond delay="999"/>
                                          </p:stCondLst>
                                        </p:cTn>
                                        <p:tgtEl>
                                          <p:spTgt spid="21"/>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6" presetClass="exit" presetSubtype="32" fill="hold" grpId="0" nodeType="clickEffect">
                                  <p:stCondLst>
                                    <p:cond delay="0"/>
                                  </p:stCondLst>
                                  <p:childTnLst>
                                    <p:animEffect transition="out" filter="circle(out)">
                                      <p:cBhvr>
                                        <p:cTn id="101" dur="1000"/>
                                        <p:tgtEl>
                                          <p:spTgt spid="22"/>
                                        </p:tgtEl>
                                      </p:cBhvr>
                                    </p:animEffect>
                                    <p:set>
                                      <p:cBhvr>
                                        <p:cTn id="102" dur="1" fill="hold">
                                          <p:stCondLst>
                                            <p:cond delay="999"/>
                                          </p:stCondLst>
                                        </p:cTn>
                                        <p:tgtEl>
                                          <p:spTgt spid="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6" presetClass="exit" presetSubtype="32" fill="hold" grpId="0" nodeType="clickEffect">
                                  <p:stCondLst>
                                    <p:cond delay="0"/>
                                  </p:stCondLst>
                                  <p:childTnLst>
                                    <p:animEffect transition="out" filter="circle(out)">
                                      <p:cBhvr>
                                        <p:cTn id="106" dur="1000"/>
                                        <p:tgtEl>
                                          <p:spTgt spid="23"/>
                                        </p:tgtEl>
                                      </p:cBhvr>
                                    </p:animEffect>
                                    <p:set>
                                      <p:cBhvr>
                                        <p:cTn id="107" dur="1" fill="hold">
                                          <p:stCondLst>
                                            <p:cond delay="999"/>
                                          </p:stCondLst>
                                        </p:cTn>
                                        <p:tgtEl>
                                          <p:spTgt spid="23"/>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0" nodeType="clickEffect">
                                  <p:stCondLst>
                                    <p:cond delay="0"/>
                                  </p:stCondLst>
                                  <p:childTnLst>
                                    <p:animEffect transition="out" filter="circle(out)">
                                      <p:cBhvr>
                                        <p:cTn id="111" dur="1000"/>
                                        <p:tgtEl>
                                          <p:spTgt spid="24"/>
                                        </p:tgtEl>
                                      </p:cBhvr>
                                    </p:animEffect>
                                    <p:set>
                                      <p:cBhvr>
                                        <p:cTn id="112" dur="1" fill="hold">
                                          <p:stCondLst>
                                            <p:cond delay="999"/>
                                          </p:stCondLst>
                                        </p:cTn>
                                        <p:tgtEl>
                                          <p:spTgt spid="24"/>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6" presetClass="exit" presetSubtype="32" fill="hold" grpId="0" nodeType="clickEffect">
                                  <p:stCondLst>
                                    <p:cond delay="0"/>
                                  </p:stCondLst>
                                  <p:childTnLst>
                                    <p:animEffect transition="out" filter="circle(out)">
                                      <p:cBhvr>
                                        <p:cTn id="116" dur="1000"/>
                                        <p:tgtEl>
                                          <p:spTgt spid="25"/>
                                        </p:tgtEl>
                                      </p:cBhvr>
                                    </p:animEffect>
                                    <p:set>
                                      <p:cBhvr>
                                        <p:cTn id="117" dur="1" fill="hold">
                                          <p:stCondLst>
                                            <p:cond delay="999"/>
                                          </p:stCondLst>
                                        </p:cTn>
                                        <p:tgtEl>
                                          <p:spTgt spid="25"/>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6" presetClass="exit" presetSubtype="32" fill="hold" grpId="0" nodeType="clickEffect">
                                  <p:stCondLst>
                                    <p:cond delay="0"/>
                                  </p:stCondLst>
                                  <p:childTnLst>
                                    <p:animEffect transition="out" filter="circle(out)">
                                      <p:cBhvr>
                                        <p:cTn id="121" dur="1000"/>
                                        <p:tgtEl>
                                          <p:spTgt spid="26"/>
                                        </p:tgtEl>
                                      </p:cBhvr>
                                    </p:animEffect>
                                    <p:set>
                                      <p:cBhvr>
                                        <p:cTn id="122" dur="1" fill="hold">
                                          <p:stCondLst>
                                            <p:cond delay="999"/>
                                          </p:stCondLst>
                                        </p:cTn>
                                        <p:tgtEl>
                                          <p:spTgt spid="26"/>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31" presetClass="exit" presetSubtype="0" fill="hold" grpId="0" nodeType="clickEffect">
                                  <p:stCondLst>
                                    <p:cond delay="0"/>
                                  </p:stCondLst>
                                  <p:childTnLst>
                                    <p:anim calcmode="lin" valueType="num">
                                      <p:cBhvr>
                                        <p:cTn id="126" dur="1000"/>
                                        <p:tgtEl>
                                          <p:spTgt spid="30"/>
                                        </p:tgtEl>
                                        <p:attrNameLst>
                                          <p:attrName>ppt_w</p:attrName>
                                        </p:attrNameLst>
                                      </p:cBhvr>
                                      <p:tavLst>
                                        <p:tav tm="0">
                                          <p:val>
                                            <p:strVal val="ppt_w"/>
                                          </p:val>
                                        </p:tav>
                                        <p:tav tm="100000">
                                          <p:val>
                                            <p:fltVal val="0"/>
                                          </p:val>
                                        </p:tav>
                                      </p:tavLst>
                                    </p:anim>
                                    <p:anim calcmode="lin" valueType="num">
                                      <p:cBhvr>
                                        <p:cTn id="127" dur="1000"/>
                                        <p:tgtEl>
                                          <p:spTgt spid="30"/>
                                        </p:tgtEl>
                                        <p:attrNameLst>
                                          <p:attrName>ppt_h</p:attrName>
                                        </p:attrNameLst>
                                      </p:cBhvr>
                                      <p:tavLst>
                                        <p:tav tm="0">
                                          <p:val>
                                            <p:strVal val="ppt_h"/>
                                          </p:val>
                                        </p:tav>
                                        <p:tav tm="100000">
                                          <p:val>
                                            <p:fltVal val="0"/>
                                          </p:val>
                                        </p:tav>
                                      </p:tavLst>
                                    </p:anim>
                                    <p:anim calcmode="lin" valueType="num">
                                      <p:cBhvr>
                                        <p:cTn id="128" dur="1000"/>
                                        <p:tgtEl>
                                          <p:spTgt spid="30"/>
                                        </p:tgtEl>
                                        <p:attrNameLst>
                                          <p:attrName>style.rotation</p:attrName>
                                        </p:attrNameLst>
                                      </p:cBhvr>
                                      <p:tavLst>
                                        <p:tav tm="0">
                                          <p:val>
                                            <p:fltVal val="0"/>
                                          </p:val>
                                        </p:tav>
                                        <p:tav tm="100000">
                                          <p:val>
                                            <p:fltVal val="90"/>
                                          </p:val>
                                        </p:tav>
                                      </p:tavLst>
                                    </p:anim>
                                    <p:animEffect transition="out" filter="fade">
                                      <p:cBhvr>
                                        <p:cTn id="129" dur="1000"/>
                                        <p:tgtEl>
                                          <p:spTgt spid="30"/>
                                        </p:tgtEl>
                                      </p:cBhvr>
                                    </p:animEffect>
                                    <p:set>
                                      <p:cBhvr>
                                        <p:cTn id="130" dur="1" fill="hold">
                                          <p:stCondLst>
                                            <p:cond delay="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8" grpId="0" animBg="1"/>
      <p:bldP spid="29" grpId="0" animBg="1"/>
      <p:bldP spid="31" grpId="0" animBg="1"/>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7338" y="76311"/>
            <a:ext cx="11762959" cy="485887"/>
          </a:xfrm>
          <a:prstGeom prst="rect">
            <a:avLst/>
          </a:prstGeom>
          <a:noFill/>
        </p:spPr>
        <p:txBody>
          <a:bodyPr/>
          <a:lstStyle/>
          <a:p>
            <a:pPr lvl="0">
              <a:defRPr/>
            </a:pPr>
            <a:r>
              <a:rPr lang="zh-TW" altLang="en-US" sz="3600" kern="0" dirty="0" smtClean="0">
                <a:solidFill>
                  <a:srgbClr val="0000CC"/>
                </a:solidFill>
                <a:latin typeface="標楷體" panose="03000509000000000000" pitchFamily="65" charset="-120"/>
                <a:ea typeface="標楷體" panose="03000509000000000000" pitchFamily="65" charset="-120"/>
                <a:cs typeface="+mj-cs"/>
              </a:rPr>
              <a:t>    評分及格最低標</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a:t>
            </a:r>
            <a:r>
              <a:rPr lang="zh-TW" altLang="en-US" sz="3600" kern="0" dirty="0" smtClean="0">
                <a:solidFill>
                  <a:srgbClr val="0000CC"/>
                </a:solidFill>
                <a:latin typeface="標楷體" panose="03000509000000000000" pitchFamily="65" charset="-120"/>
                <a:ea typeface="標楷體" panose="03000509000000000000" pitchFamily="65" charset="-120"/>
                <a:cs typeface="+mj-cs"/>
              </a:rPr>
              <a:t>細則</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64-2)</a:t>
            </a:r>
            <a:endParaRPr lang="zh-TW" altLang="en-US" sz="3600" kern="0" dirty="0">
              <a:solidFill>
                <a:srgbClr val="0000CC"/>
              </a:solidFill>
              <a:latin typeface="標楷體" panose="03000509000000000000" pitchFamily="65" charset="-120"/>
              <a:ea typeface="標楷體" panose="03000509000000000000" pitchFamily="65" charset="-120"/>
              <a:cs typeface="+mj-cs"/>
            </a:endParaRPr>
          </a:p>
        </p:txBody>
      </p:sp>
      <p:sp>
        <p:nvSpPr>
          <p:cNvPr id="3" name="文字方塊 2"/>
          <p:cNvSpPr txBox="1"/>
          <p:nvPr/>
        </p:nvSpPr>
        <p:spPr>
          <a:xfrm>
            <a:off x="1260351" y="1269554"/>
            <a:ext cx="10441160" cy="1015663"/>
          </a:xfrm>
          <a:prstGeom prst="rect">
            <a:avLst/>
          </a:prstGeom>
          <a:noFill/>
        </p:spPr>
        <p:txBody>
          <a:bodyPr wrap="square" rtlCol="0">
            <a:spAutoFit/>
          </a:bodyPr>
          <a:lstStyle/>
          <a:p>
            <a:r>
              <a:rPr lang="zh-TW" altLang="en-US" sz="3000" dirty="0" smtClean="0">
                <a:latin typeface="標楷體" pitchFamily="65" charset="-120"/>
                <a:ea typeface="標楷體" pitchFamily="65" charset="-120"/>
              </a:rPr>
              <a:t>依據：依本法第</a:t>
            </a:r>
            <a:r>
              <a:rPr lang="en-US" altLang="zh-TW" sz="3000" dirty="0" smtClean="0">
                <a:latin typeface="標楷體" pitchFamily="65" charset="-120"/>
                <a:ea typeface="標楷體" pitchFamily="65" charset="-120"/>
              </a:rPr>
              <a:t>52</a:t>
            </a:r>
            <a:r>
              <a:rPr lang="zh-TW" altLang="en-US" sz="3000" dirty="0" smtClean="0">
                <a:latin typeface="標楷體" pitchFamily="65" charset="-120"/>
                <a:ea typeface="標楷體" pitchFamily="65" charset="-120"/>
              </a:rPr>
              <a:t>條第一項第一款或第二款辦理異質採購時，</a:t>
            </a:r>
            <a:endParaRPr lang="en-US" altLang="zh-TW" sz="3000" dirty="0" smtClean="0">
              <a:latin typeface="標楷體" pitchFamily="65" charset="-120"/>
              <a:ea typeface="標楷體" pitchFamily="65" charset="-120"/>
            </a:endParaRPr>
          </a:p>
          <a:p>
            <a:r>
              <a:rPr lang="zh-TW" altLang="en-US" sz="3000" dirty="0">
                <a:latin typeface="標楷體" pitchFamily="65" charset="-120"/>
                <a:ea typeface="標楷體" pitchFamily="65" charset="-120"/>
              </a:rPr>
              <a:t> </a:t>
            </a:r>
            <a:r>
              <a:rPr lang="zh-TW" altLang="en-US" sz="3000" dirty="0" smtClean="0">
                <a:latin typeface="標楷體" pitchFamily="65" charset="-120"/>
                <a:ea typeface="標楷體" pitchFamily="65" charset="-120"/>
              </a:rPr>
              <a:t>     可成立審查委員會及工作小組</a:t>
            </a:r>
            <a:r>
              <a:rPr lang="zh-TW" altLang="en-US" sz="3000" dirty="0">
                <a:latin typeface="標楷體" pitchFamily="65" charset="-120"/>
                <a:ea typeface="標楷體" pitchFamily="65" charset="-120"/>
              </a:rPr>
              <a:t>，採評分方式</a:t>
            </a:r>
            <a:r>
              <a:rPr lang="zh-TW" altLang="en-US" sz="3000" dirty="0" smtClean="0">
                <a:latin typeface="標楷體" pitchFamily="65" charset="-120"/>
                <a:ea typeface="標楷體" pitchFamily="65" charset="-120"/>
              </a:rPr>
              <a:t>審查</a:t>
            </a:r>
            <a:endParaRPr lang="en-US" altLang="zh-TW" sz="3000" dirty="0" smtClean="0">
              <a:latin typeface="標楷體" pitchFamily="65" charset="-120"/>
              <a:ea typeface="標楷體" pitchFamily="65" charset="-120"/>
            </a:endParaRPr>
          </a:p>
        </p:txBody>
      </p:sp>
      <p:sp>
        <p:nvSpPr>
          <p:cNvPr id="4" name="文字方塊 3"/>
          <p:cNvSpPr txBox="1"/>
          <p:nvPr/>
        </p:nvSpPr>
        <p:spPr>
          <a:xfrm>
            <a:off x="1260351" y="2315950"/>
            <a:ext cx="10441160" cy="553998"/>
          </a:xfrm>
          <a:prstGeom prst="rect">
            <a:avLst/>
          </a:prstGeom>
          <a:noFill/>
        </p:spPr>
        <p:txBody>
          <a:bodyPr wrap="square" rtlCol="0">
            <a:spAutoFit/>
          </a:bodyPr>
          <a:lstStyle/>
          <a:p>
            <a:r>
              <a:rPr lang="zh-TW" altLang="en-US" sz="3000" dirty="0" smtClean="0">
                <a:latin typeface="標楷體" pitchFamily="65" charset="-120"/>
                <a:ea typeface="標楷體" pitchFamily="65" charset="-120"/>
              </a:rPr>
              <a:t>決標：</a:t>
            </a:r>
            <a:r>
              <a:rPr lang="zh-TW" altLang="en-US" sz="3000" dirty="0" smtClean="0">
                <a:solidFill>
                  <a:srgbClr val="FF0000"/>
                </a:solidFill>
                <a:latin typeface="標楷體" pitchFamily="65" charset="-120"/>
                <a:ea typeface="標楷體" pitchFamily="65" charset="-120"/>
              </a:rPr>
              <a:t>總評分及格以上</a:t>
            </a:r>
            <a:r>
              <a:rPr lang="zh-TW" altLang="en-US" sz="3000" dirty="0" smtClean="0">
                <a:latin typeface="標楷體" pitchFamily="65" charset="-120"/>
                <a:ea typeface="標楷體" pitchFamily="65" charset="-120"/>
              </a:rPr>
              <a:t>之廠商開價格標，以</a:t>
            </a:r>
            <a:r>
              <a:rPr lang="zh-TW" altLang="en-US" sz="3000" dirty="0" smtClean="0">
                <a:solidFill>
                  <a:srgbClr val="FF0000"/>
                </a:solidFill>
                <a:latin typeface="標楷體" pitchFamily="65" charset="-120"/>
                <a:ea typeface="標楷體" pitchFamily="65" charset="-120"/>
              </a:rPr>
              <a:t>最低標</a:t>
            </a:r>
            <a:r>
              <a:rPr lang="zh-TW" altLang="en-US" sz="3000" dirty="0" smtClean="0">
                <a:latin typeface="標楷體" pitchFamily="65" charset="-120"/>
                <a:ea typeface="標楷體" pitchFamily="65" charset="-120"/>
              </a:rPr>
              <a:t>決標</a:t>
            </a:r>
            <a:endParaRPr lang="en-US" altLang="zh-TW" sz="3000" dirty="0" smtClean="0">
              <a:latin typeface="標楷體" pitchFamily="65" charset="-120"/>
              <a:ea typeface="標楷體" pitchFamily="65" charset="-120"/>
            </a:endParaRPr>
          </a:p>
        </p:txBody>
      </p:sp>
      <p:sp>
        <p:nvSpPr>
          <p:cNvPr id="5" name="文字方塊 4"/>
          <p:cNvSpPr txBox="1"/>
          <p:nvPr/>
        </p:nvSpPr>
        <p:spPr>
          <a:xfrm>
            <a:off x="1272082" y="3141762"/>
            <a:ext cx="10441160" cy="3323987"/>
          </a:xfrm>
          <a:prstGeom prst="rect">
            <a:avLst/>
          </a:prstGeom>
          <a:noFill/>
        </p:spPr>
        <p:txBody>
          <a:bodyPr wrap="square" rtlCol="0">
            <a:spAutoFit/>
          </a:bodyPr>
          <a:lstStyle/>
          <a:p>
            <a:r>
              <a:rPr lang="zh-TW" altLang="en-US" sz="3000" dirty="0" smtClean="0">
                <a:latin typeface="標楷體" pitchFamily="65" charset="-120"/>
                <a:ea typeface="標楷體" pitchFamily="65" charset="-120"/>
              </a:rPr>
              <a:t>注意：</a:t>
            </a:r>
            <a:endParaRPr lang="en-US" altLang="zh-TW" sz="3000" dirty="0" smtClean="0">
              <a:latin typeface="標楷體" pitchFamily="65" charset="-120"/>
              <a:ea typeface="標楷體" pitchFamily="65" charset="-120"/>
            </a:endParaRPr>
          </a:p>
          <a:p>
            <a:r>
              <a:rPr lang="zh-TW" altLang="en-US" sz="3000" dirty="0">
                <a:solidFill>
                  <a:srgbClr val="FF0000"/>
                </a:solidFill>
                <a:latin typeface="標楷體" pitchFamily="65" charset="-120"/>
                <a:ea typeface="標楷體" pitchFamily="65" charset="-120"/>
              </a:rPr>
              <a:t> </a:t>
            </a:r>
            <a:r>
              <a:rPr lang="zh-TW" altLang="en-US" sz="3000" dirty="0" smtClean="0">
                <a:solidFill>
                  <a:srgbClr val="FF0000"/>
                </a:solidFill>
                <a:latin typeface="標楷體" pitchFamily="65" charset="-120"/>
                <a:ea typeface="標楷體" pitchFamily="65" charset="-120"/>
              </a:rPr>
              <a:t>    </a:t>
            </a:r>
            <a:r>
              <a:rPr lang="zh-TW" altLang="en-US" sz="3000" dirty="0" smtClean="0">
                <a:latin typeface="標楷體" pitchFamily="65" charset="-120"/>
                <a:ea typeface="標楷體" pitchFamily="65" charset="-120"/>
              </a:rPr>
              <a:t>一、分段開標，最後一段為</a:t>
            </a:r>
            <a:r>
              <a:rPr lang="zh-TW" altLang="en-US" sz="3000" b="1" dirty="0" smtClean="0">
                <a:solidFill>
                  <a:srgbClr val="FF0000"/>
                </a:solidFill>
                <a:latin typeface="標楷體" pitchFamily="65" charset="-120"/>
                <a:ea typeface="標楷體" pitchFamily="65" charset="-120"/>
              </a:rPr>
              <a:t>價格標</a:t>
            </a:r>
            <a:endParaRPr lang="en-US" altLang="zh-TW" sz="3000" b="1" dirty="0" smtClean="0">
              <a:solidFill>
                <a:srgbClr val="FF0000"/>
              </a:solidFill>
              <a:latin typeface="標楷體" pitchFamily="65" charset="-120"/>
              <a:ea typeface="標楷體" pitchFamily="65" charset="-120"/>
            </a:endParaRPr>
          </a:p>
          <a:p>
            <a:r>
              <a:rPr lang="zh-TW" altLang="en-US" sz="3000" dirty="0">
                <a:latin typeface="標楷體" pitchFamily="65" charset="-120"/>
                <a:ea typeface="標楷體" pitchFamily="65" charset="-120"/>
              </a:rPr>
              <a:t> </a:t>
            </a:r>
            <a:r>
              <a:rPr lang="zh-TW" altLang="en-US" sz="3000" dirty="0" smtClean="0">
                <a:latin typeface="標楷體" pitchFamily="65" charset="-120"/>
                <a:ea typeface="標楷體" pitchFamily="65" charset="-120"/>
              </a:rPr>
              <a:t>    二、評分項目不包括</a:t>
            </a:r>
            <a:r>
              <a:rPr lang="zh-TW" altLang="en-US" sz="3000" b="1" dirty="0" smtClean="0">
                <a:solidFill>
                  <a:srgbClr val="FF0000"/>
                </a:solidFill>
                <a:latin typeface="標楷體" pitchFamily="65" charset="-120"/>
                <a:ea typeface="標楷體" pitchFamily="65" charset="-120"/>
              </a:rPr>
              <a:t>價格</a:t>
            </a:r>
            <a:endParaRPr lang="en-US" altLang="zh-TW" sz="3000" b="1" dirty="0" smtClean="0">
              <a:solidFill>
                <a:srgbClr val="FF0000"/>
              </a:solidFill>
              <a:latin typeface="標楷體" pitchFamily="65" charset="-120"/>
              <a:ea typeface="標楷體" pitchFamily="65" charset="-120"/>
            </a:endParaRPr>
          </a:p>
          <a:p>
            <a:r>
              <a:rPr lang="zh-TW" altLang="en-US" sz="3000" b="1" dirty="0">
                <a:solidFill>
                  <a:srgbClr val="FF0000"/>
                </a:solidFill>
                <a:latin typeface="標楷體" pitchFamily="65" charset="-120"/>
                <a:ea typeface="標楷體" pitchFamily="65" charset="-120"/>
              </a:rPr>
              <a:t> </a:t>
            </a:r>
            <a:r>
              <a:rPr lang="zh-TW" altLang="en-US" sz="3000" b="1" dirty="0" smtClean="0">
                <a:solidFill>
                  <a:srgbClr val="FF0000"/>
                </a:solidFill>
                <a:latin typeface="標楷體" pitchFamily="65" charset="-120"/>
                <a:ea typeface="標楷體" pitchFamily="65" charset="-120"/>
              </a:rPr>
              <a:t>    </a:t>
            </a:r>
            <a:r>
              <a:rPr lang="zh-TW" altLang="en-US" sz="3000" b="1" dirty="0" smtClean="0">
                <a:latin typeface="標楷體" pitchFamily="65" charset="-120"/>
                <a:ea typeface="標楷體" pitchFamily="65" charset="-120"/>
              </a:rPr>
              <a:t>三、</a:t>
            </a:r>
            <a:r>
              <a:rPr lang="zh-TW" altLang="en-US" sz="3000" dirty="0" smtClean="0">
                <a:latin typeface="標楷體" pitchFamily="65" charset="-120"/>
                <a:ea typeface="標楷體" pitchFamily="65" charset="-120"/>
              </a:rPr>
              <a:t>審查委員會及工作小組組成、任務、運作準用採購</a:t>
            </a:r>
            <a:r>
              <a:rPr lang="zh-TW" altLang="en-US" sz="3000" dirty="0">
                <a:latin typeface="標楷體" pitchFamily="65" charset="-120"/>
                <a:ea typeface="標楷體" pitchFamily="65" charset="-120"/>
              </a:rPr>
              <a:t>評選委員會組織</a:t>
            </a:r>
            <a:r>
              <a:rPr lang="zh-TW" altLang="en-US" sz="3000" dirty="0" smtClean="0">
                <a:latin typeface="標楷體" pitchFamily="65" charset="-120"/>
                <a:ea typeface="標楷體" pitchFamily="65" charset="-120"/>
              </a:rPr>
              <a:t>準則、採購評選委員會審議規則及</a:t>
            </a:r>
            <a:r>
              <a:rPr lang="zh-TW" altLang="en-US" sz="3000" dirty="0">
                <a:latin typeface="標楷體" pitchFamily="65" charset="-120"/>
                <a:ea typeface="標楷體" pitchFamily="65" charset="-120"/>
              </a:rPr>
              <a:t>最有利標評選</a:t>
            </a:r>
            <a:r>
              <a:rPr lang="zh-TW" altLang="en-US" sz="3000" dirty="0" smtClean="0">
                <a:latin typeface="標楷體" pitchFamily="65" charset="-120"/>
                <a:ea typeface="標楷體" pitchFamily="65" charset="-120"/>
              </a:rPr>
              <a:t>辦法之規定。</a:t>
            </a:r>
            <a:endParaRPr lang="en-US" altLang="zh-TW" sz="3000" dirty="0">
              <a:solidFill>
                <a:srgbClr val="FF0000"/>
              </a:solidFill>
              <a:latin typeface="標楷體" pitchFamily="65" charset="-120"/>
              <a:ea typeface="標楷體" pitchFamily="65" charset="-120"/>
            </a:endParaRPr>
          </a:p>
          <a:p>
            <a:endParaRPr lang="en-US" altLang="zh-TW" sz="3000" dirty="0">
              <a:latin typeface="標楷體" pitchFamily="65" charset="-120"/>
              <a:ea typeface="標楷體" pitchFamily="65" charset="-120"/>
            </a:endParaRPr>
          </a:p>
        </p:txBody>
      </p:sp>
      <p:cxnSp>
        <p:nvCxnSpPr>
          <p:cNvPr id="7" name="直線接點 6"/>
          <p:cNvCxnSpPr/>
          <p:nvPr/>
        </p:nvCxnSpPr>
        <p:spPr>
          <a:xfrm flipV="1">
            <a:off x="2916535" y="2265528"/>
            <a:ext cx="2474331" cy="196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86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76829" y="1058509"/>
            <a:ext cx="10824445" cy="6925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dirty="0" smtClean="0">
                <a:solidFill>
                  <a:srgbClr val="002060"/>
                </a:solidFill>
                <a:latin typeface="標楷體" panose="03000509000000000000" pitchFamily="65" charset="-120"/>
                <a:ea typeface="標楷體" panose="03000509000000000000" pitchFamily="65" charset="-120"/>
              </a:rPr>
              <a:t>◎評選委員會</a:t>
            </a:r>
            <a:r>
              <a:rPr lang="en-US" altLang="zh-TW" dirty="0" smtClean="0">
                <a:solidFill>
                  <a:srgbClr val="002060"/>
                </a:solidFill>
                <a:latin typeface="標楷體" panose="03000509000000000000" pitchFamily="65" charset="-120"/>
                <a:ea typeface="標楷體" panose="03000509000000000000" pitchFamily="65" charset="-120"/>
              </a:rPr>
              <a:t>(</a:t>
            </a:r>
            <a:r>
              <a:rPr lang="zh-TW" altLang="en-US" dirty="0" smtClean="0">
                <a:solidFill>
                  <a:srgbClr val="002060"/>
                </a:solidFill>
                <a:latin typeface="標楷體" panose="03000509000000000000" pitchFamily="65" charset="-120"/>
                <a:ea typeface="標楷體" panose="03000509000000000000" pitchFamily="65" charset="-120"/>
              </a:rPr>
              <a:t>評審小組</a:t>
            </a:r>
            <a:r>
              <a:rPr lang="en-US" altLang="zh-TW" dirty="0" smtClean="0">
                <a:solidFill>
                  <a:srgbClr val="002060"/>
                </a:solidFill>
                <a:latin typeface="標楷體" panose="03000509000000000000" pitchFamily="65" charset="-120"/>
                <a:ea typeface="標楷體" panose="03000509000000000000" pitchFamily="65" charset="-120"/>
              </a:rPr>
              <a:t>)</a:t>
            </a:r>
            <a:r>
              <a:rPr lang="zh-TW" altLang="en-US" dirty="0" smtClean="0">
                <a:solidFill>
                  <a:srgbClr val="002060"/>
                </a:solidFill>
                <a:latin typeface="標楷體" panose="03000509000000000000" pitchFamily="65" charset="-120"/>
                <a:ea typeface="標楷體" panose="03000509000000000000" pitchFamily="65" charset="-120"/>
              </a:rPr>
              <a:t>及</a:t>
            </a:r>
            <a:r>
              <a:rPr lang="zh-TW" altLang="en-US" dirty="0">
                <a:solidFill>
                  <a:srgbClr val="002060"/>
                </a:solidFill>
                <a:latin typeface="標楷體" panose="03000509000000000000" pitchFamily="65" charset="-120"/>
                <a:ea typeface="標楷體" panose="03000509000000000000" pitchFamily="65" charset="-120"/>
              </a:rPr>
              <a:t>工作小組確定</a:t>
            </a:r>
            <a:r>
              <a:rPr lang="zh-TW" altLang="en-US" dirty="0" smtClean="0">
                <a:solidFill>
                  <a:srgbClr val="002060"/>
                </a:solidFill>
                <a:latin typeface="標楷體" panose="03000509000000000000" pitchFamily="65" charset="-120"/>
                <a:ea typeface="標楷體" panose="03000509000000000000" pitchFamily="65" charset="-120"/>
              </a:rPr>
              <a:t>名單</a:t>
            </a:r>
            <a:r>
              <a:rPr lang="zh-TW" altLang="zh-TW" dirty="0">
                <a:solidFill>
                  <a:srgbClr val="002060"/>
                </a:solidFill>
                <a:latin typeface="標楷體" panose="03000509000000000000" pitchFamily="65" charset="-120"/>
                <a:ea typeface="標楷體" panose="03000509000000000000" pitchFamily="65" charset="-120"/>
              </a:rPr>
              <a:t>簽報機關</a:t>
            </a:r>
            <a:r>
              <a:rPr lang="zh-TW" altLang="zh-TW" dirty="0" smtClean="0">
                <a:solidFill>
                  <a:srgbClr val="002060"/>
                </a:solidFill>
                <a:latin typeface="標楷體" panose="03000509000000000000" pitchFamily="65" charset="-120"/>
                <a:ea typeface="標楷體" panose="03000509000000000000" pitchFamily="65" charset="-120"/>
              </a:rPr>
              <a:t>首長</a:t>
            </a:r>
            <a:endParaRPr lang="en-US" altLang="zh-TW" sz="3600" dirty="0">
              <a:solidFill>
                <a:srgbClr val="002060"/>
              </a:solidFill>
              <a:latin typeface="標楷體" panose="03000509000000000000" pitchFamily="65" charset="-120"/>
              <a:ea typeface="標楷體" panose="03000509000000000000" pitchFamily="65" charset="-120"/>
            </a:endParaRPr>
          </a:p>
        </p:txBody>
      </p:sp>
      <p:sp>
        <p:nvSpPr>
          <p:cNvPr id="3" name="矩形 2"/>
          <p:cNvSpPr/>
          <p:nvPr/>
        </p:nvSpPr>
        <p:spPr>
          <a:xfrm>
            <a:off x="895778" y="2555298"/>
            <a:ext cx="10348839" cy="1446550"/>
          </a:xfrm>
          <a:prstGeom prst="rect">
            <a:avLst/>
          </a:prstGeom>
        </p:spPr>
        <p:txBody>
          <a:bodyPr wrap="square">
            <a:spAutoFit/>
          </a:bodyPr>
          <a:lstStyle/>
          <a:p>
            <a:r>
              <a:rPr lang="zh-TW" altLang="en-US" sz="3200" dirty="0" smtClean="0">
                <a:solidFill>
                  <a:srgbClr val="FF0000"/>
                </a:solidFill>
                <a:latin typeface="標楷體" panose="03000509000000000000" pitchFamily="65" charset="-120"/>
                <a:ea typeface="標楷體" panose="03000509000000000000" pitchFamily="65" charset="-120"/>
              </a:rPr>
              <a:t> </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簽呈處理</a:t>
            </a:r>
            <a:r>
              <a:rPr lang="zh-TW" altLang="en-US" sz="2800" dirty="0" smtClean="0">
                <a:solidFill>
                  <a:srgbClr val="FF0000"/>
                </a:solidFill>
                <a:latin typeface="標楷體"/>
                <a:ea typeface="標楷體"/>
              </a:rPr>
              <a:t>－</a:t>
            </a:r>
            <a:r>
              <a:rPr lang="zh-TW" altLang="en-US" sz="2800" dirty="0">
                <a:solidFill>
                  <a:srgbClr val="002060"/>
                </a:solidFill>
                <a:latin typeface="標楷體" panose="03000509000000000000" pitchFamily="65" charset="-120"/>
                <a:ea typeface="標楷體" panose="03000509000000000000" pitchFamily="65" charset="-120"/>
              </a:rPr>
              <a:t>評選委員會</a:t>
            </a:r>
            <a:r>
              <a:rPr lang="en-US" altLang="zh-TW" sz="2800" dirty="0" smtClean="0">
                <a:solidFill>
                  <a:srgbClr val="0000CC"/>
                </a:solidFill>
                <a:latin typeface="標楷體" panose="03000509000000000000" pitchFamily="65" charset="-120"/>
                <a:ea typeface="標楷體" panose="03000509000000000000" pitchFamily="65" charset="-120"/>
              </a:rPr>
              <a:t>(</a:t>
            </a:r>
            <a:r>
              <a:rPr lang="zh-TW" altLang="en-US" sz="2800" dirty="0" smtClean="0">
                <a:solidFill>
                  <a:srgbClr val="0000CC"/>
                </a:solidFill>
                <a:latin typeface="標楷體" panose="03000509000000000000" pitchFamily="65" charset="-120"/>
                <a:ea typeface="標楷體" panose="03000509000000000000" pitchFamily="65" charset="-120"/>
              </a:rPr>
              <a:t>評審小組</a:t>
            </a:r>
            <a:r>
              <a:rPr lang="en-US" altLang="zh-TW" sz="2800" dirty="0" smtClean="0">
                <a:solidFill>
                  <a:srgbClr val="0000CC"/>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簽呈</a:t>
            </a:r>
            <a:r>
              <a:rPr lang="zh-TW" altLang="en-US" sz="2800" dirty="0">
                <a:solidFill>
                  <a:srgbClr val="FF0000"/>
                </a:solidFill>
                <a:latin typeface="標楷體" panose="03000509000000000000" pitchFamily="65" charset="-120"/>
                <a:ea typeface="標楷體" panose="03000509000000000000" pitchFamily="65" charset="-120"/>
              </a:rPr>
              <a:t>密件</a:t>
            </a:r>
            <a:r>
              <a:rPr lang="zh-TW" altLang="en-US" sz="2800" dirty="0">
                <a:solidFill>
                  <a:srgbClr val="002060"/>
                </a:solidFill>
                <a:latin typeface="標楷體" panose="03000509000000000000" pitchFamily="65" charset="-120"/>
                <a:ea typeface="標楷體" panose="03000509000000000000" pitchFamily="65" charset="-120"/>
              </a:rPr>
              <a:t>處理</a:t>
            </a:r>
            <a:r>
              <a:rPr lang="en-US" altLang="zh-TW" sz="2800" dirty="0">
                <a:solidFill>
                  <a:schemeClr val="accent1">
                    <a:lumMod val="50000"/>
                  </a:schemeClr>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勿會</a:t>
            </a:r>
            <a:r>
              <a:rPr lang="zh-TW" altLang="en-US" sz="2800" dirty="0">
                <a:solidFill>
                  <a:srgbClr val="FF0000"/>
                </a:solidFill>
                <a:latin typeface="標楷體" panose="03000509000000000000" pitchFamily="65" charset="-120"/>
                <a:ea typeface="標楷體" panose="03000509000000000000" pitchFamily="65" charset="-120"/>
              </a:rPr>
              <a:t>辦</a:t>
            </a:r>
            <a:r>
              <a:rPr lang="zh-TW" altLang="en-US" sz="2800" dirty="0" smtClean="0">
                <a:solidFill>
                  <a:srgbClr val="FF0000"/>
                </a:solidFill>
                <a:latin typeface="標楷體" panose="03000509000000000000" pitchFamily="65" charset="-120"/>
                <a:ea typeface="標楷體" panose="03000509000000000000" pitchFamily="65" charset="-120"/>
              </a:rPr>
              <a:t>其他</a:t>
            </a:r>
            <a:endParaRPr lang="en-US" altLang="zh-TW" sz="2800" dirty="0" smtClean="0">
              <a:solidFill>
                <a:srgbClr val="FF0000"/>
              </a:solidFill>
              <a:latin typeface="標楷體" panose="03000509000000000000" pitchFamily="65" charset="-120"/>
              <a:ea typeface="標楷體" panose="03000509000000000000" pitchFamily="65" charset="-120"/>
            </a:endParaRPr>
          </a:p>
          <a:p>
            <a:r>
              <a:rPr lang="zh-TW" altLang="en-US" sz="2800" dirty="0" smtClean="0">
                <a:solidFill>
                  <a:srgbClr val="FF0000"/>
                </a:solidFill>
                <a:latin typeface="標楷體" panose="03000509000000000000" pitchFamily="65" charset="-120"/>
                <a:ea typeface="標楷體" panose="03000509000000000000" pitchFamily="65" charset="-120"/>
              </a:rPr>
              <a:t>             處</a:t>
            </a:r>
            <a:r>
              <a:rPr lang="zh-TW" altLang="en-US" sz="2800" dirty="0">
                <a:solidFill>
                  <a:srgbClr val="FF0000"/>
                </a:solidFill>
                <a:latin typeface="標楷體" panose="03000509000000000000" pitchFamily="65" charset="-120"/>
                <a:ea typeface="標楷體" panose="03000509000000000000" pitchFamily="65" charset="-120"/>
              </a:rPr>
              <a:t>室或單位</a:t>
            </a:r>
            <a:r>
              <a:rPr lang="zh-TW" altLang="en-US" sz="2800" dirty="0">
                <a:solidFill>
                  <a:schemeClr val="accent1">
                    <a:lumMod val="50000"/>
                  </a:schemeClr>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分繕發文</a:t>
            </a:r>
            <a:r>
              <a:rPr lang="zh-TW" altLang="en-US" sz="2800" dirty="0">
                <a:solidFill>
                  <a:srgbClr val="002060"/>
                </a:solidFill>
                <a:latin typeface="標楷體" panose="03000509000000000000" pitchFamily="65" charset="-120"/>
                <a:ea typeface="標楷體" panose="03000509000000000000" pitchFamily="65" charset="-120"/>
              </a:rPr>
              <a:t>並附採購評選委員會委員須</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知。</a:t>
            </a:r>
            <a:endParaRPr lang="en-US" altLang="zh-TW" sz="2800" dirty="0">
              <a:solidFill>
                <a:srgbClr val="002060"/>
              </a:solidFill>
              <a:latin typeface="標楷體" panose="03000509000000000000" pitchFamily="65" charset="-120"/>
              <a:ea typeface="標楷體" panose="03000509000000000000" pitchFamily="65" charset="-120"/>
            </a:endParaRPr>
          </a:p>
        </p:txBody>
      </p:sp>
      <p:sp>
        <p:nvSpPr>
          <p:cNvPr id="6" name="矩形 5"/>
          <p:cNvSpPr/>
          <p:nvPr/>
        </p:nvSpPr>
        <p:spPr>
          <a:xfrm>
            <a:off x="1153028" y="1733893"/>
            <a:ext cx="10072048" cy="954107"/>
          </a:xfrm>
          <a:prstGeom prst="rect">
            <a:avLst/>
          </a:prstGeom>
        </p:spPr>
        <p:txBody>
          <a:bodyPr wrap="square">
            <a:spAutoFit/>
          </a:bodyPr>
          <a:lstStyle/>
          <a:p>
            <a:r>
              <a:rPr lang="en-US" altLang="zh-TW"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成立時機</a:t>
            </a:r>
            <a:r>
              <a:rPr lang="zh-TW" altLang="en-US" sz="2800" dirty="0" smtClean="0">
                <a:solidFill>
                  <a:srgbClr val="FF0000"/>
                </a:solidFill>
                <a:latin typeface="標楷體"/>
                <a:ea typeface="標楷體"/>
              </a:rPr>
              <a:t>－</a:t>
            </a:r>
            <a:r>
              <a:rPr lang="zh-TW" altLang="en-US" sz="2800" dirty="0">
                <a:solidFill>
                  <a:srgbClr val="002060"/>
                </a:solidFill>
                <a:latin typeface="標楷體" panose="03000509000000000000" pitchFamily="65" charset="-120"/>
                <a:ea typeface="標楷體" panose="03000509000000000000" pitchFamily="65" charset="-120"/>
              </a:rPr>
              <a:t>招標前或</a:t>
            </a:r>
            <a:r>
              <a:rPr lang="zh-TW" altLang="en-US" sz="2800" dirty="0">
                <a:solidFill>
                  <a:srgbClr val="FF0066"/>
                </a:solidFill>
                <a:ea typeface="標楷體" panose="03000509000000000000" pitchFamily="65" charset="-120"/>
              </a:rPr>
              <a:t>開標前</a:t>
            </a:r>
            <a:r>
              <a:rPr lang="en-US" altLang="zh-TW" sz="2800" dirty="0">
                <a:solidFill>
                  <a:srgbClr val="FF0066"/>
                </a:solidFill>
                <a:ea typeface="標楷體" panose="03000509000000000000" pitchFamily="65" charset="-120"/>
              </a:rPr>
              <a:t>(</a:t>
            </a:r>
            <a:r>
              <a:rPr lang="zh-TW" altLang="en-US" sz="2800" dirty="0">
                <a:solidFill>
                  <a:srgbClr val="FF0066"/>
                </a:solidFill>
                <a:ea typeface="標楷體" panose="03000509000000000000" pitchFamily="65" charset="-120"/>
              </a:rPr>
              <a:t>有前例或條件簡單者</a:t>
            </a:r>
            <a:r>
              <a:rPr lang="en-US" altLang="zh-TW" sz="2800" dirty="0" smtClean="0">
                <a:solidFill>
                  <a:srgbClr val="FF0066"/>
                </a:solidFill>
                <a:ea typeface="標楷體" panose="03000509000000000000" pitchFamily="65" charset="-120"/>
              </a:rPr>
              <a:t>)</a:t>
            </a:r>
            <a:r>
              <a:rPr lang="zh-TW" altLang="en-US" sz="2800" dirty="0" smtClean="0">
                <a:latin typeface="新細明體"/>
                <a:ea typeface="新細明體"/>
              </a:rPr>
              <a:t>，</a:t>
            </a:r>
            <a:r>
              <a:rPr lang="zh-TW" altLang="en-US" sz="2800" dirty="0">
                <a:solidFill>
                  <a:srgbClr val="002060"/>
                </a:solidFill>
                <a:latin typeface="標楷體" panose="03000509000000000000" pitchFamily="65" charset="-120"/>
                <a:ea typeface="標楷體" panose="03000509000000000000" pitchFamily="65" charset="-120"/>
              </a:rPr>
              <a:t>一併成立</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工作小組。 </a:t>
            </a:r>
            <a:endParaRPr lang="en-US" altLang="zh-TW" sz="2800" dirty="0">
              <a:solidFill>
                <a:srgbClr val="002060"/>
              </a:solidFill>
              <a:latin typeface="標楷體" panose="03000509000000000000" pitchFamily="65" charset="-120"/>
              <a:ea typeface="標楷體" panose="03000509000000000000" pitchFamily="65" charset="-120"/>
            </a:endParaRPr>
          </a:p>
        </p:txBody>
      </p:sp>
      <p:sp>
        <p:nvSpPr>
          <p:cNvPr id="8" name="Rectangle 2"/>
          <p:cNvSpPr txBox="1">
            <a:spLocks noChangeArrowheads="1"/>
          </p:cNvSpPr>
          <p:nvPr/>
        </p:nvSpPr>
        <p:spPr>
          <a:xfrm>
            <a:off x="1153027" y="110610"/>
            <a:ext cx="10091589" cy="982198"/>
          </a:xfrm>
          <a:prstGeom prst="rect">
            <a:avLst/>
          </a:prstGeom>
          <a:noFill/>
        </p:spPr>
        <p:txBody>
          <a:bodyPr/>
          <a:lstStyle/>
          <a:p>
            <a:pPr lvl="0">
              <a:defRPr/>
            </a:pPr>
            <a:r>
              <a:rPr lang="zh-TW" altLang="en-US" sz="3600" kern="0" dirty="0" smtClean="0">
                <a:solidFill>
                  <a:srgbClr val="0000CC"/>
                </a:solidFill>
                <a:latin typeface="標楷體" panose="03000509000000000000" pitchFamily="65" charset="-120"/>
                <a:ea typeface="標楷體" panose="03000509000000000000" pitchFamily="65" charset="-120"/>
                <a:cs typeface="+mj-cs"/>
              </a:rPr>
              <a:t>評選注意事項</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1</a:t>
            </a:r>
            <a:r>
              <a:rPr lang="zh-TW" altLang="en-US" sz="3600" kern="0" dirty="0" smtClean="0">
                <a:solidFill>
                  <a:srgbClr val="0000CC"/>
                </a:solidFill>
                <a:latin typeface="標楷體" panose="03000509000000000000" pitchFamily="65" charset="-120"/>
                <a:ea typeface="標楷體" panose="03000509000000000000" pitchFamily="65" charset="-120"/>
                <a:cs typeface="+mj-cs"/>
              </a:rPr>
              <a:t>                     </a:t>
            </a:r>
            <a:r>
              <a:rPr lang="en-US" altLang="zh-TW" sz="2000" b="1" kern="0" dirty="0" smtClean="0">
                <a:solidFill>
                  <a:srgbClr val="FF0000"/>
                </a:solidFill>
                <a:latin typeface="標楷體" panose="03000509000000000000" pitchFamily="65" charset="-120"/>
                <a:ea typeface="標楷體" panose="03000509000000000000" pitchFamily="65" charset="-120"/>
                <a:cs typeface="+mj-cs"/>
              </a:rPr>
              <a:t>108.05.22</a:t>
            </a:r>
            <a:r>
              <a:rPr lang="zh-TW" altLang="en-US" sz="2000" b="1" kern="0" dirty="0" smtClean="0">
                <a:solidFill>
                  <a:srgbClr val="FF0000"/>
                </a:solidFill>
                <a:latin typeface="標楷體" panose="03000509000000000000" pitchFamily="65" charset="-120"/>
                <a:ea typeface="標楷體" panose="03000509000000000000" pitchFamily="65" charset="-120"/>
                <a:cs typeface="+mj-cs"/>
              </a:rPr>
              <a:t>修正</a:t>
            </a:r>
            <a:endParaRPr lang="en-US" altLang="zh-TW" sz="2000" b="1" kern="0" dirty="0" smtClean="0">
              <a:solidFill>
                <a:srgbClr val="FF0000"/>
              </a:solidFill>
              <a:latin typeface="標楷體" panose="03000509000000000000" pitchFamily="65" charset="-120"/>
              <a:ea typeface="標楷體" panose="03000509000000000000" pitchFamily="65" charset="-120"/>
              <a:cs typeface="+mj-cs"/>
            </a:endParaRPr>
          </a:p>
        </p:txBody>
      </p:sp>
      <p:sp>
        <p:nvSpPr>
          <p:cNvPr id="9" name="矩形 8"/>
          <p:cNvSpPr/>
          <p:nvPr/>
        </p:nvSpPr>
        <p:spPr>
          <a:xfrm>
            <a:off x="895778" y="4011948"/>
            <a:ext cx="10348839" cy="2739211"/>
          </a:xfrm>
          <a:prstGeom prst="rect">
            <a:avLst/>
          </a:prstGeom>
        </p:spPr>
        <p:txBody>
          <a:bodyPr wrap="square">
            <a:spAutoFit/>
          </a:bodyPr>
          <a:lstStyle/>
          <a:p>
            <a:r>
              <a:rPr lang="zh-TW" altLang="en-US" sz="3200" dirty="0" smtClean="0">
                <a:solidFill>
                  <a:srgbClr val="FF0000"/>
                </a:solidFill>
                <a:latin typeface="標楷體" panose="03000509000000000000" pitchFamily="65" charset="-120"/>
                <a:ea typeface="標楷體" panose="03000509000000000000" pitchFamily="65" charset="-120"/>
              </a:rPr>
              <a:t> </a:t>
            </a:r>
            <a:r>
              <a:rPr lang="en-US" altLang="zh-TW"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公告委員</a:t>
            </a:r>
            <a:r>
              <a:rPr lang="zh-TW" altLang="en-US" sz="2800" dirty="0" smtClean="0">
                <a:solidFill>
                  <a:srgbClr val="FF0000"/>
                </a:solidFill>
                <a:latin typeface="標楷體"/>
                <a:ea typeface="標楷體"/>
              </a:rPr>
              <a:t>－</a:t>
            </a:r>
            <a:r>
              <a:rPr lang="zh-TW" altLang="zh-TW" sz="2800" dirty="0">
                <a:solidFill>
                  <a:srgbClr val="002060"/>
                </a:solidFill>
                <a:latin typeface="標楷體" panose="03000509000000000000" pitchFamily="65" charset="-120"/>
                <a:ea typeface="標楷體" panose="03000509000000000000" pitchFamily="65" charset="-120"/>
              </a:rPr>
              <a:t>委員會</a:t>
            </a:r>
            <a:r>
              <a:rPr lang="zh-TW" altLang="zh-TW" sz="2800" dirty="0">
                <a:solidFill>
                  <a:srgbClr val="FF0000"/>
                </a:solidFill>
                <a:latin typeface="標楷體" panose="03000509000000000000" pitchFamily="65" charset="-120"/>
                <a:ea typeface="標楷體" panose="03000509000000000000" pitchFamily="65" charset="-120"/>
              </a:rPr>
              <a:t>成立後</a:t>
            </a:r>
            <a:r>
              <a:rPr lang="zh-TW" altLang="zh-TW" sz="2800" dirty="0">
                <a:solidFill>
                  <a:srgbClr val="002060"/>
                </a:solidFill>
                <a:latin typeface="標楷體" panose="03000509000000000000" pitchFamily="65" charset="-120"/>
                <a:ea typeface="標楷體" panose="03000509000000000000" pitchFamily="65" charset="-120"/>
              </a:rPr>
              <a:t>，委員名單應即公開於主管機關指定</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zh-TW" sz="2800" dirty="0">
                <a:solidFill>
                  <a:srgbClr val="002060"/>
                </a:solidFill>
                <a:latin typeface="標楷體" panose="03000509000000000000" pitchFamily="65" charset="-120"/>
                <a:ea typeface="標楷體" panose="03000509000000000000" pitchFamily="65" charset="-120"/>
              </a:rPr>
              <a:t>之資訊網站；委員名單有變更或補充者，亦同。但</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zh-TW" sz="2800" dirty="0">
                <a:solidFill>
                  <a:srgbClr val="002060"/>
                </a:solidFill>
                <a:latin typeface="標楷體" panose="03000509000000000000" pitchFamily="65" charset="-120"/>
                <a:ea typeface="標楷體" panose="03000509000000000000" pitchFamily="65" charset="-120"/>
              </a:rPr>
              <a:t>經機關衡酌個案特性及實際需要，有不予公開之必</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zh-TW" sz="2800" dirty="0">
                <a:solidFill>
                  <a:srgbClr val="002060"/>
                </a:solidFill>
                <a:latin typeface="標楷體" panose="03000509000000000000" pitchFamily="65" charset="-120"/>
                <a:ea typeface="標楷體" panose="03000509000000000000" pitchFamily="65" charset="-120"/>
              </a:rPr>
              <a:t>要者，不在此限。</a:t>
            </a:r>
          </a:p>
          <a:p>
            <a:r>
              <a:rPr lang="en-US" altLang="zh-TW" sz="2800" dirty="0">
                <a:solidFill>
                  <a:srgbClr val="002060"/>
                </a:solidFill>
                <a:latin typeface="標楷體" panose="03000509000000000000" pitchFamily="65" charset="-120"/>
                <a:ea typeface="標楷體" panose="03000509000000000000" pitchFamily="65" charset="-120"/>
              </a:rPr>
              <a:t>        </a:t>
            </a:r>
            <a:r>
              <a:rPr lang="zh-TW" altLang="en-US" sz="2800" dirty="0">
                <a:solidFill>
                  <a:srgbClr val="002060"/>
                </a:solidFill>
                <a:latin typeface="標楷體" panose="03000509000000000000" pitchFamily="65" charset="-120"/>
                <a:ea typeface="標楷體" panose="03000509000000000000" pitchFamily="65" charset="-120"/>
              </a:rPr>
              <a:t>     </a:t>
            </a:r>
            <a:r>
              <a:rPr lang="zh-TW" altLang="zh-TW" sz="2800" dirty="0">
                <a:solidFill>
                  <a:srgbClr val="002060"/>
                </a:solidFill>
                <a:latin typeface="標楷體" panose="03000509000000000000" pitchFamily="65" charset="-120"/>
                <a:ea typeface="標楷體" panose="03000509000000000000" pitchFamily="65" charset="-120"/>
              </a:rPr>
              <a:t>機關公開委員名單者，</a:t>
            </a:r>
            <a:r>
              <a:rPr lang="zh-TW" altLang="zh-TW" sz="2800" dirty="0">
                <a:solidFill>
                  <a:srgbClr val="FF0000"/>
                </a:solidFill>
                <a:latin typeface="標楷體" panose="03000509000000000000" pitchFamily="65" charset="-120"/>
                <a:ea typeface="標楷體" panose="03000509000000000000" pitchFamily="65" charset="-120"/>
              </a:rPr>
              <a:t>公開前應予保密</a:t>
            </a:r>
            <a:r>
              <a:rPr lang="zh-TW" altLang="zh-TW" sz="2800" dirty="0">
                <a:solidFill>
                  <a:srgbClr val="002060"/>
                </a:solidFill>
                <a:latin typeface="標楷體" panose="03000509000000000000" pitchFamily="65" charset="-120"/>
                <a:ea typeface="標楷體" panose="03000509000000000000" pitchFamily="65" charset="-120"/>
              </a:rPr>
              <a:t>；未公開者，</a:t>
            </a:r>
            <a:endParaRPr lang="en-US" altLang="zh-TW" sz="2800" dirty="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zh-TW" sz="2800" dirty="0">
                <a:solidFill>
                  <a:srgbClr val="002060"/>
                </a:solidFill>
                <a:latin typeface="標楷體" panose="03000509000000000000" pitchFamily="65" charset="-120"/>
                <a:ea typeface="標楷體" panose="03000509000000000000" pitchFamily="65" charset="-120"/>
              </a:rPr>
              <a:t>於開始評選前應予保密。</a:t>
            </a:r>
            <a:endParaRPr lang="en-US" altLang="zh-TW" sz="2800" dirty="0">
              <a:solidFill>
                <a:srgbClr val="00206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80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76829" y="1058509"/>
            <a:ext cx="10824445" cy="6925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TW" altLang="en-US" dirty="0" smtClean="0">
                <a:solidFill>
                  <a:srgbClr val="002060"/>
                </a:solidFill>
                <a:latin typeface="標楷體" panose="03000509000000000000" pitchFamily="65" charset="-120"/>
                <a:ea typeface="標楷體" panose="03000509000000000000" pitchFamily="65" charset="-120"/>
              </a:rPr>
              <a:t>◎評選委員會</a:t>
            </a:r>
            <a:r>
              <a:rPr lang="en-US" altLang="zh-TW" dirty="0" smtClean="0">
                <a:solidFill>
                  <a:srgbClr val="002060"/>
                </a:solidFill>
                <a:latin typeface="標楷體" panose="03000509000000000000" pitchFamily="65" charset="-120"/>
                <a:ea typeface="標楷體" panose="03000509000000000000" pitchFamily="65" charset="-120"/>
              </a:rPr>
              <a:t>(</a:t>
            </a:r>
            <a:r>
              <a:rPr lang="zh-TW" altLang="en-US" dirty="0" smtClean="0">
                <a:solidFill>
                  <a:srgbClr val="002060"/>
                </a:solidFill>
                <a:latin typeface="標楷體" panose="03000509000000000000" pitchFamily="65" charset="-120"/>
                <a:ea typeface="標楷體" panose="03000509000000000000" pitchFamily="65" charset="-120"/>
              </a:rPr>
              <a:t>評審小組</a:t>
            </a:r>
            <a:r>
              <a:rPr lang="en-US" altLang="zh-TW" dirty="0" smtClean="0">
                <a:solidFill>
                  <a:srgbClr val="002060"/>
                </a:solidFill>
                <a:latin typeface="標楷體" panose="03000509000000000000" pitchFamily="65" charset="-120"/>
                <a:ea typeface="標楷體" panose="03000509000000000000" pitchFamily="65" charset="-120"/>
              </a:rPr>
              <a:t>)</a:t>
            </a:r>
            <a:r>
              <a:rPr lang="zh-TW" altLang="en-US" dirty="0" smtClean="0">
                <a:solidFill>
                  <a:srgbClr val="002060"/>
                </a:solidFill>
                <a:latin typeface="標楷體" panose="03000509000000000000" pitchFamily="65" charset="-120"/>
                <a:ea typeface="標楷體" panose="03000509000000000000" pitchFamily="65" charset="-120"/>
              </a:rPr>
              <a:t>及</a:t>
            </a:r>
            <a:r>
              <a:rPr lang="zh-TW" altLang="en-US" dirty="0">
                <a:solidFill>
                  <a:srgbClr val="002060"/>
                </a:solidFill>
                <a:latin typeface="標楷體" panose="03000509000000000000" pitchFamily="65" charset="-120"/>
                <a:ea typeface="標楷體" panose="03000509000000000000" pitchFamily="65" charset="-120"/>
              </a:rPr>
              <a:t>工作小組確定</a:t>
            </a:r>
            <a:r>
              <a:rPr lang="zh-TW" altLang="en-US" dirty="0" smtClean="0">
                <a:solidFill>
                  <a:srgbClr val="002060"/>
                </a:solidFill>
                <a:latin typeface="標楷體" panose="03000509000000000000" pitchFamily="65" charset="-120"/>
                <a:ea typeface="標楷體" panose="03000509000000000000" pitchFamily="65" charset="-120"/>
              </a:rPr>
              <a:t>名單</a:t>
            </a:r>
            <a:r>
              <a:rPr lang="zh-TW" altLang="zh-TW" dirty="0">
                <a:solidFill>
                  <a:srgbClr val="002060"/>
                </a:solidFill>
                <a:latin typeface="標楷體" panose="03000509000000000000" pitchFamily="65" charset="-120"/>
                <a:ea typeface="標楷體" panose="03000509000000000000" pitchFamily="65" charset="-120"/>
              </a:rPr>
              <a:t>簽報機關</a:t>
            </a:r>
            <a:r>
              <a:rPr lang="zh-TW" altLang="zh-TW" dirty="0" smtClean="0">
                <a:solidFill>
                  <a:srgbClr val="002060"/>
                </a:solidFill>
                <a:latin typeface="標楷體" panose="03000509000000000000" pitchFamily="65" charset="-120"/>
                <a:ea typeface="標楷體" panose="03000509000000000000" pitchFamily="65" charset="-120"/>
              </a:rPr>
              <a:t>首長</a:t>
            </a:r>
            <a:endParaRPr lang="en-US" altLang="zh-TW" sz="3600" dirty="0">
              <a:solidFill>
                <a:srgbClr val="002060"/>
              </a:solidFill>
              <a:latin typeface="標楷體" panose="03000509000000000000" pitchFamily="65" charset="-120"/>
              <a:ea typeface="標楷體" panose="03000509000000000000" pitchFamily="65" charset="-120"/>
            </a:endParaRPr>
          </a:p>
        </p:txBody>
      </p:sp>
      <p:sp>
        <p:nvSpPr>
          <p:cNvPr id="5" name="矩形 4"/>
          <p:cNvSpPr/>
          <p:nvPr/>
        </p:nvSpPr>
        <p:spPr>
          <a:xfrm>
            <a:off x="1103112" y="4965185"/>
            <a:ext cx="10171878" cy="523220"/>
          </a:xfrm>
          <a:prstGeom prst="rect">
            <a:avLst/>
          </a:prstGeom>
        </p:spPr>
        <p:txBody>
          <a:bodyPr wrap="square">
            <a:spAutoFit/>
          </a:bodyPr>
          <a:lstStyle/>
          <a:p>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工作小組</a:t>
            </a:r>
            <a:r>
              <a:rPr lang="zh-TW" altLang="en-US" sz="2800" dirty="0" smtClean="0">
                <a:solidFill>
                  <a:srgbClr val="FF0000"/>
                </a:solidFill>
                <a:latin typeface="標楷體"/>
                <a:ea typeface="標楷體"/>
              </a:rPr>
              <a:t>－</a:t>
            </a:r>
            <a:r>
              <a:rPr lang="en-US" altLang="zh-TW" sz="2800" dirty="0" smtClean="0">
                <a:solidFill>
                  <a:srgbClr val="FF0000"/>
                </a:solidFill>
                <a:latin typeface="標楷體" panose="03000509000000000000" pitchFamily="65" charset="-120"/>
                <a:ea typeface="標楷體" panose="03000509000000000000" pitchFamily="65" charset="-120"/>
              </a:rPr>
              <a:t>3</a:t>
            </a:r>
            <a:r>
              <a:rPr lang="zh-TW" altLang="en-US" sz="2800" dirty="0" smtClean="0">
                <a:solidFill>
                  <a:srgbClr val="FF0000"/>
                </a:solidFill>
                <a:latin typeface="標楷體" panose="03000509000000000000" pitchFamily="65" charset="-120"/>
                <a:ea typeface="標楷體" panose="03000509000000000000" pitchFamily="65" charset="-120"/>
              </a:rPr>
              <a:t>人以上</a:t>
            </a:r>
            <a:r>
              <a:rPr lang="zh-TW" altLang="en-US" sz="2800" dirty="0" smtClean="0">
                <a:solidFill>
                  <a:srgbClr val="002060"/>
                </a:solidFill>
                <a:latin typeface="標楷體" panose="03000509000000000000" pitchFamily="65" charset="-120"/>
                <a:ea typeface="標楷體" panose="03000509000000000000" pitchFamily="65" charset="-120"/>
              </a:rPr>
              <a:t>工作小組 </a:t>
            </a:r>
            <a:r>
              <a:rPr lang="zh-TW" altLang="en-US" sz="2800" dirty="0" smtClean="0">
                <a:solidFill>
                  <a:srgbClr val="002060"/>
                </a:solidFill>
                <a:latin typeface="新細明體"/>
                <a:ea typeface="新細明體"/>
              </a:rPr>
              <a:t>，</a:t>
            </a:r>
            <a:r>
              <a:rPr lang="en-US" altLang="zh-TW" sz="2800" dirty="0" smtClean="0">
                <a:solidFill>
                  <a:srgbClr val="002060"/>
                </a:solidFill>
                <a:latin typeface="標楷體" panose="03000509000000000000" pitchFamily="65" charset="-120"/>
                <a:ea typeface="標楷體" panose="03000509000000000000" pitchFamily="65" charset="-120"/>
              </a:rPr>
              <a:t>1</a:t>
            </a:r>
            <a:r>
              <a:rPr lang="zh-TW" altLang="en-US" sz="2800" dirty="0" smtClean="0">
                <a:solidFill>
                  <a:srgbClr val="002060"/>
                </a:solidFill>
                <a:latin typeface="標楷體" panose="03000509000000000000" pitchFamily="65" charset="-120"/>
                <a:ea typeface="標楷體" panose="03000509000000000000" pitchFamily="65" charset="-120"/>
              </a:rPr>
              <a:t>人具有採購證照</a:t>
            </a:r>
            <a:r>
              <a:rPr lang="zh-TW" altLang="en-US" sz="2800" dirty="0" smtClean="0">
                <a:solidFill>
                  <a:srgbClr val="002060"/>
                </a:solidFill>
                <a:latin typeface="新細明體"/>
                <a:ea typeface="新細明體"/>
              </a:rPr>
              <a:t>。</a:t>
            </a:r>
            <a:r>
              <a:rPr lang="zh-TW" altLang="en-US" sz="2000" dirty="0" smtClean="0">
                <a:solidFill>
                  <a:srgbClr val="002060"/>
                </a:solidFill>
                <a:latin typeface="標楷體" panose="03000509000000000000" pitchFamily="65" charset="-120"/>
                <a:ea typeface="標楷體" panose="03000509000000000000" pitchFamily="65" charset="-120"/>
              </a:rPr>
              <a:t> </a:t>
            </a:r>
            <a:endParaRPr lang="en-US" altLang="zh-TW" sz="2000" dirty="0">
              <a:solidFill>
                <a:srgbClr val="002060"/>
              </a:solidFill>
              <a:latin typeface="標楷體" panose="03000509000000000000" pitchFamily="65" charset="-120"/>
              <a:ea typeface="標楷體" panose="03000509000000000000" pitchFamily="65" charset="-120"/>
            </a:endParaRPr>
          </a:p>
        </p:txBody>
      </p:sp>
      <p:sp>
        <p:nvSpPr>
          <p:cNvPr id="7" name="矩形 6"/>
          <p:cNvSpPr/>
          <p:nvPr/>
        </p:nvSpPr>
        <p:spPr>
          <a:xfrm>
            <a:off x="1103112" y="3541334"/>
            <a:ext cx="10171878" cy="1384995"/>
          </a:xfrm>
          <a:prstGeom prst="rect">
            <a:avLst/>
          </a:prstGeom>
        </p:spPr>
        <p:txBody>
          <a:bodyPr wrap="square">
            <a:spAutoFit/>
          </a:bodyPr>
          <a:lstStyle/>
          <a:p>
            <a:r>
              <a:rPr lang="en-US" altLang="zh-TW" sz="2800" dirty="0" smtClean="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召集</a:t>
            </a:r>
            <a:r>
              <a:rPr lang="en-US" altLang="zh-TW" sz="2800" dirty="0" smtClean="0">
                <a:solidFill>
                  <a:srgbClr val="FF0000"/>
                </a:solidFill>
                <a:latin typeface="標楷體" panose="03000509000000000000" pitchFamily="65" charset="-120"/>
                <a:ea typeface="標楷體" panose="03000509000000000000" pitchFamily="65" charset="-120"/>
              </a:rPr>
              <a:t>&amp;</a:t>
            </a:r>
            <a:r>
              <a:rPr lang="zh-TW" altLang="en-US" sz="2800" dirty="0" smtClean="0">
                <a:solidFill>
                  <a:srgbClr val="FF0000"/>
                </a:solidFill>
                <a:latin typeface="標楷體" panose="03000509000000000000" pitchFamily="65" charset="-120"/>
                <a:ea typeface="標楷體" panose="03000509000000000000" pitchFamily="65" charset="-120"/>
              </a:rPr>
              <a:t>副召集人</a:t>
            </a:r>
            <a:r>
              <a:rPr lang="zh-TW" altLang="en-US" sz="2800" dirty="0" smtClean="0">
                <a:solidFill>
                  <a:srgbClr val="FF0000"/>
                </a:solidFill>
                <a:latin typeface="標楷體"/>
                <a:ea typeface="標楷體"/>
              </a:rPr>
              <a:t>－</a:t>
            </a:r>
            <a:r>
              <a:rPr lang="zh-TW" altLang="en-US" sz="2800" dirty="0">
                <a:solidFill>
                  <a:srgbClr val="002060"/>
                </a:solidFill>
                <a:latin typeface="標楷體" panose="03000509000000000000" pitchFamily="65" charset="-120"/>
                <a:ea typeface="標楷體" panose="03000509000000000000" pitchFamily="65" charset="-120"/>
              </a:rPr>
              <a:t>機關</a:t>
            </a:r>
            <a:r>
              <a:rPr lang="zh-TW" altLang="en-US" sz="2800" dirty="0" smtClean="0">
                <a:solidFill>
                  <a:srgbClr val="002060"/>
                </a:solidFill>
                <a:latin typeface="標楷體" panose="03000509000000000000" pitchFamily="65" charset="-120"/>
                <a:ea typeface="標楷體" panose="03000509000000000000" pitchFamily="65" charset="-120"/>
              </a:rPr>
              <a:t>首長或授權人指定，或由委員互選產生。</a:t>
            </a:r>
            <a:endParaRPr lang="en-US" altLang="zh-TW" sz="2800" dirty="0" smtClean="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en-US" sz="2800" dirty="0" smtClean="0">
                <a:solidFill>
                  <a:srgbClr val="002060"/>
                </a:solidFill>
                <a:latin typeface="標楷體" panose="03000509000000000000" pitchFamily="65" charset="-120"/>
                <a:ea typeface="標楷體" panose="03000509000000000000" pitchFamily="65" charset="-120"/>
              </a:rPr>
              <a:t>                </a:t>
            </a:r>
            <a:r>
              <a:rPr lang="zh-TW" altLang="zh-TW" sz="2800" dirty="0" smtClean="0">
                <a:solidFill>
                  <a:srgbClr val="002060"/>
                </a:solidFill>
                <a:latin typeface="標楷體" panose="03000509000000000000" pitchFamily="65" charset="-120"/>
                <a:ea typeface="標楷體" panose="03000509000000000000" pitchFamily="65" charset="-120"/>
              </a:rPr>
              <a:t>召集人</a:t>
            </a:r>
            <a:r>
              <a:rPr lang="zh-TW" altLang="zh-TW" sz="2800" dirty="0">
                <a:solidFill>
                  <a:srgbClr val="002060"/>
                </a:solidFill>
                <a:latin typeface="標楷體" panose="03000509000000000000" pitchFamily="65" charset="-120"/>
                <a:ea typeface="標楷體" panose="03000509000000000000" pitchFamily="65" charset="-120"/>
              </a:rPr>
              <a:t>由機關內部人員擔任者，應由</a:t>
            </a:r>
            <a:r>
              <a:rPr lang="zh-TW" altLang="zh-TW" sz="2800" dirty="0">
                <a:solidFill>
                  <a:srgbClr val="FF0000"/>
                </a:solidFill>
                <a:latin typeface="標楷體" panose="03000509000000000000" pitchFamily="65" charset="-120"/>
                <a:ea typeface="標楷體" panose="03000509000000000000" pitchFamily="65" charset="-120"/>
              </a:rPr>
              <a:t>一級</a:t>
            </a:r>
            <a:r>
              <a:rPr lang="zh-TW" altLang="zh-TW" sz="2800" dirty="0" smtClean="0">
                <a:solidFill>
                  <a:srgbClr val="FF0000"/>
                </a:solidFill>
                <a:latin typeface="標楷體" panose="03000509000000000000" pitchFamily="65" charset="-120"/>
                <a:ea typeface="標楷體" panose="03000509000000000000" pitchFamily="65" charset="-120"/>
              </a:rPr>
              <a:t>主</a:t>
            </a:r>
            <a:endParaRPr lang="en-US" altLang="zh-TW" sz="2800" dirty="0" smtClean="0">
              <a:solidFill>
                <a:srgbClr val="FF0000"/>
              </a:solidFill>
              <a:latin typeface="標楷體" panose="03000509000000000000" pitchFamily="65" charset="-120"/>
              <a:ea typeface="標楷體" panose="03000509000000000000" pitchFamily="65" charset="-120"/>
            </a:endParaRPr>
          </a:p>
          <a:p>
            <a:r>
              <a:rPr lang="zh-TW" altLang="en-US" sz="2800" dirty="0">
                <a:solidFill>
                  <a:srgbClr val="FF0000"/>
                </a:solidFill>
                <a:latin typeface="標楷體" panose="03000509000000000000" pitchFamily="65" charset="-120"/>
                <a:ea typeface="標楷體" panose="03000509000000000000" pitchFamily="65" charset="-120"/>
              </a:rPr>
              <a:t> </a:t>
            </a:r>
            <a:r>
              <a:rPr lang="zh-TW" altLang="en-US" sz="2800" dirty="0" smtClean="0">
                <a:solidFill>
                  <a:srgbClr val="FF0000"/>
                </a:solidFill>
                <a:latin typeface="標楷體" panose="03000509000000000000" pitchFamily="65" charset="-120"/>
                <a:ea typeface="標楷體" panose="03000509000000000000" pitchFamily="65" charset="-120"/>
              </a:rPr>
              <a:t>                </a:t>
            </a:r>
            <a:r>
              <a:rPr lang="zh-TW" altLang="zh-TW" sz="2800" dirty="0" smtClean="0">
                <a:solidFill>
                  <a:srgbClr val="FF0000"/>
                </a:solidFill>
                <a:latin typeface="標楷體" panose="03000509000000000000" pitchFamily="65" charset="-120"/>
                <a:ea typeface="標楷體" panose="03000509000000000000" pitchFamily="65" charset="-120"/>
              </a:rPr>
              <a:t>管</a:t>
            </a:r>
            <a:r>
              <a:rPr lang="zh-TW" altLang="zh-TW" sz="2800" dirty="0">
                <a:solidFill>
                  <a:srgbClr val="002060"/>
                </a:solidFill>
                <a:latin typeface="標楷體" panose="03000509000000000000" pitchFamily="65" charset="-120"/>
                <a:ea typeface="標楷體" panose="03000509000000000000" pitchFamily="65" charset="-120"/>
              </a:rPr>
              <a:t>以上人員任之。</a:t>
            </a:r>
            <a:endParaRPr lang="en-US" altLang="zh-TW" sz="2800" dirty="0">
              <a:solidFill>
                <a:srgbClr val="002060"/>
              </a:solidFill>
              <a:latin typeface="標楷體" panose="03000509000000000000" pitchFamily="65" charset="-120"/>
              <a:ea typeface="標楷體" panose="03000509000000000000" pitchFamily="65" charset="-120"/>
            </a:endParaRPr>
          </a:p>
        </p:txBody>
      </p:sp>
      <p:sp>
        <p:nvSpPr>
          <p:cNvPr id="9" name="矩形 8"/>
          <p:cNvSpPr/>
          <p:nvPr/>
        </p:nvSpPr>
        <p:spPr>
          <a:xfrm>
            <a:off x="1126866" y="1677209"/>
            <a:ext cx="10171878" cy="1815882"/>
          </a:xfrm>
          <a:prstGeom prst="rect">
            <a:avLst/>
          </a:prstGeom>
        </p:spPr>
        <p:txBody>
          <a:bodyPr wrap="square">
            <a:spAutoFit/>
          </a:bodyPr>
          <a:lstStyle/>
          <a:p>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小組人數</a:t>
            </a:r>
            <a:r>
              <a:rPr lang="zh-TW" altLang="en-US" sz="2800" dirty="0" smtClean="0">
                <a:solidFill>
                  <a:srgbClr val="FF0000"/>
                </a:solidFill>
                <a:latin typeface="標楷體"/>
                <a:ea typeface="標楷體"/>
              </a:rPr>
              <a:t>－</a:t>
            </a:r>
            <a:r>
              <a:rPr lang="zh-TW" altLang="en-US" sz="2800" dirty="0" smtClean="0">
                <a:solidFill>
                  <a:srgbClr val="002060"/>
                </a:solidFill>
                <a:latin typeface="標楷體" panose="03000509000000000000" pitchFamily="65" charset="-120"/>
                <a:ea typeface="標楷體" panose="03000509000000000000" pitchFamily="65" charset="-120"/>
              </a:rPr>
              <a:t>成員</a:t>
            </a:r>
            <a:r>
              <a:rPr lang="en-US" altLang="zh-TW" sz="2800" dirty="0" smtClean="0">
                <a:solidFill>
                  <a:srgbClr val="FF0000"/>
                </a:solidFill>
                <a:latin typeface="標楷體" panose="03000509000000000000" pitchFamily="65" charset="-120"/>
                <a:ea typeface="標楷體" panose="03000509000000000000" pitchFamily="65" charset="-120"/>
              </a:rPr>
              <a:t>5</a:t>
            </a:r>
            <a:r>
              <a:rPr lang="zh-TW" altLang="en-US" sz="2800" dirty="0" smtClean="0">
                <a:solidFill>
                  <a:srgbClr val="FF0000"/>
                </a:solidFill>
                <a:latin typeface="標楷體" panose="03000509000000000000" pitchFamily="65" charset="-120"/>
                <a:ea typeface="標楷體" panose="03000509000000000000" pitchFamily="65" charset="-120"/>
              </a:rPr>
              <a:t>人以上</a:t>
            </a:r>
            <a:r>
              <a:rPr lang="zh-TW" altLang="en-US" sz="2800" dirty="0" smtClean="0">
                <a:solidFill>
                  <a:srgbClr val="002060"/>
                </a:solidFill>
                <a:latin typeface="新細明體"/>
                <a:ea typeface="新細明體"/>
              </a:rPr>
              <a:t>，</a:t>
            </a:r>
            <a:r>
              <a:rPr lang="zh-TW" altLang="en-US" sz="2800" dirty="0">
                <a:solidFill>
                  <a:srgbClr val="002060"/>
                </a:solidFill>
                <a:latin typeface="標楷體" panose="03000509000000000000" pitchFamily="65" charset="-120"/>
                <a:ea typeface="標楷體" panose="03000509000000000000" pitchFamily="65" charset="-120"/>
              </a:rPr>
              <a:t>就</a:t>
            </a:r>
            <a:r>
              <a:rPr lang="zh-TW" altLang="en-US" sz="2800" dirty="0" smtClean="0">
                <a:solidFill>
                  <a:srgbClr val="002060"/>
                </a:solidFill>
                <a:latin typeface="標楷體" panose="03000509000000000000" pitchFamily="65" charset="-120"/>
                <a:ea typeface="標楷體" panose="03000509000000000000" pitchFamily="65" charset="-120"/>
              </a:rPr>
              <a:t>具有與採購案相關專門知識之人</a:t>
            </a:r>
            <a:endParaRPr lang="en-US" altLang="zh-TW" sz="2800" dirty="0" smtClean="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en-US" sz="2800" dirty="0" smtClean="0">
                <a:solidFill>
                  <a:srgbClr val="002060"/>
                </a:solidFill>
                <a:latin typeface="標楷體" panose="03000509000000000000" pitchFamily="65" charset="-120"/>
                <a:ea typeface="標楷體" panose="03000509000000000000" pitchFamily="65" charset="-120"/>
              </a:rPr>
              <a:t>           員派兼或聘兼之，</a:t>
            </a:r>
            <a:r>
              <a:rPr lang="zh-TW" altLang="en-US" sz="2800" dirty="0" smtClean="0">
                <a:solidFill>
                  <a:srgbClr val="002060"/>
                </a:solidFill>
                <a:latin typeface="標楷體" panose="03000509000000000000" pitchFamily="65" charset="-120"/>
                <a:ea typeface="標楷體" panose="03000509000000000000" pitchFamily="65" charset="-120"/>
              </a:rPr>
              <a:t>其中專家</a:t>
            </a:r>
            <a:r>
              <a:rPr lang="zh-TW" altLang="en-US" sz="2800" dirty="0">
                <a:solidFill>
                  <a:srgbClr val="002060"/>
                </a:solidFill>
                <a:latin typeface="標楷體" panose="03000509000000000000" pitchFamily="65" charset="-120"/>
                <a:ea typeface="標楷體" panose="03000509000000000000" pitchFamily="65" charset="-120"/>
              </a:rPr>
              <a:t>、</a:t>
            </a:r>
            <a:r>
              <a:rPr lang="zh-TW" altLang="en-US" sz="2800" dirty="0" smtClean="0">
                <a:solidFill>
                  <a:srgbClr val="002060"/>
                </a:solidFill>
                <a:latin typeface="標楷體" panose="03000509000000000000" pitchFamily="65" charset="-120"/>
                <a:ea typeface="標楷體" panose="03000509000000000000" pitchFamily="65" charset="-120"/>
              </a:rPr>
              <a:t>學者</a:t>
            </a:r>
            <a:r>
              <a:rPr lang="zh-TW" altLang="en-US" sz="2800" dirty="0" smtClean="0">
                <a:solidFill>
                  <a:srgbClr val="002060"/>
                </a:solidFill>
                <a:latin typeface="標楷體" panose="03000509000000000000" pitchFamily="65" charset="-120"/>
                <a:ea typeface="標楷體" panose="03000509000000000000" pitchFamily="65" charset="-120"/>
              </a:rPr>
              <a:t>人數不得少</a:t>
            </a:r>
            <a:endParaRPr lang="en-US" altLang="zh-TW" sz="2800" dirty="0" smtClean="0">
              <a:solidFill>
                <a:srgbClr val="002060"/>
              </a:solidFill>
              <a:latin typeface="標楷體" panose="03000509000000000000" pitchFamily="65" charset="-120"/>
              <a:ea typeface="標楷體" panose="03000509000000000000" pitchFamily="65" charset="-120"/>
            </a:endParaRPr>
          </a:p>
          <a:p>
            <a:r>
              <a:rPr lang="zh-TW" altLang="en-US" sz="2800" dirty="0">
                <a:solidFill>
                  <a:srgbClr val="002060"/>
                </a:solidFill>
                <a:latin typeface="標楷體" panose="03000509000000000000" pitchFamily="65" charset="-120"/>
                <a:ea typeface="標楷體" panose="03000509000000000000" pitchFamily="65" charset="-120"/>
              </a:rPr>
              <a:t> </a:t>
            </a:r>
            <a:r>
              <a:rPr lang="zh-TW" altLang="en-US" sz="2800" dirty="0" smtClean="0">
                <a:solidFill>
                  <a:srgbClr val="002060"/>
                </a:solidFill>
                <a:latin typeface="標楷體" panose="03000509000000000000" pitchFamily="65" charset="-120"/>
                <a:ea typeface="標楷體" panose="03000509000000000000" pitchFamily="65" charset="-120"/>
              </a:rPr>
              <a:t>           於</a:t>
            </a:r>
            <a:r>
              <a:rPr lang="en-US" altLang="zh-TW" sz="2800" dirty="0" smtClean="0">
                <a:solidFill>
                  <a:srgbClr val="002060"/>
                </a:solidFill>
                <a:latin typeface="標楷體" panose="03000509000000000000" pitchFamily="65" charset="-120"/>
                <a:ea typeface="標楷體" panose="03000509000000000000" pitchFamily="65" charset="-120"/>
              </a:rPr>
              <a:t>1/3</a:t>
            </a:r>
            <a:r>
              <a:rPr lang="zh-TW" altLang="en-US" sz="2800" dirty="0" smtClean="0">
                <a:solidFill>
                  <a:srgbClr val="002060"/>
                </a:solidFill>
                <a:latin typeface="標楷體" panose="03000509000000000000" pitchFamily="65" charset="-120"/>
                <a:ea typeface="標楷體" panose="03000509000000000000" pitchFamily="65" charset="-120"/>
              </a:rPr>
              <a:t>，</a:t>
            </a:r>
            <a:r>
              <a:rPr lang="zh-TW" altLang="en-US" sz="2800" dirty="0" smtClean="0">
                <a:solidFill>
                  <a:srgbClr val="FF0000"/>
                </a:solidFill>
                <a:latin typeface="標楷體" panose="03000509000000000000" pitchFamily="65" charset="-120"/>
                <a:ea typeface="標楷體" panose="03000509000000000000" pitchFamily="65" charset="-120"/>
              </a:rPr>
              <a:t>並不得為政府機關之現職人員，但排除公</a:t>
            </a:r>
            <a:endParaRPr lang="en-US" altLang="zh-TW" sz="2800" dirty="0">
              <a:solidFill>
                <a:srgbClr val="FF0000"/>
              </a:solidFill>
              <a:latin typeface="標楷體" panose="03000509000000000000" pitchFamily="65" charset="-120"/>
              <a:ea typeface="標楷體" panose="03000509000000000000" pitchFamily="65" charset="-120"/>
            </a:endParaRPr>
          </a:p>
          <a:p>
            <a:r>
              <a:rPr lang="zh-TW" altLang="en-US" sz="2800" dirty="0" smtClean="0">
                <a:solidFill>
                  <a:srgbClr val="FF0000"/>
                </a:solidFill>
                <a:latin typeface="標楷體" panose="03000509000000000000" pitchFamily="65" charset="-120"/>
                <a:ea typeface="標楷體" panose="03000509000000000000" pitchFamily="65" charset="-120"/>
              </a:rPr>
              <a:t>            立學校及公營事業之現職人員</a:t>
            </a:r>
            <a:r>
              <a:rPr lang="zh-TW" altLang="en-US" sz="2800" dirty="0" smtClean="0">
                <a:solidFill>
                  <a:srgbClr val="002060"/>
                </a:solidFill>
                <a:latin typeface="標楷體" panose="03000509000000000000" pitchFamily="65" charset="-120"/>
                <a:ea typeface="標楷體" panose="03000509000000000000" pitchFamily="65" charset="-120"/>
              </a:rPr>
              <a:t>。</a:t>
            </a:r>
            <a:endParaRPr lang="en-US" altLang="zh-TW" sz="2800" dirty="0" smtClean="0">
              <a:solidFill>
                <a:srgbClr val="002060"/>
              </a:solidFill>
              <a:latin typeface="標楷體" panose="03000509000000000000" pitchFamily="65" charset="-120"/>
              <a:ea typeface="標楷體" panose="03000509000000000000" pitchFamily="65" charset="-120"/>
            </a:endParaRPr>
          </a:p>
        </p:txBody>
      </p:sp>
      <p:sp>
        <p:nvSpPr>
          <p:cNvPr id="11" name="矩形 10"/>
          <p:cNvSpPr/>
          <p:nvPr/>
        </p:nvSpPr>
        <p:spPr>
          <a:xfrm>
            <a:off x="1102661" y="5536648"/>
            <a:ext cx="10171878" cy="523220"/>
          </a:xfrm>
          <a:prstGeom prst="rect">
            <a:avLst/>
          </a:prstGeom>
        </p:spPr>
        <p:txBody>
          <a:bodyPr wrap="square">
            <a:spAutoFit/>
          </a:bodyPr>
          <a:lstStyle/>
          <a:p>
            <a:r>
              <a:rPr lang="en-US" altLang="zh-TW" sz="2800" dirty="0" smtClean="0">
                <a:solidFill>
                  <a:srgbClr val="FF0000"/>
                </a:solidFill>
                <a:latin typeface="標楷體" panose="03000509000000000000" pitchFamily="65" charset="-120"/>
                <a:ea typeface="標楷體" panose="03000509000000000000" pitchFamily="65" charset="-120"/>
              </a:rPr>
              <a:t>※</a:t>
            </a:r>
            <a:r>
              <a:rPr lang="zh-TW" altLang="zh-TW" sz="2800" dirty="0">
                <a:solidFill>
                  <a:srgbClr val="002060"/>
                </a:solidFill>
                <a:latin typeface="標楷體" panose="03000509000000000000" pitchFamily="65" charset="-120"/>
                <a:ea typeface="標楷體" panose="03000509000000000000" pitchFamily="65" charset="-120"/>
              </a:rPr>
              <a:t>機關辦理評選作業之承辦人員應全程出席</a:t>
            </a:r>
            <a:r>
              <a:rPr lang="zh-TW" altLang="en-US" sz="2800" dirty="0">
                <a:solidFill>
                  <a:srgbClr val="002060"/>
                </a:solidFill>
                <a:latin typeface="標楷體" panose="03000509000000000000" pitchFamily="65" charset="-120"/>
                <a:ea typeface="標楷體" panose="03000509000000000000" pitchFamily="65" charset="-120"/>
              </a:rPr>
              <a:t>。 </a:t>
            </a:r>
            <a:endParaRPr lang="en-US" altLang="zh-TW" sz="2800" dirty="0">
              <a:solidFill>
                <a:srgbClr val="002060"/>
              </a:solidFill>
              <a:latin typeface="標楷體" panose="03000509000000000000" pitchFamily="65" charset="-120"/>
              <a:ea typeface="標楷體" panose="03000509000000000000" pitchFamily="65" charset="-120"/>
            </a:endParaRPr>
          </a:p>
        </p:txBody>
      </p:sp>
      <p:sp>
        <p:nvSpPr>
          <p:cNvPr id="10" name="Rectangle 2"/>
          <p:cNvSpPr txBox="1">
            <a:spLocks noChangeArrowheads="1"/>
          </p:cNvSpPr>
          <p:nvPr/>
        </p:nvSpPr>
        <p:spPr>
          <a:xfrm>
            <a:off x="1153027" y="110610"/>
            <a:ext cx="10091589" cy="982198"/>
          </a:xfrm>
          <a:prstGeom prst="rect">
            <a:avLst/>
          </a:prstGeom>
          <a:noFill/>
        </p:spPr>
        <p:txBody>
          <a:bodyPr/>
          <a:lstStyle/>
          <a:p>
            <a:pPr lvl="0">
              <a:defRPr/>
            </a:pPr>
            <a:r>
              <a:rPr lang="zh-TW" altLang="en-US" sz="3600" kern="0" dirty="0" smtClean="0">
                <a:solidFill>
                  <a:srgbClr val="0000CC"/>
                </a:solidFill>
                <a:latin typeface="標楷體" panose="03000509000000000000" pitchFamily="65" charset="-120"/>
                <a:ea typeface="標楷體" panose="03000509000000000000" pitchFamily="65" charset="-120"/>
                <a:cs typeface="+mj-cs"/>
              </a:rPr>
              <a:t>評選注意事項</a:t>
            </a:r>
            <a:r>
              <a:rPr lang="en-US" altLang="zh-TW" sz="3600" kern="0" dirty="0" smtClean="0">
                <a:solidFill>
                  <a:srgbClr val="0000CC"/>
                </a:solidFill>
                <a:latin typeface="標楷體" panose="03000509000000000000" pitchFamily="65" charset="-120"/>
                <a:ea typeface="標楷體" panose="03000509000000000000" pitchFamily="65" charset="-120"/>
                <a:cs typeface="+mj-cs"/>
              </a:rPr>
              <a:t>2</a:t>
            </a:r>
            <a:r>
              <a:rPr lang="zh-TW" altLang="en-US" sz="3600" kern="0" dirty="0" smtClean="0">
                <a:solidFill>
                  <a:srgbClr val="0000CC"/>
                </a:solidFill>
                <a:latin typeface="標楷體" panose="03000509000000000000" pitchFamily="65" charset="-120"/>
                <a:ea typeface="標楷體" panose="03000509000000000000" pitchFamily="65" charset="-120"/>
                <a:cs typeface="+mj-cs"/>
              </a:rPr>
              <a:t>                    </a:t>
            </a:r>
            <a:r>
              <a:rPr lang="en-US" altLang="zh-TW" sz="2000" b="1" kern="0" dirty="0" smtClean="0">
                <a:solidFill>
                  <a:srgbClr val="FF0000"/>
                </a:solidFill>
                <a:latin typeface="標楷體" panose="03000509000000000000" pitchFamily="65" charset="-120"/>
                <a:ea typeface="標楷體" panose="03000509000000000000" pitchFamily="65" charset="-120"/>
                <a:cs typeface="+mj-cs"/>
              </a:rPr>
              <a:t>108.05.22</a:t>
            </a:r>
            <a:r>
              <a:rPr lang="zh-TW" altLang="en-US" sz="2000" b="1" kern="0" dirty="0" smtClean="0">
                <a:solidFill>
                  <a:srgbClr val="FF0000"/>
                </a:solidFill>
                <a:latin typeface="標楷體" panose="03000509000000000000" pitchFamily="65" charset="-120"/>
                <a:ea typeface="標楷體" panose="03000509000000000000" pitchFamily="65" charset="-120"/>
                <a:cs typeface="+mj-cs"/>
              </a:rPr>
              <a:t>修正</a:t>
            </a:r>
            <a:endParaRPr lang="en-US" altLang="zh-TW" sz="2000" b="1" kern="0" dirty="0" smtClean="0">
              <a:solidFill>
                <a:srgbClr val="FF0000"/>
              </a:solidFill>
              <a:latin typeface="標楷體" panose="03000509000000000000" pitchFamily="65" charset="-120"/>
              <a:ea typeface="標楷體" panose="03000509000000000000" pitchFamily="65" charset="-120"/>
              <a:cs typeface="+mj-cs"/>
            </a:endParaRPr>
          </a:p>
        </p:txBody>
      </p:sp>
    </p:spTree>
    <p:extLst>
      <p:ext uri="{BB962C8B-B14F-4D97-AF65-F5344CB8AC3E}">
        <p14:creationId xmlns:p14="http://schemas.microsoft.com/office/powerpoint/2010/main" val="23559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4327" y="117425"/>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開標前注意事項</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
        <p:nvSpPr>
          <p:cNvPr id="3" name="矩形 2"/>
          <p:cNvSpPr/>
          <p:nvPr/>
        </p:nvSpPr>
        <p:spPr>
          <a:xfrm>
            <a:off x="1188343" y="891626"/>
            <a:ext cx="10072048" cy="615553"/>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a:solidFill>
                  <a:srgbClr val="FF0000"/>
                </a:solidFill>
                <a:latin typeface="標楷體" panose="03000509000000000000" pitchFamily="65" charset="-120"/>
                <a:ea typeface="標楷體" panose="03000509000000000000" pitchFamily="65" charset="-120"/>
              </a:rPr>
              <a:t>形式審查</a:t>
            </a:r>
            <a:r>
              <a:rPr lang="zh-TW" altLang="en-US" sz="3400" dirty="0" smtClean="0">
                <a:solidFill>
                  <a:srgbClr val="FF0000"/>
                </a:solidFill>
                <a:latin typeface="標楷體"/>
                <a:ea typeface="標楷體"/>
              </a:rPr>
              <a:t>－</a:t>
            </a:r>
            <a:r>
              <a:rPr lang="zh-TW" altLang="zh-TW" sz="3400" b="1" dirty="0" smtClean="0">
                <a:solidFill>
                  <a:srgbClr val="002060"/>
                </a:solidFill>
                <a:latin typeface="標楷體" panose="03000509000000000000" pitchFamily="65" charset="-120"/>
                <a:ea typeface="標楷體" panose="03000509000000000000" pitchFamily="65" charset="-120"/>
              </a:rPr>
              <a:t>依</a:t>
            </a:r>
            <a:r>
              <a:rPr lang="zh-TW" altLang="zh-TW" sz="3400" b="1" dirty="0">
                <a:solidFill>
                  <a:srgbClr val="002060"/>
                </a:solidFill>
                <a:latin typeface="標楷體" panose="03000509000000000000" pitchFamily="65" charset="-120"/>
                <a:ea typeface="標楷體" panose="03000509000000000000" pitchFamily="65" charset="-120"/>
              </a:rPr>
              <a:t>收件審查</a:t>
            </a:r>
            <a:r>
              <a:rPr lang="zh-TW" altLang="zh-TW" sz="3400" b="1" dirty="0" smtClean="0">
                <a:solidFill>
                  <a:srgbClr val="002060"/>
                </a:solidFill>
                <a:latin typeface="標楷體" panose="03000509000000000000" pitchFamily="65" charset="-120"/>
                <a:ea typeface="標楷體" panose="03000509000000000000" pitchFamily="65" charset="-120"/>
              </a:rPr>
              <a:t>表逐一</a:t>
            </a:r>
            <a:r>
              <a:rPr lang="zh-TW" altLang="zh-TW" sz="3400" b="1" dirty="0">
                <a:solidFill>
                  <a:srgbClr val="002060"/>
                </a:solidFill>
                <a:latin typeface="標楷體" panose="03000509000000000000" pitchFamily="65" charset="-120"/>
                <a:ea typeface="標楷體" panose="03000509000000000000" pitchFamily="65" charset="-120"/>
              </a:rPr>
              <a:t>審查</a:t>
            </a:r>
            <a:endParaRPr lang="en-US" altLang="zh-TW" sz="3400" b="1" dirty="0">
              <a:solidFill>
                <a:srgbClr val="002060"/>
              </a:solidFill>
              <a:latin typeface="標楷體" panose="03000509000000000000" pitchFamily="65" charset="-120"/>
              <a:ea typeface="標楷體" panose="03000509000000000000" pitchFamily="65" charset="-120"/>
            </a:endParaRPr>
          </a:p>
        </p:txBody>
      </p:sp>
      <p:sp>
        <p:nvSpPr>
          <p:cNvPr id="2" name="矩形 1"/>
          <p:cNvSpPr/>
          <p:nvPr/>
        </p:nvSpPr>
        <p:spPr>
          <a:xfrm>
            <a:off x="1188343" y="1648758"/>
            <a:ext cx="10369152" cy="3785652"/>
          </a:xfrm>
          <a:prstGeom prst="rect">
            <a:avLst/>
          </a:prstGeom>
        </p:spPr>
        <p:txBody>
          <a:bodyPr wrap="square">
            <a:spAutoFit/>
          </a:bodyPr>
          <a:lstStyle/>
          <a:p>
            <a:pPr>
              <a:spcAft>
                <a:spcPts val="0"/>
              </a:spcAft>
            </a:pPr>
            <a:r>
              <a:rPr lang="en-US" altLang="zh-TW" sz="3400" kern="0" dirty="0">
                <a:solidFill>
                  <a:srgbClr val="002060"/>
                </a:solidFill>
                <a:latin typeface="標楷體" panose="03000509000000000000" pitchFamily="65" charset="-120"/>
                <a:cs typeface="新細明體" panose="02020500000000000000" pitchFamily="18" charset="-120"/>
              </a:rPr>
              <a:t>1.</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投標</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文件</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（外標封）</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已</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書面</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密封</a:t>
            </a:r>
            <a:endParaRPr lang="zh-TW" altLang="zh-TW" sz="3400" kern="100" dirty="0">
              <a:solidFill>
                <a:srgbClr val="002060"/>
              </a:solidFill>
              <a:latin typeface="Times New Roman" panose="02020603050405020304" pitchFamily="18" charset="0"/>
            </a:endParaRPr>
          </a:p>
          <a:p>
            <a:pPr>
              <a:spcAft>
                <a:spcPts val="0"/>
              </a:spcAft>
            </a:pP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本</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法</a:t>
            </a:r>
            <a:r>
              <a:rPr lang="zh-TW" altLang="zh-TW" sz="3600" kern="100" dirty="0">
                <a:solidFill>
                  <a:srgbClr val="002060"/>
                </a:solidFill>
              </a:rPr>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33</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細</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則</a:t>
            </a:r>
            <a:r>
              <a:rPr lang="zh-TW" altLang="zh-TW" sz="3600" kern="100" dirty="0">
                <a:solidFill>
                  <a:srgbClr val="002060"/>
                </a:solidFill>
              </a:rPr>
              <a:t>§</a:t>
            </a:r>
            <a:r>
              <a:rPr lang="zh-TW" altLang="zh-TW" sz="3600" kern="100" dirty="0"/>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29</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400" kern="100" dirty="0">
              <a:solidFill>
                <a:srgbClr val="002060"/>
              </a:solidFill>
              <a:latin typeface="Times New Roman" panose="02020603050405020304" pitchFamily="18" charset="0"/>
            </a:endParaRPr>
          </a:p>
          <a:p>
            <a:pPr>
              <a:spcAft>
                <a:spcPts val="0"/>
              </a:spcAft>
            </a:pPr>
            <a:r>
              <a:rPr lang="en-US" altLang="zh-TW" sz="3400" kern="0" dirty="0">
                <a:solidFill>
                  <a:srgbClr val="002060"/>
                </a:solidFill>
                <a:latin typeface="標楷體" panose="03000509000000000000" pitchFamily="65" charset="-120"/>
                <a:cs typeface="新細明體" panose="02020500000000000000" pitchFamily="18" charset="-120"/>
              </a:rPr>
              <a:t>2.</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外</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標</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封套</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上已載明廠商名稱與地址（</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細</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則</a:t>
            </a:r>
            <a:r>
              <a:rPr lang="zh-TW" altLang="zh-TW" sz="3200" kern="100" dirty="0" smtClean="0">
                <a:solidFill>
                  <a:srgbClr val="002060"/>
                </a:solidFill>
              </a:rPr>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29</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400" kern="100" dirty="0">
              <a:solidFill>
                <a:srgbClr val="002060"/>
              </a:solidFill>
              <a:latin typeface="Times New Roman" panose="02020603050405020304" pitchFamily="18" charset="0"/>
            </a:endParaRPr>
          </a:p>
          <a:p>
            <a:pPr>
              <a:spcAft>
                <a:spcPts val="0"/>
              </a:spcAft>
            </a:pPr>
            <a:r>
              <a:rPr lang="en-US" altLang="zh-TW" sz="3400" kern="0" dirty="0">
                <a:solidFill>
                  <a:srgbClr val="002060"/>
                </a:solidFill>
                <a:latin typeface="標楷體" panose="03000509000000000000" pitchFamily="65" charset="-120"/>
                <a:cs typeface="新細明體" panose="02020500000000000000" pitchFamily="18" charset="-120"/>
              </a:rPr>
              <a:t>3.</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投標文件已於截止期限前送（寄）達</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本</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法</a:t>
            </a:r>
            <a:r>
              <a:rPr lang="zh-TW" altLang="zh-TW" sz="3200" kern="100" dirty="0">
                <a:solidFill>
                  <a:srgbClr val="002060"/>
                </a:solidFill>
              </a:rPr>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33</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400" kern="100" dirty="0">
              <a:solidFill>
                <a:srgbClr val="002060"/>
              </a:solidFill>
              <a:latin typeface="Times New Roman" panose="02020603050405020304" pitchFamily="18" charset="0"/>
            </a:endParaRPr>
          </a:p>
          <a:p>
            <a:pPr>
              <a:spcAft>
                <a:spcPts val="0"/>
              </a:spcAft>
            </a:pPr>
            <a:r>
              <a:rPr lang="en-US" altLang="zh-TW" sz="3400" kern="0" dirty="0">
                <a:solidFill>
                  <a:srgbClr val="002060"/>
                </a:solidFill>
                <a:latin typeface="標楷體" panose="03000509000000000000" pitchFamily="65" charset="-120"/>
                <a:cs typeface="新細明體" panose="02020500000000000000" pitchFamily="18" charset="-120"/>
              </a:rPr>
              <a:t>4.</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同一投標廠商限投一標（</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細</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則</a:t>
            </a:r>
            <a:r>
              <a:rPr lang="zh-TW" altLang="zh-TW" sz="3200" kern="100" dirty="0" smtClean="0">
                <a:solidFill>
                  <a:srgbClr val="002060"/>
                </a:solidFill>
              </a:rPr>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33</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400" kern="100" dirty="0">
              <a:solidFill>
                <a:srgbClr val="002060"/>
              </a:solidFill>
              <a:latin typeface="Times New Roman" panose="02020603050405020304" pitchFamily="18" charset="0"/>
            </a:endParaRPr>
          </a:p>
          <a:p>
            <a:pPr>
              <a:spcAft>
                <a:spcPts val="0"/>
              </a:spcAft>
            </a:pPr>
            <a:r>
              <a:rPr lang="en-US" altLang="zh-TW" sz="3400" kern="0" dirty="0">
                <a:solidFill>
                  <a:srgbClr val="002060"/>
                </a:solidFill>
                <a:latin typeface="標楷體" panose="03000509000000000000" pitchFamily="65" charset="-120"/>
                <a:cs typeface="新細明體" panose="02020500000000000000" pitchFamily="18" charset="-120"/>
              </a:rPr>
              <a:t>5.</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廠商非屬公共工程會招標網站所列之拒絕往來戶</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本</a:t>
            </a:r>
            <a:r>
              <a:rPr lang="zh-TW" altLang="zh-TW" sz="3400" kern="0" dirty="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法</a:t>
            </a:r>
            <a:r>
              <a:rPr lang="zh-TW" altLang="zh-TW" sz="3200" kern="100" dirty="0">
                <a:solidFill>
                  <a:srgbClr val="002060"/>
                </a:solidFill>
              </a:rPr>
              <a:t>§ </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103 </a:t>
            </a:r>
            <a:r>
              <a:rPr lang="zh-TW"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en-US" altLang="zh-TW"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400" kern="0" dirty="0" smtClean="0">
                <a:solidFill>
                  <a:srgbClr val="002060"/>
                </a:solidFill>
                <a:latin typeface="Times New Roman" panose="02020603050405020304" pitchFamily="18" charset="0"/>
                <a:ea typeface="標楷體" panose="03000509000000000000" pitchFamily="65" charset="-120"/>
                <a:cs typeface="新細明體" panose="02020500000000000000" pitchFamily="18" charset="-120"/>
              </a:rPr>
              <a:t>列印出來</a:t>
            </a:r>
            <a:endParaRPr lang="zh-TW" altLang="zh-TW" sz="3400" kern="100" dirty="0">
              <a:solidFill>
                <a:srgbClr val="002060"/>
              </a:solidFill>
              <a:latin typeface="Times New Roman" panose="02020603050405020304" pitchFamily="18" charset="0"/>
            </a:endParaRPr>
          </a:p>
        </p:txBody>
      </p:sp>
    </p:spTree>
    <p:extLst>
      <p:ext uri="{BB962C8B-B14F-4D97-AF65-F5344CB8AC3E}">
        <p14:creationId xmlns:p14="http://schemas.microsoft.com/office/powerpoint/2010/main" val="32834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44327" y="117425"/>
            <a:ext cx="8185915" cy="792089"/>
          </a:xfrm>
          <a:prstGeom prst="rect">
            <a:avLst/>
          </a:prstGeom>
          <a:noFill/>
        </p:spPr>
        <p:txBody>
          <a:bodyPr vert="horz" lIns="91440" tIns="45720" rIns="91440" bIns="45720" rtlCol="0" anchor="ctr">
            <a:normAutofit/>
          </a:bodyPr>
          <a:lstStyle>
            <a:lvl1pPr algn="l" defTabSz="912754" rtl="0" eaLnBrk="1" latinLnBrk="0" hangingPunct="1">
              <a:lnSpc>
                <a:spcPct val="90000"/>
              </a:lnSpc>
              <a:spcBef>
                <a:spcPct val="0"/>
              </a:spcBef>
              <a:buNone/>
              <a:defRPr sz="3594" kern="1200" cap="all" baseline="0">
                <a:solidFill>
                  <a:schemeClr val="tx1"/>
                </a:solidFill>
                <a:latin typeface="+mj-lt"/>
                <a:ea typeface="+mj-ea"/>
                <a:cs typeface="+mj-cs"/>
              </a:defRPr>
            </a:lvl1pPr>
          </a:lstStyle>
          <a:p>
            <a:pPr>
              <a:defRPr/>
            </a:pPr>
            <a:r>
              <a:rPr lang="zh-TW" altLang="en-US" sz="3600" kern="0" dirty="0" smtClean="0">
                <a:solidFill>
                  <a:srgbClr val="0000CC"/>
                </a:solidFill>
                <a:latin typeface="標楷體" panose="03000509000000000000" pitchFamily="65" charset="-120"/>
                <a:ea typeface="標楷體" panose="03000509000000000000" pitchFamily="65" charset="-120"/>
              </a:rPr>
              <a:t>投標文件送達地點</a:t>
            </a:r>
            <a:endParaRPr lang="zh-TW" altLang="en-US" sz="3600" kern="0" dirty="0">
              <a:solidFill>
                <a:srgbClr val="0000CC"/>
              </a:solidFill>
              <a:latin typeface="標楷體" panose="03000509000000000000" pitchFamily="65" charset="-120"/>
              <a:ea typeface="標楷體" panose="03000509000000000000" pitchFamily="65" charset="-120"/>
            </a:endParaRPr>
          </a:p>
        </p:txBody>
      </p:sp>
      <p:sp>
        <p:nvSpPr>
          <p:cNvPr id="3" name="矩形 2"/>
          <p:cNvSpPr/>
          <p:nvPr/>
        </p:nvSpPr>
        <p:spPr>
          <a:xfrm>
            <a:off x="1176594" y="3357786"/>
            <a:ext cx="10067017" cy="2585323"/>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投標須知</a:t>
            </a:r>
            <a:r>
              <a:rPr lang="zh-TW" altLang="zh-TW" sz="3200" kern="100" dirty="0">
                <a:solidFill>
                  <a:srgbClr val="FF0000"/>
                </a:solidFill>
              </a:rPr>
              <a:t>§ </a:t>
            </a:r>
            <a:r>
              <a:rPr lang="en-US" altLang="zh-TW" sz="3200" kern="0" dirty="0" smtClean="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79</a:t>
            </a:r>
          </a:p>
          <a:p>
            <a:r>
              <a:rPr lang="zh-TW" altLang="en-US" sz="3200" dirty="0" smtClean="0">
                <a:solidFill>
                  <a:srgbClr val="002060"/>
                </a:solidFill>
                <a:latin typeface="標楷體" panose="03000509000000000000" pitchFamily="65" charset="-120"/>
                <a:ea typeface="標楷體" panose="03000509000000000000" pitchFamily="65" charset="-120"/>
              </a:rPr>
              <a:t>  </a:t>
            </a:r>
            <a:r>
              <a:rPr lang="zh-TW" altLang="zh-TW" sz="3200" dirty="0" smtClean="0">
                <a:solidFill>
                  <a:srgbClr val="002060"/>
                </a:solidFill>
                <a:latin typeface="標楷體" panose="03000509000000000000" pitchFamily="65" charset="-120"/>
                <a:ea typeface="標楷體" panose="03000509000000000000" pitchFamily="65" charset="-120"/>
              </a:rPr>
              <a:t>投標</a:t>
            </a:r>
            <a:r>
              <a:rPr lang="zh-TW" altLang="zh-TW" sz="3200" dirty="0">
                <a:solidFill>
                  <a:srgbClr val="002060"/>
                </a:solidFill>
                <a:latin typeface="標楷體" panose="03000509000000000000" pitchFamily="65" charset="-120"/>
                <a:ea typeface="標楷體" panose="03000509000000000000" pitchFamily="65" charset="-120"/>
              </a:rPr>
              <a:t>文件須</a:t>
            </a:r>
            <a:r>
              <a:rPr lang="zh-TW" altLang="zh-TW" sz="3200" dirty="0" smtClean="0">
                <a:solidFill>
                  <a:srgbClr val="002060"/>
                </a:solidFill>
                <a:latin typeface="標楷體" panose="03000509000000000000" pitchFamily="65" charset="-120"/>
                <a:ea typeface="標楷體" panose="03000509000000000000" pitchFamily="65" charset="-120"/>
              </a:rPr>
              <a:t>於</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109</a:t>
            </a:r>
            <a:r>
              <a:rPr lang="zh-TW" altLang="zh-TW" sz="3200" dirty="0" smtClean="0">
                <a:solidFill>
                  <a:schemeClr val="accent2">
                    <a:lumMod val="75000"/>
                  </a:schemeClr>
                </a:solidFill>
                <a:latin typeface="標楷體" panose="03000509000000000000" pitchFamily="65" charset="-120"/>
                <a:ea typeface="標楷體" panose="03000509000000000000" pitchFamily="65" charset="-120"/>
              </a:rPr>
              <a:t>年</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07</a:t>
            </a:r>
            <a:r>
              <a:rPr lang="zh-TW" altLang="zh-TW" sz="3200" dirty="0" smtClean="0">
                <a:solidFill>
                  <a:schemeClr val="accent2">
                    <a:lumMod val="75000"/>
                  </a:schemeClr>
                </a:solidFill>
                <a:latin typeface="標楷體" panose="03000509000000000000" pitchFamily="65" charset="-120"/>
                <a:ea typeface="標楷體" panose="03000509000000000000" pitchFamily="65" charset="-120"/>
              </a:rPr>
              <a:t>月</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30</a:t>
            </a:r>
            <a:r>
              <a:rPr lang="zh-TW" altLang="zh-TW" sz="3200" dirty="0" smtClean="0">
                <a:solidFill>
                  <a:schemeClr val="accent2">
                    <a:lumMod val="75000"/>
                  </a:schemeClr>
                </a:solidFill>
                <a:latin typeface="標楷體" panose="03000509000000000000" pitchFamily="65" charset="-120"/>
                <a:ea typeface="標楷體" panose="03000509000000000000" pitchFamily="65" charset="-120"/>
              </a:rPr>
              <a:t>日</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17</a:t>
            </a:r>
            <a:r>
              <a:rPr lang="zh-TW" altLang="zh-TW" sz="3200" dirty="0" smtClean="0">
                <a:solidFill>
                  <a:schemeClr val="accent2">
                    <a:lumMod val="75000"/>
                  </a:schemeClr>
                </a:solidFill>
                <a:latin typeface="標楷體" panose="03000509000000000000" pitchFamily="65" charset="-120"/>
                <a:ea typeface="標楷體" panose="03000509000000000000" pitchFamily="65" charset="-120"/>
              </a:rPr>
              <a:t>時</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0</a:t>
            </a:r>
            <a:r>
              <a:rPr lang="zh-TW" altLang="zh-TW" sz="3200" dirty="0" smtClean="0">
                <a:solidFill>
                  <a:schemeClr val="accent2">
                    <a:lumMod val="75000"/>
                  </a:schemeClr>
                </a:solidFill>
                <a:latin typeface="標楷體" panose="03000509000000000000" pitchFamily="65" charset="-120"/>
                <a:ea typeface="標楷體" panose="03000509000000000000" pitchFamily="65" charset="-120"/>
              </a:rPr>
              <a:t>分</a:t>
            </a:r>
            <a:r>
              <a:rPr lang="zh-TW" altLang="zh-TW" sz="3200" dirty="0">
                <a:solidFill>
                  <a:srgbClr val="002060"/>
                </a:solidFill>
                <a:latin typeface="標楷體" panose="03000509000000000000" pitchFamily="65" charset="-120"/>
                <a:ea typeface="標楷體" panose="03000509000000000000" pitchFamily="65" charset="-120"/>
              </a:rPr>
              <a:t>前，以</a:t>
            </a:r>
            <a:r>
              <a:rPr lang="zh-TW" altLang="zh-TW" sz="3200" dirty="0" smtClean="0">
                <a:solidFill>
                  <a:srgbClr val="002060"/>
                </a:solidFill>
                <a:latin typeface="標楷體" panose="03000509000000000000" pitchFamily="65" charset="-120"/>
                <a:ea typeface="標楷體" panose="03000509000000000000" pitchFamily="65" charset="-120"/>
              </a:rPr>
              <a:t>郵</a:t>
            </a:r>
            <a:endParaRPr lang="en-US" altLang="zh-TW" sz="3200" dirty="0" smtClean="0">
              <a:solidFill>
                <a:srgbClr val="002060"/>
              </a:solidFill>
              <a:latin typeface="標楷體" panose="03000509000000000000" pitchFamily="65" charset="-120"/>
              <a:ea typeface="標楷體" panose="03000509000000000000" pitchFamily="65" charset="-120"/>
            </a:endParaRPr>
          </a:p>
          <a:p>
            <a:r>
              <a:rPr lang="zh-TW" altLang="en-US" sz="3200" dirty="0">
                <a:solidFill>
                  <a:srgbClr val="002060"/>
                </a:solidFill>
                <a:latin typeface="標楷體" panose="03000509000000000000" pitchFamily="65" charset="-120"/>
                <a:ea typeface="標楷體" panose="03000509000000000000" pitchFamily="65" charset="-120"/>
              </a:rPr>
              <a:t> </a:t>
            </a:r>
            <a:r>
              <a:rPr lang="zh-TW" altLang="en-US" sz="3200" dirty="0" smtClean="0">
                <a:solidFill>
                  <a:srgbClr val="002060"/>
                </a:solidFill>
                <a:latin typeface="標楷體" panose="03000509000000000000" pitchFamily="65" charset="-120"/>
                <a:ea typeface="標楷體" panose="03000509000000000000" pitchFamily="65" charset="-120"/>
              </a:rPr>
              <a:t> </a:t>
            </a:r>
            <a:r>
              <a:rPr lang="zh-TW" altLang="zh-TW" sz="3200" dirty="0" smtClean="0">
                <a:solidFill>
                  <a:srgbClr val="002060"/>
                </a:solidFill>
                <a:latin typeface="標楷體" panose="03000509000000000000" pitchFamily="65" charset="-120"/>
                <a:ea typeface="標楷體" panose="03000509000000000000" pitchFamily="65" charset="-120"/>
              </a:rPr>
              <a:t>遞</a:t>
            </a:r>
            <a:r>
              <a:rPr lang="zh-TW" altLang="zh-TW" sz="3200" dirty="0">
                <a:solidFill>
                  <a:srgbClr val="002060"/>
                </a:solidFill>
                <a:latin typeface="標楷體" panose="03000509000000000000" pitchFamily="65" charset="-120"/>
                <a:ea typeface="標楷體" panose="03000509000000000000" pitchFamily="65" charset="-120"/>
              </a:rPr>
              <a:t>、專人送達或電子投標方式送達至下列</a:t>
            </a:r>
            <a:r>
              <a:rPr lang="zh-TW" altLang="zh-TW" sz="3200" dirty="0" smtClean="0">
                <a:solidFill>
                  <a:srgbClr val="002060"/>
                </a:solidFill>
                <a:latin typeface="標楷體" panose="03000509000000000000" pitchFamily="65" charset="-120"/>
                <a:ea typeface="標楷體" panose="03000509000000000000" pitchFamily="65" charset="-120"/>
              </a:rPr>
              <a:t>收件</a:t>
            </a:r>
            <a:endParaRPr lang="en-US" altLang="zh-TW" sz="3200" dirty="0" smtClean="0">
              <a:solidFill>
                <a:srgbClr val="002060"/>
              </a:solidFill>
              <a:latin typeface="標楷體" panose="03000509000000000000" pitchFamily="65" charset="-120"/>
              <a:ea typeface="標楷體" panose="03000509000000000000" pitchFamily="65" charset="-120"/>
            </a:endParaRPr>
          </a:p>
          <a:p>
            <a:r>
              <a:rPr lang="zh-TW" altLang="en-US" sz="3200" dirty="0">
                <a:solidFill>
                  <a:srgbClr val="002060"/>
                </a:solidFill>
                <a:latin typeface="標楷體" panose="03000509000000000000" pitchFamily="65" charset="-120"/>
                <a:ea typeface="標楷體" panose="03000509000000000000" pitchFamily="65" charset="-120"/>
              </a:rPr>
              <a:t> </a:t>
            </a:r>
            <a:r>
              <a:rPr lang="zh-TW" altLang="en-US" sz="3200" dirty="0" smtClean="0">
                <a:solidFill>
                  <a:srgbClr val="002060"/>
                </a:solidFill>
                <a:latin typeface="標楷體" panose="03000509000000000000" pitchFamily="65" charset="-120"/>
                <a:ea typeface="標楷體" panose="03000509000000000000" pitchFamily="65" charset="-120"/>
              </a:rPr>
              <a:t> </a:t>
            </a:r>
            <a:r>
              <a:rPr lang="zh-TW" altLang="zh-TW" sz="3200" dirty="0" smtClean="0">
                <a:solidFill>
                  <a:srgbClr val="002060"/>
                </a:solidFill>
                <a:latin typeface="標楷體" panose="03000509000000000000" pitchFamily="65" charset="-120"/>
                <a:ea typeface="標楷體" panose="03000509000000000000" pitchFamily="65" charset="-120"/>
              </a:rPr>
              <a:t>地點或網站：</a:t>
            </a:r>
            <a:r>
              <a:rPr lang="zh-TW" altLang="en-US" sz="3200" dirty="0">
                <a:solidFill>
                  <a:schemeClr val="accent2">
                    <a:lumMod val="75000"/>
                  </a:schemeClr>
                </a:solidFill>
                <a:latin typeface="標楷體" panose="03000509000000000000" pitchFamily="65" charset="-120"/>
                <a:ea typeface="標楷體" panose="03000509000000000000" pitchFamily="65" charset="-120"/>
              </a:rPr>
              <a:t>桃桃</a:t>
            </a: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國小總務處</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a:t>
            </a: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桃園市桃桃區</a:t>
            </a:r>
            <a:endParaRPr lang="en-US" altLang="zh-TW" sz="3200" dirty="0" smtClean="0">
              <a:solidFill>
                <a:schemeClr val="accent2">
                  <a:lumMod val="75000"/>
                </a:schemeClr>
              </a:solidFill>
              <a:latin typeface="標楷體" panose="03000509000000000000" pitchFamily="65" charset="-120"/>
              <a:ea typeface="標楷體" panose="03000509000000000000" pitchFamily="65" charset="-120"/>
            </a:endParaRPr>
          </a:p>
          <a:p>
            <a:r>
              <a:rPr lang="zh-TW" altLang="en-US" sz="3200" dirty="0">
                <a:solidFill>
                  <a:schemeClr val="accent2">
                    <a:lumMod val="75000"/>
                  </a:schemeClr>
                </a:solidFill>
                <a:latin typeface="標楷體" panose="03000509000000000000" pitchFamily="65" charset="-120"/>
                <a:ea typeface="標楷體" panose="03000509000000000000" pitchFamily="65" charset="-120"/>
              </a:rPr>
              <a:t> </a:t>
            </a: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 桃桃一路</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168</a:t>
            </a: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號</a:t>
            </a:r>
            <a:r>
              <a:rPr lang="en-US" altLang="zh-TW" sz="3200" dirty="0" smtClean="0">
                <a:solidFill>
                  <a:schemeClr val="accent2">
                    <a:lumMod val="75000"/>
                  </a:schemeClr>
                </a:solidFill>
                <a:latin typeface="標楷體" panose="03000509000000000000" pitchFamily="65" charset="-120"/>
                <a:ea typeface="標楷體" panose="03000509000000000000" pitchFamily="65" charset="-120"/>
              </a:rPr>
              <a:t>)</a:t>
            </a:r>
            <a:endParaRPr lang="en-US" altLang="zh-TW" sz="3200" b="1" dirty="0">
              <a:solidFill>
                <a:srgbClr val="002060"/>
              </a:solidFill>
              <a:latin typeface="標楷體" panose="03000509000000000000" pitchFamily="65" charset="-120"/>
              <a:ea typeface="標楷體" panose="03000509000000000000" pitchFamily="65" charset="-120"/>
            </a:endParaRPr>
          </a:p>
        </p:txBody>
      </p:sp>
      <p:sp>
        <p:nvSpPr>
          <p:cNvPr id="5" name="矩形 4"/>
          <p:cNvSpPr/>
          <p:nvPr/>
        </p:nvSpPr>
        <p:spPr>
          <a:xfrm>
            <a:off x="1201791" y="1333431"/>
            <a:ext cx="10067017" cy="1600438"/>
          </a:xfrm>
          <a:prstGeom prst="rect">
            <a:avLst/>
          </a:prstGeom>
        </p:spPr>
        <p:txBody>
          <a:bodyPr wrap="square">
            <a:spAutoFit/>
          </a:bodyPr>
          <a:lstStyle/>
          <a:p>
            <a:r>
              <a:rPr lang="en-US" altLang="zh-TW" sz="3400" dirty="0" smtClean="0">
                <a:solidFill>
                  <a:srgbClr val="FF0000"/>
                </a:solidFill>
                <a:latin typeface="標楷體" panose="03000509000000000000" pitchFamily="65" charset="-120"/>
                <a:ea typeface="標楷體" panose="03000509000000000000" pitchFamily="65" charset="-120"/>
              </a:rPr>
              <a:t>※</a:t>
            </a:r>
            <a:r>
              <a:rPr lang="zh-TW" altLang="en-US" sz="3400" dirty="0" smtClean="0">
                <a:solidFill>
                  <a:srgbClr val="FF0000"/>
                </a:solidFill>
                <a:latin typeface="標楷體" panose="03000509000000000000" pitchFamily="65" charset="-120"/>
                <a:ea typeface="標楷體" panose="03000509000000000000" pitchFamily="65" charset="-120"/>
              </a:rPr>
              <a:t>投標須知</a:t>
            </a:r>
            <a:r>
              <a:rPr lang="zh-TW" altLang="zh-TW" sz="3200" kern="100" dirty="0">
                <a:solidFill>
                  <a:srgbClr val="FF0000"/>
                </a:solidFill>
              </a:rPr>
              <a:t>§ </a:t>
            </a:r>
            <a:r>
              <a:rPr lang="en-US" altLang="zh-TW" sz="3200" kern="0" dirty="0" smtClean="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28</a:t>
            </a:r>
          </a:p>
          <a:p>
            <a:r>
              <a:rPr lang="zh-TW" altLang="en-US" sz="3200" b="1" dirty="0" smtClean="0">
                <a:solidFill>
                  <a:srgbClr val="002060"/>
                </a:solidFill>
                <a:latin typeface="標楷體" panose="03000509000000000000" pitchFamily="65" charset="-120"/>
                <a:ea typeface="標楷體" panose="03000509000000000000" pitchFamily="65" charset="-120"/>
              </a:rPr>
              <a:t>  </a:t>
            </a:r>
            <a:r>
              <a:rPr lang="zh-TW" altLang="zh-TW" sz="3200" dirty="0" smtClean="0">
                <a:solidFill>
                  <a:srgbClr val="002060"/>
                </a:solidFill>
                <a:latin typeface="標楷體" panose="03000509000000000000" pitchFamily="65" charset="-120"/>
                <a:ea typeface="標楷體" panose="03000509000000000000" pitchFamily="65" charset="-120"/>
              </a:rPr>
              <a:t>公開</a:t>
            </a:r>
            <a:r>
              <a:rPr lang="zh-TW" altLang="zh-TW" sz="3200" dirty="0">
                <a:solidFill>
                  <a:srgbClr val="002060"/>
                </a:solidFill>
                <a:latin typeface="標楷體" panose="03000509000000000000" pitchFamily="65" charset="-120"/>
                <a:ea typeface="標楷體" panose="03000509000000000000" pitchFamily="65" charset="-120"/>
              </a:rPr>
              <a:t>開標案件之開標地點</a:t>
            </a:r>
            <a:r>
              <a:rPr lang="en-US" altLang="zh-TW" sz="3200" dirty="0">
                <a:solidFill>
                  <a:srgbClr val="002060"/>
                </a:solidFill>
                <a:latin typeface="標楷體" panose="03000509000000000000" pitchFamily="65" charset="-120"/>
                <a:ea typeface="標楷體" panose="03000509000000000000" pitchFamily="65" charset="-120"/>
              </a:rPr>
              <a:t>(</a:t>
            </a:r>
            <a:r>
              <a:rPr lang="zh-TW" altLang="zh-TW" sz="3200" dirty="0">
                <a:solidFill>
                  <a:srgbClr val="002060"/>
                </a:solidFill>
                <a:latin typeface="標楷體" panose="03000509000000000000" pitchFamily="65" charset="-120"/>
                <a:ea typeface="標楷體" panose="03000509000000000000" pitchFamily="65" charset="-120"/>
              </a:rPr>
              <a:t>依採購法不公開者免填</a:t>
            </a:r>
            <a:r>
              <a:rPr lang="en-US" altLang="zh-TW" sz="3200" dirty="0">
                <a:solidFill>
                  <a:srgbClr val="002060"/>
                </a:solidFill>
                <a:latin typeface="標楷體" panose="03000509000000000000" pitchFamily="65" charset="-120"/>
                <a:ea typeface="標楷體" panose="03000509000000000000" pitchFamily="65" charset="-120"/>
              </a:rPr>
              <a:t>)</a:t>
            </a:r>
            <a:r>
              <a:rPr lang="zh-TW" altLang="zh-TW" sz="3200" dirty="0" smtClean="0">
                <a:solidFill>
                  <a:srgbClr val="002060"/>
                </a:solidFill>
                <a:latin typeface="標楷體" panose="03000509000000000000" pitchFamily="65" charset="-120"/>
                <a:ea typeface="標楷體" panose="03000509000000000000" pitchFamily="65" charset="-120"/>
              </a:rPr>
              <a:t>：</a:t>
            </a:r>
            <a:endParaRPr lang="en-US" altLang="zh-TW" sz="3200" dirty="0" smtClean="0">
              <a:solidFill>
                <a:srgbClr val="002060"/>
              </a:solidFill>
              <a:latin typeface="標楷體" panose="03000509000000000000" pitchFamily="65" charset="-120"/>
              <a:ea typeface="標楷體" panose="03000509000000000000" pitchFamily="65" charset="-120"/>
            </a:endParaRPr>
          </a:p>
          <a:p>
            <a:r>
              <a:rPr lang="zh-TW" altLang="en-US" sz="3200" b="1" dirty="0">
                <a:solidFill>
                  <a:srgbClr val="002060"/>
                </a:solidFill>
                <a:latin typeface="標楷體" panose="03000509000000000000" pitchFamily="65" charset="-120"/>
                <a:ea typeface="標楷體" panose="03000509000000000000" pitchFamily="65" charset="-120"/>
              </a:rPr>
              <a:t> </a:t>
            </a:r>
            <a:r>
              <a:rPr lang="zh-TW" altLang="en-US" sz="3200" b="1" dirty="0" smtClean="0">
                <a:solidFill>
                  <a:srgbClr val="002060"/>
                </a:solidFill>
                <a:latin typeface="標楷體" panose="03000509000000000000" pitchFamily="65" charset="-120"/>
                <a:ea typeface="標楷體" panose="03000509000000000000" pitchFamily="65" charset="-120"/>
              </a:rPr>
              <a:t> </a:t>
            </a:r>
            <a:r>
              <a:rPr lang="zh-TW" altLang="en-US" sz="3200" dirty="0" smtClean="0">
                <a:solidFill>
                  <a:schemeClr val="accent2">
                    <a:lumMod val="75000"/>
                  </a:schemeClr>
                </a:solidFill>
                <a:latin typeface="標楷體" panose="03000509000000000000" pitchFamily="65" charset="-120"/>
                <a:ea typeface="標楷體" panose="03000509000000000000" pitchFamily="65" charset="-120"/>
              </a:rPr>
              <a:t>桃桃國小二樓會議室</a:t>
            </a:r>
            <a:endParaRPr lang="en-US" altLang="zh-TW" sz="3200" dirty="0">
              <a:solidFill>
                <a:schemeClr val="accent2">
                  <a:lumMod val="75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166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電路">
  <a:themeElements>
    <a:clrScheme name="電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電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光暈邊緣">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TM04033919[[fn=電路]]</Template>
  <TotalTime>8004</TotalTime>
  <Words>2412</Words>
  <Application>Microsoft Office PowerPoint</Application>
  <PresentationFormat>自訂</PresentationFormat>
  <Paragraphs>282</Paragraphs>
  <Slides>31</Slides>
  <Notes>3</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31</vt:i4>
      </vt:variant>
    </vt:vector>
  </HeadingPairs>
  <TitlesOfParts>
    <vt:vector size="43" baseType="lpstr">
      <vt:lpstr>Arial Unicode MS</vt:lpstr>
      <vt:lpstr>DengXian</vt:lpstr>
      <vt:lpstr>新細明體</vt:lpstr>
      <vt:lpstr>標楷體</vt:lpstr>
      <vt:lpstr>Arial</vt:lpstr>
      <vt:lpstr>Calibri</vt:lpstr>
      <vt:lpstr>Tahoma</vt:lpstr>
      <vt:lpstr>Times New Roman</vt:lpstr>
      <vt:lpstr>Trebuchet MS</vt:lpstr>
      <vt:lpstr>Tw Cen MT</vt:lpstr>
      <vt:lpstr>Wingdings 3</vt:lpstr>
      <vt:lpstr>電路</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投標廠商法定家數1</vt:lpstr>
      <vt:lpstr>投標廠商法定家數2</vt:lpstr>
      <vt:lpstr>PowerPoint 簡報</vt:lpstr>
      <vt:lpstr>PowerPoint 簡報</vt:lpstr>
      <vt:lpstr>※以最低標決標時  1.開標單封，宣布廠商名稱及報價 2.先行檢視是否達決標條件，如達決標條件，僅「宣布決標予○○廠商」，但不宣布底價。等確認達決標條件，並經承辦採購單位於「決標紀錄製作完成後」，再由開標主持人依決標紀錄內容宣布底價。 3.「保留決標」情形：如廠商報價低於底價百分之八十並認應予保留決標情形，因屬未決標階段，不得宣 布底價，並將開標資料交由承辦採購單位製作開標紀錄後，由主持人依紀錄內容宣布「保留決標」  </vt:lpstr>
      <vt:lpstr>※以最低標決標時  4.最低標廠商超過底價時，得優先減價乙次（本法§ 53），  5.減價結果如仍超過底價，則請所有合於招標文件規定之投標廠商重新比減價，比減價格不得逾三次。 6.如比減價格三次後標價仍相同，逕行抽籤決定(細則§ 62）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流程簡圖</vt:lpstr>
      <vt:lpstr>PowerPoint 簡報</vt:lpstr>
      <vt:lpstr>PowerPoint 簡報</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新進總務主任分區座談</dc:title>
  <dc:creator>User</dc:creator>
  <cp:lastModifiedBy>USER</cp:lastModifiedBy>
  <cp:revision>308</cp:revision>
  <dcterms:created xsi:type="dcterms:W3CDTF">2017-12-20T02:13:43Z</dcterms:created>
  <dcterms:modified xsi:type="dcterms:W3CDTF">2020-07-29T11:25:45Z</dcterms:modified>
</cp:coreProperties>
</file>