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  <p:sldId id="277" r:id="R10045"/>
    <p:sldId id="278" r:id="R10046"/>
    <p:sldId id="279" r:id="R10047"/>
    <p:sldId id="280" r:id="R10048"/>
    <p:sldId id="281" r:id="R10049"/>
    <p:sldId id="282" r:id="R10050"/>
    <p:sldId id="283" r:id="R10051"/>
    <p:sldId id="284" r:id="R10052"/>
    <p:sldId id="285" r:id="R10053"/>
    <p:sldId id="286" r:id="R10054"/>
    <p:sldId id="287" r:id="R10055"/>
    <p:sldId id="288" r:id="R10056"/>
  </p:sldIdLst>
  <p:sldSz cx="7559293" cy="10693400" type="custom"/>
  <p:notesSz cx="7559293" cy="10693400"/>
  <p:defaultTextStyle/>
  <p:modifyVerifier cryptProviderType="rsaAES" cryptAlgorithmClass="hash" cryptAlgorithmType="typeAny" cryptAlgorithmSid="14" spinCount="100000" saltData="qBTZwsIAJBvlDelU4YFW0A==" hashData="02K2abNVJPeoeOlrNYUfHj5d9YvT1YhR4HLvl+uAxg6Sr6EFwwET6PSiHbY/dX8+7nytfVaE9T17neQX14HPSA=="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2" Type="http://schemas.openxmlformats.org/officeDocument/2006/relationships/slide" Target="slides/slide.xml"/><Relationship Id="rId3" Type="http://schemas.openxmlformats.org/officeDocument/2006/relationships/theme" Target="slideLayouts/slideMasters/theme/them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Relationship Id="R10045" Type="http://schemas.openxmlformats.org/officeDocument/2006/relationships/slide" Target="slides/slide22.xml"/><Relationship Id="R10046" Type="http://schemas.openxmlformats.org/officeDocument/2006/relationships/slide" Target="slides/slide23.xml"/><Relationship Id="R10047" Type="http://schemas.openxmlformats.org/officeDocument/2006/relationships/slide" Target="slides/slide24.xml"/><Relationship Id="R10048" Type="http://schemas.openxmlformats.org/officeDocument/2006/relationships/slide" Target="slides/slide25.xml"/><Relationship Id="R10049" Type="http://schemas.openxmlformats.org/officeDocument/2006/relationships/slide" Target="slides/slide26.xml"/><Relationship Id="R10050" Type="http://schemas.openxmlformats.org/officeDocument/2006/relationships/slide" Target="slides/slide27.xml"/><Relationship Id="R10051" Type="http://schemas.openxmlformats.org/officeDocument/2006/relationships/slide" Target="slides/slide28.xml"/><Relationship Id="R10052" Type="http://schemas.openxmlformats.org/officeDocument/2006/relationships/slide" Target="slides/slide29.xml"/><Relationship Id="R10053" Type="http://schemas.openxmlformats.org/officeDocument/2006/relationships/slide" Target="slides/slide30.xml"/><Relationship Id="R10054" Type="http://schemas.openxmlformats.org/officeDocument/2006/relationships/slide" Target="slides/slide31.xml"/><Relationship Id="R10055" Type="http://schemas.openxmlformats.org/officeDocument/2006/relationships/slide" Target="slides/slide32.xml"/><Relationship Id="R10056" Type="http://schemas.openxmlformats.org/officeDocument/2006/relationships/slide" Target="slides/slide33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yfli@must.edu.tw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62" Type="http://schemas.openxmlformats.org/officeDocument/2006/relationships/image" Target="../media/image462.png"/><Relationship Id="rId463" Type="http://schemas.openxmlformats.org/officeDocument/2006/relationships/image" Target="../media/image463.png"/><Relationship Id="rId464" Type="http://schemas.openxmlformats.org/officeDocument/2006/relationships/image" Target="../media/image464.png"/><Relationship Id="rId465" Type="http://schemas.openxmlformats.org/officeDocument/2006/relationships/image" Target="../media/image465.png"/><Relationship Id="rId466" Type="http://schemas.openxmlformats.org/officeDocument/2006/relationships/image" Target="../media/image466.png"/><Relationship Id="rId468" Type="http://schemas.openxmlformats.org/officeDocument/2006/relationships/image" Target="../media/image468.png"/><Relationship Id="rId475" Type="http://schemas.openxmlformats.org/officeDocument/2006/relationships/image" Target="../media/image475.png"/><Relationship Id="rId476" Type="http://schemas.openxmlformats.org/officeDocument/2006/relationships/image" Target="../media/image476.png"/><Relationship Id="rId477" Type="http://schemas.openxmlformats.org/officeDocument/2006/relationships/image" Target="../media/image477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08" Type="http://schemas.openxmlformats.org/officeDocument/2006/relationships/image" Target="../media/image508.png"/><Relationship Id="rId509" Type="http://schemas.openxmlformats.org/officeDocument/2006/relationships/image" Target="../media/image509.png"/><Relationship Id="rId511" Type="http://schemas.openxmlformats.org/officeDocument/2006/relationships/image" Target="../media/image511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48" Type="http://schemas.openxmlformats.org/officeDocument/2006/relationships/image" Target="../media/image548.png"/><Relationship Id="rId549" Type="http://schemas.openxmlformats.org/officeDocument/2006/relationships/image" Target="../media/image549.png"/><Relationship Id="rId550" Type="http://schemas.openxmlformats.org/officeDocument/2006/relationships/image" Target="../media/image550.png"/><Relationship Id="rId551" Type="http://schemas.openxmlformats.org/officeDocument/2006/relationships/image" Target="../media/image551.png"/><Relationship Id="rId552" Type="http://schemas.openxmlformats.org/officeDocument/2006/relationships/image" Target="../media/image552.png"/><Relationship Id="rId553" Type="http://schemas.openxmlformats.org/officeDocument/2006/relationships/image" Target="../media/image553.png"/><Relationship Id="rId554" Type="http://schemas.openxmlformats.org/officeDocument/2006/relationships/image" Target="../media/image554.png"/><Relationship Id="rId555" Type="http://schemas.openxmlformats.org/officeDocument/2006/relationships/image" Target="../media/image555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642" Type="http://schemas.openxmlformats.org/officeDocument/2006/relationships/image" Target="../media/image642.png"/><Relationship Id="rId643" Type="http://schemas.openxmlformats.org/officeDocument/2006/relationships/image" Target="../media/image643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674" Type="http://schemas.openxmlformats.org/officeDocument/2006/relationships/image" Target="../media/image674.png"/><Relationship Id="rId680" Type="http://schemas.openxmlformats.org/officeDocument/2006/relationships/image" Target="../media/image680.png"/><Relationship Id="rId681" Type="http://schemas.openxmlformats.org/officeDocument/2006/relationships/image" Target="../media/image681.png"/><Relationship Id="rId682" Type="http://schemas.openxmlformats.org/officeDocument/2006/relationships/image" Target="../media/image682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14" Type="http://schemas.openxmlformats.org/officeDocument/2006/relationships/image" Target="../media/image714.png"/><Relationship Id="rId720" Type="http://schemas.openxmlformats.org/officeDocument/2006/relationships/image" Target="../media/image720.png"/><Relationship Id="rId721" Type="http://schemas.openxmlformats.org/officeDocument/2006/relationships/image" Target="../media/image721.png"/><Relationship Id="rId723" Type="http://schemas.openxmlformats.org/officeDocument/2006/relationships/image" Target="../media/image723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53" Type="http://schemas.openxmlformats.org/officeDocument/2006/relationships/image" Target="../media/image753.png"/><Relationship Id="rId754" Type="http://schemas.openxmlformats.org/officeDocument/2006/relationships/image" Target="../media/image754.png"/><Relationship Id="rId762" Type="http://schemas.openxmlformats.org/officeDocument/2006/relationships/image" Target="../media/image762.png"/><Relationship Id="rId764" Type="http://schemas.openxmlformats.org/officeDocument/2006/relationships/image" Target="../media/image764.png"/><Relationship Id="rId766" Type="http://schemas.openxmlformats.org/officeDocument/2006/relationships/image" Target="../media/image766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02" Type="http://schemas.openxmlformats.org/officeDocument/2006/relationships/image" Target="../media/image802.png"/><Relationship Id="rId804" Type="http://schemas.openxmlformats.org/officeDocument/2006/relationships/image" Target="../media/image804.png"/><Relationship Id="rId806" Type="http://schemas.openxmlformats.org/officeDocument/2006/relationships/image" Target="../media/image806.png"/><Relationship Id="rId813" Type="http://schemas.openxmlformats.org/officeDocument/2006/relationships/image" Target="../media/image813.png"/><Relationship Id="rId814" Type="http://schemas.openxmlformats.org/officeDocument/2006/relationships/image" Target="../media/image814.png"/><Relationship Id="rId815" Type="http://schemas.openxmlformats.org/officeDocument/2006/relationships/image" Target="../media/image815.png"/><Relationship Id="rId816" Type="http://schemas.openxmlformats.org/officeDocument/2006/relationships/image" Target="../media/image816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48" Type="http://schemas.openxmlformats.org/officeDocument/2006/relationships/image" Target="../media/image848.png"/><Relationship Id="rId849" Type="http://schemas.openxmlformats.org/officeDocument/2006/relationships/image" Target="../media/image849.png"/><Relationship Id="rId850" Type="http://schemas.openxmlformats.org/officeDocument/2006/relationships/image" Target="../media/image850.png"/><Relationship Id="rId856" Type="http://schemas.openxmlformats.org/officeDocument/2006/relationships/image" Target="../media/image856.png"/><Relationship Id="rId857" Type="http://schemas.openxmlformats.org/officeDocument/2006/relationships/image" Target="../media/image857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7" Type="http://schemas.openxmlformats.org/officeDocument/2006/relationships/image" Target="../media/image147.png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888" Type="http://schemas.openxmlformats.org/officeDocument/2006/relationships/image" Target="../media/image888.png"/><Relationship Id="rId889" Type="http://schemas.openxmlformats.org/officeDocument/2006/relationships/image" Target="../media/image889.png"/><Relationship Id="rId896" Type="http://schemas.openxmlformats.org/officeDocument/2006/relationships/image" Target="../media/image896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24" Type="http://schemas.openxmlformats.org/officeDocument/2006/relationships/image" Target="../media/image924.png"/><Relationship Id="rId925" Type="http://schemas.openxmlformats.org/officeDocument/2006/relationships/image" Target="../media/image925.png"/><Relationship Id="rId927" Type="http://schemas.openxmlformats.org/officeDocument/2006/relationships/image" Target="../media/image927.png"/><Relationship Id="rId929" Type="http://schemas.openxmlformats.org/officeDocument/2006/relationships/image" Target="../media/image929.png"/><Relationship Id="rId936" Type="http://schemas.openxmlformats.org/officeDocument/2006/relationships/image" Target="../media/image936.png"/><Relationship Id="rId937" Type="http://schemas.openxmlformats.org/officeDocument/2006/relationships/image" Target="../media/image937.png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68" Type="http://schemas.openxmlformats.org/officeDocument/2006/relationships/image" Target="../media/image968.png"/><Relationship Id="rId974" Type="http://schemas.openxmlformats.org/officeDocument/2006/relationships/image" Target="../media/image974.png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2" Type="http://schemas.openxmlformats.org/officeDocument/2006/relationships/image" Target="../media/image1002.png"/><Relationship Id="rId1008" Type="http://schemas.openxmlformats.org/officeDocument/2006/relationships/image" Target="../media/image1008.png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69" Type="http://schemas.openxmlformats.org/officeDocument/2006/relationships/image" Target="../media/image1169.png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10" Type="http://schemas.openxmlformats.org/officeDocument/2006/relationships/image" Target="../media/image1210.png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43" Type="http://schemas.openxmlformats.org/officeDocument/2006/relationships/image" Target="../media/image1243.png"/><Relationship Id="rId1252" Type="http://schemas.openxmlformats.org/officeDocument/2006/relationships/image" Target="../media/image1252.png"/><Relationship Id="rId1254" Type="http://schemas.openxmlformats.org/officeDocument/2006/relationships/image" Target="../media/image1254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7" Type="http://schemas.openxmlformats.org/officeDocument/2006/relationships/image" Target="../media/image177.png"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01" Type="http://schemas.openxmlformats.org/officeDocument/2006/relationships/image" Target="../media/image1301.png"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43" Type="http://schemas.openxmlformats.org/officeDocument/2006/relationships/image" Target="../media/image1343.png"/><Relationship Id="rId1345" Type="http://schemas.openxmlformats.org/officeDocument/2006/relationships/image" Target="../media/image1345.png"/><Relationship Id="rId1347" Type="http://schemas.openxmlformats.org/officeDocument/2006/relationships/image" Target="../media/image1347.png"/><Relationship Id="rId1349" Type="http://schemas.openxmlformats.org/officeDocument/2006/relationships/image" Target="../media/image1349.png"/><Relationship Id="rId1351" Type="http://schemas.openxmlformats.org/officeDocument/2006/relationships/image" Target="../media/image1351.png"/><Relationship Id="rId1353" Type="http://schemas.openxmlformats.org/officeDocument/2006/relationships/image" Target="../media/image1353.png"/><Relationship Id="rId1355" Type="http://schemas.openxmlformats.org/officeDocument/2006/relationships/image" Target="../media/image1355.png"/><Relationship Id="rId1362" Type="http://schemas.openxmlformats.org/officeDocument/2006/relationships/image" Target="../media/image1362.png"/><Relationship Id="rId1364" Type="http://schemas.openxmlformats.org/officeDocument/2006/relationships/image" Target="../media/image1364.png"/><Relationship Id="rId1366" Type="http://schemas.openxmlformats.org/officeDocument/2006/relationships/image" Target="../media/image1366.png"/><Relationship Id="rId1367" Type="http://schemas.openxmlformats.org/officeDocument/2006/relationships/image" Target="../media/image1367.png"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39" Type="http://schemas.openxmlformats.org/officeDocument/2006/relationships/image" Target="../media/image1439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12" Type="http://schemas.openxmlformats.org/officeDocument/2006/relationships/image" Target="../media/image212.png"/><Relationship Id="rId213" Type="http://schemas.openxmlformats.org/officeDocument/2006/relationships/image" Target="../media/image213.png"/><Relationship Id="rId215" Type="http://schemas.openxmlformats.org/officeDocument/2006/relationships/image" Target="../media/image215.png"/><Relationship Id="rId216" Type="http://schemas.openxmlformats.org/officeDocument/2006/relationships/image" Target="../media/image216.png"/><Relationship Id="rId222" Type="http://schemas.openxmlformats.org/officeDocument/2006/relationships/image" Target="../media/image222.png"/><Relationship Id="rId223" Type="http://schemas.openxmlformats.org/officeDocument/2006/relationships/image" Target="../media/image223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58" Type="http://schemas.openxmlformats.org/officeDocument/2006/relationships/image" Target="../media/image258.png"/><Relationship Id="rId259" Type="http://schemas.openxmlformats.org/officeDocument/2006/relationships/image" Target="../media/image259.png"/><Relationship Id="rId260" Type="http://schemas.openxmlformats.org/officeDocument/2006/relationships/image" Target="../media/image260.png"/><Relationship Id="rId261" Type="http://schemas.openxmlformats.org/officeDocument/2006/relationships/image" Target="../media/image261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98" Type="http://schemas.openxmlformats.org/officeDocument/2006/relationships/image" Target="../media/image298.png"/><Relationship Id="rId300" Type="http://schemas.openxmlformats.org/officeDocument/2006/relationships/image" Target="../media/image300.png"/><Relationship Id="rId302" Type="http://schemas.openxmlformats.org/officeDocument/2006/relationships/image" Target="../media/image302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35" Type="http://schemas.openxmlformats.org/officeDocument/2006/relationships/image" Target="../media/image335.png"/><Relationship Id="rId336" Type="http://schemas.openxmlformats.org/officeDocument/2006/relationships/image" Target="../media/image336.png"/><Relationship Id="rId343" Type="http://schemas.openxmlformats.org/officeDocument/2006/relationships/image" Target="../media/image343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77" Type="http://schemas.openxmlformats.org/officeDocument/2006/relationships/image" Target="../media/image377.png"/><Relationship Id="rId378" Type="http://schemas.openxmlformats.org/officeDocument/2006/relationships/image" Target="../media/image378.png"/><Relationship Id="rId385" Type="http://schemas.openxmlformats.org/officeDocument/2006/relationships/image" Target="../media/image385.png"/><Relationship Id="rId386" Type="http://schemas.openxmlformats.org/officeDocument/2006/relationships/image" Target="../media/image386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15" Type="http://schemas.openxmlformats.org/officeDocument/2006/relationships/image" Target="../media/image415.png"/><Relationship Id="rId421" Type="http://schemas.openxmlformats.org/officeDocument/2006/relationships/image" Target="../media/image421.png"/><Relationship Id="rId422" Type="http://schemas.openxmlformats.org/officeDocument/2006/relationships/image" Target="../media/image422.png"/><Relationship Id="rId424" Type="http://schemas.openxmlformats.org/officeDocument/2006/relationships/image" Target="../media/image424.png"/><Relationship Id="rId426" Type="http://schemas.openxmlformats.org/officeDocument/2006/relationships/image" Target="../media/image426.png"/><Relationship Id="rId428" Type="http://schemas.openxmlformats.org/officeDocument/2006/relationships/image" Target="../media/image428.png"/><Relationship Id="rId430" Type="http://schemas.openxmlformats.org/officeDocument/2006/relationships/image" Target="../media/image430.png"/><Relationship Id="rId432" Type="http://schemas.openxmlformats.org/officeDocument/2006/relationships/image" Target="../media/image432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1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</a:t>
            </a:r>
          </a:p>
        </p:txBody>
      </p:sp>
      <p:sp>
        <p:nvSpPr>
          <p:cNvPr id="112" name="Rectangle 112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3" name="Rectangle 113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4" name="Rectangle 114"/>
          <p:cNvSpPr/>
          <p:nvPr/>
        </p:nvSpPr>
        <p:spPr>
          <a:xfrm rot="0" flipH="0" flipV="0">
            <a:off x="6259829" y="4506743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</a:t>
            </a:r>
          </a:p>
        </p:txBody>
      </p:sp>
      <p:sp>
        <p:nvSpPr>
          <p:cNvPr id="115" name="Rectangle 115"/>
          <p:cNvSpPr/>
          <p:nvPr/>
        </p:nvSpPr>
        <p:spPr>
          <a:xfrm rot="0" flipH="0" flipV="0">
            <a:off x="2413254" y="2001010"/>
            <a:ext cx="2713792" cy="540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44" baseline="0" b="0" i="0" dirty="0" spc="0">
                <a:ln w="4940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用電安全與機電系統維護</a:t>
            </a:r>
          </a:p>
          <a:p>
            <a:pPr marL="1034795">
              <a:lnSpc>
                <a:spcPts val="1928"/>
              </a:lnSpc>
            </a:pPr>
            <a:r>
              <a:rPr lang="en-US" sz="1446" baseline="0" b="0" i="0" dirty="0" spc="36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黎燕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芳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2736345" y="2564119"/>
            <a:ext cx="2066651" cy="4663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明新科技大學電機</a:t>
            </a:r>
            <a:r>
              <a:rPr lang="en-US" sz="1446" baseline="0" b="0" i="0" dirty="0" spc="341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系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教授</a:t>
            </a:r>
          </a:p>
          <a:p>
            <a:pPr marL="281174">
              <a:lnSpc>
                <a:spcPts val="1938"/>
              </a:lnSpc>
            </a:pP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(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y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f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li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@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m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u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s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t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.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e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du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.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  <a:hlinkClick r:id="rId100"/>
              </a:rPr>
              <a:t>t</a:t>
            </a:r>
            <a:r>
              <a:rPr lang="en-US" sz="1446" baseline="0" b="1" i="0" dirty="0" spc="-18">
                <a:solidFill>
                  <a:srgbClr val="0000FF"/>
                </a:solidFill>
                <a:latin typeface="Times New Roman" pitchFamily="0" charset="1"/>
                <a:hlinkClick r:id="rId100"/>
              </a:rPr>
              <a:t>w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)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2564129" y="3156964"/>
            <a:ext cx="1721362" cy="16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國立台灣科技大</a:t>
            </a:r>
            <a:r>
              <a:rPr lang="en-US" sz="1086" baseline="0" b="0" i="0" dirty="0" spc="539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學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電機博士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2564129" y="3373074"/>
            <a:ext cx="2449811" cy="4148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電機技</a:t>
            </a:r>
            <a:r>
              <a:rPr lang="en-US" sz="1086" baseline="0" b="0" i="0" dirty="0" spc="252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師</a:t>
            </a:r>
            <a:r>
              <a:rPr lang="en-US" sz="1086" baseline="0" b="1" i="0" dirty="0" spc="0">
                <a:solidFill>
                  <a:srgbClr val="0000FF"/>
                </a:solidFill>
                <a:latin typeface="Times New Roman" pitchFamily="0" charset="1"/>
              </a:rPr>
              <a:t>/</a:t>
            </a:r>
            <a:r>
              <a:rPr lang="en-US" sz="1086" baseline="0" b="1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空調技師</a:t>
            </a:r>
          </a:p>
          <a:p>
            <a:pPr marL="0">
              <a:lnSpc>
                <a:spcPts val="1823"/>
              </a:lnSpc>
            </a:pP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桃園市政府</a:t>
            </a:r>
            <a:r>
              <a:rPr lang="en-US" sz="1086" baseline="0" b="1" i="0" dirty="0" spc="0">
                <a:solidFill>
                  <a:srgbClr val="0000FF"/>
                </a:solidFill>
                <a:latin typeface="Times New Roman" pitchFamily="0" charset="1"/>
              </a:rPr>
              <a:t>/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工務</a:t>
            </a:r>
            <a:r>
              <a:rPr lang="en-US" sz="1086" baseline="0" b="0" i="0" dirty="0" spc="245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局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教育</a:t>
            </a:r>
            <a:r>
              <a:rPr lang="en-US" sz="1086" baseline="0" b="0" i="0" dirty="0" spc="264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局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工程督導委員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2564129" y="3851894"/>
            <a:ext cx="1589523" cy="6302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公共工程查核委員</a:t>
            </a:r>
          </a:p>
          <a:p>
            <a:pPr marL="0">
              <a:lnSpc>
                <a:spcPts val="1817"/>
              </a:lnSpc>
            </a:pP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中華民國仲裁人</a:t>
            </a:r>
          </a:p>
          <a:p>
            <a:pPr marL="0">
              <a:lnSpc>
                <a:spcPts val="1842"/>
              </a:lnSpc>
            </a:pP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考試</a:t>
            </a:r>
            <a:r>
              <a:rPr lang="en-US" sz="1086" baseline="0" b="0" i="0" dirty="0" spc="251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院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高考</a:t>
            </a:r>
            <a:r>
              <a:rPr lang="en-US" sz="1086" baseline="0" b="1" i="0" dirty="0" spc="0">
                <a:solidFill>
                  <a:srgbClr val="0000FF"/>
                </a:solidFill>
                <a:latin typeface="Times New Roman" pitchFamily="0" charset="1"/>
              </a:rPr>
              <a:t>/</a:t>
            </a:r>
            <a:r>
              <a:rPr lang="en-US" sz="1086" baseline="0" b="0" i="0" dirty="0" spc="0">
                <a:ln w="275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特考典試委員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21" name="Rectangle 121"/>
          <p:cNvSpPr/>
          <p:nvPr/>
        </p:nvSpPr>
        <p:spPr>
          <a:xfrm rot="0" flipH="0" flipV="0">
            <a:off x="6259829" y="9156467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1259586" y="6025132"/>
            <a:ext cx="413004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綱要</a:t>
            </a:r>
          </a:p>
        </p:txBody>
      </p:sp>
      <p:sp>
        <p:nvSpPr>
          <p:cNvPr id="123" name="Rectangle 123"/>
          <p:cNvSpPr/>
          <p:nvPr/>
        </p:nvSpPr>
        <p:spPr>
          <a:xfrm rot="0" flipH="0" flipV="0">
            <a:off x="1752600" y="6551673"/>
            <a:ext cx="2039873" cy="15970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53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n w="4584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電力系統</a:t>
            </a:r>
          </a:p>
          <a:p>
            <a:pPr marL="0">
              <a:lnSpc>
                <a:spcPts val="2604"/>
              </a:lnSpc>
            </a:pPr>
            <a:r>
              <a:rPr lang="en-US" sz="1446" baseline="0" b="0" i="0" dirty="0" spc="53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n w="4584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用電安全</a:t>
            </a:r>
          </a:p>
          <a:p>
            <a:pPr marL="0">
              <a:lnSpc>
                <a:spcPts val="2597"/>
              </a:lnSpc>
            </a:pPr>
            <a:r>
              <a:rPr lang="en-US" sz="1446" baseline="0" b="0" i="0" dirty="0" spc="53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n w="4584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節能用電</a:t>
            </a:r>
          </a:p>
          <a:p>
            <a:pPr marL="0">
              <a:lnSpc>
                <a:spcPts val="2598"/>
              </a:lnSpc>
            </a:pPr>
            <a:r>
              <a:rPr lang="en-US" sz="1446" baseline="0" b="0" i="0" dirty="0" spc="53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n w="4584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機電工程</a:t>
            </a:r>
          </a:p>
          <a:p>
            <a:pPr marL="0">
              <a:lnSpc>
                <a:spcPts val="2610"/>
              </a:lnSpc>
            </a:pPr>
            <a:r>
              <a:rPr lang="en-US" sz="1446" baseline="0" b="0" i="0" dirty="0" spc="53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n w="4584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校園用電安全建議</a:t>
            </a:r>
          </a:p>
        </p:txBody>
      </p:sp>
      <p:sp>
        <p:nvSpPr>
          <p:cNvPr id="124" name="Rectangle 124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25" name="Rectangle 125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6" name="Rectangle 126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7" name="Rectangle 127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" name="Rectangle 128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9" name="Rectangle 129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0" name="Rectangle 130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1" name="Rectangle 131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2" name="Rectangle 132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" name="Rectangle 133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4" name="Rectangle 134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5" name="Rectangle 135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6" name="Rectangle 136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57" name="Freeform 457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2" name="Picture 462"/>
          <p:cNvPicPr>
            <a:picLocks noChangeAspect="0" noChangeArrowheads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8863" y="2631187"/>
            <a:ext cx="572262" cy="1152144"/>
          </a:xfrm>
          <a:prstGeom prst="rect">
            <a:avLst/>
          </a:prstGeom>
          <a:noFill/>
          <a:extLst/>
        </p:spPr>
      </p:pic>
      <p:pic>
        <p:nvPicPr>
          <p:cNvPr id="463" name="Picture 463"/>
          <p:cNvPicPr>
            <a:picLocks noChangeAspect="0" noChangeArrowheads="1"/>
          </p:cNvPicPr>
          <p:nvPr/>
        </p:nvPicPr>
        <p:blipFill>
          <a:blip r:embed="rId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7565" y="2273046"/>
            <a:ext cx="1680286" cy="1691639"/>
          </a:xfrm>
          <a:prstGeom prst="rect">
            <a:avLst/>
          </a:prstGeom>
          <a:noFill/>
          <a:extLst/>
        </p:spPr>
      </p:pic>
      <p:pic>
        <p:nvPicPr>
          <p:cNvPr id="464" name="Picture 464"/>
          <p:cNvPicPr>
            <a:picLocks noChangeAspect="0" noChangeArrowheads="1"/>
          </p:cNvPicPr>
          <p:nvPr/>
        </p:nvPicPr>
        <p:blipFill>
          <a:blip r:embed="rId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57450" y="2565654"/>
            <a:ext cx="395477" cy="1268730"/>
          </a:xfrm>
          <a:prstGeom prst="rect">
            <a:avLst/>
          </a:prstGeom>
          <a:noFill/>
          <a:extLst/>
        </p:spPr>
      </p:pic>
      <p:pic>
        <p:nvPicPr>
          <p:cNvPr id="465" name="Picture 465"/>
          <p:cNvPicPr>
            <a:picLocks noChangeAspect="0" noChangeArrowheads="1"/>
          </p:cNvPicPr>
          <p:nvPr/>
        </p:nvPicPr>
        <p:blipFill>
          <a:blip r:embed="rId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13126" y="2565654"/>
            <a:ext cx="845058" cy="1290066"/>
          </a:xfrm>
          <a:prstGeom prst="rect">
            <a:avLst/>
          </a:prstGeom>
          <a:noFill/>
          <a:extLst/>
        </p:spPr>
      </p:pic>
      <p:pic>
        <p:nvPicPr>
          <p:cNvPr id="466" name="Picture 466"/>
          <p:cNvPicPr>
            <a:picLocks noChangeAspect="0" noChangeArrowheads="1"/>
          </p:cNvPicPr>
          <p:nvPr/>
        </p:nvPicPr>
        <p:blipFill>
          <a:blip r:embed="rId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42388" y="2204467"/>
            <a:ext cx="1700783" cy="2186939"/>
          </a:xfrm>
          <a:prstGeom prst="rect">
            <a:avLst/>
          </a:prstGeom>
          <a:noFill/>
          <a:extLst/>
        </p:spPr>
      </p:pic>
      <p:sp>
        <p:nvSpPr>
          <p:cNvPr id="467" name="Freeform 467"/>
          <p:cNvSpPr/>
          <p:nvPr/>
        </p:nvSpPr>
        <p:spPr>
          <a:xfrm rot="0" flipH="0" flipV="0">
            <a:off x="2347722" y="2208276"/>
            <a:ext cx="1690877" cy="2179320"/>
          </a:xfrm>
          <a:custGeom>
            <a:pathLst>
              <a:path w="1690877" h="2179320">
                <a:moveTo>
                  <a:pt x="0" y="1089660"/>
                </a:moveTo>
                <a:cubicBezTo>
                  <a:pt x="0" y="488442"/>
                  <a:pt x="378713" y="0"/>
                  <a:pt x="845819" y="0"/>
                </a:cubicBezTo>
                <a:cubicBezTo>
                  <a:pt x="1312925" y="0"/>
                  <a:pt x="1690877" y="488442"/>
                  <a:pt x="1690877" y="1089660"/>
                </a:cubicBezTo>
                <a:cubicBezTo>
                  <a:pt x="1690877" y="1691640"/>
                  <a:pt x="1312925" y="2179320"/>
                  <a:pt x="845819" y="2179320"/>
                </a:cubicBezTo>
                <a:cubicBezTo>
                  <a:pt x="378713" y="2179320"/>
                  <a:pt x="0" y="1691640"/>
                  <a:pt x="0" y="1089660"/>
                </a:cubicBez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8" name="Picture 468"/>
          <p:cNvPicPr>
            <a:picLocks noChangeAspect="0" noChangeArrowheads="1"/>
          </p:cNvPicPr>
          <p:nvPr/>
        </p:nvPicPr>
        <p:blipFill>
          <a:blip r:embed="rId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52771" y="2042161"/>
            <a:ext cx="691133" cy="1667255"/>
          </a:xfrm>
          <a:prstGeom prst="rect">
            <a:avLst/>
          </a:prstGeom>
          <a:noFill/>
          <a:extLst/>
        </p:spPr>
      </p:pic>
      <p:sp>
        <p:nvSpPr>
          <p:cNvPr id="469" name="Freeform 469"/>
          <p:cNvSpPr/>
          <p:nvPr/>
        </p:nvSpPr>
        <p:spPr>
          <a:xfrm rot="0" flipH="0" flipV="0">
            <a:off x="4656582" y="2045970"/>
            <a:ext cx="682752" cy="1658112"/>
          </a:xfrm>
          <a:custGeom>
            <a:pathLst>
              <a:path w="682752" h="1658112">
                <a:moveTo>
                  <a:pt x="0" y="0"/>
                </a:moveTo>
                <a:lnTo>
                  <a:pt x="682752" y="0"/>
                </a:lnTo>
                <a:lnTo>
                  <a:pt x="682752" y="1658112"/>
                </a:lnTo>
                <a:lnTo>
                  <a:pt x="0" y="1658112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5" name="Picture 475"/>
          <p:cNvPicPr>
            <a:picLocks noChangeAspect="0" noChangeArrowheads="1"/>
          </p:cNvPicPr>
          <p:nvPr/>
        </p:nvPicPr>
        <p:blipFill>
          <a:blip r:embed="rId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60804" y="6793231"/>
            <a:ext cx="943355" cy="2015489"/>
          </a:xfrm>
          <a:prstGeom prst="rect">
            <a:avLst/>
          </a:prstGeom>
          <a:noFill/>
          <a:extLst/>
        </p:spPr>
      </p:pic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23844" y="7128511"/>
            <a:ext cx="1290066" cy="1290827"/>
          </a:xfrm>
          <a:prstGeom prst="rect">
            <a:avLst/>
          </a:prstGeom>
          <a:noFill/>
          <a:extLst/>
        </p:spPr>
      </p:pic>
      <p:pic>
        <p:nvPicPr>
          <p:cNvPr id="477" name="Picture 477"/>
          <p:cNvPicPr>
            <a:picLocks noChangeAspect="0" noChangeArrowheads="1"/>
          </p:cNvPicPr>
          <p:nvPr/>
        </p:nvPicPr>
        <p:blipFill>
          <a:blip r:embed="rId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7041" y="7128511"/>
            <a:ext cx="1290066" cy="1290827"/>
          </a:xfrm>
          <a:prstGeom prst="rect">
            <a:avLst/>
          </a:prstGeom>
          <a:noFill/>
          <a:extLst/>
        </p:spPr>
      </p:pic>
      <p:sp>
        <p:nvSpPr>
          <p:cNvPr id="478" name="Freeform 478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Rectangle 479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10</a:t>
            </a:r>
          </a:p>
        </p:txBody>
      </p:sp>
      <p:sp>
        <p:nvSpPr>
          <p:cNvPr id="480" name="Rectangle 480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481" name="Rectangle 481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482" name="Rectangle 482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19</a:t>
            </a:r>
          </a:p>
        </p:txBody>
      </p:sp>
      <p:sp>
        <p:nvSpPr>
          <p:cNvPr id="483" name="Rectangle 483"/>
          <p:cNvSpPr/>
          <p:nvPr/>
        </p:nvSpPr>
        <p:spPr>
          <a:xfrm rot="0" flipH="0" flipV="0">
            <a:off x="1273302" y="1323743"/>
            <a:ext cx="1929389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雷擊與突波</a:t>
            </a:r>
          </a:p>
        </p:txBody>
      </p:sp>
      <p:sp>
        <p:nvSpPr>
          <p:cNvPr id="484" name="Rectangle 484"/>
          <p:cNvSpPr/>
          <p:nvPr/>
        </p:nvSpPr>
        <p:spPr>
          <a:xfrm rot="0" flipH="0" flipV="0">
            <a:off x="1232166" y="1805934"/>
            <a:ext cx="2478023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atin typeface="標楷體" pitchFamily="0" charset="1"/>
              </a:rPr>
              <a:t>避雷針：依據建築技術規則</a:t>
            </a:r>
          </a:p>
        </p:txBody>
      </p:sp>
      <p:sp>
        <p:nvSpPr>
          <p:cNvPr id="485" name="Rectangle 485"/>
          <p:cNvSpPr/>
          <p:nvPr/>
        </p:nvSpPr>
        <p:spPr>
          <a:xfrm rot="0" flipH="0" flipV="0">
            <a:off x="1680972" y="3915152"/>
            <a:ext cx="413765" cy="16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latin typeface="標楷體" pitchFamily="0" charset="1"/>
              </a:rPr>
              <a:t>傳統式</a:t>
            </a:r>
          </a:p>
        </p:txBody>
      </p:sp>
      <p:sp>
        <p:nvSpPr>
          <p:cNvPr id="486" name="Rectangle 486"/>
          <p:cNvSpPr/>
          <p:nvPr/>
        </p:nvSpPr>
        <p:spPr>
          <a:xfrm rot="0" flipH="0" flipV="0">
            <a:off x="2852169" y="4012690"/>
            <a:ext cx="2485644" cy="16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96792" algn="l"/>
              </a:tabLst>
            </a:pPr>
            <a:r>
              <a:rPr lang="en-US" sz="1645" baseline="70710" b="0" i="0" dirty="0" spc="0">
                <a:latin typeface="標楷體" pitchFamily="0" charset="1"/>
              </a:rPr>
              <a:t>主動式	</a:t>
            </a:r>
            <a:r>
              <a:rPr lang="en-US" sz="1086" baseline="0" b="0" i="0" dirty="0" spc="0">
                <a:latin typeface="標楷體" pitchFamily="0" charset="1"/>
              </a:rPr>
              <a:t>避雷針安裝</a:t>
            </a:r>
          </a:p>
        </p:txBody>
      </p:sp>
      <p:sp>
        <p:nvSpPr>
          <p:cNvPr id="487" name="Rectangle 487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488" name="Rectangle 488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489" name="Rectangle 489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20</a:t>
            </a:r>
          </a:p>
        </p:txBody>
      </p:sp>
      <p:sp>
        <p:nvSpPr>
          <p:cNvPr id="490" name="Rectangle 490"/>
          <p:cNvSpPr/>
          <p:nvPr/>
        </p:nvSpPr>
        <p:spPr>
          <a:xfrm rot="0" flipH="0" flipV="0">
            <a:off x="1264919" y="5973467"/>
            <a:ext cx="3382518" cy="761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雷擊與突波</a:t>
            </a:r>
          </a:p>
          <a:p>
            <a:pPr marL="0">
              <a:lnSpc>
                <a:spcPts val="3820"/>
              </a:lnSpc>
              <a:tabLst>
                <a:tab pos="2145029" algn="l"/>
              </a:tabLst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避雷器	</a:t>
            </a:r>
            <a:r>
              <a:rPr lang="en-US" sz="1973" baseline="-19811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2463" baseline="-15864" b="0" i="0" dirty="0" spc="0">
                <a:latin typeface="標楷體" pitchFamily="0" charset="1"/>
              </a:rPr>
              <a:t>突波吸收器</a:t>
            </a:r>
          </a:p>
        </p:txBody>
      </p:sp>
      <p:sp>
        <p:nvSpPr>
          <p:cNvPr id="491" name="Rectangle 491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2" name="Rectangle 492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3" name="Rectangle 493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4" name="Rectangle 494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5" name="Rectangle 495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6" name="Rectangle 496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7" name="Rectangle 497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8" name="Rectangle 498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99" name="Rectangle 499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00" name="Rectangle 500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01" name="Rectangle 501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02" name="Rectangle 502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03" name="Freeform 503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spect="0" noChangeArrowheads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3603" y="2324862"/>
            <a:ext cx="2599182" cy="1639061"/>
          </a:xfrm>
          <a:prstGeom prst="rect">
            <a:avLst/>
          </a:prstGeom>
          <a:noFill/>
          <a:extLst/>
        </p:spPr>
      </p:pic>
      <p:pic>
        <p:nvPicPr>
          <p:cNvPr id="509" name="Picture 509"/>
          <p:cNvPicPr>
            <a:picLocks noChangeAspect="0" noChangeArrowheads="1"/>
          </p:cNvPicPr>
          <p:nvPr/>
        </p:nvPicPr>
        <p:blipFill>
          <a:blip r:embed="rId5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1094" y="2119884"/>
            <a:ext cx="1837182" cy="1069847"/>
          </a:xfrm>
          <a:prstGeom prst="rect">
            <a:avLst/>
          </a:prstGeom>
          <a:noFill/>
          <a:extLst/>
        </p:spPr>
      </p:pic>
      <p:sp>
        <p:nvSpPr>
          <p:cNvPr id="510" name="Freeform 510"/>
          <p:cNvSpPr/>
          <p:nvPr/>
        </p:nvSpPr>
        <p:spPr>
          <a:xfrm rot="0" flipH="0" flipV="0">
            <a:off x="4178808" y="2116836"/>
            <a:ext cx="1842516" cy="1075182"/>
          </a:xfrm>
          <a:custGeom>
            <a:pathLst>
              <a:path w="1842516" h="1075182">
                <a:moveTo>
                  <a:pt x="0" y="0"/>
                </a:moveTo>
                <a:lnTo>
                  <a:pt x="1842516" y="0"/>
                </a:lnTo>
                <a:lnTo>
                  <a:pt x="1842516" y="1075182"/>
                </a:lnTo>
                <a:lnTo>
                  <a:pt x="0" y="1075182"/>
                </a:lnTo>
                <a:lnTo>
                  <a:pt x="0" y="0"/>
                </a:lnTo>
                <a:close/>
              </a:path>
            </a:pathLst>
          </a:custGeom>
          <a:noFill/>
          <a:ln w="5727" cap="flat" cmpd="sng">
            <a:solidFill>
              <a:srgbClr val="0000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1" name="Picture 511"/>
          <p:cNvPicPr>
            <a:picLocks noChangeAspect="0" noChangeArrowheads="1"/>
          </p:cNvPicPr>
          <p:nvPr/>
        </p:nvPicPr>
        <p:blipFill>
          <a:blip r:embed="rId5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3464" y="3225546"/>
            <a:ext cx="2060448" cy="1024889"/>
          </a:xfrm>
          <a:prstGeom prst="rect">
            <a:avLst/>
          </a:prstGeom>
          <a:noFill/>
          <a:extLst/>
        </p:spPr>
      </p:pic>
      <p:sp>
        <p:nvSpPr>
          <p:cNvPr id="512" name="Freeform 512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Rectangle 518"/>
          <p:cNvSpPr/>
          <p:nvPr/>
        </p:nvSpPr>
        <p:spPr>
          <a:xfrm rot="0" flipH="0" flipV="0">
            <a:off x="7306056" y="10240291"/>
            <a:ext cx="164720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-97">
                <a:latin typeface="Arial" pitchFamily="0" charset="1"/>
              </a:rPr>
              <a:t>1</a:t>
            </a:r>
            <a:r>
              <a:rPr lang="en-US" sz="1230" baseline="0" b="0" i="0" dirty="0" spc="0">
                <a:latin typeface="Arial" pitchFamily="0" charset="1"/>
              </a:rPr>
              <a:t>1</a:t>
            </a:r>
          </a:p>
        </p:txBody>
      </p:sp>
      <p:sp>
        <p:nvSpPr>
          <p:cNvPr id="519" name="Rectangle 519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520" name="Rectangle 520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521" name="Rectangle 521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21</a:t>
            </a:r>
          </a:p>
        </p:txBody>
      </p:sp>
      <p:sp>
        <p:nvSpPr>
          <p:cNvPr id="522" name="Rectangle 522"/>
          <p:cNvSpPr/>
          <p:nvPr/>
        </p:nvSpPr>
        <p:spPr>
          <a:xfrm rot="0" flipH="0" flipV="0">
            <a:off x="1272539" y="1290215"/>
            <a:ext cx="1929389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過載與短路</a:t>
            </a:r>
          </a:p>
        </p:txBody>
      </p:sp>
      <p:sp>
        <p:nvSpPr>
          <p:cNvPr id="523" name="Rectangle 523"/>
          <p:cNvSpPr/>
          <p:nvPr/>
        </p:nvSpPr>
        <p:spPr>
          <a:xfrm rot="0" flipH="0" flipV="0">
            <a:off x="1279397" y="1834896"/>
            <a:ext cx="4818298" cy="3665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66" baseline="0" b="0" i="0" dirty="0" spc="0">
                <a:ln w="3213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國內電氣火災所佔比率隨著電氣普及化與大眾化，</a:t>
            </a:r>
            <a:r>
              <a:rPr lang="en-US" sz="1266" baseline="0" b="0" i="0" dirty="0" spc="0">
                <a:ln w="3213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電氣火災之發生案</a:t>
            </a:r>
          </a:p>
          <a:p>
            <a:pPr marL="0">
              <a:lnSpc>
                <a:spcPts val="1368"/>
              </a:lnSpc>
            </a:pPr>
            <a:r>
              <a:rPr lang="en-US" sz="1266" baseline="0" b="0" i="0" dirty="0" spc="0">
                <a:ln w="3213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件仍高居不下。</a:t>
            </a:r>
          </a:p>
        </p:txBody>
      </p:sp>
      <p:sp>
        <p:nvSpPr>
          <p:cNvPr id="524" name="Rectangle 524"/>
          <p:cNvSpPr/>
          <p:nvPr/>
        </p:nvSpPr>
        <p:spPr>
          <a:xfrm rot="0" flipH="0" flipV="0">
            <a:off x="1637538" y="4069078"/>
            <a:ext cx="4014983" cy="409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195"/>
            <a:r>
              <a:rPr lang="en-US" sz="1086" baseline="0" b="0" i="0" dirty="0" spc="0">
                <a:latin typeface="標楷體" pitchFamily="0" charset="1"/>
              </a:rPr>
              <a:t>民國</a:t>
            </a:r>
            <a:r>
              <a:rPr lang="en-US" sz="1086" baseline="0" b="0" i="0" dirty="0" spc="0">
                <a:latin typeface="標楷體" pitchFamily="0" charset="1"/>
              </a:rPr>
              <a:t>94</a:t>
            </a:r>
            <a:r>
              <a:rPr lang="en-US" sz="1086" baseline="0" b="0" i="0" dirty="0" spc="0">
                <a:latin typeface="標楷體" pitchFamily="0" charset="1"/>
              </a:rPr>
              <a:t>年火災起火原因分析圖</a:t>
            </a:r>
          </a:p>
          <a:p>
            <a:pPr marL="0">
              <a:lnSpc>
                <a:spcPts val="1926"/>
              </a:lnSpc>
              <a:tabLst>
                <a:tab pos="2913126" algn="l"/>
              </a:tabLst>
            </a:pPr>
            <a:r>
              <a:rPr lang="en-US" sz="1090" baseline="2499" b="0" i="0" dirty="0" spc="0">
                <a:latin typeface="標楷體" pitchFamily="0" charset="1"/>
              </a:rPr>
              <a:t>摘自內政部消防署	</a:t>
            </a:r>
            <a:r>
              <a:rPr lang="en-US" sz="1086" baseline="0" b="0" i="0" dirty="0" spc="0">
                <a:latin typeface="標楷體" pitchFamily="0" charset="1"/>
              </a:rPr>
              <a:t>常見危險使用情形</a:t>
            </a:r>
          </a:p>
        </p:txBody>
      </p:sp>
      <p:sp>
        <p:nvSpPr>
          <p:cNvPr id="525" name="Rectangle 525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526" name="Rectangle 526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527" name="Rectangle 527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22</a:t>
            </a:r>
          </a:p>
        </p:txBody>
      </p:sp>
      <p:sp>
        <p:nvSpPr>
          <p:cNvPr id="528" name="Rectangle 528"/>
          <p:cNvSpPr/>
          <p:nvPr/>
        </p:nvSpPr>
        <p:spPr>
          <a:xfrm rot="0" flipH="0" flipV="0">
            <a:off x="1272539" y="6005471"/>
            <a:ext cx="1722887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開關設備</a:t>
            </a:r>
          </a:p>
        </p:txBody>
      </p:sp>
      <p:sp>
        <p:nvSpPr>
          <p:cNvPr id="529" name="Rectangle 529"/>
          <p:cNvSpPr/>
          <p:nvPr/>
        </p:nvSpPr>
        <p:spPr>
          <a:xfrm rot="0" flipH="0" flipV="0">
            <a:off x="1362455" y="6662056"/>
            <a:ext cx="2084076" cy="7697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高壓斷路</a:t>
            </a:r>
            <a:r>
              <a:rPr lang="en-US" sz="1446" baseline="0" b="0" i="0" dirty="0" spc="-11">
                <a:solidFill>
                  <a:srgbClr val="0000FF"/>
                </a:solidFill>
                <a:latin typeface="標楷體" pitchFamily="0" charset="1"/>
              </a:rPr>
              <a:t>器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：</a:t>
            </a:r>
            <a:r>
              <a:rPr lang="en-US" sz="1446" baseline="0" b="0" i="0" dirty="0" spc="0">
                <a:solidFill>
                  <a:srgbClr val="0000FF"/>
                </a:solidFill>
                <a:latin typeface="Times New Roman" pitchFamily="0" charset="1"/>
              </a:rPr>
              <a:t>600</a:t>
            </a:r>
            <a:r>
              <a:rPr lang="en-US" sz="144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以上</a:t>
            </a:r>
          </a:p>
          <a:p>
            <a:pPr marL="0">
              <a:lnSpc>
                <a:spcPts val="2088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低壓斷路器</a:t>
            </a:r>
            <a:r>
              <a:rPr lang="en-US" sz="1446" baseline="0" b="0" i="0" dirty="0" spc="0">
                <a:solidFill>
                  <a:srgbClr val="0000FF"/>
                </a:solidFill>
                <a:latin typeface="新細明體" pitchFamily="0" charset="1"/>
              </a:rPr>
              <a:t>：</a:t>
            </a:r>
            <a:r>
              <a:rPr lang="en-US" sz="1446" baseline="0" b="0" i="0" dirty="0" spc="0">
                <a:solidFill>
                  <a:srgbClr val="0000FF"/>
                </a:solidFill>
                <a:latin typeface="Times New Roman" pitchFamily="0" charset="1"/>
              </a:rPr>
              <a:t>600</a:t>
            </a:r>
            <a:r>
              <a:rPr lang="en-US" sz="144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以下</a:t>
            </a:r>
          </a:p>
          <a:p>
            <a:pPr marL="0">
              <a:lnSpc>
                <a:spcPts val="2051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短路保護開關</a:t>
            </a:r>
          </a:p>
        </p:txBody>
      </p:sp>
      <p:sp>
        <p:nvSpPr>
          <p:cNvPr id="530" name="Rectangle 530"/>
          <p:cNvSpPr/>
          <p:nvPr/>
        </p:nvSpPr>
        <p:spPr>
          <a:xfrm rot="0" flipH="0" flipV="0">
            <a:off x="1362455" y="7476742"/>
            <a:ext cx="1306830" cy="48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過載保護開關</a:t>
            </a:r>
          </a:p>
          <a:p>
            <a:pPr marL="0">
              <a:lnSpc>
                <a:spcPts val="2081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隔離開關</a:t>
            </a:r>
          </a:p>
        </p:txBody>
      </p:sp>
      <p:sp>
        <p:nvSpPr>
          <p:cNvPr id="531" name="Rectangle 531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2" name="Rectangle 532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3" name="Rectangle 533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4" name="Rectangle 534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5" name="Rectangle 535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6" name="Rectangle 536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7" name="Rectangle 537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8" name="Rectangle 538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39" name="Rectangle 539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40" name="Rectangle 540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41" name="Rectangle 541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42" name="Rectangle 542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43" name="Freeform 543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8" name="Picture 548"/>
          <p:cNvPicPr>
            <a:picLocks noChangeAspect="0" noChangeArrowheads="1"/>
          </p:cNvPicPr>
          <p:nvPr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46726" y="2110741"/>
            <a:ext cx="883081" cy="758951"/>
          </a:xfrm>
          <a:prstGeom prst="rect">
            <a:avLst/>
          </a:prstGeom>
          <a:noFill/>
          <a:extLst/>
        </p:spPr>
      </p:pic>
      <p:pic>
        <p:nvPicPr>
          <p:cNvPr id="549" name="Picture 549"/>
          <p:cNvPicPr>
            <a:picLocks noChangeAspect="0" noChangeArrowheads="1"/>
          </p:cNvPicPr>
          <p:nvPr/>
        </p:nvPicPr>
        <p:blipFill>
          <a:blip r:embed="rId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79491" y="3264409"/>
            <a:ext cx="877824" cy="715518"/>
          </a:xfrm>
          <a:prstGeom prst="rect">
            <a:avLst/>
          </a:prstGeom>
          <a:noFill/>
          <a:extLst/>
        </p:spPr>
      </p:pic>
      <p:pic>
        <p:nvPicPr>
          <p:cNvPr id="550" name="Picture 550"/>
          <p:cNvPicPr>
            <a:picLocks noChangeAspect="0" noChangeArrowheads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6164" y="3313176"/>
            <a:ext cx="909827" cy="672083"/>
          </a:xfrm>
          <a:prstGeom prst="rect">
            <a:avLst/>
          </a:prstGeom>
          <a:noFill/>
          <a:extLst/>
        </p:spPr>
      </p:pic>
      <p:pic>
        <p:nvPicPr>
          <p:cNvPr id="551" name="Picture 551"/>
          <p:cNvPicPr>
            <a:picLocks noChangeAspect="0" noChangeArrowheads="1"/>
          </p:cNvPicPr>
          <p:nvPr/>
        </p:nvPicPr>
        <p:blipFill>
          <a:blip r:embed="rId5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1064" y="3297175"/>
            <a:ext cx="910589" cy="606551"/>
          </a:xfrm>
          <a:prstGeom prst="rect">
            <a:avLst/>
          </a:prstGeom>
          <a:noFill/>
          <a:extLst/>
        </p:spPr>
      </p:pic>
      <p:pic>
        <p:nvPicPr>
          <p:cNvPr id="552" name="Picture 552"/>
          <p:cNvPicPr>
            <a:picLocks noChangeAspect="0" noChangeArrowheads="1"/>
          </p:cNvPicPr>
          <p:nvPr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7997" y="3215641"/>
            <a:ext cx="939228" cy="803148"/>
          </a:xfrm>
          <a:prstGeom prst="rect">
            <a:avLst/>
          </a:prstGeom>
          <a:noFill/>
          <a:extLst/>
        </p:spPr>
      </p:pic>
      <p:pic>
        <p:nvPicPr>
          <p:cNvPr id="553" name="Picture 553"/>
          <p:cNvPicPr>
            <a:picLocks noChangeAspect="0" noChangeArrowheads="1"/>
          </p:cNvPicPr>
          <p:nvPr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7894" y="2077975"/>
            <a:ext cx="944600" cy="790955"/>
          </a:xfrm>
          <a:prstGeom prst="rect">
            <a:avLst/>
          </a:prstGeom>
          <a:noFill/>
          <a:extLst/>
        </p:spPr>
      </p:pic>
      <p:pic>
        <p:nvPicPr>
          <p:cNvPr id="554" name="Picture 554"/>
          <p:cNvPicPr>
            <a:picLocks noChangeAspect="0" noChangeArrowheads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75353" y="1980439"/>
            <a:ext cx="739140" cy="851916"/>
          </a:xfrm>
          <a:prstGeom prst="rect">
            <a:avLst/>
          </a:prstGeom>
          <a:noFill/>
          <a:extLst/>
        </p:spPr>
      </p:pic>
      <p:pic>
        <p:nvPicPr>
          <p:cNvPr id="555" name="Picture 555"/>
          <p:cNvPicPr>
            <a:picLocks noChangeAspect="0" noChangeArrowheads="1"/>
          </p:cNvPicPr>
          <p:nvPr/>
        </p:nvPicPr>
        <p:blipFill>
          <a:blip r:embed="rId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4160" y="1997964"/>
            <a:ext cx="851153" cy="860297"/>
          </a:xfrm>
          <a:prstGeom prst="rect">
            <a:avLst/>
          </a:prstGeom>
          <a:noFill/>
          <a:extLst/>
        </p:spPr>
      </p:pic>
      <p:sp>
        <p:nvSpPr>
          <p:cNvPr id="556" name="Freeform 55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562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12</a:t>
            </a:r>
          </a:p>
        </p:txBody>
      </p:sp>
      <p:sp>
        <p:nvSpPr>
          <p:cNvPr id="563" name="Rectangle 563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564" name="Rectangle 564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565" name="Rectangle 565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23</a:t>
            </a:r>
          </a:p>
        </p:txBody>
      </p:sp>
      <p:sp>
        <p:nvSpPr>
          <p:cNvPr id="566" name="Rectangle 566"/>
          <p:cNvSpPr/>
          <p:nvPr/>
        </p:nvSpPr>
        <p:spPr>
          <a:xfrm rot="0" flipH="0" flipV="0">
            <a:off x="1199388" y="1349501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開關設備</a:t>
            </a:r>
          </a:p>
        </p:txBody>
      </p:sp>
      <p:sp>
        <p:nvSpPr>
          <p:cNvPr id="567" name="Rectangle 567"/>
          <p:cNvSpPr/>
          <p:nvPr/>
        </p:nvSpPr>
        <p:spPr>
          <a:xfrm rot="0" flipH="0" flipV="0">
            <a:off x="5282946" y="4373116"/>
            <a:ext cx="550162" cy="82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0" baseline="0" b="0" i="0" dirty="0" spc="0">
                <a:latin typeface="標楷體" pitchFamily="0" charset="1"/>
              </a:rPr>
              <a:t>摘自士林電機公司</a:t>
            </a:r>
          </a:p>
        </p:txBody>
      </p:sp>
      <p:sp>
        <p:nvSpPr>
          <p:cNvPr id="568" name="Rectangle 568"/>
          <p:cNvSpPr/>
          <p:nvPr/>
        </p:nvSpPr>
        <p:spPr>
          <a:xfrm rot="0" flipH="0" flipV="0">
            <a:off x="5052821" y="2893309"/>
            <a:ext cx="832635" cy="152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6" baseline="0" b="0" i="0" dirty="0" spc="0">
                <a:latin typeface="標楷體" pitchFamily="0" charset="1"/>
              </a:rPr>
              <a:t>空氣斷路</a:t>
            </a:r>
            <a:r>
              <a:rPr lang="en-US" sz="906" baseline="0" b="0" i="0" dirty="0" spc="156">
                <a:latin typeface="標楷體" pitchFamily="0" charset="1"/>
              </a:rPr>
              <a:t>器</a:t>
            </a:r>
            <a:r>
              <a:rPr lang="en-US" sz="906" baseline="0" b="0" i="0" dirty="0" spc="0">
                <a:latin typeface="Times New Roman" pitchFamily="0" charset="1"/>
              </a:rPr>
              <a:t>A</a:t>
            </a:r>
            <a:r>
              <a:rPr lang="en-US" sz="906" baseline="0" b="0" i="0" dirty="0" spc="0">
                <a:latin typeface="Times New Roman" pitchFamily="0" charset="1"/>
              </a:rPr>
              <a:t>CB</a:t>
            </a:r>
          </a:p>
        </p:txBody>
      </p:sp>
      <p:sp>
        <p:nvSpPr>
          <p:cNvPr id="569" name="Rectangle 569"/>
          <p:cNvSpPr/>
          <p:nvPr/>
        </p:nvSpPr>
        <p:spPr>
          <a:xfrm rot="0" flipH="0" flipV="0">
            <a:off x="1525520" y="4015735"/>
            <a:ext cx="4415005" cy="1696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36551" algn="l"/>
                <a:tab pos="2625093" algn="l"/>
              </a:tabLst>
            </a:pPr>
            <a:r>
              <a:rPr lang="en-US" sz="1372" baseline="-14569" b="0" i="0" dirty="0" spc="0">
                <a:latin typeface="標楷體" pitchFamily="0" charset="1"/>
              </a:rPr>
              <a:t>漏電斷路</a:t>
            </a:r>
            <a:r>
              <a:rPr lang="en-US" sz="1372" baseline="-14569" b="0" i="0" dirty="0" spc="204">
                <a:latin typeface="標楷體" pitchFamily="0" charset="1"/>
              </a:rPr>
              <a:t>器</a:t>
            </a:r>
            <a:r>
              <a:rPr lang="en-US" sz="1372" baseline="-14569" b="0" i="0" dirty="0" spc="0">
                <a:latin typeface="Times New Roman" pitchFamily="0" charset="1"/>
              </a:rPr>
              <a:t>EL</a:t>
            </a:r>
            <a:r>
              <a:rPr lang="en-US" sz="1372" baseline="-14569" b="0" i="0" dirty="0" spc="0">
                <a:latin typeface="Times New Roman" pitchFamily="0" charset="1"/>
              </a:rPr>
              <a:t>CB	</a:t>
            </a:r>
            <a:r>
              <a:rPr lang="en-US" sz="1372" baseline="-14566" b="0" i="0" dirty="0" spc="0">
                <a:latin typeface="標楷體" pitchFamily="0" charset="1"/>
              </a:rPr>
              <a:t>無熔絲開</a:t>
            </a:r>
            <a:r>
              <a:rPr lang="en-US" sz="1372" baseline="-14566" b="0" i="0" dirty="0" spc="204">
                <a:latin typeface="標楷體" pitchFamily="0" charset="1"/>
              </a:rPr>
              <a:t>關</a:t>
            </a:r>
            <a:r>
              <a:rPr lang="en-US" sz="1372" baseline="-14566" b="0" i="0" dirty="0" spc="0">
                <a:latin typeface="Times New Roman" pitchFamily="0" charset="1"/>
              </a:rPr>
              <a:t>N</a:t>
            </a:r>
            <a:r>
              <a:rPr lang="en-US" sz="1372" baseline="-14566" b="0" i="0" dirty="0" spc="0">
                <a:latin typeface="Times New Roman" pitchFamily="0" charset="1"/>
              </a:rPr>
              <a:t>F</a:t>
            </a:r>
            <a:r>
              <a:rPr lang="en-US" sz="1372" baseline="-14566" b="0" i="0" dirty="0" spc="0">
                <a:latin typeface="Times New Roman" pitchFamily="0" charset="1"/>
              </a:rPr>
              <a:t>B	</a:t>
            </a:r>
            <a:r>
              <a:rPr lang="en-US" sz="906" baseline="0" b="0" i="0" dirty="0" spc="0">
                <a:latin typeface="標楷體" pitchFamily="0" charset="1"/>
              </a:rPr>
              <a:t>電磁開</a:t>
            </a:r>
            <a:r>
              <a:rPr lang="en-US" sz="906" baseline="0" b="0" i="0" dirty="0" spc="204">
                <a:latin typeface="標楷體" pitchFamily="0" charset="1"/>
              </a:rPr>
              <a:t>關</a:t>
            </a:r>
            <a:r>
              <a:rPr lang="en-US" sz="906" baseline="0" b="0" i="0" dirty="0" spc="0">
                <a:latin typeface="Times New Roman" pitchFamily="0" charset="1"/>
              </a:rPr>
              <a:t>M</a:t>
            </a:r>
            <a:r>
              <a:rPr lang="en-US" sz="906" baseline="0" b="0" i="0" dirty="0" spc="2544">
                <a:latin typeface="Times New Roman" pitchFamily="0" charset="1"/>
              </a:rPr>
              <a:t>S</a:t>
            </a:r>
            <a:r>
              <a:rPr lang="en-US" sz="906" baseline="0" b="0" i="0" dirty="0" spc="0">
                <a:latin typeface="標楷體" pitchFamily="0" charset="1"/>
              </a:rPr>
              <a:t>突波吸收</a:t>
            </a:r>
            <a:r>
              <a:rPr lang="en-US" sz="906" baseline="0" b="0" i="0" dirty="0" spc="204">
                <a:latin typeface="標楷體" pitchFamily="0" charset="1"/>
              </a:rPr>
              <a:t>器</a:t>
            </a:r>
            <a:r>
              <a:rPr lang="en-US" sz="906" baseline="0" b="0" i="0" dirty="0" spc="0">
                <a:latin typeface="Times New Roman" pitchFamily="0" charset="1"/>
              </a:rPr>
              <a:t>SP</a:t>
            </a:r>
            <a:r>
              <a:rPr lang="en-US" sz="906" baseline="0" b="0" i="0" dirty="0" spc="0">
                <a:latin typeface="Times New Roman" pitchFamily="0" charset="1"/>
              </a:rPr>
              <a:t>D</a:t>
            </a:r>
          </a:p>
        </p:txBody>
      </p:sp>
      <p:sp>
        <p:nvSpPr>
          <p:cNvPr id="570" name="Rectangle 570"/>
          <p:cNvSpPr/>
          <p:nvPr/>
        </p:nvSpPr>
        <p:spPr>
          <a:xfrm rot="0" flipH="0" flipV="0">
            <a:off x="1506474" y="2926837"/>
            <a:ext cx="3294074" cy="152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99971" algn="l"/>
              </a:tabLst>
            </a:pPr>
            <a:r>
              <a:rPr lang="en-US" sz="906" baseline="0" b="0" i="0" dirty="0" spc="0">
                <a:latin typeface="標楷體" pitchFamily="0" charset="1"/>
              </a:rPr>
              <a:t>真空斷路</a:t>
            </a:r>
            <a:r>
              <a:rPr lang="en-US" sz="906" baseline="0" b="0" i="0" dirty="0" spc="191">
                <a:latin typeface="標楷體" pitchFamily="0" charset="1"/>
              </a:rPr>
              <a:t>器</a:t>
            </a:r>
            <a:r>
              <a:rPr lang="en-US" sz="906" baseline="0" b="0" i="0" dirty="0" spc="0">
                <a:latin typeface="Times New Roman" pitchFamily="0" charset="1"/>
              </a:rPr>
              <a:t>V</a:t>
            </a:r>
            <a:r>
              <a:rPr lang="en-US" sz="906" baseline="0" b="0" i="0" dirty="0" spc="0">
                <a:latin typeface="Times New Roman" pitchFamily="0" charset="1"/>
              </a:rPr>
              <a:t>CB	</a:t>
            </a:r>
            <a:r>
              <a:rPr lang="en-US" sz="906" baseline="0" b="0" i="0" dirty="0" spc="0">
                <a:latin typeface="標楷體" pitchFamily="0" charset="1"/>
              </a:rPr>
              <a:t>瓦斯斷路</a:t>
            </a:r>
            <a:r>
              <a:rPr lang="en-US" sz="906" baseline="0" b="0" i="0" dirty="0" spc="204">
                <a:latin typeface="標楷體" pitchFamily="0" charset="1"/>
              </a:rPr>
              <a:t>器</a:t>
            </a:r>
            <a:r>
              <a:rPr lang="en-US" sz="906" baseline="0" b="0" i="0" dirty="0" spc="0">
                <a:latin typeface="Times New Roman" pitchFamily="0" charset="1"/>
              </a:rPr>
              <a:t>G</a:t>
            </a:r>
            <a:r>
              <a:rPr lang="en-US" sz="906" baseline="0" b="0" i="0" dirty="0" spc="0">
                <a:latin typeface="Times New Roman" pitchFamily="0" charset="1"/>
              </a:rPr>
              <a:t>C</a:t>
            </a:r>
            <a:r>
              <a:rPr lang="en-US" sz="906" baseline="0" b="0" i="0" dirty="0" spc="2743">
                <a:latin typeface="Times New Roman" pitchFamily="0" charset="1"/>
              </a:rPr>
              <a:t>B</a:t>
            </a:r>
            <a:r>
              <a:rPr lang="en-US" sz="1372" baseline="28471" b="0" i="0" dirty="0" spc="0">
                <a:latin typeface="標楷體" pitchFamily="0" charset="1"/>
              </a:rPr>
              <a:t>熔絲鏈開</a:t>
            </a:r>
            <a:r>
              <a:rPr lang="en-US" sz="1372" baseline="28471" b="0" i="0" dirty="0" spc="204">
                <a:latin typeface="標楷體" pitchFamily="0" charset="1"/>
              </a:rPr>
              <a:t>關</a:t>
            </a:r>
            <a:r>
              <a:rPr lang="en-US" sz="1372" baseline="28471" b="0" i="0" dirty="0" spc="0">
                <a:latin typeface="Times New Roman" pitchFamily="0" charset="1"/>
              </a:rPr>
              <a:t>P</a:t>
            </a:r>
            <a:r>
              <a:rPr lang="en-US" sz="1372" baseline="28471" b="0" i="0" dirty="0" spc="0">
                <a:latin typeface="Times New Roman" pitchFamily="0" charset="1"/>
              </a:rPr>
              <a:t>C</a:t>
            </a:r>
            <a:r>
              <a:rPr lang="en-US" sz="1372" baseline="28471" b="0" i="0" dirty="0" spc="0">
                <a:latin typeface="Times New Roman" pitchFamily="0" charset="1"/>
              </a:rPr>
              <a:t>S</a:t>
            </a:r>
          </a:p>
        </p:txBody>
      </p:sp>
      <p:sp>
        <p:nvSpPr>
          <p:cNvPr id="571" name="Rectangle 571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572" name="Rectangle 572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573" name="Rectangle 573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24</a:t>
            </a:r>
          </a:p>
        </p:txBody>
      </p:sp>
      <p:sp>
        <p:nvSpPr>
          <p:cNvPr id="574" name="Rectangle 574"/>
          <p:cNvSpPr/>
          <p:nvPr/>
        </p:nvSpPr>
        <p:spPr>
          <a:xfrm rot="0" flipH="0" flipV="0">
            <a:off x="1272539" y="5984897"/>
            <a:ext cx="2548895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用電安全注意事項</a:t>
            </a:r>
          </a:p>
        </p:txBody>
      </p:sp>
      <p:sp>
        <p:nvSpPr>
          <p:cNvPr id="575" name="Rectangle 575"/>
          <p:cNvSpPr/>
          <p:nvPr/>
        </p:nvSpPr>
        <p:spPr>
          <a:xfrm rot="0" flipH="0" flipV="0">
            <a:off x="1279397" y="6400036"/>
            <a:ext cx="4798073" cy="4048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8" baseline="0" b="0" i="0" dirty="0" spc="0">
                <a:latin typeface="標楷體" pitchFamily="0" charset="1"/>
              </a:rPr>
              <a:t>下列各用電設備或線路，除按規定施行接地外，並應在電路或</a:t>
            </a:r>
          </a:p>
          <a:p>
            <a:pPr marL="273562">
              <a:lnSpc>
                <a:spcPts val="1511"/>
              </a:lnSpc>
            </a:pPr>
            <a:r>
              <a:rPr lang="en-US" sz="1398" baseline="0" b="0" i="0" dirty="0" spc="0">
                <a:latin typeface="標楷體" pitchFamily="0" charset="1"/>
              </a:rPr>
              <a:t>該等設備上加裝漏電斷路器，以防止感電意外。</a:t>
            </a:r>
          </a:p>
        </p:txBody>
      </p:sp>
      <p:sp>
        <p:nvSpPr>
          <p:cNvPr id="576" name="Rectangle 576"/>
          <p:cNvSpPr/>
          <p:nvPr/>
        </p:nvSpPr>
        <p:spPr>
          <a:xfrm rot="0" flipH="0" flipV="0">
            <a:off x="1279397" y="6826741"/>
            <a:ext cx="4894445" cy="1704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8" baseline="0" b="0" i="0" dirty="0" spc="0">
                <a:latin typeface="標楷體" pitchFamily="0" charset="1"/>
              </a:rPr>
              <a:t>1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校舍興建或修繕工程之臨時用電設備。</a:t>
            </a:r>
          </a:p>
          <a:p>
            <a:pPr marL="0">
              <a:lnSpc>
                <a:spcPts val="1847"/>
              </a:lnSpc>
            </a:pPr>
            <a:r>
              <a:rPr lang="en-US" sz="1398" baseline="0" b="0" i="0" dirty="0" spc="0">
                <a:latin typeface="標楷體" pitchFamily="0" charset="1"/>
              </a:rPr>
              <a:t>2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游泳池、水池等場所之水中及周邊用電設備。</a:t>
            </a:r>
          </a:p>
          <a:p>
            <a:pPr marL="0">
              <a:lnSpc>
                <a:spcPts val="1847"/>
              </a:lnSpc>
            </a:pPr>
            <a:r>
              <a:rPr lang="en-US" sz="1398" baseline="0" b="0" i="0" dirty="0" spc="0">
                <a:latin typeface="標楷體" pitchFamily="0" charset="1"/>
              </a:rPr>
              <a:t>3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公共浴室等場所之過濾或給水電動機分路。</a:t>
            </a:r>
          </a:p>
          <a:p>
            <a:pPr marL="0">
              <a:lnSpc>
                <a:spcPts val="2508"/>
              </a:lnSpc>
            </a:pPr>
            <a:r>
              <a:rPr lang="en-US" sz="1398" baseline="0" b="0" i="0" dirty="0" spc="0">
                <a:latin typeface="標楷體" pitchFamily="0" charset="1"/>
              </a:rPr>
              <a:t>以下除加裝漏電斷路器外，請視情況施行接地</a:t>
            </a:r>
            <a:r>
              <a:rPr lang="en-US" sz="1398" baseline="0" b="0" i="0" dirty="0" spc="0">
                <a:latin typeface="標楷體" pitchFamily="0" charset="1"/>
              </a:rPr>
              <a:t>)</a:t>
            </a:r>
          </a:p>
          <a:p>
            <a:pPr marL="0">
              <a:lnSpc>
                <a:spcPts val="1847"/>
              </a:lnSpc>
            </a:pPr>
            <a:r>
              <a:rPr lang="en-US" sz="1398" baseline="0" b="0" i="0" dirty="0" spc="0">
                <a:latin typeface="標楷體" pitchFamily="0" charset="1"/>
              </a:rPr>
              <a:t>4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辦公處所、教室之飲水機分路、電熱水器及浴室插座分路。</a:t>
            </a:r>
          </a:p>
          <a:p>
            <a:pPr marL="0">
              <a:lnSpc>
                <a:spcPts val="1847"/>
              </a:lnSpc>
            </a:pPr>
            <a:r>
              <a:rPr lang="en-US" sz="1398" baseline="0" b="0" i="0" dirty="0" spc="0">
                <a:latin typeface="標楷體" pitchFamily="0" charset="1"/>
              </a:rPr>
              <a:t>5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室外之插座及水槽周邊或潮濕處</a:t>
            </a:r>
            <a:r>
              <a:rPr lang="en-US" sz="1398" baseline="0" b="0" i="0" dirty="0" spc="0">
                <a:latin typeface="標楷體" pitchFamily="0" charset="1"/>
              </a:rPr>
              <a:t>1.8</a:t>
            </a:r>
            <a:r>
              <a:rPr lang="en-US" sz="1398" baseline="0" b="0" i="0" dirty="0" spc="0">
                <a:latin typeface="標楷體" pitchFamily="0" charset="1"/>
              </a:rPr>
              <a:t>公尺以內之插座分路。</a:t>
            </a:r>
          </a:p>
          <a:p>
            <a:pPr marL="0">
              <a:lnSpc>
                <a:spcPts val="1847"/>
              </a:lnSpc>
            </a:pPr>
            <a:r>
              <a:rPr lang="en-US" sz="1398" baseline="0" b="0" i="0" dirty="0" spc="0">
                <a:latin typeface="標楷體" pitchFamily="0" charset="1"/>
              </a:rPr>
              <a:t>6</a:t>
            </a:r>
            <a:r>
              <a:rPr lang="en-US" sz="1398" baseline="0" b="0" i="0" dirty="0" spc="752">
                <a:latin typeface="標楷體" pitchFamily="0" charset="1"/>
              </a:rPr>
              <a:t>.</a:t>
            </a:r>
            <a:r>
              <a:rPr lang="en-US" sz="1398" baseline="0" b="0" i="0" dirty="0" spc="0">
                <a:latin typeface="標楷體" pitchFamily="0" charset="1"/>
              </a:rPr>
              <a:t>由屋內引至屋外裝設之插座分路。</a:t>
            </a:r>
          </a:p>
        </p:txBody>
      </p:sp>
      <p:sp>
        <p:nvSpPr>
          <p:cNvPr id="577" name="Rectangle 577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78" name="Rectangle 578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79" name="Rectangle 579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0" name="Rectangle 580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1" name="Rectangle 581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2" name="Rectangle 582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3" name="Rectangle 583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4" name="Rectangle 584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5" name="Rectangle 585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6" name="Rectangle 586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7" name="Rectangle 587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588" name="Rectangle 588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89" name="Freeform 589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Rectangle 600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13</a:t>
            </a:r>
          </a:p>
        </p:txBody>
      </p:sp>
      <p:sp>
        <p:nvSpPr>
          <p:cNvPr id="601" name="Rectangle 601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02" name="Rectangle 602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03" name="Rectangle 603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25</a:t>
            </a:r>
          </a:p>
        </p:txBody>
      </p:sp>
      <p:sp>
        <p:nvSpPr>
          <p:cNvPr id="604" name="Rectangle 604"/>
          <p:cNvSpPr/>
          <p:nvPr/>
        </p:nvSpPr>
        <p:spPr>
          <a:xfrm rot="0" flipH="0" flipV="0">
            <a:off x="1272539" y="1355746"/>
            <a:ext cx="2548895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校園避免感電通則</a:t>
            </a:r>
          </a:p>
        </p:txBody>
      </p:sp>
      <p:sp>
        <p:nvSpPr>
          <p:cNvPr id="605" name="Rectangle 605"/>
          <p:cNvSpPr/>
          <p:nvPr/>
        </p:nvSpPr>
        <p:spPr>
          <a:xfrm rot="0" flipH="0" flipV="0">
            <a:off x="1296906" y="1777399"/>
            <a:ext cx="4738878" cy="6425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"/>
            <a:r>
              <a:rPr lang="en-US" sz="1356" baseline="0" b="0" i="0" dirty="0" spc="0">
                <a:latin typeface="Times New Roman" pitchFamily="0" charset="1"/>
              </a:rPr>
              <a:t>1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使用電器時應選擇省電合標準的電器用品且詳閱說明書。</a:t>
            </a:r>
          </a:p>
          <a:p>
            <a:pPr marL="17">
              <a:lnSpc>
                <a:spcPts val="1631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2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新電器的電壓與電流要與電源相符，方能使用。</a:t>
            </a:r>
          </a:p>
          <a:p>
            <a:pPr marL="0">
              <a:lnSpc>
                <a:spcPts val="1626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3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避免一個插座連接太多電器，導致插座的負荷過量，容易造</a:t>
            </a:r>
          </a:p>
        </p:txBody>
      </p:sp>
      <p:sp>
        <p:nvSpPr>
          <p:cNvPr id="606" name="Rectangle 606"/>
          <p:cNvSpPr/>
          <p:nvPr/>
        </p:nvSpPr>
        <p:spPr>
          <a:xfrm rot="0" flipH="0" flipV="0">
            <a:off x="1296906" y="2375917"/>
            <a:ext cx="4790695" cy="415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5929"/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成電線走火。</a:t>
            </a:r>
          </a:p>
          <a:p>
            <a:pPr marL="0">
              <a:lnSpc>
                <a:spcPts val="1649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4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插頭務須</a:t>
            </a:r>
            <a:r>
              <a:rPr lang="en-US" sz="1356" baseline="0" b="0" i="0" dirty="0" spc="0">
                <a:solidFill>
                  <a:srgbClr val="0000FF"/>
                </a:solidFill>
                <a:latin typeface="Times New Roman" pitchFamily="0" charset="1"/>
              </a:rPr>
              <a:t>\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完全插入插座再使用，以免因接觸不良造成過熱，</a:t>
            </a:r>
          </a:p>
        </p:txBody>
      </p:sp>
      <p:sp>
        <p:nvSpPr>
          <p:cNvPr id="607" name="Rectangle 607"/>
          <p:cNvSpPr/>
          <p:nvPr/>
        </p:nvSpPr>
        <p:spPr>
          <a:xfrm rot="0" flipH="0" flipV="0">
            <a:off x="1296924" y="2747776"/>
            <a:ext cx="4738997" cy="415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5929"/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發生線路走火意外。</a:t>
            </a:r>
          </a:p>
          <a:p>
            <a:pPr marL="0">
              <a:lnSpc>
                <a:spcPts val="1643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5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切勿以金屬物或手指直接插入插座內，以免因導電造成觸電</a:t>
            </a:r>
          </a:p>
        </p:txBody>
      </p:sp>
      <p:sp>
        <p:nvSpPr>
          <p:cNvPr id="608" name="Rectangle 608"/>
          <p:cNvSpPr/>
          <p:nvPr/>
        </p:nvSpPr>
        <p:spPr>
          <a:xfrm rot="0" flipH="0" flipV="0">
            <a:off x="1296924" y="3118878"/>
            <a:ext cx="3362886" cy="415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5929"/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危險。</a:t>
            </a:r>
          </a:p>
          <a:p>
            <a:pPr marL="0">
              <a:lnSpc>
                <a:spcPts val="1649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6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進行檢查或修護電氣時，請先切斷電源。</a:t>
            </a:r>
          </a:p>
        </p:txBody>
      </p:sp>
      <p:sp>
        <p:nvSpPr>
          <p:cNvPr id="609" name="Rectangle 609"/>
          <p:cNvSpPr/>
          <p:nvPr/>
        </p:nvSpPr>
        <p:spPr>
          <a:xfrm rot="0" flipH="0" flipV="0">
            <a:off x="1296889" y="3512492"/>
            <a:ext cx="4911228" cy="641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"/>
            <a:r>
              <a:rPr lang="en-US" sz="1356" baseline="0" b="0" i="0" dirty="0" spc="0">
                <a:latin typeface="Times New Roman" pitchFamily="0" charset="1"/>
              </a:rPr>
              <a:t>7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電線外皮破損易導致觸電危險，應定期檢視維修。</a:t>
            </a:r>
          </a:p>
          <a:p>
            <a:pPr marL="0">
              <a:lnSpc>
                <a:spcPts val="1626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8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保管或使用電器及電線，應避免在潮濕地方處理。</a:t>
            </a:r>
          </a:p>
          <a:p>
            <a:pPr marL="0">
              <a:lnSpc>
                <a:spcPts val="1626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9</a:t>
            </a:r>
            <a:r>
              <a:rPr lang="en-US" sz="1356" baseline="0" b="0" i="0" dirty="0" spc="1076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切勿用潮濕的手去觸摸電源開關及電器，以免發生觸電意外。</a:t>
            </a:r>
          </a:p>
        </p:txBody>
      </p:sp>
      <p:sp>
        <p:nvSpPr>
          <p:cNvPr id="610" name="Rectangle 610"/>
          <p:cNvSpPr/>
          <p:nvPr/>
        </p:nvSpPr>
        <p:spPr>
          <a:xfrm rot="0" flipH="0" flipV="0">
            <a:off x="1296872" y="4132006"/>
            <a:ext cx="4738998" cy="391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56" baseline="0" b="0" i="0" dirty="0" spc="0">
                <a:latin typeface="Times New Roman" pitchFamily="0" charset="1"/>
              </a:rPr>
              <a:t>10</a:t>
            </a:r>
            <a:r>
              <a:rPr lang="en-US" sz="1356" baseline="0" b="0" i="0" dirty="0" spc="398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避免同時碰觸有接地的電器及未接地的電器，致發生感電意</a:t>
            </a:r>
          </a:p>
          <a:p>
            <a:pPr marL="265929">
              <a:lnSpc>
                <a:spcPts val="1278"/>
              </a:lnSpc>
            </a:pP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外</a:t>
            </a:r>
            <a:r>
              <a:rPr lang="en-US" sz="1356" baseline="0" b="0" i="0" dirty="0" spc="0">
                <a:latin typeface="標楷體" pitchFamily="0" charset="1"/>
              </a:rPr>
              <a:t>。</a:t>
            </a:r>
          </a:p>
        </p:txBody>
      </p:sp>
      <p:sp>
        <p:nvSpPr>
          <p:cNvPr id="611" name="Rectangle 611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12" name="Rectangle 612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13" name="Rectangle 613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26</a:t>
            </a:r>
          </a:p>
        </p:txBody>
      </p:sp>
      <p:sp>
        <p:nvSpPr>
          <p:cNvPr id="614" name="Rectangle 614"/>
          <p:cNvSpPr/>
          <p:nvPr/>
        </p:nvSpPr>
        <p:spPr>
          <a:xfrm rot="0" flipH="0" flipV="0">
            <a:off x="1264919" y="5973467"/>
            <a:ext cx="2548895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校園避免感電通則</a:t>
            </a:r>
          </a:p>
        </p:txBody>
      </p:sp>
      <p:sp>
        <p:nvSpPr>
          <p:cNvPr id="615" name="Rectangle 615"/>
          <p:cNvSpPr/>
          <p:nvPr/>
        </p:nvSpPr>
        <p:spPr>
          <a:xfrm rot="0" flipH="0" flipV="0">
            <a:off x="1290827" y="6492654"/>
            <a:ext cx="4918357" cy="641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56" baseline="0" b="0" i="0" dirty="0" spc="0">
                <a:latin typeface="Times New Roman" pitchFamily="0" charset="1"/>
              </a:rPr>
              <a:t>11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電線漏電觸及人時，應用乾木棒或竹竿撥開，切勿徒手處理。</a:t>
            </a:r>
          </a:p>
          <a:p>
            <a:pPr marL="0">
              <a:lnSpc>
                <a:spcPts val="1626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12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學童放風箏時，務必提醒其遠離電</a:t>
            </a:r>
            <a:r>
              <a:rPr lang="en-US" sz="1356" baseline="0" b="0" i="0" dirty="0" spc="-12">
                <a:solidFill>
                  <a:srgbClr val="0000FF"/>
                </a:solidFill>
                <a:latin typeface="標楷體" pitchFamily="0" charset="1"/>
              </a:rPr>
              <a:t>線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  <a:p>
            <a:pPr marL="0">
              <a:lnSpc>
                <a:spcPts val="1626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13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於校內架設電視、收音機天線、招牌、搬運梯子或長型金屬</a:t>
            </a:r>
          </a:p>
        </p:txBody>
      </p:sp>
      <p:sp>
        <p:nvSpPr>
          <p:cNvPr id="616" name="Rectangle 616"/>
          <p:cNvSpPr/>
          <p:nvPr/>
        </p:nvSpPr>
        <p:spPr>
          <a:xfrm rot="0" flipH="0" flipV="0">
            <a:off x="1290827" y="7090413"/>
            <a:ext cx="4745903" cy="415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3558"/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物等請遠離高壓電線。</a:t>
            </a:r>
          </a:p>
          <a:p>
            <a:pPr marL="0">
              <a:lnSpc>
                <a:spcPts val="1649"/>
              </a:lnSpc>
            </a:pPr>
            <a:r>
              <a:rPr lang="en-US" sz="1356" baseline="0" b="0" i="0" dirty="0" spc="0">
                <a:latin typeface="Times New Roman" pitchFamily="0" charset="1"/>
              </a:rPr>
              <a:t>14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變電設備等設施需由專業人員處理，且應做好安全區隔，提</a:t>
            </a:r>
          </a:p>
        </p:txBody>
      </p:sp>
      <p:sp>
        <p:nvSpPr>
          <p:cNvPr id="617" name="Rectangle 617"/>
          <p:cNvSpPr/>
          <p:nvPr/>
        </p:nvSpPr>
        <p:spPr>
          <a:xfrm rot="0" flipH="0" flipV="0">
            <a:off x="1564386" y="7461515"/>
            <a:ext cx="4472345" cy="3718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醒師生切勿私自碰觸檢修、攀爬電桿及鐵塔，以免發生感電</a:t>
            </a:r>
          </a:p>
          <a:p>
            <a:pPr marL="0">
              <a:lnSpc>
                <a:spcPts val="1302"/>
              </a:lnSpc>
            </a:pP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危險。</a:t>
            </a:r>
          </a:p>
        </p:txBody>
      </p:sp>
      <p:sp>
        <p:nvSpPr>
          <p:cNvPr id="618" name="Rectangle 618"/>
          <p:cNvSpPr/>
          <p:nvPr/>
        </p:nvSpPr>
        <p:spPr>
          <a:xfrm rot="0" flipH="0" flipV="0">
            <a:off x="1290827" y="7813980"/>
            <a:ext cx="4746007" cy="391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56" baseline="0" b="0" i="0" dirty="0" spc="0">
                <a:latin typeface="Times New Roman" pitchFamily="0" charset="1"/>
              </a:rPr>
              <a:t>15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發現校內有電線掉落或衣物掉落高壓線上，切勿自行楚理，</a:t>
            </a:r>
          </a:p>
          <a:p>
            <a:pPr marL="273558">
              <a:lnSpc>
                <a:spcPts val="1284"/>
              </a:lnSpc>
            </a:pP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應盡速通知專業技術人員處理。</a:t>
            </a:r>
          </a:p>
        </p:txBody>
      </p:sp>
      <p:sp>
        <p:nvSpPr>
          <p:cNvPr id="619" name="Rectangle 619"/>
          <p:cNvSpPr/>
          <p:nvPr/>
        </p:nvSpPr>
        <p:spPr>
          <a:xfrm rot="0" flipH="0" flipV="0">
            <a:off x="1290827" y="8186598"/>
            <a:ext cx="4745904" cy="391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56" baseline="0" b="0" i="0" dirty="0" spc="0">
                <a:latin typeface="Times New Roman" pitchFamily="0" charset="1"/>
              </a:rPr>
              <a:t>16</a:t>
            </a:r>
            <a:r>
              <a:rPr lang="en-US" sz="1356" baseline="0" b="0" i="0" dirty="0" spc="459">
                <a:latin typeface="Times New Roman" pitchFamily="0" charset="1"/>
              </a:rPr>
              <a:t>.</a:t>
            </a: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發現電線掉落碰觸車體時，應留置車內待援，以免下車時碰</a:t>
            </a:r>
          </a:p>
          <a:p>
            <a:pPr marL="273558">
              <a:lnSpc>
                <a:spcPts val="1278"/>
              </a:lnSpc>
            </a:pPr>
            <a:r>
              <a:rPr lang="en-US" sz="1356" baseline="0" b="0" i="0" dirty="0" spc="0">
                <a:solidFill>
                  <a:srgbClr val="C00000"/>
                </a:solidFill>
                <a:latin typeface="標楷體" pitchFamily="0" charset="1"/>
              </a:rPr>
              <a:t>觸車身與地面而感電。</a:t>
            </a:r>
          </a:p>
        </p:txBody>
      </p:sp>
      <p:sp>
        <p:nvSpPr>
          <p:cNvPr id="620" name="Rectangle 620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1" name="Rectangle 621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2" name="Rectangle 622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3" name="Rectangle 623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4" name="Rectangle 624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5" name="Rectangle 625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6" name="Rectangle 626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7" name="Rectangle 627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8" name="Rectangle 628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29" name="Rectangle 629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30" name="Rectangle 630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31" name="Rectangle 631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32" name="Freeform 632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2" name="Picture 642"/>
          <p:cNvPicPr>
            <a:picLocks noChangeAspect="0" noChangeArrowheads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0150" y="6858000"/>
            <a:ext cx="5112258" cy="1461516"/>
          </a:xfrm>
          <a:prstGeom prst="rect">
            <a:avLst/>
          </a:prstGeom>
          <a:noFill/>
          <a:extLst/>
        </p:spPr>
      </p:pic>
      <p:pic>
        <p:nvPicPr>
          <p:cNvPr id="643" name="Picture 643"/>
          <p:cNvPicPr>
            <a:picLocks noChangeAspect="0" noChangeArrowheads="1"/>
          </p:cNvPicPr>
          <p:nvPr/>
        </p:nvPicPr>
        <p:blipFill>
          <a:blip r:embed="rId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3019" y="7365492"/>
            <a:ext cx="4689347" cy="403859"/>
          </a:xfrm>
          <a:prstGeom prst="rect">
            <a:avLst/>
          </a:prstGeom>
          <a:noFill/>
          <a:extLst/>
        </p:spPr>
      </p:pic>
      <p:sp>
        <p:nvSpPr>
          <p:cNvPr id="644" name="Freeform 644"/>
          <p:cNvSpPr/>
          <p:nvPr/>
        </p:nvSpPr>
        <p:spPr>
          <a:xfrm rot="0" flipH="0" flipV="0">
            <a:off x="1307591" y="7371589"/>
            <a:ext cx="4681729" cy="390906"/>
          </a:xfrm>
          <a:custGeom>
            <a:pathLst>
              <a:path w="4681729" h="390906">
                <a:moveTo>
                  <a:pt x="0" y="0"/>
                </a:moveTo>
                <a:lnTo>
                  <a:pt x="4681729" y="0"/>
                </a:lnTo>
                <a:lnTo>
                  <a:pt x="4681729" y="390906"/>
                </a:lnTo>
                <a:lnTo>
                  <a:pt x="0" y="390906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Rectangle 646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14</a:t>
            </a:r>
          </a:p>
        </p:txBody>
      </p:sp>
      <p:sp>
        <p:nvSpPr>
          <p:cNvPr id="647" name="Rectangle 647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48" name="Rectangle 648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49" name="Rectangle 649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27</a:t>
            </a:r>
          </a:p>
        </p:txBody>
      </p:sp>
      <p:sp>
        <p:nvSpPr>
          <p:cNvPr id="650" name="Rectangle 650"/>
          <p:cNvSpPr/>
          <p:nvPr/>
        </p:nvSpPr>
        <p:spPr>
          <a:xfrm rot="0" flipH="0" flipV="0">
            <a:off x="2012442" y="1967482"/>
            <a:ext cx="1856994" cy="8434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合適照明</a:t>
            </a:r>
          </a:p>
          <a:p>
            <a:pPr marL="0">
              <a:lnSpc>
                <a:spcPts val="2345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功因補償</a:t>
            </a:r>
          </a:p>
          <a:p>
            <a:pPr marL="0">
              <a:lnSpc>
                <a:spcPts val="2346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負載需量電能管理</a:t>
            </a:r>
          </a:p>
        </p:txBody>
      </p:sp>
      <p:sp>
        <p:nvSpPr>
          <p:cNvPr id="651" name="Rectangle 651"/>
          <p:cNvSpPr/>
          <p:nvPr/>
        </p:nvSpPr>
        <p:spPr>
          <a:xfrm rot="0" flipH="0" flipV="0">
            <a:off x="2012442" y="2860547"/>
            <a:ext cx="1237488" cy="841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用電管理</a:t>
            </a:r>
          </a:p>
          <a:p>
            <a:pPr marL="0">
              <a:lnSpc>
                <a:spcPts val="2334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太陽能電力</a:t>
            </a:r>
          </a:p>
          <a:p>
            <a:pPr marL="0">
              <a:lnSpc>
                <a:spcPts val="2345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省電</a:t>
            </a:r>
            <a:r>
              <a:rPr lang="en-US" sz="1626" baseline="0" b="0" i="0" dirty="0" spc="0">
                <a:latin typeface="標楷體" pitchFamily="0" charset="1"/>
              </a:rPr>
              <a:t>36</a:t>
            </a:r>
            <a:r>
              <a:rPr lang="en-US" sz="1626" baseline="0" b="0" i="0" dirty="0" spc="0">
                <a:latin typeface="標楷體" pitchFamily="0" charset="1"/>
              </a:rPr>
              <a:t>計</a:t>
            </a:r>
          </a:p>
        </p:txBody>
      </p:sp>
      <p:sp>
        <p:nvSpPr>
          <p:cNvPr id="652" name="Rectangle 652"/>
          <p:cNvSpPr/>
          <p:nvPr/>
        </p:nvSpPr>
        <p:spPr>
          <a:xfrm rot="0" flipH="0" flipV="0">
            <a:off x="1279405" y="1360928"/>
            <a:ext cx="826008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</a:p>
        </p:txBody>
      </p:sp>
      <p:sp>
        <p:nvSpPr>
          <p:cNvPr id="653" name="Rectangle 653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54" name="Rectangle 654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55" name="Rectangle 655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28</a:t>
            </a:r>
          </a:p>
        </p:txBody>
      </p:sp>
      <p:sp>
        <p:nvSpPr>
          <p:cNvPr id="656" name="Rectangle 656"/>
          <p:cNvSpPr/>
          <p:nvPr/>
        </p:nvSpPr>
        <p:spPr>
          <a:xfrm rot="0" flipH="0" flipV="0">
            <a:off x="1234439" y="6031229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合適照明</a:t>
            </a:r>
          </a:p>
        </p:txBody>
      </p:sp>
      <p:sp>
        <p:nvSpPr>
          <p:cNvPr id="657" name="Rectangle 657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58" name="Rectangle 658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59" name="Rectangle 659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0" name="Rectangle 660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1" name="Rectangle 661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2" name="Rectangle 662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3" name="Rectangle 663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4" name="Rectangle 664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5" name="Rectangle 665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6" name="Rectangle 666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7" name="Rectangle 667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68" name="Rectangle 668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69" name="Freeform 669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4" name="Picture 674"/>
          <p:cNvPicPr>
            <a:picLocks noChangeAspect="0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3688" y="2078737"/>
            <a:ext cx="4875276" cy="2318766"/>
          </a:xfrm>
          <a:prstGeom prst="rect">
            <a:avLst/>
          </a:prstGeom>
          <a:noFill/>
          <a:extLst/>
        </p:spPr>
      </p:pic>
      <p:sp>
        <p:nvSpPr>
          <p:cNvPr id="675" name="Freeform 675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0" name="Picture 680"/>
          <p:cNvPicPr>
            <a:picLocks noChangeAspect="0" noChangeArrowheads="1"/>
          </p:cNvPicPr>
          <p:nvPr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3436" y="8285227"/>
            <a:ext cx="1207008" cy="853439"/>
          </a:xfrm>
          <a:prstGeom prst="rect">
            <a:avLst/>
          </a:prstGeom>
          <a:noFill/>
          <a:extLst/>
        </p:spPr>
      </p:pic>
      <p:pic>
        <p:nvPicPr>
          <p:cNvPr id="681" name="Picture 681"/>
          <p:cNvPicPr>
            <a:picLocks noChangeAspect="0" noChangeArrowheads="1"/>
          </p:cNvPicPr>
          <p:nvPr/>
        </p:nvPicPr>
        <p:blipFill>
          <a:blip r:embed="rId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6757" y="8169403"/>
            <a:ext cx="1322832" cy="893825"/>
          </a:xfrm>
          <a:prstGeom prst="rect">
            <a:avLst/>
          </a:prstGeom>
          <a:noFill/>
          <a:extLst/>
        </p:spPr>
      </p:pic>
      <p:pic>
        <p:nvPicPr>
          <p:cNvPr id="682" name="Picture 682"/>
          <p:cNvPicPr>
            <a:picLocks noChangeAspect="0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4108" y="8090916"/>
            <a:ext cx="1245108" cy="850391"/>
          </a:xfrm>
          <a:prstGeom prst="rect">
            <a:avLst/>
          </a:prstGeom>
          <a:noFill/>
          <a:extLst/>
        </p:spPr>
      </p:pic>
      <p:sp>
        <p:nvSpPr>
          <p:cNvPr id="683" name="Freeform 683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Rectangle 684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15</a:t>
            </a:r>
          </a:p>
        </p:txBody>
      </p:sp>
      <p:sp>
        <p:nvSpPr>
          <p:cNvPr id="685" name="Rectangle 685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86" name="Rectangle 686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87" name="Rectangle 687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29</a:t>
            </a:r>
          </a:p>
        </p:txBody>
      </p:sp>
      <p:sp>
        <p:nvSpPr>
          <p:cNvPr id="688" name="Rectangle 688"/>
          <p:cNvSpPr/>
          <p:nvPr/>
        </p:nvSpPr>
        <p:spPr>
          <a:xfrm rot="0" flipH="0" flipV="0">
            <a:off x="1102613" y="1381504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合適照明</a:t>
            </a:r>
          </a:p>
        </p:txBody>
      </p:sp>
      <p:sp>
        <p:nvSpPr>
          <p:cNvPr id="689" name="Rectangle 689"/>
          <p:cNvSpPr/>
          <p:nvPr/>
        </p:nvSpPr>
        <p:spPr>
          <a:xfrm rot="0" flipH="0" flipV="0">
            <a:off x="1234439" y="1812034"/>
            <a:ext cx="1560957" cy="2201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各種光源效率比較</a:t>
            </a:r>
            <a:r>
              <a:rPr lang="en-US" sz="1446" baseline="0" b="0" i="0" dirty="0" spc="0">
                <a:latin typeface="標楷體" pitchFamily="0" charset="1"/>
              </a:rPr>
              <a:t>:</a:t>
            </a:r>
          </a:p>
        </p:txBody>
      </p:sp>
      <p:sp>
        <p:nvSpPr>
          <p:cNvPr id="690" name="Rectangle 690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691" name="Rectangle 691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692" name="Rectangle 692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30</a:t>
            </a:r>
          </a:p>
        </p:txBody>
      </p:sp>
      <p:sp>
        <p:nvSpPr>
          <p:cNvPr id="693" name="Rectangle 693"/>
          <p:cNvSpPr/>
          <p:nvPr/>
        </p:nvSpPr>
        <p:spPr>
          <a:xfrm rot="0" flipH="0" flipV="0">
            <a:off x="1234439" y="5999225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合適照明</a:t>
            </a:r>
          </a:p>
        </p:txBody>
      </p:sp>
      <p:sp>
        <p:nvSpPr>
          <p:cNvPr id="694" name="Rectangle 694"/>
          <p:cNvSpPr/>
          <p:nvPr/>
        </p:nvSpPr>
        <p:spPr>
          <a:xfrm rot="0" flipH="0" flipV="0">
            <a:off x="1367789" y="6420610"/>
            <a:ext cx="4703086" cy="441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LED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燈初期因亮度不足及發熱高，初期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(1960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年代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)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，僅用</a:t>
            </a:r>
          </a:p>
          <a:p>
            <a:pPr marL="204977">
              <a:lnSpc>
                <a:spcPts val="1740"/>
              </a:lnSpc>
            </a:pP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於交通信號和交通標識等指示用途上。</a:t>
            </a:r>
          </a:p>
        </p:txBody>
      </p:sp>
      <p:sp>
        <p:nvSpPr>
          <p:cNvPr id="695" name="Rectangle 695"/>
          <p:cNvSpPr/>
          <p:nvPr/>
        </p:nvSpPr>
        <p:spPr>
          <a:xfrm rot="0" flipH="0" flipV="0">
            <a:off x="1367789" y="6996681"/>
            <a:ext cx="4977521" cy="4404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直到最近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LED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燈已具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90~150 lm/W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亮度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(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白熾燈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12~1</a:t>
            </a:r>
            <a:r>
              <a:rPr lang="en-US" sz="1446" baseline="0" b="0" i="0" dirty="0" spc="722">
                <a:solidFill>
                  <a:srgbClr val="0000FF"/>
                </a:solidFill>
                <a:latin typeface="標楷體" pitchFamily="0" charset="1"/>
              </a:rPr>
              <a:t>5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1m/W)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，</a:t>
            </a:r>
          </a:p>
          <a:p>
            <a:pPr marL="204977">
              <a:lnSpc>
                <a:spcPts val="1733"/>
              </a:lnSpc>
            </a:pP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已可在照明上使用。</a:t>
            </a:r>
          </a:p>
        </p:txBody>
      </p:sp>
      <p:sp>
        <p:nvSpPr>
          <p:cNvPr id="696" name="Rectangle 696"/>
          <p:cNvSpPr/>
          <p:nvPr/>
        </p:nvSpPr>
        <p:spPr>
          <a:xfrm rot="0" flipH="0" flipV="0">
            <a:off x="1367789" y="7571992"/>
            <a:ext cx="4703288" cy="4404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白光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LED</a:t>
            </a: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雖然亮度已提高，但均一性、演色性、長壽命等</a:t>
            </a:r>
          </a:p>
          <a:p>
            <a:pPr marL="204977">
              <a:lnSpc>
                <a:spcPts val="1733"/>
              </a:lnSpc>
            </a:pPr>
            <a:r>
              <a:rPr lang="en-US" sz="1446" baseline="0" b="0" i="0" dirty="0" spc="0">
                <a:solidFill>
                  <a:srgbClr val="0000FF"/>
                </a:solidFill>
                <a:latin typeface="標楷體" pitchFamily="0" charset="1"/>
              </a:rPr>
              <a:t>仍顯不足。</a:t>
            </a:r>
          </a:p>
        </p:txBody>
      </p:sp>
      <p:sp>
        <p:nvSpPr>
          <p:cNvPr id="697" name="Rectangle 697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98" name="Rectangle 698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699" name="Rectangle 699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0" name="Rectangle 700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1" name="Rectangle 701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2" name="Rectangle 702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3" name="Rectangle 703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4" name="Rectangle 704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5" name="Rectangle 705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6" name="Rectangle 706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7" name="Rectangle 707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08" name="Rectangle 708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09" name="Freeform 709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4" name="Picture 714"/>
          <p:cNvPicPr>
            <a:picLocks noChangeAspect="0" noChangeArrowheads="1"/>
          </p:cNvPicPr>
          <p:nvPr/>
        </p:nvPicPr>
        <p:blipFill>
          <a:blip r:embed="rId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7800" y="2229867"/>
            <a:ext cx="4628133" cy="2291333"/>
          </a:xfrm>
          <a:prstGeom prst="rect">
            <a:avLst/>
          </a:prstGeom>
          <a:noFill/>
          <a:extLst/>
        </p:spPr>
      </p:pic>
      <p:sp>
        <p:nvSpPr>
          <p:cNvPr id="715" name="Freeform 715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0" name="Picture 720"/>
          <p:cNvPicPr>
            <a:picLocks noChangeAspect="0" noChangeArrowheads="1"/>
          </p:cNvPicPr>
          <p:nvPr/>
        </p:nvPicPr>
        <p:blipFill>
          <a:blip r:embed="rId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3688" y="6688836"/>
            <a:ext cx="4883658" cy="2294382"/>
          </a:xfrm>
          <a:prstGeom prst="rect">
            <a:avLst/>
          </a:prstGeom>
          <a:noFill/>
          <a:extLst/>
        </p:spPr>
      </p:pic>
      <p:pic>
        <p:nvPicPr>
          <p:cNvPr id="721" name="Picture 721"/>
          <p:cNvPicPr>
            <a:picLocks noChangeAspect="0" noChangeArrowheads="1"/>
          </p:cNvPicPr>
          <p:nvPr/>
        </p:nvPicPr>
        <p:blipFill>
          <a:blip r:embed="rId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5761" y="6886956"/>
            <a:ext cx="332993" cy="266700"/>
          </a:xfrm>
          <a:prstGeom prst="rect">
            <a:avLst/>
          </a:prstGeom>
          <a:noFill/>
          <a:extLst/>
        </p:spPr>
      </p:pic>
      <p:sp>
        <p:nvSpPr>
          <p:cNvPr id="722" name="Freeform 722"/>
          <p:cNvSpPr/>
          <p:nvPr/>
        </p:nvSpPr>
        <p:spPr>
          <a:xfrm rot="0" flipH="0" flipV="0">
            <a:off x="1910333" y="6890766"/>
            <a:ext cx="324612" cy="259842"/>
          </a:xfrm>
          <a:custGeom>
            <a:pathLst>
              <a:path w="324612" h="259842">
                <a:moveTo>
                  <a:pt x="0" y="0"/>
                </a:moveTo>
                <a:lnTo>
                  <a:pt x="324612" y="0"/>
                </a:lnTo>
                <a:lnTo>
                  <a:pt x="324612" y="259842"/>
                </a:lnTo>
                <a:lnTo>
                  <a:pt x="0" y="259842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3" name="Picture 723"/>
          <p:cNvPicPr>
            <a:picLocks noChangeAspect="0" noChangeArrowheads="1"/>
          </p:cNvPicPr>
          <p:nvPr/>
        </p:nvPicPr>
        <p:blipFill>
          <a:blip r:embed="rId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26870" y="7440168"/>
            <a:ext cx="4398264" cy="461772"/>
          </a:xfrm>
          <a:prstGeom prst="rect">
            <a:avLst/>
          </a:prstGeom>
          <a:noFill/>
          <a:extLst/>
        </p:spPr>
      </p:pic>
      <p:sp>
        <p:nvSpPr>
          <p:cNvPr id="724" name="Freeform 724"/>
          <p:cNvSpPr/>
          <p:nvPr/>
        </p:nvSpPr>
        <p:spPr>
          <a:xfrm rot="0" flipH="0" flipV="0">
            <a:off x="1632966" y="7443217"/>
            <a:ext cx="4389120" cy="455676"/>
          </a:xfrm>
          <a:custGeom>
            <a:pathLst>
              <a:path w="4389120" h="455676">
                <a:moveTo>
                  <a:pt x="0" y="0"/>
                </a:moveTo>
                <a:lnTo>
                  <a:pt x="4389120" y="0"/>
                </a:lnTo>
                <a:lnTo>
                  <a:pt x="4389120" y="455676"/>
                </a:lnTo>
                <a:lnTo>
                  <a:pt x="0" y="455676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Rectangle 726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16</a:t>
            </a:r>
          </a:p>
        </p:txBody>
      </p:sp>
      <p:sp>
        <p:nvSpPr>
          <p:cNvPr id="727" name="Rectangle 727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728" name="Rectangle 728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729" name="Rectangle 729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31</a:t>
            </a:r>
          </a:p>
        </p:txBody>
      </p:sp>
      <p:sp>
        <p:nvSpPr>
          <p:cNvPr id="730" name="Rectangle 730"/>
          <p:cNvSpPr/>
          <p:nvPr/>
        </p:nvSpPr>
        <p:spPr>
          <a:xfrm rot="0" flipH="0" flipV="0">
            <a:off x="1234439" y="1349501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合適照明</a:t>
            </a:r>
          </a:p>
        </p:txBody>
      </p:sp>
      <p:sp>
        <p:nvSpPr>
          <p:cNvPr id="731" name="Rectangle 731"/>
          <p:cNvSpPr/>
          <p:nvPr/>
        </p:nvSpPr>
        <p:spPr>
          <a:xfrm rot="0" flipH="0" flipV="0">
            <a:off x="1234439" y="1770886"/>
            <a:ext cx="4773847" cy="4411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例：辦公區域採用</a:t>
            </a:r>
            <a:r>
              <a:rPr lang="en-US" sz="1446" baseline="0" b="0" i="0" dirty="0" spc="0">
                <a:latin typeface="標楷體" pitchFamily="0" charset="1"/>
              </a:rPr>
              <a:t>T-BAR</a:t>
            </a:r>
            <a:r>
              <a:rPr lang="en-US" sz="1446" baseline="0" b="0" i="0" dirty="0" spc="0">
                <a:latin typeface="標楷體" pitchFamily="0" charset="1"/>
              </a:rPr>
              <a:t>燈具照明，</a:t>
            </a:r>
            <a:r>
              <a:rPr lang="en-US" sz="1446" baseline="0" b="0" i="0" dirty="0" spc="0">
                <a:latin typeface="標楷體" pitchFamily="0" charset="1"/>
              </a:rPr>
              <a:t>1</a:t>
            </a:r>
            <a:r>
              <a:rPr lang="en-US" sz="1446" baseline="0" b="0" i="0" dirty="0" spc="0">
                <a:latin typeface="標楷體" pitchFamily="0" charset="1"/>
              </a:rPr>
              <a:t>坪配置</a:t>
            </a:r>
            <a:r>
              <a:rPr lang="en-US" sz="1446" baseline="0" b="0" i="0" dirty="0" spc="0">
                <a:latin typeface="標楷體" pitchFamily="0" charset="1"/>
              </a:rPr>
              <a:t>20W-4 </a:t>
            </a:r>
            <a:r>
              <a:rPr lang="en-US" sz="1446" baseline="0" b="0" i="0" dirty="0" spc="0">
                <a:latin typeface="標楷體" pitchFamily="0" charset="1"/>
              </a:rPr>
              <a:t>日光燈一</a:t>
            </a:r>
          </a:p>
          <a:p>
            <a:pPr marL="204999">
              <a:lnSpc>
                <a:spcPts val="1740"/>
              </a:lnSpc>
            </a:pPr>
            <a:r>
              <a:rPr lang="en-US" sz="1446" baseline="0" b="0" i="0" dirty="0" spc="0">
                <a:latin typeface="標楷體" pitchFamily="0" charset="1"/>
              </a:rPr>
              <a:t>組，傳統與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T5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燈具</a:t>
            </a:r>
            <a:r>
              <a:rPr lang="en-US" sz="1446" baseline="0" b="0" i="0" dirty="0" spc="0">
                <a:latin typeface="標楷體" pitchFamily="0" charset="1"/>
              </a:rPr>
              <a:t>之比較。</a:t>
            </a:r>
          </a:p>
        </p:txBody>
      </p:sp>
      <p:sp>
        <p:nvSpPr>
          <p:cNvPr id="732" name="Rectangle 732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733" name="Rectangle 733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734" name="Rectangle 734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32</a:t>
            </a:r>
          </a:p>
        </p:txBody>
      </p:sp>
      <p:sp>
        <p:nvSpPr>
          <p:cNvPr id="735" name="Rectangle 735"/>
          <p:cNvSpPr/>
          <p:nvPr/>
        </p:nvSpPr>
        <p:spPr>
          <a:xfrm rot="0" flipH="0" flipV="0">
            <a:off x="1234439" y="5999225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功因補償</a:t>
            </a:r>
          </a:p>
        </p:txBody>
      </p:sp>
      <p:sp>
        <p:nvSpPr>
          <p:cNvPr id="736" name="Rectangle 73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37" name="Rectangle 73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38" name="Rectangle 73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39" name="Rectangle 73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0" name="Rectangle 74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1" name="Rectangle 74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2" name="Rectangle 74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3" name="Rectangle 74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4" name="Rectangle 74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5" name="Rectangle 74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6" name="Rectangle 74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47" name="Rectangle 74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48" name="Freeform 748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3" name="Picture 753"/>
          <p:cNvPicPr>
            <a:picLocks noChangeAspect="0" noChangeArrowheads="1"/>
          </p:cNvPicPr>
          <p:nvPr/>
        </p:nvPicPr>
        <p:blipFill>
          <a:blip r:embed="rId7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408" y="2078736"/>
            <a:ext cx="4853178" cy="2379726"/>
          </a:xfrm>
          <a:prstGeom prst="rect">
            <a:avLst/>
          </a:prstGeom>
          <a:noFill/>
          <a:extLst/>
        </p:spPr>
      </p:pic>
      <p:pic>
        <p:nvPicPr>
          <p:cNvPr id="754" name="Picture 754"/>
          <p:cNvPicPr>
            <a:picLocks noChangeAspect="0" noChangeArrowheads="1"/>
          </p:cNvPicPr>
          <p:nvPr/>
        </p:nvPicPr>
        <p:blipFill>
          <a:blip r:embed="rId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00321" y="2494789"/>
            <a:ext cx="2120645" cy="1539239"/>
          </a:xfrm>
          <a:prstGeom prst="rect">
            <a:avLst/>
          </a:prstGeom>
          <a:noFill/>
          <a:extLst/>
        </p:spPr>
      </p:pic>
      <p:sp>
        <p:nvSpPr>
          <p:cNvPr id="755" name="Freeform 755"/>
          <p:cNvSpPr/>
          <p:nvPr/>
        </p:nvSpPr>
        <p:spPr>
          <a:xfrm rot="0" flipH="0" flipV="0">
            <a:off x="4104132" y="2500884"/>
            <a:ext cx="2113026" cy="1528572"/>
          </a:xfrm>
          <a:custGeom>
            <a:pathLst>
              <a:path w="2113026" h="1528572">
                <a:moveTo>
                  <a:pt x="0" y="0"/>
                </a:moveTo>
                <a:lnTo>
                  <a:pt x="2113026" y="0"/>
                </a:lnTo>
                <a:lnTo>
                  <a:pt x="2113026" y="1528572"/>
                </a:lnTo>
                <a:lnTo>
                  <a:pt x="0" y="1528572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 rot="0" flipH="0" flipV="0">
            <a:off x="2683764" y="6611113"/>
            <a:ext cx="266700" cy="8382"/>
          </a:xfrm>
          <a:custGeom>
            <a:pathLst>
              <a:path w="266700" h="8382">
                <a:moveTo>
                  <a:pt x="0" y="8382"/>
                </a:moveTo>
                <a:lnTo>
                  <a:pt x="266700" y="8382"/>
                </a:lnTo>
                <a:lnTo>
                  <a:pt x="266700" y="0"/>
                </a:lnTo>
                <a:lnTo>
                  <a:pt x="0" y="0"/>
                </a:lnTo>
                <a:lnTo>
                  <a:pt x="0" y="8382"/>
                </a:lnTo>
                <a:close/>
              </a:path>
            </a:pathLst>
          </a:custGeom>
          <a:solidFill>
            <a:srgbClr val="0000CC">
              <a:alpha val="100000"/>
            </a:srgbClr>
          </a:solidFill>
          <a:ln w="35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2" name="Picture 762"/>
          <p:cNvPicPr>
            <a:picLocks noChangeAspect="0" noChangeArrowheads="1"/>
          </p:cNvPicPr>
          <p:nvPr/>
        </p:nvPicPr>
        <p:blipFill>
          <a:blip r:embed="rId7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8269" y="8378952"/>
            <a:ext cx="2058161" cy="237743"/>
          </a:xfrm>
          <a:prstGeom prst="rect">
            <a:avLst/>
          </a:prstGeom>
          <a:noFill/>
          <a:extLst/>
        </p:spPr>
      </p:pic>
      <p:sp>
        <p:nvSpPr>
          <p:cNvPr id="763" name="Freeform 763"/>
          <p:cNvSpPr/>
          <p:nvPr/>
        </p:nvSpPr>
        <p:spPr>
          <a:xfrm rot="0" flipH="0" flipV="0">
            <a:off x="1405127" y="8385811"/>
            <a:ext cx="2048256" cy="228600"/>
          </a:xfrm>
          <a:custGeom>
            <a:pathLst>
              <a:path w="2048256" h="228600">
                <a:moveTo>
                  <a:pt x="0" y="0"/>
                </a:moveTo>
                <a:lnTo>
                  <a:pt x="2048256" y="0"/>
                </a:lnTo>
                <a:lnTo>
                  <a:pt x="2048256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4" name="Picture 764"/>
          <p:cNvPicPr>
            <a:picLocks noChangeAspect="0" noChangeArrowheads="1"/>
          </p:cNvPicPr>
          <p:nvPr/>
        </p:nvPicPr>
        <p:blipFill>
          <a:blip r:embed="rId7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797" y="7892796"/>
            <a:ext cx="4760214" cy="400050"/>
          </a:xfrm>
          <a:prstGeom prst="rect">
            <a:avLst/>
          </a:prstGeom>
          <a:noFill/>
          <a:extLst/>
        </p:spPr>
      </p:pic>
      <p:sp>
        <p:nvSpPr>
          <p:cNvPr id="765" name="Freeform 765"/>
          <p:cNvSpPr/>
          <p:nvPr/>
        </p:nvSpPr>
        <p:spPr>
          <a:xfrm rot="0" flipH="0" flipV="0">
            <a:off x="1437894" y="7898893"/>
            <a:ext cx="4746497" cy="389382"/>
          </a:xfrm>
          <a:custGeom>
            <a:pathLst>
              <a:path w="4746497" h="389382">
                <a:moveTo>
                  <a:pt x="0" y="0"/>
                </a:moveTo>
                <a:lnTo>
                  <a:pt x="4746497" y="0"/>
                </a:lnTo>
                <a:lnTo>
                  <a:pt x="4746497" y="389382"/>
                </a:lnTo>
                <a:lnTo>
                  <a:pt x="0" y="389382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6" name="Picture 766"/>
          <p:cNvPicPr>
            <a:picLocks noChangeAspect="0" noChangeArrowheads="1"/>
          </p:cNvPicPr>
          <p:nvPr/>
        </p:nvPicPr>
        <p:blipFill>
          <a:blip r:embed="rId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8269" y="8707374"/>
            <a:ext cx="3849623" cy="266700"/>
          </a:xfrm>
          <a:prstGeom prst="rect">
            <a:avLst/>
          </a:prstGeom>
          <a:noFill/>
          <a:extLst/>
        </p:spPr>
      </p:pic>
      <p:sp>
        <p:nvSpPr>
          <p:cNvPr id="767" name="Freeform 767"/>
          <p:cNvSpPr/>
          <p:nvPr/>
        </p:nvSpPr>
        <p:spPr>
          <a:xfrm rot="0" flipH="0" flipV="0">
            <a:off x="1405127" y="8711184"/>
            <a:ext cx="3836671" cy="260604"/>
          </a:xfrm>
          <a:custGeom>
            <a:pathLst>
              <a:path w="3836671" h="260604">
                <a:moveTo>
                  <a:pt x="0" y="0"/>
                </a:moveTo>
                <a:lnTo>
                  <a:pt x="3836671" y="0"/>
                </a:lnTo>
                <a:lnTo>
                  <a:pt x="3836671" y="260604"/>
                </a:lnTo>
                <a:lnTo>
                  <a:pt x="0" y="260604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Rectangle 769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17</a:t>
            </a:r>
          </a:p>
        </p:txBody>
      </p:sp>
      <p:sp>
        <p:nvSpPr>
          <p:cNvPr id="770" name="Rectangle 770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771" name="Rectangle 771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772" name="Rectangle 772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33</a:t>
            </a:r>
          </a:p>
        </p:txBody>
      </p:sp>
      <p:sp>
        <p:nvSpPr>
          <p:cNvPr id="773" name="Rectangle 773"/>
          <p:cNvSpPr/>
          <p:nvPr/>
        </p:nvSpPr>
        <p:spPr>
          <a:xfrm rot="0" flipH="0" flipV="0">
            <a:off x="1234439" y="1320544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功因補償</a:t>
            </a:r>
          </a:p>
        </p:txBody>
      </p:sp>
      <p:sp>
        <p:nvSpPr>
          <p:cNvPr id="774" name="Rectangle 774"/>
          <p:cNvSpPr/>
          <p:nvPr/>
        </p:nvSpPr>
        <p:spPr>
          <a:xfrm rot="0" flipH="0" flipV="0">
            <a:off x="1280160" y="1812796"/>
            <a:ext cx="1468364" cy="2201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自動功因調整器：</a:t>
            </a:r>
          </a:p>
        </p:txBody>
      </p:sp>
      <p:sp>
        <p:nvSpPr>
          <p:cNvPr id="775" name="Rectangle 775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776" name="Rectangle 776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777" name="Rectangle 777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34</a:t>
            </a:r>
          </a:p>
        </p:txBody>
      </p:sp>
      <p:sp>
        <p:nvSpPr>
          <p:cNvPr id="778" name="Rectangle 778"/>
          <p:cNvSpPr/>
          <p:nvPr/>
        </p:nvSpPr>
        <p:spPr>
          <a:xfrm rot="0" flipH="0" flipV="0">
            <a:off x="1234439" y="5969507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功因補償</a:t>
            </a:r>
          </a:p>
        </p:txBody>
      </p:sp>
      <p:sp>
        <p:nvSpPr>
          <p:cNvPr id="779" name="Rectangle 779"/>
          <p:cNvSpPr/>
          <p:nvPr/>
        </p:nvSpPr>
        <p:spPr>
          <a:xfrm rot="0" flipH="0" flipV="0">
            <a:off x="1234439" y="6400036"/>
            <a:ext cx="4915468" cy="531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功率因素改善至</a:t>
            </a:r>
            <a:r>
              <a:rPr lang="en-US" sz="1398" baseline="0" b="0" i="0" dirty="0" spc="0">
                <a:ln w="3556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95%</a:t>
            </a:r>
            <a:r>
              <a:rPr lang="en-US" sz="1398" baseline="0" b="0" i="0" dirty="0" spc="0">
                <a:latin typeface="標楷體" pitchFamily="0" charset="1"/>
              </a:rPr>
              <a:t>以上，除有電費折扣外亦可減少線路損失</a:t>
            </a:r>
          </a:p>
          <a:p>
            <a:pPr marL="0">
              <a:lnSpc>
                <a:spcPts val="2508"/>
              </a:lnSpc>
            </a:pPr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進相電容器宜裝置於低壓側，且愈接近負載端越能減少線</a:t>
            </a:r>
          </a:p>
        </p:txBody>
      </p:sp>
      <p:sp>
        <p:nvSpPr>
          <p:cNvPr id="780" name="Rectangle 780"/>
          <p:cNvSpPr/>
          <p:nvPr/>
        </p:nvSpPr>
        <p:spPr>
          <a:xfrm rot="0" flipH="0" flipV="0">
            <a:off x="1234439" y="6910569"/>
            <a:ext cx="4470572" cy="5306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4977"/>
            <a:r>
              <a:rPr lang="en-US" sz="1398" baseline="0" b="0" i="0" dirty="0" spc="0">
                <a:latin typeface="標楷體" pitchFamily="0" charset="1"/>
              </a:rPr>
              <a:t>路損失</a:t>
            </a:r>
          </a:p>
          <a:p>
            <a:pPr marL="0">
              <a:lnSpc>
                <a:spcPts val="2502"/>
              </a:lnSpc>
            </a:pPr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選用具有節能效益之設備：如省能變壓器，變頻式馬達</a:t>
            </a:r>
          </a:p>
        </p:txBody>
      </p:sp>
      <p:sp>
        <p:nvSpPr>
          <p:cNvPr id="781" name="Rectangle 781"/>
          <p:cNvSpPr/>
          <p:nvPr/>
        </p:nvSpPr>
        <p:spPr>
          <a:xfrm rot="0" flipH="0" flipV="0">
            <a:off x="1234439" y="7546847"/>
            <a:ext cx="4915361" cy="531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有節能標章之冷氣機、電冰箱、除濕機及乾衣機等產品</a:t>
            </a:r>
          </a:p>
          <a:p>
            <a:pPr marL="0">
              <a:lnSpc>
                <a:spcPts val="2508"/>
              </a:lnSpc>
            </a:pPr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選擇負載中心點配電方式；選擇適合的配電電壓</a:t>
            </a:r>
            <a:r>
              <a:rPr lang="en-US" sz="1398" baseline="0" b="0" i="0" dirty="0" spc="0">
                <a:latin typeface="標楷體" pitchFamily="0" charset="1"/>
              </a:rPr>
              <a:t>(</a:t>
            </a:r>
            <a:r>
              <a:rPr lang="en-US" sz="1398" baseline="0" b="0" i="0" dirty="0" spc="0">
                <a:latin typeface="標楷體" pitchFamily="0" charset="1"/>
              </a:rPr>
              <a:t>如照明採用</a:t>
            </a:r>
          </a:p>
        </p:txBody>
      </p:sp>
      <p:sp>
        <p:nvSpPr>
          <p:cNvPr id="782" name="Rectangle 782"/>
          <p:cNvSpPr/>
          <p:nvPr/>
        </p:nvSpPr>
        <p:spPr>
          <a:xfrm rot="0" flipH="0" flipV="0">
            <a:off x="1234439" y="8057379"/>
            <a:ext cx="2160983" cy="530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4977"/>
            <a:r>
              <a:rPr lang="en-US" sz="1398" baseline="0" b="0" i="0" dirty="0" spc="0">
                <a:latin typeface="標楷體" pitchFamily="0" charset="1"/>
              </a:rPr>
              <a:t>220</a:t>
            </a:r>
            <a:r>
              <a:rPr lang="en-US" sz="1398" baseline="0" b="0" i="0" dirty="0" spc="0">
                <a:latin typeface="標楷體" pitchFamily="0" charset="1"/>
              </a:rPr>
              <a:t>伏取代</a:t>
            </a:r>
            <a:r>
              <a:rPr lang="en-US" sz="1398" baseline="0" b="0" i="0" dirty="0" spc="0">
                <a:latin typeface="標楷體" pitchFamily="0" charset="1"/>
              </a:rPr>
              <a:t>110</a:t>
            </a:r>
            <a:r>
              <a:rPr lang="en-US" sz="1398" baseline="0" b="0" i="0" dirty="0" spc="0">
                <a:latin typeface="標楷體" pitchFamily="0" charset="1"/>
              </a:rPr>
              <a:t>伏</a:t>
            </a:r>
          </a:p>
          <a:p>
            <a:pPr marL="0">
              <a:lnSpc>
                <a:spcPts val="2502"/>
              </a:lnSpc>
            </a:pPr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冷氣採用</a:t>
            </a:r>
            <a:r>
              <a:rPr lang="en-US" sz="1398" baseline="0" b="0" i="0" dirty="0" spc="0">
                <a:latin typeface="標楷體" pitchFamily="0" charset="1"/>
              </a:rPr>
              <a:t>380</a:t>
            </a:r>
            <a:r>
              <a:rPr lang="en-US" sz="1398" baseline="0" b="0" i="0" dirty="0" spc="0">
                <a:latin typeface="標楷體" pitchFamily="0" charset="1"/>
              </a:rPr>
              <a:t>伏取代</a:t>
            </a:r>
            <a:r>
              <a:rPr lang="en-US" sz="1398" baseline="0" b="0" i="0" dirty="0" spc="0">
                <a:latin typeface="標楷體" pitchFamily="0" charset="1"/>
              </a:rPr>
              <a:t>220</a:t>
            </a:r>
            <a:r>
              <a:rPr lang="en-US" sz="1398" baseline="0" b="0" i="0" dirty="0" spc="0">
                <a:latin typeface="標楷體" pitchFamily="0" charset="1"/>
              </a:rPr>
              <a:t>伏</a:t>
            </a:r>
          </a:p>
        </p:txBody>
      </p:sp>
      <p:sp>
        <p:nvSpPr>
          <p:cNvPr id="783" name="Rectangle 783"/>
          <p:cNvSpPr/>
          <p:nvPr/>
        </p:nvSpPr>
        <p:spPr>
          <a:xfrm rot="0" flipH="0" flipV="0">
            <a:off x="1234439" y="8692895"/>
            <a:ext cx="3936994" cy="2128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atin typeface="標楷體" pitchFamily="0" charset="1"/>
              </a:rPr>
              <a:t>三相器具取代單相器具，以減少導線之線路損失</a:t>
            </a:r>
          </a:p>
        </p:txBody>
      </p:sp>
      <p:sp>
        <p:nvSpPr>
          <p:cNvPr id="784" name="Rectangle 784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85" name="Rectangle 785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86" name="Rectangle 786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87" name="Rectangle 787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88" name="Rectangle 788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89" name="Rectangle 789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0" name="Rectangle 790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1" name="Rectangle 791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2" name="Rectangle 792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3" name="Rectangle 793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4" name="Rectangle 794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795" name="Rectangle 795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96" name="Freeform 796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 rot="0" flipH="0" flipV="0">
            <a:off x="1851660" y="2361439"/>
            <a:ext cx="918210" cy="9143"/>
          </a:xfrm>
          <a:custGeom>
            <a:pathLst>
              <a:path w="918210" h="9143">
                <a:moveTo>
                  <a:pt x="0" y="9143"/>
                </a:moveTo>
                <a:lnTo>
                  <a:pt x="918210" y="9143"/>
                </a:lnTo>
                <a:lnTo>
                  <a:pt x="918210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CC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2" name="Picture 802"/>
          <p:cNvPicPr>
            <a:picLocks noChangeAspect="0" noChangeArrowheads="1"/>
          </p:cNvPicPr>
          <p:nvPr/>
        </p:nvPicPr>
        <p:blipFill>
          <a:blip r:embed="rId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8269" y="2690622"/>
            <a:ext cx="4498085" cy="304038"/>
          </a:xfrm>
          <a:prstGeom prst="rect">
            <a:avLst/>
          </a:prstGeom>
          <a:noFill/>
          <a:extLst/>
        </p:spPr>
      </p:pic>
      <p:sp>
        <p:nvSpPr>
          <p:cNvPr id="803" name="Freeform 803"/>
          <p:cNvSpPr/>
          <p:nvPr/>
        </p:nvSpPr>
        <p:spPr>
          <a:xfrm rot="0" flipH="0" flipV="0">
            <a:off x="1405127" y="2695957"/>
            <a:ext cx="4486656" cy="292608"/>
          </a:xfrm>
          <a:custGeom>
            <a:pathLst>
              <a:path w="4486656" h="292608">
                <a:moveTo>
                  <a:pt x="0" y="0"/>
                </a:moveTo>
                <a:lnTo>
                  <a:pt x="4486656" y="0"/>
                </a:lnTo>
                <a:lnTo>
                  <a:pt x="4486656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4" name="Picture 804"/>
          <p:cNvPicPr>
            <a:picLocks noChangeAspect="0" noChangeArrowheads="1"/>
          </p:cNvPicPr>
          <p:nvPr/>
        </p:nvPicPr>
        <p:blipFill>
          <a:blip r:embed="rId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797" y="3310128"/>
            <a:ext cx="4498085" cy="299465"/>
          </a:xfrm>
          <a:prstGeom prst="rect">
            <a:avLst/>
          </a:prstGeom>
          <a:noFill/>
          <a:extLst/>
        </p:spPr>
      </p:pic>
      <p:sp>
        <p:nvSpPr>
          <p:cNvPr id="805" name="Freeform 805"/>
          <p:cNvSpPr/>
          <p:nvPr/>
        </p:nvSpPr>
        <p:spPr>
          <a:xfrm rot="0" flipH="0" flipV="0">
            <a:off x="1437894" y="3313939"/>
            <a:ext cx="4486656" cy="292608"/>
          </a:xfrm>
          <a:custGeom>
            <a:pathLst>
              <a:path w="4486656" h="292608">
                <a:moveTo>
                  <a:pt x="0" y="0"/>
                </a:moveTo>
                <a:lnTo>
                  <a:pt x="4486656" y="0"/>
                </a:lnTo>
                <a:lnTo>
                  <a:pt x="4486656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6" name="Picture 806"/>
          <p:cNvPicPr>
            <a:picLocks noChangeAspect="0" noChangeArrowheads="1"/>
          </p:cNvPicPr>
          <p:nvPr/>
        </p:nvPicPr>
        <p:blipFill>
          <a:blip r:embed="rId8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797" y="4219957"/>
            <a:ext cx="4498085" cy="300227"/>
          </a:xfrm>
          <a:prstGeom prst="rect">
            <a:avLst/>
          </a:prstGeom>
          <a:noFill/>
          <a:extLst/>
        </p:spPr>
      </p:pic>
      <p:sp>
        <p:nvSpPr>
          <p:cNvPr id="807" name="Freeform 807"/>
          <p:cNvSpPr/>
          <p:nvPr/>
        </p:nvSpPr>
        <p:spPr>
          <a:xfrm rot="0" flipH="0" flipV="0">
            <a:off x="1437894" y="4224529"/>
            <a:ext cx="4486656" cy="292608"/>
          </a:xfrm>
          <a:custGeom>
            <a:pathLst>
              <a:path w="4486656" h="292608">
                <a:moveTo>
                  <a:pt x="0" y="0"/>
                </a:moveTo>
                <a:lnTo>
                  <a:pt x="4486656" y="0"/>
                </a:lnTo>
                <a:lnTo>
                  <a:pt x="4486656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3" name="Picture 813"/>
          <p:cNvPicPr>
            <a:picLocks noChangeAspect="0" noChangeArrowheads="1"/>
          </p:cNvPicPr>
          <p:nvPr/>
        </p:nvPicPr>
        <p:blipFill>
          <a:blip r:embed="rId8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22953" y="6400800"/>
            <a:ext cx="2239517" cy="1392936"/>
          </a:xfrm>
          <a:prstGeom prst="rect">
            <a:avLst/>
          </a:prstGeom>
          <a:noFill/>
          <a:extLst/>
        </p:spPr>
      </p:pic>
      <p:pic>
        <p:nvPicPr>
          <p:cNvPr id="814" name="Picture 814"/>
          <p:cNvPicPr>
            <a:picLocks noChangeAspect="0" noChangeArrowheads="1"/>
          </p:cNvPicPr>
          <p:nvPr/>
        </p:nvPicPr>
        <p:blipFill>
          <a:blip r:embed="rId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4282" y="6522720"/>
            <a:ext cx="2149601" cy="1235963"/>
          </a:xfrm>
          <a:prstGeom prst="rect">
            <a:avLst/>
          </a:prstGeom>
          <a:noFill/>
          <a:extLst/>
        </p:spPr>
      </p:pic>
      <p:pic>
        <p:nvPicPr>
          <p:cNvPr id="815" name="Picture 815"/>
          <p:cNvPicPr>
            <a:picLocks noChangeAspect="0" noChangeArrowheads="1"/>
          </p:cNvPicPr>
          <p:nvPr/>
        </p:nvPicPr>
        <p:blipFill>
          <a:blip r:embed="rId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7800" y="7834123"/>
            <a:ext cx="2195322" cy="1236725"/>
          </a:xfrm>
          <a:prstGeom prst="rect">
            <a:avLst/>
          </a:prstGeom>
          <a:noFill/>
          <a:extLst/>
        </p:spPr>
      </p:pic>
      <p:pic>
        <p:nvPicPr>
          <p:cNvPr id="816" name="Picture 816"/>
          <p:cNvPicPr>
            <a:picLocks noChangeAspect="0" noChangeArrowheads="1"/>
          </p:cNvPicPr>
          <p:nvPr/>
        </p:nvPicPr>
        <p:blipFill>
          <a:blip r:embed="rId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67911" y="7834123"/>
            <a:ext cx="2195322" cy="1245108"/>
          </a:xfrm>
          <a:prstGeom prst="rect">
            <a:avLst/>
          </a:prstGeom>
          <a:noFill/>
          <a:extLst/>
        </p:spPr>
      </p:pic>
      <p:sp>
        <p:nvSpPr>
          <p:cNvPr id="817" name="Freeform 817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Rectangle 818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18</a:t>
            </a:r>
          </a:p>
        </p:txBody>
      </p:sp>
      <p:sp>
        <p:nvSpPr>
          <p:cNvPr id="819" name="Rectangle 819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820" name="Rectangle 820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821" name="Rectangle 821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35</a:t>
            </a:r>
          </a:p>
        </p:txBody>
      </p:sp>
      <p:sp>
        <p:nvSpPr>
          <p:cNvPr id="822" name="Rectangle 822"/>
          <p:cNvSpPr/>
          <p:nvPr/>
        </p:nvSpPr>
        <p:spPr>
          <a:xfrm rot="0" flipH="0" flipV="0">
            <a:off x="1232153" y="1350263"/>
            <a:ext cx="258102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負載需量電能管理</a:t>
            </a:r>
          </a:p>
        </p:txBody>
      </p:sp>
      <p:sp>
        <p:nvSpPr>
          <p:cNvPr id="823" name="Rectangle 823"/>
          <p:cNvSpPr/>
          <p:nvPr/>
        </p:nvSpPr>
        <p:spPr>
          <a:xfrm rot="0" flipH="0" flipV="0">
            <a:off x="1280160" y="1812034"/>
            <a:ext cx="4795256" cy="550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針對既有之用電設備加以控制</a:t>
            </a:r>
          </a:p>
          <a:p>
            <a:pPr marL="0">
              <a:lnSpc>
                <a:spcPts val="2603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應用</a:t>
            </a:r>
            <a:r>
              <a:rPr lang="en-US" sz="1446" baseline="0" b="0" i="0" dirty="0" spc="0">
                <a:solidFill>
                  <a:srgbClr val="0000CC"/>
                </a:solidFill>
                <a:latin typeface="標楷體" pitchFamily="0" charset="1"/>
              </a:rPr>
              <a:t>需量控制器</a:t>
            </a:r>
            <a:r>
              <a:rPr lang="en-US" sz="1446" baseline="0" b="0" i="0" dirty="0" spc="0">
                <a:latin typeface="標楷體" pitchFamily="0" charset="1"/>
              </a:rPr>
              <a:t>抑制尖峰負載以使契約容量合理，以節約</a:t>
            </a:r>
          </a:p>
        </p:txBody>
      </p:sp>
      <p:sp>
        <p:nvSpPr>
          <p:cNvPr id="824" name="Rectangle 824"/>
          <p:cNvSpPr/>
          <p:nvPr/>
        </p:nvSpPr>
        <p:spPr>
          <a:xfrm rot="0" flipH="0" flipV="0">
            <a:off x="1280160" y="2362960"/>
            <a:ext cx="4520122" cy="550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4977"/>
            <a:r>
              <a:rPr lang="en-US" sz="1446" baseline="0" b="0" i="0" dirty="0" spc="0">
                <a:latin typeface="標楷體" pitchFamily="0" charset="1"/>
              </a:rPr>
              <a:t>電費支出以降低運轉成本</a:t>
            </a:r>
          </a:p>
          <a:p>
            <a:pPr marL="0">
              <a:lnSpc>
                <a:spcPts val="2603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一般對於空調負載佔用電比率</a:t>
            </a:r>
            <a:r>
              <a:rPr lang="en-US" sz="1446" baseline="0" b="0" i="0" dirty="0" spc="0">
                <a:latin typeface="標楷體" pitchFamily="0" charset="1"/>
              </a:rPr>
              <a:t>40%</a:t>
            </a:r>
            <a:r>
              <a:rPr lang="en-US" sz="1446" baseline="0" b="0" i="0" dirty="0" spc="0">
                <a:latin typeface="標楷體" pitchFamily="0" charset="1"/>
              </a:rPr>
              <a:t>以上之用電戶較適合</a:t>
            </a:r>
          </a:p>
        </p:txBody>
      </p:sp>
      <p:sp>
        <p:nvSpPr>
          <p:cNvPr id="825" name="Rectangle 825"/>
          <p:cNvSpPr/>
          <p:nvPr/>
        </p:nvSpPr>
        <p:spPr>
          <a:xfrm rot="0" flipH="0" flipV="0">
            <a:off x="1280160" y="3023614"/>
            <a:ext cx="4796028" cy="882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空調負載通常在每年</a:t>
            </a:r>
            <a:r>
              <a:rPr lang="en-US" sz="1446" baseline="0" b="0" i="0" dirty="0" spc="0">
                <a:latin typeface="標楷體" pitchFamily="0" charset="1"/>
              </a:rPr>
              <a:t>6</a:t>
            </a:r>
            <a:r>
              <a:rPr lang="en-US" sz="1446" baseline="0" b="0" i="0" dirty="0" spc="0">
                <a:latin typeface="標楷體" pitchFamily="0" charset="1"/>
              </a:rPr>
              <a:t>月</a:t>
            </a:r>
            <a:r>
              <a:rPr lang="en-US" sz="1446" baseline="0" b="0" i="0" dirty="0" spc="0">
                <a:latin typeface="標楷體" pitchFamily="0" charset="1"/>
              </a:rPr>
              <a:t>~10</a:t>
            </a:r>
            <a:r>
              <a:rPr lang="en-US" sz="1446" baseline="0" b="0" i="0" dirty="0" spc="0">
                <a:latin typeface="標楷體" pitchFamily="0" charset="1"/>
              </a:rPr>
              <a:t>月間其他月份使用率少</a:t>
            </a:r>
          </a:p>
          <a:p>
            <a:pPr marL="0">
              <a:lnSpc>
                <a:spcPts val="2609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導入電能管理裝置契約容量可降低</a:t>
            </a:r>
          </a:p>
          <a:p>
            <a:pPr marL="0">
              <a:lnSpc>
                <a:spcPts val="2604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夏季尖峰時段在不影響環境舒適度之原則下可自動調控負</a:t>
            </a:r>
          </a:p>
        </p:txBody>
      </p:sp>
      <p:sp>
        <p:nvSpPr>
          <p:cNvPr id="826" name="Rectangle 826"/>
          <p:cNvSpPr/>
          <p:nvPr/>
        </p:nvSpPr>
        <p:spPr>
          <a:xfrm rot="0" flipH="0" flipV="0">
            <a:off x="1280160" y="3904481"/>
            <a:ext cx="3179062" cy="575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4977"/>
            <a:r>
              <a:rPr lang="en-US" sz="1446" baseline="0" b="0" i="0" dirty="0" spc="0">
                <a:latin typeface="標楷體" pitchFamily="0" charset="1"/>
              </a:rPr>
              <a:t>載，可降低契約容量</a:t>
            </a:r>
            <a:r>
              <a:rPr lang="en-US" sz="1716" baseline="0" b="0" i="0" dirty="0" spc="0">
                <a:latin typeface="新細明體" pitchFamily="0" charset="1"/>
              </a:rPr>
              <a:t>，</a:t>
            </a:r>
            <a:r>
              <a:rPr lang="en-US" sz="1446" baseline="0" b="0" i="0" dirty="0" spc="0">
                <a:latin typeface="標楷體" pitchFamily="0" charset="1"/>
              </a:rPr>
              <a:t>減少超約受罰</a:t>
            </a:r>
          </a:p>
          <a:p>
            <a:pPr marL="0">
              <a:lnSpc>
                <a:spcPts val="2472"/>
              </a:lnSpc>
            </a:pPr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節省電費</a:t>
            </a:r>
            <a:r>
              <a:rPr lang="en-US" sz="1716" baseline="0" b="0" i="0" dirty="0" spc="0">
                <a:latin typeface="新細明體" pitchFamily="0" charset="1"/>
              </a:rPr>
              <a:t>，</a:t>
            </a:r>
            <a:r>
              <a:rPr lang="en-US" sz="1446" baseline="0" b="0" i="0" dirty="0" spc="0">
                <a:latin typeface="標楷體" pitchFamily="0" charset="1"/>
              </a:rPr>
              <a:t>節省電能？</a:t>
            </a:r>
          </a:p>
        </p:txBody>
      </p:sp>
      <p:sp>
        <p:nvSpPr>
          <p:cNvPr id="827" name="Rectangle 827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828" name="Rectangle 828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829" name="Rectangle 829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36</a:t>
            </a:r>
          </a:p>
        </p:txBody>
      </p:sp>
      <p:sp>
        <p:nvSpPr>
          <p:cNvPr id="830" name="Rectangle 830"/>
          <p:cNvSpPr/>
          <p:nvPr/>
        </p:nvSpPr>
        <p:spPr>
          <a:xfrm rot="0" flipH="0" flipV="0">
            <a:off x="1232153" y="5999987"/>
            <a:ext cx="258102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負載需量電能管理</a:t>
            </a:r>
          </a:p>
        </p:txBody>
      </p:sp>
      <p:sp>
        <p:nvSpPr>
          <p:cNvPr id="831" name="Rectangle 831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2" name="Rectangle 832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3" name="Rectangle 833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4" name="Rectangle 834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5" name="Rectangle 835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6" name="Rectangle 836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7" name="Rectangle 837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8" name="Rectangle 838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39" name="Rectangle 839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40" name="Rectangle 840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41" name="Rectangle 841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42" name="Rectangle 842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43" name="Freeform 843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8" name="Picture 848"/>
          <p:cNvPicPr>
            <a:picLocks noChangeAspect="0" noChangeArrowheads="1"/>
          </p:cNvPicPr>
          <p:nvPr/>
        </p:nvPicPr>
        <p:blipFill>
          <a:blip r:embed="rId8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4282" y="3061716"/>
            <a:ext cx="2284476" cy="1427225"/>
          </a:xfrm>
          <a:prstGeom prst="rect">
            <a:avLst/>
          </a:prstGeom>
          <a:noFill/>
          <a:extLst/>
        </p:spPr>
      </p:pic>
      <p:pic>
        <p:nvPicPr>
          <p:cNvPr id="849" name="Picture 849"/>
          <p:cNvPicPr>
            <a:picLocks noChangeAspect="0" noChangeArrowheads="1"/>
          </p:cNvPicPr>
          <p:nvPr/>
        </p:nvPicPr>
        <p:blipFill>
          <a:blip r:embed="rId8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6982" y="1792224"/>
            <a:ext cx="1975091" cy="1351788"/>
          </a:xfrm>
          <a:prstGeom prst="rect">
            <a:avLst/>
          </a:prstGeom>
          <a:noFill/>
          <a:extLst/>
        </p:spPr>
      </p:pic>
      <p:pic>
        <p:nvPicPr>
          <p:cNvPr id="850" name="Picture 850"/>
          <p:cNvPicPr>
            <a:picLocks noChangeAspect="0" noChangeArrowheads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57065" y="3184399"/>
            <a:ext cx="2194560" cy="1271016"/>
          </a:xfrm>
          <a:prstGeom prst="rect">
            <a:avLst/>
          </a:prstGeom>
          <a:noFill/>
          <a:extLst/>
        </p:spPr>
      </p:pic>
      <p:sp>
        <p:nvSpPr>
          <p:cNvPr id="851" name="Freeform 851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856"/>
          <p:cNvPicPr>
            <a:picLocks noChangeAspect="0" noChangeArrowheads="1"/>
          </p:cNvPicPr>
          <p:nvPr/>
        </p:nvPicPr>
        <p:blipFill>
          <a:blip r:embed="rId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4282" y="6496050"/>
            <a:ext cx="4436364" cy="2526792"/>
          </a:xfrm>
          <a:prstGeom prst="rect">
            <a:avLst/>
          </a:prstGeom>
          <a:noFill/>
          <a:extLst/>
        </p:spPr>
      </p:pic>
      <p:pic>
        <p:nvPicPr>
          <p:cNvPr id="857" name="Picture 857"/>
          <p:cNvPicPr>
            <a:picLocks noChangeAspect="0" noChangeArrowheads="1"/>
          </p:cNvPicPr>
          <p:nvPr/>
        </p:nvPicPr>
        <p:blipFill>
          <a:blip r:embed="rId8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7878" y="6854190"/>
            <a:ext cx="1634489" cy="432816"/>
          </a:xfrm>
          <a:prstGeom prst="rect">
            <a:avLst/>
          </a:prstGeom>
          <a:noFill/>
          <a:extLst/>
        </p:spPr>
      </p:pic>
      <p:sp>
        <p:nvSpPr>
          <p:cNvPr id="858" name="Freeform 858"/>
          <p:cNvSpPr/>
          <p:nvPr/>
        </p:nvSpPr>
        <p:spPr>
          <a:xfrm rot="0" flipH="0" flipV="0">
            <a:off x="4363211" y="6858000"/>
            <a:ext cx="1626108" cy="422910"/>
          </a:xfrm>
          <a:custGeom>
            <a:pathLst>
              <a:path w="1626108" h="422910">
                <a:moveTo>
                  <a:pt x="0" y="0"/>
                </a:moveTo>
                <a:lnTo>
                  <a:pt x="1626108" y="0"/>
                </a:lnTo>
                <a:lnTo>
                  <a:pt x="1626108" y="422910"/>
                </a:lnTo>
                <a:lnTo>
                  <a:pt x="0" y="42291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Rectangle 860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19</a:t>
            </a:r>
          </a:p>
        </p:txBody>
      </p:sp>
      <p:sp>
        <p:nvSpPr>
          <p:cNvPr id="861" name="Rectangle 861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862" name="Rectangle 862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863" name="Rectangle 863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37</a:t>
            </a:r>
          </a:p>
        </p:txBody>
      </p:sp>
      <p:sp>
        <p:nvSpPr>
          <p:cNvPr id="864" name="Rectangle 864"/>
          <p:cNvSpPr/>
          <p:nvPr/>
        </p:nvSpPr>
        <p:spPr>
          <a:xfrm rot="0" flipH="0" flipV="0">
            <a:off x="1144524" y="1361692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用電管理</a:t>
            </a:r>
          </a:p>
        </p:txBody>
      </p:sp>
      <p:sp>
        <p:nvSpPr>
          <p:cNvPr id="865" name="Rectangle 865"/>
          <p:cNvSpPr/>
          <p:nvPr/>
        </p:nvSpPr>
        <p:spPr>
          <a:xfrm rot="0" flipH="0" flipV="0">
            <a:off x="1367789" y="1853183"/>
            <a:ext cx="2419341" cy="544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6" baseline="0" b="0" i="0" dirty="0" spc="0">
                <a:latin typeface="標楷體" pitchFamily="0" charset="1"/>
              </a:rPr>
              <a:t>電源管理系統</a:t>
            </a:r>
          </a:p>
          <a:p>
            <a:pPr marL="0">
              <a:lnSpc>
                <a:spcPts val="2232"/>
              </a:lnSpc>
            </a:pPr>
            <a:r>
              <a:rPr lang="en-US" sz="1536" baseline="0" b="1" i="0" dirty="0" spc="0">
                <a:latin typeface="Arial" pitchFamily="0" charset="1"/>
              </a:rPr>
              <a:t>1</a:t>
            </a:r>
            <a:r>
              <a:rPr lang="en-US" sz="1536" baseline="0" b="1" i="0" dirty="0" spc="875">
                <a:latin typeface="Arial" pitchFamily="0" charset="1"/>
              </a:rPr>
              <a:t>.</a:t>
            </a:r>
            <a:r>
              <a:rPr lang="en-US" sz="1536" baseline="0" b="0" i="0" dirty="0" spc="0">
                <a:ln w="38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照明、飲水機及冷氣之電</a:t>
            </a:r>
          </a:p>
        </p:txBody>
      </p:sp>
      <p:sp>
        <p:nvSpPr>
          <p:cNvPr id="866" name="Rectangle 866"/>
          <p:cNvSpPr/>
          <p:nvPr/>
        </p:nvSpPr>
        <p:spPr>
          <a:xfrm rot="0" flipH="0" flipV="0">
            <a:off x="1367789" y="2395729"/>
            <a:ext cx="2223644" cy="517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3549"/>
            <a:r>
              <a:rPr lang="en-US" sz="1536" baseline="0" b="0" i="0" dirty="0" spc="0">
                <a:ln w="38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源管理</a:t>
            </a:r>
          </a:p>
          <a:p>
            <a:pPr marL="0">
              <a:lnSpc>
                <a:spcPts val="2232"/>
              </a:lnSpc>
            </a:pPr>
            <a:r>
              <a:rPr lang="en-US" sz="1536" baseline="0" b="1" i="0" dirty="0" spc="0">
                <a:latin typeface="Arial" pitchFamily="0" charset="1"/>
              </a:rPr>
              <a:t>2</a:t>
            </a:r>
            <a:r>
              <a:rPr lang="en-US" sz="1536" baseline="0" b="1" i="0" dirty="0" spc="875">
                <a:latin typeface="Arial" pitchFamily="0" charset="1"/>
              </a:rPr>
              <a:t>.</a:t>
            </a:r>
            <a:r>
              <a:rPr lang="en-US" sz="1536" baseline="0" b="0" i="0" dirty="0" spc="0">
                <a:ln w="38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定時器控制、網路監控</a:t>
            </a:r>
          </a:p>
        </p:txBody>
      </p:sp>
      <p:sp>
        <p:nvSpPr>
          <p:cNvPr id="867" name="Rectangle 867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868" name="Rectangle 868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869" name="Rectangle 869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38</a:t>
            </a:r>
          </a:p>
        </p:txBody>
      </p:sp>
      <p:sp>
        <p:nvSpPr>
          <p:cNvPr id="870" name="Rectangle 870"/>
          <p:cNvSpPr/>
          <p:nvPr/>
        </p:nvSpPr>
        <p:spPr>
          <a:xfrm rot="0" flipH="0" flipV="0">
            <a:off x="1232153" y="5999225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871" name="Rectangle 871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2" name="Rectangle 872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3" name="Rectangle 873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4" name="Rectangle 874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5" name="Rectangle 875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6" name="Rectangle 876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7" name="Rectangle 877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8" name="Rectangle 878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79" name="Rectangle 879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80" name="Rectangle 880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81" name="Rectangle 881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882" name="Rectangle 882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7" name="Freeform 137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spect="0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1619" y="6845808"/>
            <a:ext cx="4398264" cy="1770888"/>
          </a:xfrm>
          <a:prstGeom prst="rect">
            <a:avLst/>
          </a:prstGeom>
          <a:noFill/>
          <a:extLst/>
        </p:spPr>
      </p:pic>
      <p:sp>
        <p:nvSpPr>
          <p:cNvPr id="148" name="Freeform 148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9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51" name="Rectangle 151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52" name="Rectangle 152"/>
          <p:cNvSpPr/>
          <p:nvPr/>
        </p:nvSpPr>
        <p:spPr>
          <a:xfrm rot="0" flipH="0" flipV="0">
            <a:off x="6259829" y="4506743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</a:t>
            </a:r>
          </a:p>
        </p:txBody>
      </p:sp>
      <p:sp>
        <p:nvSpPr>
          <p:cNvPr id="153" name="Rectangle 153"/>
          <p:cNvSpPr/>
          <p:nvPr/>
        </p:nvSpPr>
        <p:spPr>
          <a:xfrm rot="0" flipH="0" flipV="0">
            <a:off x="1134617" y="1350263"/>
            <a:ext cx="826008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</a:p>
        </p:txBody>
      </p:sp>
      <p:sp>
        <p:nvSpPr>
          <p:cNvPr id="154" name="Rectangle 154"/>
          <p:cNvSpPr/>
          <p:nvPr/>
        </p:nvSpPr>
        <p:spPr>
          <a:xfrm rot="0" flipH="0" flipV="0">
            <a:off x="1947672" y="2097785"/>
            <a:ext cx="1443989" cy="1139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國內電力系統</a:t>
            </a:r>
          </a:p>
          <a:p>
            <a:pPr marL="0">
              <a:lnSpc>
                <a:spcPts val="2340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電力設備</a:t>
            </a:r>
          </a:p>
          <a:p>
            <a:pPr marL="0">
              <a:lnSpc>
                <a:spcPts val="2345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電源種類</a:t>
            </a:r>
          </a:p>
          <a:p>
            <a:pPr marL="0">
              <a:lnSpc>
                <a:spcPts val="2340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保護設備</a:t>
            </a:r>
          </a:p>
        </p:txBody>
      </p:sp>
      <p:sp>
        <p:nvSpPr>
          <p:cNvPr id="155" name="Rectangle 155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56" name="Rectangle 156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57" name="Rectangle 157"/>
          <p:cNvSpPr/>
          <p:nvPr/>
        </p:nvSpPr>
        <p:spPr>
          <a:xfrm rot="0" flipH="0" flipV="0">
            <a:off x="6259829" y="9156467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</a:t>
            </a:r>
          </a:p>
        </p:txBody>
      </p:sp>
      <p:sp>
        <p:nvSpPr>
          <p:cNvPr id="158" name="Rectangle 158"/>
          <p:cNvSpPr/>
          <p:nvPr/>
        </p:nvSpPr>
        <p:spPr>
          <a:xfrm rot="0" flipH="0" flipV="0">
            <a:off x="1200150" y="5973467"/>
            <a:ext cx="2135891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國內電力系統</a:t>
            </a:r>
          </a:p>
        </p:txBody>
      </p:sp>
      <p:sp>
        <p:nvSpPr>
          <p:cNvPr id="159" name="Rectangle 159"/>
          <p:cNvSpPr/>
          <p:nvPr/>
        </p:nvSpPr>
        <p:spPr>
          <a:xfrm rot="0" flipH="0" flipV="0">
            <a:off x="1280160" y="6585201"/>
            <a:ext cx="1284722" cy="2201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國內電力系統：</a:t>
            </a:r>
          </a:p>
        </p:txBody>
      </p:sp>
      <p:sp>
        <p:nvSpPr>
          <p:cNvPr id="160" name="Rectangle 160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1" name="Rectangle 161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2" name="Rectangle 162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3" name="Rectangle 163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4" name="Rectangle 164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5" name="Rectangle 165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6" name="Rectangle 166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7" name="Rectangle 167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8" name="Rectangle 168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69" name="Rectangle 169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70" name="Rectangle 170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71" name="Rectangle 171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83" name="Freeform 883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8" name="Picture 888"/>
          <p:cNvPicPr>
            <a:picLocks noChangeAspect="0" noChangeArrowheads="1"/>
          </p:cNvPicPr>
          <p:nvPr/>
        </p:nvPicPr>
        <p:blipFill>
          <a:blip r:embed="rId8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4533" y="1845564"/>
            <a:ext cx="5019294" cy="2527554"/>
          </a:xfrm>
          <a:prstGeom prst="rect">
            <a:avLst/>
          </a:prstGeom>
          <a:noFill/>
          <a:extLst/>
        </p:spPr>
      </p:pic>
      <p:pic>
        <p:nvPicPr>
          <p:cNvPr id="889" name="Picture 889"/>
          <p:cNvPicPr>
            <a:picLocks noChangeAspect="0" noChangeArrowheads="1"/>
          </p:cNvPicPr>
          <p:nvPr/>
        </p:nvPicPr>
        <p:blipFill>
          <a:blip r:embed="rId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3754" y="3114295"/>
            <a:ext cx="495300" cy="1048511"/>
          </a:xfrm>
          <a:prstGeom prst="rect">
            <a:avLst/>
          </a:prstGeom>
          <a:noFill/>
          <a:extLst/>
        </p:spPr>
      </p:pic>
      <p:sp>
        <p:nvSpPr>
          <p:cNvPr id="890" name="Freeform 890"/>
          <p:cNvSpPr/>
          <p:nvPr/>
        </p:nvSpPr>
        <p:spPr>
          <a:xfrm rot="0" flipH="0" flipV="0">
            <a:off x="2608326" y="3118867"/>
            <a:ext cx="486918" cy="1040130"/>
          </a:xfrm>
          <a:custGeom>
            <a:pathLst>
              <a:path w="486918" h="1040130">
                <a:moveTo>
                  <a:pt x="0" y="0"/>
                </a:moveTo>
                <a:lnTo>
                  <a:pt x="486918" y="0"/>
                </a:lnTo>
                <a:lnTo>
                  <a:pt x="486918" y="1040130"/>
                </a:lnTo>
                <a:lnTo>
                  <a:pt x="0" y="104013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6" name="Picture 896"/>
          <p:cNvPicPr>
            <a:picLocks noChangeAspect="0" noChangeArrowheads="1"/>
          </p:cNvPicPr>
          <p:nvPr/>
        </p:nvPicPr>
        <p:blipFill>
          <a:blip r:embed="rId8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4282" y="6522721"/>
            <a:ext cx="4792979" cy="2540507"/>
          </a:xfrm>
          <a:prstGeom prst="rect">
            <a:avLst/>
          </a:prstGeom>
          <a:noFill/>
          <a:extLst/>
        </p:spPr>
      </p:pic>
      <p:sp>
        <p:nvSpPr>
          <p:cNvPr id="897" name="Freeform 897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Rectangle 898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20</a:t>
            </a:r>
          </a:p>
        </p:txBody>
      </p:sp>
      <p:sp>
        <p:nvSpPr>
          <p:cNvPr id="899" name="Rectangle 899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00" name="Rectangle 900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01" name="Rectangle 901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39</a:t>
            </a:r>
          </a:p>
        </p:txBody>
      </p:sp>
      <p:sp>
        <p:nvSpPr>
          <p:cNvPr id="902" name="Rectangle 902"/>
          <p:cNvSpPr/>
          <p:nvPr/>
        </p:nvSpPr>
        <p:spPr>
          <a:xfrm rot="0" flipH="0" flipV="0">
            <a:off x="1232153" y="1349501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03" name="Rectangle 903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04" name="Rectangle 904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05" name="Rectangle 905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40</a:t>
            </a:r>
          </a:p>
        </p:txBody>
      </p:sp>
      <p:sp>
        <p:nvSpPr>
          <p:cNvPr id="906" name="Rectangle 906"/>
          <p:cNvSpPr/>
          <p:nvPr/>
        </p:nvSpPr>
        <p:spPr>
          <a:xfrm rot="0" flipH="0" flipV="0">
            <a:off x="1232153" y="5999225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07" name="Rectangle 907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08" name="Rectangle 908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09" name="Rectangle 909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0" name="Rectangle 910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1" name="Rectangle 911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2" name="Rectangle 912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3" name="Rectangle 913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4" name="Rectangle 914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5" name="Rectangle 915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6" name="Rectangle 916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7" name="Rectangle 917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18" name="Rectangle 918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19" name="Freeform 919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4" name="Picture 924"/>
          <p:cNvPicPr>
            <a:picLocks noChangeAspect="0" noChangeArrowheads="1"/>
          </p:cNvPicPr>
          <p:nvPr/>
        </p:nvPicPr>
        <p:blipFill>
          <a:blip r:embed="rId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9716" y="1833373"/>
            <a:ext cx="3539490" cy="2586227"/>
          </a:xfrm>
          <a:prstGeom prst="rect">
            <a:avLst/>
          </a:prstGeom>
          <a:noFill/>
          <a:extLst/>
        </p:spPr>
      </p:pic>
      <p:pic>
        <p:nvPicPr>
          <p:cNvPr id="925" name="Picture 925"/>
          <p:cNvPicPr>
            <a:picLocks noChangeAspect="0" noChangeArrowheads="1"/>
          </p:cNvPicPr>
          <p:nvPr/>
        </p:nvPicPr>
        <p:blipFill>
          <a:blip r:embed="rId9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6554" y="2852929"/>
            <a:ext cx="1085850" cy="856488"/>
          </a:xfrm>
          <a:prstGeom prst="rect">
            <a:avLst/>
          </a:prstGeom>
          <a:noFill/>
          <a:extLst/>
        </p:spPr>
      </p:pic>
      <p:sp>
        <p:nvSpPr>
          <p:cNvPr id="926" name="Freeform 926"/>
          <p:cNvSpPr/>
          <p:nvPr/>
        </p:nvSpPr>
        <p:spPr>
          <a:xfrm rot="0" flipH="0" flipV="0">
            <a:off x="2152650" y="2859024"/>
            <a:ext cx="1073658" cy="845058"/>
          </a:xfrm>
          <a:custGeom>
            <a:pathLst>
              <a:path w="1073658" h="845058">
                <a:moveTo>
                  <a:pt x="0" y="0"/>
                </a:moveTo>
                <a:lnTo>
                  <a:pt x="1073658" y="0"/>
                </a:lnTo>
                <a:lnTo>
                  <a:pt x="1073658" y="845058"/>
                </a:lnTo>
                <a:lnTo>
                  <a:pt x="0" y="84505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7" name="Picture 927"/>
          <p:cNvPicPr>
            <a:picLocks noChangeAspect="0" noChangeArrowheads="1"/>
          </p:cNvPicPr>
          <p:nvPr/>
        </p:nvPicPr>
        <p:blipFill>
          <a:blip r:embed="rId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56966" y="1908810"/>
            <a:ext cx="1895855" cy="762000"/>
          </a:xfrm>
          <a:prstGeom prst="rect">
            <a:avLst/>
          </a:prstGeom>
          <a:noFill/>
          <a:extLst/>
        </p:spPr>
      </p:pic>
      <p:sp>
        <p:nvSpPr>
          <p:cNvPr id="928" name="Freeform 928"/>
          <p:cNvSpPr/>
          <p:nvPr/>
        </p:nvSpPr>
        <p:spPr>
          <a:xfrm rot="0" flipH="0" flipV="0">
            <a:off x="3160776" y="1915669"/>
            <a:ext cx="1885950" cy="748284"/>
          </a:xfrm>
          <a:custGeom>
            <a:pathLst>
              <a:path w="1885950" h="748284">
                <a:moveTo>
                  <a:pt x="0" y="0"/>
                </a:moveTo>
                <a:lnTo>
                  <a:pt x="1885950" y="0"/>
                </a:lnTo>
                <a:lnTo>
                  <a:pt x="1885950" y="748284"/>
                </a:lnTo>
                <a:lnTo>
                  <a:pt x="0" y="748284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9" name="Picture 929"/>
          <p:cNvPicPr>
            <a:picLocks noChangeAspect="0" noChangeArrowheads="1"/>
          </p:cNvPicPr>
          <p:nvPr/>
        </p:nvPicPr>
        <p:blipFill>
          <a:blip r:embed="rId9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8509" y="2819400"/>
            <a:ext cx="1439417" cy="857250"/>
          </a:xfrm>
          <a:prstGeom prst="rect">
            <a:avLst/>
          </a:prstGeom>
          <a:noFill/>
          <a:extLst/>
        </p:spPr>
      </p:pic>
      <p:sp>
        <p:nvSpPr>
          <p:cNvPr id="930" name="Freeform 930"/>
          <p:cNvSpPr/>
          <p:nvPr/>
        </p:nvSpPr>
        <p:spPr>
          <a:xfrm rot="0" flipH="0" flipV="0">
            <a:off x="3323844" y="2826258"/>
            <a:ext cx="1430274" cy="845820"/>
          </a:xfrm>
          <a:custGeom>
            <a:pathLst>
              <a:path w="1430274" h="845820">
                <a:moveTo>
                  <a:pt x="0" y="0"/>
                </a:moveTo>
                <a:lnTo>
                  <a:pt x="1430274" y="0"/>
                </a:lnTo>
                <a:lnTo>
                  <a:pt x="1430274" y="845820"/>
                </a:lnTo>
                <a:lnTo>
                  <a:pt x="0" y="84582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6" name="Picture 936"/>
          <p:cNvPicPr>
            <a:picLocks noChangeAspect="0" noChangeArrowheads="1"/>
          </p:cNvPicPr>
          <p:nvPr/>
        </p:nvPicPr>
        <p:blipFill>
          <a:blip r:embed="rId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7800" y="6841999"/>
            <a:ext cx="4749546" cy="2221229"/>
          </a:xfrm>
          <a:prstGeom prst="rect">
            <a:avLst/>
          </a:prstGeom>
          <a:noFill/>
          <a:extLst/>
        </p:spPr>
      </p:pic>
      <p:pic>
        <p:nvPicPr>
          <p:cNvPr id="937" name="Picture 937"/>
          <p:cNvPicPr>
            <a:picLocks noChangeAspect="0" noChangeArrowheads="1"/>
          </p:cNvPicPr>
          <p:nvPr/>
        </p:nvPicPr>
        <p:blipFill>
          <a:blip r:embed="rId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8091" y="7926324"/>
            <a:ext cx="3259835" cy="461772"/>
          </a:xfrm>
          <a:prstGeom prst="rect">
            <a:avLst/>
          </a:prstGeom>
          <a:noFill/>
          <a:extLst/>
        </p:spPr>
      </p:pic>
      <p:sp>
        <p:nvSpPr>
          <p:cNvPr id="938" name="Freeform 938"/>
          <p:cNvSpPr/>
          <p:nvPr/>
        </p:nvSpPr>
        <p:spPr>
          <a:xfrm rot="0" flipH="0" flipV="0">
            <a:off x="1502663" y="7930896"/>
            <a:ext cx="3251454" cy="454914"/>
          </a:xfrm>
          <a:custGeom>
            <a:pathLst>
              <a:path w="3251454" h="454914">
                <a:moveTo>
                  <a:pt x="0" y="0"/>
                </a:moveTo>
                <a:lnTo>
                  <a:pt x="3251454" y="0"/>
                </a:lnTo>
                <a:lnTo>
                  <a:pt x="3251454" y="454914"/>
                </a:lnTo>
                <a:lnTo>
                  <a:pt x="0" y="454914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Rectangle 940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21</a:t>
            </a:r>
          </a:p>
        </p:txBody>
      </p:sp>
      <p:sp>
        <p:nvSpPr>
          <p:cNvPr id="941" name="Rectangle 941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42" name="Rectangle 942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43" name="Rectangle 943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41</a:t>
            </a:r>
          </a:p>
        </p:txBody>
      </p:sp>
      <p:sp>
        <p:nvSpPr>
          <p:cNvPr id="944" name="Rectangle 944"/>
          <p:cNvSpPr/>
          <p:nvPr/>
        </p:nvSpPr>
        <p:spPr>
          <a:xfrm rot="0" flipH="0" flipV="0">
            <a:off x="1232153" y="1349501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45" name="Rectangle 945"/>
          <p:cNvSpPr/>
          <p:nvPr/>
        </p:nvSpPr>
        <p:spPr>
          <a:xfrm rot="0" flipH="0" flipV="0">
            <a:off x="1234439" y="1770887"/>
            <a:ext cx="888369" cy="2128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8" baseline="0" b="0" i="0" dirty="0" spc="0">
                <a:latin typeface="標楷體" pitchFamily="0" charset="1"/>
              </a:rPr>
              <a:t>獨立型系統</a:t>
            </a:r>
          </a:p>
        </p:txBody>
      </p:sp>
      <p:sp>
        <p:nvSpPr>
          <p:cNvPr id="946" name="Rectangle 946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47" name="Rectangle 947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48" name="Rectangle 948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42</a:t>
            </a:r>
          </a:p>
        </p:txBody>
      </p:sp>
      <p:sp>
        <p:nvSpPr>
          <p:cNvPr id="949" name="Rectangle 949"/>
          <p:cNvSpPr/>
          <p:nvPr/>
        </p:nvSpPr>
        <p:spPr>
          <a:xfrm rot="0" flipH="0" flipV="0">
            <a:off x="1232153" y="5999225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50" name="Rectangle 950"/>
          <p:cNvSpPr/>
          <p:nvPr/>
        </p:nvSpPr>
        <p:spPr>
          <a:xfrm rot="0" flipH="0" flipV="0">
            <a:off x="1232153" y="6462519"/>
            <a:ext cx="918210" cy="2201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併聯型系統</a:t>
            </a:r>
          </a:p>
        </p:txBody>
      </p:sp>
      <p:sp>
        <p:nvSpPr>
          <p:cNvPr id="951" name="Rectangle 951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2" name="Rectangle 952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3" name="Rectangle 953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4" name="Rectangle 954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5" name="Rectangle 955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6" name="Rectangle 956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7" name="Rectangle 957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8" name="Rectangle 958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59" name="Rectangle 959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60" name="Rectangle 960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61" name="Rectangle 961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62" name="Rectangle 962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63" name="Freeform 963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8" name="Picture 968"/>
          <p:cNvPicPr>
            <a:picLocks noChangeAspect="0" noChangeArrowheads="1"/>
          </p:cNvPicPr>
          <p:nvPr/>
        </p:nvPicPr>
        <p:blipFill>
          <a:blip r:embed="rId9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09344" y="1792224"/>
            <a:ext cx="4338065" cy="2705100"/>
          </a:xfrm>
          <a:prstGeom prst="rect">
            <a:avLst/>
          </a:prstGeom>
          <a:noFill/>
          <a:extLst/>
        </p:spPr>
      </p:pic>
      <p:sp>
        <p:nvSpPr>
          <p:cNvPr id="969" name="Freeform 969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4" name="Picture 974"/>
          <p:cNvPicPr>
            <a:picLocks noChangeAspect="0" noChangeArrowheads="1"/>
          </p:cNvPicPr>
          <p:nvPr/>
        </p:nvPicPr>
        <p:blipFill>
          <a:blip r:embed="rId9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3603" y="6546343"/>
            <a:ext cx="4706111" cy="2558795"/>
          </a:xfrm>
          <a:prstGeom prst="rect">
            <a:avLst/>
          </a:prstGeom>
          <a:noFill/>
          <a:extLst/>
        </p:spPr>
      </p:pic>
      <p:sp>
        <p:nvSpPr>
          <p:cNvPr id="975" name="Freeform 975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Rectangle 976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22</a:t>
            </a:r>
          </a:p>
        </p:txBody>
      </p:sp>
      <p:sp>
        <p:nvSpPr>
          <p:cNvPr id="977" name="Rectangle 977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78" name="Rectangle 978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79" name="Rectangle 979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43</a:t>
            </a:r>
          </a:p>
        </p:txBody>
      </p:sp>
      <p:sp>
        <p:nvSpPr>
          <p:cNvPr id="980" name="Rectangle 980"/>
          <p:cNvSpPr/>
          <p:nvPr/>
        </p:nvSpPr>
        <p:spPr>
          <a:xfrm rot="0" flipH="0" flipV="0">
            <a:off x="1232153" y="1349501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81" name="Rectangle 981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982" name="Rectangle 982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983" name="Rectangle 983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44</a:t>
            </a:r>
          </a:p>
        </p:txBody>
      </p:sp>
      <p:sp>
        <p:nvSpPr>
          <p:cNvPr id="984" name="Rectangle 984"/>
          <p:cNvSpPr/>
          <p:nvPr/>
        </p:nvSpPr>
        <p:spPr>
          <a:xfrm rot="0" flipH="0" flipV="0">
            <a:off x="1232153" y="5999225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985" name="Rectangle 985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86" name="Rectangle 986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87" name="Rectangle 987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88" name="Rectangle 988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89" name="Rectangle 989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0" name="Rectangle 990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1" name="Rectangle 991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2" name="Rectangle 992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3" name="Rectangle 993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4" name="Rectangle 994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5" name="Rectangle 995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996" name="Rectangle 996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97" name="Freeform 997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2" name="Picture 1002"/>
          <p:cNvPicPr>
            <a:picLocks noChangeAspect="0" noChangeArrowheads="1"/>
          </p:cNvPicPr>
          <p:nvPr/>
        </p:nvPicPr>
        <p:blipFill>
          <a:blip r:embed="rId10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0253" y="1997202"/>
            <a:ext cx="5017008" cy="2417064"/>
          </a:xfrm>
          <a:prstGeom prst="rect">
            <a:avLst/>
          </a:prstGeom>
          <a:noFill/>
          <a:extLst/>
        </p:spPr>
      </p:pic>
      <p:sp>
        <p:nvSpPr>
          <p:cNvPr id="1003" name="Freeform 1003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8" name="Picture 1008"/>
          <p:cNvPicPr>
            <a:picLocks noChangeAspect="0" noChangeArrowheads="1"/>
          </p:cNvPicPr>
          <p:nvPr/>
        </p:nvPicPr>
        <p:blipFill>
          <a:blip r:embed="rId10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7894" y="6565392"/>
            <a:ext cx="4571238" cy="2017014"/>
          </a:xfrm>
          <a:prstGeom prst="rect">
            <a:avLst/>
          </a:prstGeom>
          <a:noFill/>
          <a:extLst/>
        </p:spPr>
      </p:pic>
      <p:sp>
        <p:nvSpPr>
          <p:cNvPr id="1009" name="Freeform 1009"/>
          <p:cNvSpPr/>
          <p:nvPr/>
        </p:nvSpPr>
        <p:spPr>
          <a:xfrm rot="0" flipH="0" flipV="0">
            <a:off x="5274564" y="7703821"/>
            <a:ext cx="681990" cy="319278"/>
          </a:xfrm>
          <a:custGeom>
            <a:pathLst>
              <a:path w="681990" h="319278">
                <a:moveTo>
                  <a:pt x="0" y="319278"/>
                </a:moveTo>
                <a:lnTo>
                  <a:pt x="681990" y="319278"/>
                </a:lnTo>
                <a:lnTo>
                  <a:pt x="681990" y="0"/>
                </a:lnTo>
                <a:lnTo>
                  <a:pt x="0" y="0"/>
                </a:lnTo>
                <a:lnTo>
                  <a:pt x="0" y="3192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 rot="0" flipH="0" flipV="0">
            <a:off x="3973829" y="8256271"/>
            <a:ext cx="1040130" cy="320040"/>
          </a:xfrm>
          <a:custGeom>
            <a:pathLst>
              <a:path w="1040130" h="320040">
                <a:moveTo>
                  <a:pt x="0" y="320040"/>
                </a:moveTo>
                <a:lnTo>
                  <a:pt x="1040130" y="320040"/>
                </a:lnTo>
                <a:lnTo>
                  <a:pt x="1040130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Rectangle 1012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23</a:t>
            </a:r>
          </a:p>
        </p:txBody>
      </p:sp>
      <p:sp>
        <p:nvSpPr>
          <p:cNvPr id="1013" name="Rectangle 1013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014" name="Rectangle 1014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015" name="Rectangle 1015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45</a:t>
            </a:r>
          </a:p>
        </p:txBody>
      </p:sp>
      <p:sp>
        <p:nvSpPr>
          <p:cNvPr id="1016" name="Rectangle 1016"/>
          <p:cNvSpPr/>
          <p:nvPr/>
        </p:nvSpPr>
        <p:spPr>
          <a:xfrm rot="0" flipH="0" flipV="0">
            <a:off x="1234439" y="1319782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1017" name="Rectangle 1017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018" name="Rectangle 1018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019" name="Rectangle 1019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46</a:t>
            </a:r>
          </a:p>
        </p:txBody>
      </p:sp>
      <p:sp>
        <p:nvSpPr>
          <p:cNvPr id="1020" name="Rectangle 1020"/>
          <p:cNvSpPr/>
          <p:nvPr/>
        </p:nvSpPr>
        <p:spPr>
          <a:xfrm rot="0" flipH="0" flipV="0">
            <a:off x="1232153" y="5999225"/>
            <a:ext cx="1961397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太陽能電力</a:t>
            </a:r>
          </a:p>
        </p:txBody>
      </p:sp>
      <p:sp>
        <p:nvSpPr>
          <p:cNvPr id="1021" name="Rectangle 1021"/>
          <p:cNvSpPr/>
          <p:nvPr/>
        </p:nvSpPr>
        <p:spPr>
          <a:xfrm rot="0" flipH="0" flipV="0">
            <a:off x="5315711" y="7690941"/>
            <a:ext cx="579551" cy="304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6" baseline="0" b="1" i="0" dirty="0" spc="0">
                <a:solidFill>
                  <a:srgbClr val="C00000"/>
                </a:solidFill>
                <a:latin typeface="Times New Roman" pitchFamily="0" charset="1"/>
              </a:rPr>
              <a:t>10</a:t>
            </a:r>
            <a:r>
              <a:rPr lang="en-US" sz="1806" baseline="0" b="1" i="0" dirty="0" spc="0">
                <a:solidFill>
                  <a:srgbClr val="C00000"/>
                </a:solidFill>
                <a:latin typeface="Times New Roman" pitchFamily="0" charset="1"/>
              </a:rPr>
              <a:t>~</a:t>
            </a:r>
            <a:r>
              <a:rPr lang="en-US" sz="1806" baseline="0" b="1" i="0" dirty="0" spc="0">
                <a:solidFill>
                  <a:srgbClr val="C00000"/>
                </a:solidFill>
                <a:latin typeface="Times New Roman" pitchFamily="0" charset="1"/>
              </a:rPr>
              <a:t>13</a:t>
            </a:r>
          </a:p>
        </p:txBody>
      </p:sp>
      <p:sp>
        <p:nvSpPr>
          <p:cNvPr id="1022" name="Rectangle 1022"/>
          <p:cNvSpPr/>
          <p:nvPr/>
        </p:nvSpPr>
        <p:spPr>
          <a:xfrm rot="0" flipH="0" flipV="0">
            <a:off x="4014215" y="8243391"/>
            <a:ext cx="114680" cy="304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6" baseline="0" b="1" i="0" dirty="0" spc="0">
                <a:solidFill>
                  <a:srgbClr val="C00000"/>
                </a:solidFill>
                <a:latin typeface="Times New Roman" pitchFamily="0" charset="1"/>
              </a:rPr>
              <a:t>?</a:t>
            </a:r>
          </a:p>
        </p:txBody>
      </p:sp>
      <p:sp>
        <p:nvSpPr>
          <p:cNvPr id="1023" name="Rectangle 1023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4" name="Rectangle 1024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5" name="Rectangle 1025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6" name="Rectangle 1026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7" name="Rectangle 1027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8" name="Rectangle 1028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29" name="Rectangle 1029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30" name="Rectangle 1030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31" name="Rectangle 1031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32" name="Rectangle 1032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33" name="Rectangle 1033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34" name="Rectangle 1034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35" name="Freeform 1035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Rectangle 1046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24</a:t>
            </a:r>
          </a:p>
        </p:txBody>
      </p:sp>
      <p:sp>
        <p:nvSpPr>
          <p:cNvPr id="1047" name="Rectangle 1047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048" name="Rectangle 1048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049" name="Rectangle 1049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47</a:t>
            </a:r>
          </a:p>
        </p:txBody>
      </p:sp>
      <p:sp>
        <p:nvSpPr>
          <p:cNvPr id="1050" name="Rectangle 1050"/>
          <p:cNvSpPr/>
          <p:nvPr/>
        </p:nvSpPr>
        <p:spPr>
          <a:xfrm rot="0" flipH="0" flipV="0">
            <a:off x="1232153" y="1381504"/>
            <a:ext cx="1754523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省電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36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計</a:t>
            </a:r>
          </a:p>
        </p:txBody>
      </p:sp>
      <p:sp>
        <p:nvSpPr>
          <p:cNvPr id="1051" name="Rectangle 1051"/>
          <p:cNvSpPr/>
          <p:nvPr/>
        </p:nvSpPr>
        <p:spPr>
          <a:xfrm rot="0" flipH="0" flipV="0">
            <a:off x="1279397" y="1759561"/>
            <a:ext cx="4852268" cy="354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選購高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C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O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P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(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EE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R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)</a:t>
            </a:r>
            <a:r>
              <a:rPr lang="en-US" sz="1218" baseline="0" b="0" i="0" dirty="0" spc="0">
                <a:latin typeface="標楷體" pitchFamily="0" charset="1"/>
              </a:rPr>
              <a:t>冷氣機，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C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O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P</a:t>
            </a:r>
            <a:r>
              <a:rPr lang="en-US" sz="1218" baseline="0" b="0" i="0" dirty="0" spc="0">
                <a:latin typeface="標楷體" pitchFamily="0" charset="1"/>
              </a:rPr>
              <a:t>值愈高，則冷氣機愈省電，一般而言</a:t>
            </a:r>
          </a:p>
          <a:p>
            <a:pPr marL="213358">
              <a:lnSpc>
                <a:spcPts val="1169"/>
              </a:lnSpc>
            </a:pP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C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O</a:t>
            </a:r>
            <a:r>
              <a:rPr lang="en-US" sz="1218" baseline="0" b="1" i="0" dirty="0" spc="0">
                <a:solidFill>
                  <a:srgbClr val="C00000"/>
                </a:solidFill>
                <a:latin typeface="Times New Roman" pitchFamily="0" charset="1"/>
              </a:rPr>
              <a:t>P</a:t>
            </a:r>
            <a:r>
              <a:rPr lang="en-US" sz="1218" baseline="0" b="0" i="0" dirty="0" spc="0">
                <a:latin typeface="標楷體" pitchFamily="0" charset="1"/>
              </a:rPr>
              <a:t>值每提</a:t>
            </a:r>
            <a:r>
              <a:rPr lang="en-US" sz="1218" baseline="0" b="0" i="0" dirty="0" spc="294">
                <a:latin typeface="標楷體" pitchFamily="0" charset="1"/>
              </a:rPr>
              <a:t>高</a:t>
            </a:r>
            <a:r>
              <a:rPr lang="en-US" sz="1218" baseline="0" b="0" i="0" dirty="0" spc="0" u="sng">
                <a:solidFill>
                  <a:srgbClr val="0000CC"/>
                </a:solidFill>
                <a:latin typeface="Times New Roman" pitchFamily="0" charset="1"/>
              </a:rPr>
              <a:t>0</a:t>
            </a:r>
            <a:r>
              <a:rPr lang="en-US" sz="1218" baseline="0" b="0" i="0" dirty="0" spc="0" u="sng">
                <a:solidFill>
                  <a:srgbClr val="0000CC"/>
                </a:solidFill>
                <a:latin typeface="Times New Roman" pitchFamily="0" charset="1"/>
              </a:rPr>
              <a:t>.</a:t>
            </a:r>
            <a:r>
              <a:rPr lang="en-US" sz="1218" baseline="0" b="0" i="0" dirty="0" spc="0" u="sng">
                <a:solidFill>
                  <a:srgbClr val="0000CC"/>
                </a:solidFill>
                <a:latin typeface="Times New Roman" pitchFamily="0" charset="1"/>
              </a:rPr>
              <a:t>1</a:t>
            </a:r>
            <a:r>
              <a:rPr lang="en-US" sz="1218" baseline="0" b="0" i="0" dirty="0" spc="0">
                <a:latin typeface="標楷體" pitchFamily="0" charset="1"/>
              </a:rPr>
              <a:t>，就可節約</a:t>
            </a:r>
            <a:r>
              <a:rPr lang="en-US" sz="1218" baseline="0" b="0" i="0" dirty="0" spc="0" u="sng">
                <a:solidFill>
                  <a:srgbClr val="0000CC"/>
                </a:solidFill>
                <a:latin typeface="Times New Roman" pitchFamily="0" charset="1"/>
              </a:rPr>
              <a:t>4</a:t>
            </a:r>
            <a:r>
              <a:rPr lang="en-US" sz="1218" baseline="0" b="0" i="0" dirty="0" spc="0" u="sng">
                <a:solidFill>
                  <a:srgbClr val="0000CC"/>
                </a:solidFill>
                <a:latin typeface="Times New Roman" pitchFamily="0" charset="1"/>
              </a:rPr>
              <a:t>%</a:t>
            </a:r>
            <a:r>
              <a:rPr lang="en-US" sz="1218" baseline="0" b="0" i="0" dirty="0" spc="0">
                <a:latin typeface="標楷體" pitchFamily="0" charset="1"/>
              </a:rPr>
              <a:t>冷氣機用電。</a:t>
            </a:r>
          </a:p>
        </p:txBody>
      </p:sp>
      <p:sp>
        <p:nvSpPr>
          <p:cNvPr id="1052" name="Rectangle 1052"/>
          <p:cNvSpPr/>
          <p:nvPr/>
        </p:nvSpPr>
        <p:spPr>
          <a:xfrm rot="0" flipH="0" flipV="0">
            <a:off x="1279397" y="2094079"/>
            <a:ext cx="4770856" cy="351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2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冷氣溫度設定範圍以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26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-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28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℃</a:t>
            </a:r>
            <a:r>
              <a:rPr lang="en-US" sz="1218" baseline="0" b="0" i="0" dirty="0" spc="0">
                <a:latin typeface="標楷體" pitchFamily="0" charset="1"/>
              </a:rPr>
              <a:t>為宜，並應裝設自動溫控設備，以免過</a:t>
            </a:r>
          </a:p>
          <a:p>
            <a:pPr marL="213358">
              <a:lnSpc>
                <a:spcPts val="1149"/>
              </a:lnSpc>
            </a:pPr>
            <a:r>
              <a:rPr lang="en-US" sz="1218" baseline="0" b="0" i="0" dirty="0" spc="0">
                <a:latin typeface="標楷體" pitchFamily="0" charset="1"/>
              </a:rPr>
              <a:t>冷而浪費能源。對於經常進出的房間，室內溫度不要低於室外溫度</a:t>
            </a:r>
          </a:p>
        </p:txBody>
      </p:sp>
      <p:sp>
        <p:nvSpPr>
          <p:cNvPr id="1053" name="Rectangle 1053"/>
          <p:cNvSpPr/>
          <p:nvPr/>
        </p:nvSpPr>
        <p:spPr>
          <a:xfrm rot="0" flipH="0" flipV="0">
            <a:off x="1279397" y="2391257"/>
            <a:ext cx="5012306" cy="391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3358"/>
            <a:r>
              <a:rPr lang="en-US" sz="1218" baseline="0" b="0" i="0" dirty="0" spc="0">
                <a:latin typeface="Times New Roman" pitchFamily="0" charset="1"/>
              </a:rPr>
              <a:t>5</a:t>
            </a:r>
            <a:r>
              <a:rPr lang="en-US" sz="1218" baseline="0" b="0" i="0" dirty="0" spc="0">
                <a:latin typeface="Times New Roman" pitchFamily="0" charset="1"/>
              </a:rPr>
              <a:t>℃</a:t>
            </a:r>
            <a:r>
              <a:rPr lang="en-US" sz="1218" baseline="0" b="0" i="0" dirty="0" spc="0">
                <a:latin typeface="標楷體" pitchFamily="0" charset="1"/>
              </a:rPr>
              <a:t>以上，以免影響身體健。</a:t>
            </a:r>
          </a:p>
          <a:p>
            <a:pPr marL="0">
              <a:lnSpc>
                <a:spcPts val="146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3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每二週清洗空氣過濾網一次，空氣過濾網太髒時，容易造成電力浪費。</a:t>
            </a:r>
          </a:p>
        </p:txBody>
      </p:sp>
      <p:sp>
        <p:nvSpPr>
          <p:cNvPr id="1054" name="Rectangle 1054"/>
          <p:cNvSpPr/>
          <p:nvPr/>
        </p:nvSpPr>
        <p:spPr>
          <a:xfrm rot="0" flipH="0" flipV="0">
            <a:off x="1279397" y="2763130"/>
            <a:ext cx="5012336" cy="576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冷氣房內配合電風扇使用可使冷氣分佈較為均勻，並可降低電力消耗。</a:t>
            </a:r>
          </a:p>
          <a:p>
            <a:pPr marL="0">
              <a:lnSpc>
                <a:spcPts val="146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5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下班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前三十分鐘</a:t>
            </a:r>
            <a:r>
              <a:rPr lang="en-US" sz="1218" baseline="0" b="0" i="0" dirty="0" spc="0">
                <a:latin typeface="標楷體" pitchFamily="0" charset="1"/>
              </a:rPr>
              <a:t>可先關掉壓縮機</a:t>
            </a:r>
            <a:r>
              <a:rPr lang="en-US" sz="1218" baseline="0" b="0" i="0" dirty="0" spc="0">
                <a:latin typeface="Times New Roman" pitchFamily="0" charset="1"/>
              </a:rPr>
              <a:t>(</a:t>
            </a:r>
            <a:r>
              <a:rPr lang="en-US" sz="1218" baseline="0" b="0" i="0" dirty="0" spc="0">
                <a:latin typeface="標楷體" pitchFamily="0" charset="1"/>
              </a:rPr>
              <a:t>由冷氣改為送風</a:t>
            </a:r>
            <a:r>
              <a:rPr lang="en-US" sz="1218" baseline="0" b="0" i="0" dirty="0" spc="0">
                <a:latin typeface="Times New Roman" pitchFamily="0" charset="1"/>
              </a:rPr>
              <a:t>)</a:t>
            </a:r>
            <a:r>
              <a:rPr lang="en-US" sz="1218" baseline="0" b="0" i="0" dirty="0" spc="0">
                <a:latin typeface="標楷體" pitchFamily="0" charset="1"/>
              </a:rPr>
              <a:t>，以減少耗電。</a:t>
            </a:r>
          </a:p>
          <a:p>
            <a:pPr marL="15">
              <a:lnSpc>
                <a:spcPts val="1457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6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在東西向開窗處，應裝設百葉窗或窗簾，以減少太陽輻射熱進入室內，</a:t>
            </a:r>
          </a:p>
        </p:txBody>
      </p:sp>
      <p:sp>
        <p:nvSpPr>
          <p:cNvPr id="1055" name="Rectangle 1055"/>
          <p:cNvSpPr/>
          <p:nvPr/>
        </p:nvSpPr>
        <p:spPr>
          <a:xfrm rot="0" flipH="0" flipV="0">
            <a:off x="1279413" y="3301013"/>
            <a:ext cx="4857681" cy="373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3358"/>
            <a:r>
              <a:rPr lang="en-US" sz="1218" baseline="0" b="0" i="0" dirty="0" spc="0">
                <a:latin typeface="標楷體" pitchFamily="0" charset="1"/>
              </a:rPr>
              <a:t>降低空調用電量。</a:t>
            </a:r>
          </a:p>
          <a:p>
            <a:pPr marL="0">
              <a:lnSpc>
                <a:spcPts val="1478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7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冷氣區域應與外氣隔離且門窗應緊閉，以免發生冷氣外洩或熱氣侵入</a:t>
            </a:r>
          </a:p>
        </p:txBody>
      </p:sp>
      <p:sp>
        <p:nvSpPr>
          <p:cNvPr id="1056" name="Rectangle 1056"/>
          <p:cNvSpPr/>
          <p:nvPr/>
        </p:nvSpPr>
        <p:spPr>
          <a:xfrm rot="0" flipH="0" flipV="0">
            <a:off x="1279413" y="3635523"/>
            <a:ext cx="5012475" cy="373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3358"/>
            <a:r>
              <a:rPr lang="en-US" sz="1218" baseline="0" b="0" i="0" dirty="0" spc="0">
                <a:latin typeface="標楷體" pitchFamily="0" charset="1"/>
              </a:rPr>
              <a:t>增加空調負荷。</a:t>
            </a:r>
          </a:p>
          <a:p>
            <a:pPr marL="0">
              <a:lnSpc>
                <a:spcPts val="1478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8</a:t>
            </a:r>
            <a:r>
              <a:rPr lang="en-US" sz="1218" baseline="0" b="0" i="0" dirty="0" spc="76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連續假日或少數人加班盡量不開中央空調，以免主機低負載、低效率、</a:t>
            </a:r>
          </a:p>
        </p:txBody>
      </p:sp>
      <p:sp>
        <p:nvSpPr>
          <p:cNvPr id="1057" name="Rectangle 1057"/>
          <p:cNvSpPr/>
          <p:nvPr/>
        </p:nvSpPr>
        <p:spPr>
          <a:xfrm rot="0" flipH="0" flipV="0">
            <a:off x="1492771" y="3970033"/>
            <a:ext cx="928116" cy="1854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標楷體" pitchFamily="0" charset="1"/>
              </a:rPr>
              <a:t>高成本運轉。</a:t>
            </a:r>
          </a:p>
        </p:txBody>
      </p:sp>
      <p:sp>
        <p:nvSpPr>
          <p:cNvPr id="1058" name="Rectangle 1058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059" name="Rectangle 1059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060" name="Rectangle 1060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48</a:t>
            </a:r>
          </a:p>
        </p:txBody>
      </p:sp>
      <p:sp>
        <p:nvSpPr>
          <p:cNvPr id="1061" name="Rectangle 1061"/>
          <p:cNvSpPr/>
          <p:nvPr/>
        </p:nvSpPr>
        <p:spPr>
          <a:xfrm rot="0" flipH="0" flipV="0">
            <a:off x="1232153" y="6031229"/>
            <a:ext cx="1754523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省電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36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計</a:t>
            </a:r>
          </a:p>
        </p:txBody>
      </p:sp>
      <p:sp>
        <p:nvSpPr>
          <p:cNvPr id="1062" name="Rectangle 1062"/>
          <p:cNvSpPr/>
          <p:nvPr/>
        </p:nvSpPr>
        <p:spPr>
          <a:xfrm rot="0" flipH="0" flipV="0">
            <a:off x="1279382" y="6493104"/>
            <a:ext cx="4873706" cy="3906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"/>
            <a:r>
              <a:rPr lang="en-US" sz="1218" baseline="0" b="0" i="0" dirty="0" spc="0">
                <a:latin typeface="Times New Roman" pitchFamily="0" charset="1"/>
              </a:rPr>
              <a:t>9</a:t>
            </a:r>
            <a:r>
              <a:rPr lang="en-US" sz="1218" baseline="0" b="0" i="0" dirty="0" spc="883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冰水及冷氣送風系統加裝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變頻器控制</a:t>
            </a:r>
            <a:r>
              <a:rPr lang="en-US" sz="1218" baseline="0" b="0" i="0" dirty="0" spc="0">
                <a:latin typeface="標楷體" pitchFamily="0" charset="1"/>
              </a:rPr>
              <a:t>空調量，以節約空調耗電。</a:t>
            </a:r>
          </a:p>
          <a:p>
            <a:pPr marL="0">
              <a:lnSpc>
                <a:spcPts val="1457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10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基礎照明應配合照度標準要求，選用適當高效率電子式安定器日光燈</a:t>
            </a:r>
          </a:p>
        </p:txBody>
      </p:sp>
      <p:sp>
        <p:nvSpPr>
          <p:cNvPr id="1063" name="Rectangle 1063"/>
          <p:cNvSpPr/>
          <p:nvPr/>
        </p:nvSpPr>
        <p:spPr>
          <a:xfrm rot="0" flipH="0" flipV="0">
            <a:off x="1279382" y="6827614"/>
            <a:ext cx="4205477" cy="391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594"/>
            <a:r>
              <a:rPr lang="en-US" sz="1218" baseline="0" b="0" i="0" dirty="0" spc="0">
                <a:latin typeface="標楷體" pitchFamily="0" charset="1"/>
              </a:rPr>
              <a:t>具，可較傳統式安定器日光燈具省電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30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%</a:t>
            </a:r>
            <a:r>
              <a:rPr lang="en-US" sz="1218" baseline="0" b="0" i="0" dirty="0" spc="0">
                <a:latin typeface="標楷體" pitchFamily="0" charset="1"/>
              </a:rPr>
              <a:t>以上。</a:t>
            </a:r>
          </a:p>
          <a:p>
            <a:pPr marL="0">
              <a:lnSpc>
                <a:spcPts val="146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11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採用省電燈型燈管</a:t>
            </a:r>
            <a:r>
              <a:rPr lang="en-US" sz="1218" baseline="0" b="0" i="0" dirty="0" spc="0">
                <a:latin typeface="Times New Roman" pitchFamily="0" charset="1"/>
              </a:rPr>
              <a:t>(</a:t>
            </a:r>
            <a:r>
              <a:rPr lang="en-US" sz="1218" baseline="0" b="0" i="0" dirty="0" spc="0">
                <a:latin typeface="標楷體" pitchFamily="0" charset="1"/>
              </a:rPr>
              <a:t>泡</a:t>
            </a:r>
            <a:r>
              <a:rPr lang="en-US" sz="1218" baseline="0" b="0" i="0" dirty="0" spc="0">
                <a:latin typeface="Times New Roman" pitchFamily="0" charset="1"/>
              </a:rPr>
              <a:t>)</a:t>
            </a:r>
            <a:r>
              <a:rPr lang="en-US" sz="1218" baseline="0" b="0" i="0" dirty="0" spc="0">
                <a:latin typeface="標楷體" pitchFamily="0" charset="1"/>
              </a:rPr>
              <a:t>，較傳統白熾燈泡省電約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60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%</a:t>
            </a:r>
            <a:r>
              <a:rPr lang="en-US" sz="1218" baseline="0" b="0" i="0" dirty="0" spc="0">
                <a:latin typeface="標楷體" pitchFamily="0" charset="1"/>
              </a:rPr>
              <a:t>以上。</a:t>
            </a:r>
          </a:p>
        </p:txBody>
      </p:sp>
      <p:sp>
        <p:nvSpPr>
          <p:cNvPr id="1064" name="Rectangle 1064"/>
          <p:cNvSpPr/>
          <p:nvPr/>
        </p:nvSpPr>
        <p:spPr>
          <a:xfrm rot="0" flipH="0" flipV="0">
            <a:off x="1279382" y="7198714"/>
            <a:ext cx="4872779" cy="352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12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天花板及牆壁應儘可能選用反射率較高之乳白色或淺色系列，以增加</a:t>
            </a:r>
          </a:p>
          <a:p>
            <a:pPr marL="228594">
              <a:lnSpc>
                <a:spcPts val="1155"/>
              </a:lnSpc>
            </a:pPr>
            <a:r>
              <a:rPr lang="en-US" sz="1218" baseline="0" b="0" i="0" dirty="0" spc="0">
                <a:latin typeface="標楷體" pitchFamily="0" charset="1"/>
              </a:rPr>
              <a:t>光線之漫射效果，進而減少所需之燈具數量。</a:t>
            </a:r>
          </a:p>
        </p:txBody>
      </p:sp>
      <p:sp>
        <p:nvSpPr>
          <p:cNvPr id="1065" name="Rectangle 1065"/>
          <p:cNvSpPr/>
          <p:nvPr/>
        </p:nvSpPr>
        <p:spPr>
          <a:xfrm rot="0" flipH="0" flipV="0">
            <a:off x="1279382" y="7533239"/>
            <a:ext cx="4872980" cy="352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13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走廊及通道等照度需求較低之場所，可設定隔盞開燈或減少燈管數；</a:t>
            </a:r>
          </a:p>
          <a:p>
            <a:pPr marL="228594">
              <a:lnSpc>
                <a:spcPts val="1155"/>
              </a:lnSpc>
            </a:pPr>
            <a:r>
              <a:rPr lang="en-US" sz="1218" baseline="0" b="0" i="0" dirty="0" spc="0">
                <a:latin typeface="標楷體" pitchFamily="0" charset="1"/>
              </a:rPr>
              <a:t>須高照度的場所，採用一般照明加局部照明方式補強照度。</a:t>
            </a:r>
          </a:p>
        </p:txBody>
      </p:sp>
      <p:sp>
        <p:nvSpPr>
          <p:cNvPr id="1066" name="Rectangle 1066"/>
          <p:cNvSpPr/>
          <p:nvPr/>
        </p:nvSpPr>
        <p:spPr>
          <a:xfrm rot="0" flipH="0" flipV="0">
            <a:off x="1279382" y="7867764"/>
            <a:ext cx="4872964" cy="352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採取分區責任管理制度，依所負責區域關閉不需使用之電燈，並養成</a:t>
            </a:r>
          </a:p>
          <a:p>
            <a:pPr marL="228594">
              <a:lnSpc>
                <a:spcPts val="1155"/>
              </a:lnSpc>
            </a:pPr>
            <a:r>
              <a:rPr lang="en-US" sz="1218" baseline="0" b="0" i="0" dirty="0" spc="0">
                <a:latin typeface="標楷體" pitchFamily="0" charset="1"/>
              </a:rPr>
              <a:t>隨手關燈之習慣。</a:t>
            </a:r>
          </a:p>
        </p:txBody>
      </p:sp>
      <p:sp>
        <p:nvSpPr>
          <p:cNvPr id="1067" name="Rectangle 1067"/>
          <p:cNvSpPr/>
          <p:nvPr/>
        </p:nvSpPr>
        <p:spPr>
          <a:xfrm rot="0" flipH="0" flipV="0">
            <a:off x="1279382" y="8202274"/>
            <a:ext cx="4872918" cy="352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15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配合晝光感知器，當太陽光線足夠時，可自動地調降靠窗燈具的亮度</a:t>
            </a:r>
          </a:p>
          <a:p>
            <a:pPr marL="228594">
              <a:lnSpc>
                <a:spcPts val="1155"/>
              </a:lnSpc>
            </a:pPr>
            <a:r>
              <a:rPr lang="en-US" sz="1218" baseline="0" b="0" i="0" dirty="0" spc="0">
                <a:latin typeface="標楷體" pitchFamily="0" charset="1"/>
              </a:rPr>
              <a:t>或關閉燈具。</a:t>
            </a:r>
          </a:p>
        </p:txBody>
      </p:sp>
      <p:sp>
        <p:nvSpPr>
          <p:cNvPr id="1068" name="Rectangle 1068"/>
          <p:cNvSpPr/>
          <p:nvPr/>
        </p:nvSpPr>
        <p:spPr>
          <a:xfrm rot="0" flipH="0" flipV="0">
            <a:off x="1279382" y="8537542"/>
            <a:ext cx="4988716" cy="351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16</a:t>
            </a:r>
            <a:r>
              <a:rPr lang="en-US" sz="1218" baseline="0" b="0" i="0" dirty="0" spc="271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裝設熱感應開關在會議室、會客室、廁所</a:t>
            </a:r>
            <a:r>
              <a:rPr lang="en-US" sz="1218" baseline="0" b="0" i="0" dirty="0" spc="0">
                <a:latin typeface="Times New Roman" pitchFamily="0" charset="1"/>
              </a:rPr>
              <a:t>‧‧‧</a:t>
            </a:r>
            <a:r>
              <a:rPr lang="en-US" sz="1218" baseline="0" b="0" i="0" dirty="0" spc="0">
                <a:latin typeface="標楷體" pitchFamily="0" charset="1"/>
              </a:rPr>
              <a:t>等場所，有人時自動開燈，</a:t>
            </a:r>
          </a:p>
          <a:p>
            <a:pPr marL="228579">
              <a:lnSpc>
                <a:spcPts val="1149"/>
              </a:lnSpc>
            </a:pPr>
            <a:r>
              <a:rPr lang="en-US" sz="1218" baseline="0" b="0" i="0" dirty="0" spc="0">
                <a:latin typeface="標楷體" pitchFamily="0" charset="1"/>
              </a:rPr>
              <a:t>沒人時自動關燈，既方便又減少照明用電。</a:t>
            </a:r>
          </a:p>
        </p:txBody>
      </p:sp>
      <p:sp>
        <p:nvSpPr>
          <p:cNvPr id="1069" name="Rectangle 1069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0" name="Rectangle 1070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1" name="Rectangle 1071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2" name="Rectangle 1072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3" name="Rectangle 1073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4" name="Rectangle 1074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5" name="Rectangle 1075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6" name="Rectangle 1076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7" name="Rectangle 1077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8" name="Rectangle 1078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79" name="Rectangle 1079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080" name="Rectangle 1080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81" name="Freeform 1081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Rectangle 1092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25</a:t>
            </a:r>
          </a:p>
        </p:txBody>
      </p:sp>
      <p:sp>
        <p:nvSpPr>
          <p:cNvPr id="1093" name="Rectangle 1093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094" name="Rectangle 1094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095" name="Rectangle 1095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49</a:t>
            </a:r>
          </a:p>
        </p:txBody>
      </p:sp>
      <p:sp>
        <p:nvSpPr>
          <p:cNvPr id="1096" name="Rectangle 1096"/>
          <p:cNvSpPr/>
          <p:nvPr/>
        </p:nvSpPr>
        <p:spPr>
          <a:xfrm rot="0" flipH="0" flipV="0">
            <a:off x="1232153" y="1349501"/>
            <a:ext cx="1754523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省電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36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計</a:t>
            </a:r>
          </a:p>
        </p:txBody>
      </p:sp>
      <p:sp>
        <p:nvSpPr>
          <p:cNvPr id="1097" name="Rectangle 1097"/>
          <p:cNvSpPr/>
          <p:nvPr/>
        </p:nvSpPr>
        <p:spPr>
          <a:xfrm rot="0" flipH="0" flipV="0">
            <a:off x="1234439" y="1759561"/>
            <a:ext cx="4907877" cy="390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17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定期擦式燈具、燈管，避免汙染物降低燈具之照明效率。</a:t>
            </a:r>
          </a:p>
          <a:p>
            <a:pPr marL="0">
              <a:lnSpc>
                <a:spcPts val="1457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18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定期分批更換燈管，可維持應有亮度及節約電能，並可節省燈管更換</a:t>
            </a:r>
          </a:p>
        </p:txBody>
      </p:sp>
      <p:sp>
        <p:nvSpPr>
          <p:cNvPr id="1098" name="Rectangle 1098"/>
          <p:cNvSpPr/>
          <p:nvPr/>
        </p:nvSpPr>
        <p:spPr>
          <a:xfrm rot="0" flipH="0" flipV="0">
            <a:off x="1234439" y="2111507"/>
            <a:ext cx="3824471" cy="374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3646"/>
            <a:r>
              <a:rPr lang="en-US" sz="1218" baseline="0" b="0" i="0" dirty="0" spc="0">
                <a:latin typeface="標楷體" pitchFamily="0" charset="1"/>
              </a:rPr>
              <a:t>之人工費用。</a:t>
            </a:r>
          </a:p>
          <a:p>
            <a:pPr marL="0">
              <a:lnSpc>
                <a:spcPts val="148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19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檢討各環境照度是否適當及照明開燈數量是否合理。</a:t>
            </a:r>
          </a:p>
        </p:txBody>
      </p:sp>
      <p:sp>
        <p:nvSpPr>
          <p:cNvPr id="1099" name="Rectangle 1099"/>
          <p:cNvSpPr/>
          <p:nvPr/>
        </p:nvSpPr>
        <p:spPr>
          <a:xfrm rot="0" flipH="0" flipV="0">
            <a:off x="1234439" y="2465960"/>
            <a:ext cx="4908032" cy="1320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20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有二台電梯時，可設定隔層停靠，一台為單數層，另一台為雙數層。</a:t>
            </a:r>
          </a:p>
          <a:p>
            <a:pPr marL="0">
              <a:lnSpc>
                <a:spcPts val="1457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21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如有多台電梯，可設定於非尖峰時間減台運轉。</a:t>
            </a:r>
          </a:p>
          <a:p>
            <a:pPr marL="0">
              <a:lnSpc>
                <a:spcPts val="146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22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電梯內之照明及通風在待機</a:t>
            </a:r>
            <a:r>
              <a:rPr lang="en-US" sz="1218" baseline="0" b="0" i="0" dirty="0" spc="0">
                <a:latin typeface="Times New Roman" pitchFamily="0" charset="1"/>
              </a:rPr>
              <a:t>3</a:t>
            </a:r>
            <a:r>
              <a:rPr lang="en-US" sz="1218" baseline="0" b="0" i="0" dirty="0" spc="0">
                <a:latin typeface="標楷體" pitchFamily="0" charset="1"/>
              </a:rPr>
              <a:t>分鐘後，應自動切斷電源。</a:t>
            </a:r>
          </a:p>
          <a:p>
            <a:pPr marL="0">
              <a:lnSpc>
                <a:spcPts val="146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23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solidFill>
                  <a:srgbClr val="C00000"/>
                </a:solidFill>
                <a:latin typeface="標楷體" pitchFamily="0" charset="1"/>
              </a:rPr>
              <a:t>推行步行運動，上下三樓層已內儘可能不搭電梯</a:t>
            </a:r>
            <a:r>
              <a:rPr lang="en-US" sz="1218" baseline="0" b="0" i="0" dirty="0" spc="0">
                <a:latin typeface="標楷體" pitchFamily="0" charset="1"/>
              </a:rPr>
              <a:t>。</a:t>
            </a:r>
          </a:p>
          <a:p>
            <a:pPr marL="0">
              <a:lnSpc>
                <a:spcPts val="1463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24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新設或汰換電梯時，應選用省電型變頻式電梯</a:t>
            </a:r>
          </a:p>
          <a:p>
            <a:pPr marL="0">
              <a:lnSpc>
                <a:spcPts val="1463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25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電梯機房冷卻通風扇應以溫控開關控制運轉</a:t>
            </a:r>
          </a:p>
          <a:p>
            <a:pPr marL="0">
              <a:lnSpc>
                <a:spcPts val="1463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26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選用符合節能標章之冷氣機、電冰箱、除濕機及乾衣機等家電用品，</a:t>
            </a:r>
          </a:p>
        </p:txBody>
      </p:sp>
      <p:sp>
        <p:nvSpPr>
          <p:cNvPr id="1100" name="Rectangle 1100"/>
          <p:cNvSpPr/>
          <p:nvPr/>
        </p:nvSpPr>
        <p:spPr>
          <a:xfrm rot="0" flipH="0" flipV="0">
            <a:off x="1234439" y="3746770"/>
            <a:ext cx="4133766" cy="3740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3646"/>
            <a:r>
              <a:rPr lang="en-US" sz="1218" baseline="0" b="0" i="0" dirty="0" spc="0">
                <a:latin typeface="標楷體" pitchFamily="0" charset="1"/>
              </a:rPr>
              <a:t>可節省用電。</a:t>
            </a:r>
          </a:p>
          <a:p>
            <a:pPr marL="0">
              <a:lnSpc>
                <a:spcPts val="1484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27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長時間不使用之電器設備時應切掉電源，減少待機損失。</a:t>
            </a:r>
          </a:p>
        </p:txBody>
      </p:sp>
      <p:sp>
        <p:nvSpPr>
          <p:cNvPr id="1101" name="Rectangle 1101"/>
          <p:cNvSpPr/>
          <p:nvPr/>
        </p:nvSpPr>
        <p:spPr>
          <a:xfrm rot="0" flipH="0" flipV="0">
            <a:off x="1234439" y="4101192"/>
            <a:ext cx="4911079" cy="351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28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solidFill>
                  <a:srgbClr val="C00000"/>
                </a:solidFill>
                <a:latin typeface="標楷體" pitchFamily="0" charset="1"/>
              </a:rPr>
              <a:t>選購具有省電功能之辦公事務機器，通常可再持續</a:t>
            </a:r>
            <a:r>
              <a:rPr lang="en-US" sz="1218" baseline="0" b="0" i="0" dirty="0" spc="0">
                <a:solidFill>
                  <a:srgbClr val="C00000"/>
                </a:solidFill>
                <a:latin typeface="Times New Roman" pitchFamily="0" charset="1"/>
              </a:rPr>
              <a:t>15</a:t>
            </a:r>
            <a:r>
              <a:rPr lang="en-US" sz="1218" baseline="0" b="0" i="0" dirty="0" spc="0">
                <a:solidFill>
                  <a:srgbClr val="C00000"/>
                </a:solidFill>
                <a:latin typeface="標楷體" pitchFamily="0" charset="1"/>
              </a:rPr>
              <a:t>分鐘未使用時，</a:t>
            </a:r>
          </a:p>
          <a:p>
            <a:pPr marL="263646">
              <a:lnSpc>
                <a:spcPts val="1149"/>
              </a:lnSpc>
            </a:pPr>
            <a:r>
              <a:rPr lang="en-US" sz="1218" baseline="0" b="0" i="0" dirty="0" spc="0">
                <a:solidFill>
                  <a:srgbClr val="C00000"/>
                </a:solidFill>
                <a:latin typeface="標楷體" pitchFamily="0" charset="1"/>
              </a:rPr>
              <a:t>自動進入省電狀態。</a:t>
            </a:r>
          </a:p>
        </p:txBody>
      </p:sp>
      <p:sp>
        <p:nvSpPr>
          <p:cNvPr id="1102" name="Rectangle 1102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03" name="Rectangle 1103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04" name="Rectangle 1104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50</a:t>
            </a:r>
          </a:p>
        </p:txBody>
      </p:sp>
      <p:sp>
        <p:nvSpPr>
          <p:cNvPr id="1105" name="Rectangle 1105"/>
          <p:cNvSpPr/>
          <p:nvPr/>
        </p:nvSpPr>
        <p:spPr>
          <a:xfrm rot="0" flipH="0" flipV="0">
            <a:off x="1134617" y="5999225"/>
            <a:ext cx="1754523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節能用電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省電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36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計</a:t>
            </a:r>
          </a:p>
        </p:txBody>
      </p:sp>
      <p:sp>
        <p:nvSpPr>
          <p:cNvPr id="1106" name="Rectangle 1106"/>
          <p:cNvSpPr/>
          <p:nvPr/>
        </p:nvSpPr>
        <p:spPr>
          <a:xfrm rot="0" flipH="0" flipV="0">
            <a:off x="1279382" y="6529680"/>
            <a:ext cx="4885788" cy="10978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"/>
            <a:r>
              <a:rPr lang="en-US" sz="1218" baseline="0" b="0" i="0" dirty="0" spc="0">
                <a:latin typeface="Times New Roman" pitchFamily="0" charset="1"/>
              </a:rPr>
              <a:t>29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高壓用戶應保持電源電壓的變動正負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5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%</a:t>
            </a:r>
            <a:r>
              <a:rPr lang="en-US" sz="1218" baseline="0" b="0" i="0" dirty="0" spc="0">
                <a:latin typeface="標楷體" pitchFamily="0" charset="1"/>
              </a:rPr>
              <a:t>之內。</a:t>
            </a:r>
          </a:p>
          <a:p>
            <a:pPr marL="15">
              <a:lnSpc>
                <a:spcPts val="1758"/>
              </a:lnSpc>
            </a:pPr>
            <a:r>
              <a:rPr lang="en-US" sz="1218" baseline="0" b="1" i="0" dirty="0" spc="0">
                <a:latin typeface="Times New Roman" pitchFamily="0" charset="1"/>
              </a:rPr>
              <a:t>30</a:t>
            </a:r>
            <a:r>
              <a:rPr lang="en-US" sz="1218" baseline="0" b="1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變壓器放置場所應有良好之通風，必要時加裝風扇</a:t>
            </a:r>
            <a:r>
              <a:rPr lang="en-US" sz="1218" baseline="0" b="0" i="0" dirty="0" spc="0">
                <a:latin typeface="標楷體" pitchFamily="0" charset="1"/>
              </a:rPr>
              <a:t>或空調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散熱。</a:t>
            </a:r>
          </a:p>
          <a:p>
            <a:pPr marL="15">
              <a:lnSpc>
                <a:spcPts val="1758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31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進相電容器宜裝置於低壓側，且愈接近負載端越能減少線路損失。</a:t>
            </a:r>
          </a:p>
          <a:p>
            <a:pPr marL="0">
              <a:lnSpc>
                <a:spcPts val="1758"/>
              </a:lnSpc>
            </a:pPr>
            <a:r>
              <a:rPr lang="en-US" sz="1218" baseline="0" b="1" i="0" dirty="0" spc="0">
                <a:latin typeface="Times New Roman" pitchFamily="0" charset="1"/>
              </a:rPr>
              <a:t>32</a:t>
            </a:r>
            <a:r>
              <a:rPr lang="en-US" sz="1218" baseline="0" b="1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定期檢討合理契約容量訂定值，及抑低尖峰用電需量之可行性</a:t>
            </a:r>
            <a:r>
              <a:rPr lang="en-US" sz="1218" baseline="0" b="0" i="0" dirty="0" spc="0">
                <a:latin typeface="標楷體" pitchFamily="0" charset="1"/>
              </a:rPr>
              <a:t>。</a:t>
            </a:r>
          </a:p>
          <a:p>
            <a:pPr marL="0">
              <a:lnSpc>
                <a:spcPts val="1751"/>
              </a:lnSpc>
            </a:pPr>
            <a:r>
              <a:rPr lang="en-US" sz="1218" baseline="0" b="0" i="0" dirty="0" spc="0">
                <a:latin typeface="Times New Roman" pitchFamily="0" charset="1"/>
              </a:rPr>
              <a:t>33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選擇適當容量之電動機，一般電動機負載率在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75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-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100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%</a:t>
            </a:r>
            <a:r>
              <a:rPr lang="en-US" sz="1218" baseline="0" b="0" i="0" dirty="0" spc="0">
                <a:latin typeface="標楷體" pitchFamily="0" charset="1"/>
              </a:rPr>
              <a:t>之間運轉效率</a:t>
            </a:r>
          </a:p>
        </p:txBody>
      </p:sp>
      <p:sp>
        <p:nvSpPr>
          <p:cNvPr id="1107" name="Rectangle 1107"/>
          <p:cNvSpPr/>
          <p:nvPr/>
        </p:nvSpPr>
        <p:spPr>
          <a:xfrm rot="0" flipH="0" flipV="0">
            <a:off x="1279382" y="7625327"/>
            <a:ext cx="2585451" cy="4113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3646"/>
            <a:r>
              <a:rPr lang="en-US" sz="1218" baseline="0" b="0" i="0" dirty="0" spc="0">
                <a:latin typeface="標楷體" pitchFamily="0" charset="1"/>
              </a:rPr>
              <a:t>最高。</a:t>
            </a:r>
          </a:p>
          <a:p>
            <a:pPr marL="0">
              <a:lnSpc>
                <a:spcPts val="1778"/>
              </a:lnSpc>
            </a:pPr>
            <a:r>
              <a:rPr lang="en-US" sz="1218" baseline="0" b="1" i="0" dirty="0" spc="0">
                <a:latin typeface="Times New Roman" pitchFamily="0" charset="1"/>
              </a:rPr>
              <a:t>34</a:t>
            </a:r>
            <a:r>
              <a:rPr lang="en-US" sz="1218" baseline="0" b="1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抽水泵選用高效率或變頻式馬達。</a:t>
            </a:r>
          </a:p>
        </p:txBody>
      </p:sp>
      <p:sp>
        <p:nvSpPr>
          <p:cNvPr id="1108" name="Rectangle 1108"/>
          <p:cNvSpPr/>
          <p:nvPr/>
        </p:nvSpPr>
        <p:spPr>
          <a:xfrm rot="0" flipH="0" flipV="0">
            <a:off x="1279382" y="8053672"/>
            <a:ext cx="4908016" cy="391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35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地下停車場之抽排風，可增設定時控制器，在非車輛出入尖峰時間，</a:t>
            </a:r>
          </a:p>
          <a:p>
            <a:pPr marL="263646">
              <a:lnSpc>
                <a:spcPts val="1463"/>
              </a:lnSpc>
            </a:pPr>
            <a:r>
              <a:rPr lang="en-US" sz="1218" baseline="0" b="0" i="0" dirty="0" spc="0">
                <a:latin typeface="標楷體" pitchFamily="0" charset="1"/>
              </a:rPr>
              <a:t>設定每小時運轉約</a:t>
            </a:r>
            <a:r>
              <a:rPr lang="en-US" sz="1218" baseline="0" b="1" i="0" dirty="0" spc="0">
                <a:solidFill>
                  <a:srgbClr val="0000CC"/>
                </a:solidFill>
                <a:latin typeface="Times New Roman" pitchFamily="0" charset="1"/>
              </a:rPr>
              <a:t>15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分鐘</a:t>
            </a:r>
            <a:r>
              <a:rPr lang="en-US" sz="1218" baseline="0" b="0" i="0" dirty="0" spc="0">
                <a:latin typeface="標楷體" pitchFamily="0" charset="1"/>
              </a:rPr>
              <a:t>，以節約用電。</a:t>
            </a:r>
          </a:p>
        </p:txBody>
      </p:sp>
      <p:sp>
        <p:nvSpPr>
          <p:cNvPr id="1109" name="Rectangle 1109"/>
          <p:cNvSpPr/>
          <p:nvPr/>
        </p:nvSpPr>
        <p:spPr>
          <a:xfrm rot="0" flipH="0" flipV="0">
            <a:off x="1279367" y="8462862"/>
            <a:ext cx="4908016" cy="388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Times New Roman" pitchFamily="0" charset="1"/>
              </a:rPr>
              <a:t>36</a:t>
            </a:r>
            <a:r>
              <a:rPr lang="en-US" sz="1218" baseline="0" b="0" i="0" dirty="0" spc="547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標楷體" pitchFamily="0" charset="1"/>
              </a:rPr>
              <a:t>為有效用電管理，應選擇增設電能管理系統、尖峰需量控制系統、空</a:t>
            </a:r>
          </a:p>
          <a:p>
            <a:pPr marL="263646">
              <a:lnSpc>
                <a:spcPts val="1443"/>
              </a:lnSpc>
            </a:pPr>
            <a:r>
              <a:rPr lang="en-US" sz="1218" baseline="0" b="0" i="0" dirty="0" spc="0">
                <a:latin typeface="標楷體" pitchFamily="0" charset="1"/>
              </a:rPr>
              <a:t>調監控系統及照明監控系統等。</a:t>
            </a:r>
          </a:p>
        </p:txBody>
      </p:sp>
      <p:sp>
        <p:nvSpPr>
          <p:cNvPr id="1110" name="Rectangle 1110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1" name="Rectangle 1111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2" name="Rectangle 1112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3" name="Rectangle 1113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4" name="Rectangle 1114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5" name="Rectangle 1115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6" name="Rectangle 1116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7" name="Rectangle 1117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8" name="Rectangle 1118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19" name="Rectangle 1119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20" name="Rectangle 1120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21" name="Rectangle 1121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22" name="Freeform 1122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Rectangle 1133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26</a:t>
            </a:r>
          </a:p>
        </p:txBody>
      </p:sp>
      <p:sp>
        <p:nvSpPr>
          <p:cNvPr id="1134" name="Rectangle 1134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35" name="Rectangle 1135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36" name="Rectangle 1136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51</a:t>
            </a:r>
          </a:p>
        </p:txBody>
      </p:sp>
      <p:sp>
        <p:nvSpPr>
          <p:cNvPr id="1137" name="Rectangle 1137"/>
          <p:cNvSpPr/>
          <p:nvPr/>
        </p:nvSpPr>
        <p:spPr>
          <a:xfrm rot="0" flipH="0" flipV="0">
            <a:off x="1232153" y="1348738"/>
            <a:ext cx="917447" cy="2750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</a:p>
        </p:txBody>
      </p:sp>
      <p:sp>
        <p:nvSpPr>
          <p:cNvPr id="1138" name="Rectangle 1138"/>
          <p:cNvSpPr/>
          <p:nvPr/>
        </p:nvSpPr>
        <p:spPr>
          <a:xfrm rot="0" flipH="0" flipV="0">
            <a:off x="1947672" y="2193796"/>
            <a:ext cx="1163574" cy="9364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857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atin typeface="標楷體" pitchFamily="0" charset="1"/>
              </a:rPr>
              <a:t>相關法規</a:t>
            </a:r>
          </a:p>
          <a:p>
            <a:pPr marL="0">
              <a:lnSpc>
                <a:spcPts val="2604"/>
              </a:lnSpc>
            </a:pPr>
            <a:r>
              <a:rPr lang="en-US" sz="1446" baseline="0" b="0" i="0" dirty="0" spc="857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atin typeface="標楷體" pitchFamily="0" charset="1"/>
              </a:rPr>
              <a:t>工程管理</a:t>
            </a:r>
          </a:p>
          <a:p>
            <a:pPr marL="0">
              <a:lnSpc>
                <a:spcPts val="2603"/>
              </a:lnSpc>
            </a:pPr>
            <a:r>
              <a:rPr lang="en-US" sz="1446" baseline="0" b="0" i="0" dirty="0" spc="857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806" baseline="0" b="0" i="0" dirty="0" spc="0">
                <a:latin typeface="標楷體" pitchFamily="0" charset="1"/>
              </a:rPr>
              <a:t>工程查核</a:t>
            </a:r>
          </a:p>
        </p:txBody>
      </p:sp>
      <p:sp>
        <p:nvSpPr>
          <p:cNvPr id="1139" name="Rectangle 1139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40" name="Rectangle 1140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41" name="Rectangle 1141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52</a:t>
            </a:r>
          </a:p>
        </p:txBody>
      </p:sp>
      <p:sp>
        <p:nvSpPr>
          <p:cNvPr id="1142" name="Rectangle 1142"/>
          <p:cNvSpPr/>
          <p:nvPr/>
        </p:nvSpPr>
        <p:spPr>
          <a:xfrm rot="0" flipH="0" flipV="0">
            <a:off x="1232153" y="5999225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相關法規</a:t>
            </a:r>
          </a:p>
        </p:txBody>
      </p:sp>
      <p:sp>
        <p:nvSpPr>
          <p:cNvPr id="1143" name="Rectangle 1143"/>
          <p:cNvSpPr/>
          <p:nvPr/>
        </p:nvSpPr>
        <p:spPr>
          <a:xfrm rot="0" flipH="0" flipV="0">
            <a:off x="1240536" y="6378592"/>
            <a:ext cx="4984952" cy="460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atin typeface="標楷體" pitchFamily="0" charset="1"/>
              </a:rPr>
              <a:t>電業法</a:t>
            </a:r>
            <a:r>
              <a:rPr lang="en-US" sz="1446" baseline="0" b="0" i="0" dirty="0" spc="0">
                <a:latin typeface="Times New Roman" pitchFamily="0" charset="1"/>
              </a:rPr>
              <a:t>34</a:t>
            </a:r>
            <a:r>
              <a:rPr lang="en-US" sz="1446" baseline="0" b="0" i="0" dirty="0" spc="0">
                <a:latin typeface="Times New Roman" pitchFamily="0" charset="1"/>
              </a:rPr>
              <a:t>-</a:t>
            </a:r>
            <a:r>
              <a:rPr lang="en-US" sz="1446" baseline="0" b="0" i="0" dirty="0" spc="0">
                <a:latin typeface="Times New Roman" pitchFamily="0" charset="1"/>
              </a:rPr>
              <a:t>1</a:t>
            </a:r>
          </a:p>
          <a:p>
            <a:pPr marL="0">
              <a:lnSpc>
                <a:spcPts val="1705"/>
              </a:lnSpc>
            </a:pPr>
            <a:r>
              <a:rPr lang="en-US" sz="1050" baseline="0" b="0" i="0" dirty="0" spc="49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08" baseline="0" b="0" i="0" dirty="0" spc="0">
                <a:ln w="3327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電業設備或用戶用電設備屬中央主管機關所定工程範圍者，其設計</a:t>
            </a:r>
          </a:p>
        </p:txBody>
      </p:sp>
      <p:sp>
        <p:nvSpPr>
          <p:cNvPr id="1144" name="Rectangle 1144"/>
          <p:cNvSpPr/>
          <p:nvPr/>
        </p:nvSpPr>
        <p:spPr>
          <a:xfrm rot="0" flipH="0" flipV="0">
            <a:off x="1402841" y="6819903"/>
            <a:ext cx="4822796" cy="738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8" baseline="0" b="0" i="0" dirty="0" spc="0">
                <a:ln w="3327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及監造，應由依法登記執業之電機技師或相關專業技師辦理</a:t>
            </a:r>
            <a:r>
              <a:rPr lang="en-US" sz="1308" baseline="0" b="0" i="0" dirty="0" spc="0">
                <a:latin typeface="標楷體" pitchFamily="0" charset="1"/>
              </a:rPr>
              <a:t>。所定</a:t>
            </a:r>
          </a:p>
          <a:p>
            <a:pPr marL="0">
              <a:lnSpc>
                <a:spcPts val="1416"/>
              </a:lnSpc>
            </a:pPr>
            <a:r>
              <a:rPr lang="en-US" sz="1308" baseline="0" b="0" i="0" dirty="0" spc="0">
                <a:latin typeface="標楷體" pitchFamily="0" charset="1"/>
              </a:rPr>
              <a:t>工程範圍外，應由電機技師或電器承裝業辦理。但該工程僅供政府</a:t>
            </a:r>
          </a:p>
          <a:p>
            <a:pPr marL="0">
              <a:lnSpc>
                <a:spcPts val="1410"/>
              </a:lnSpc>
            </a:pPr>
            <a:r>
              <a:rPr lang="en-US" sz="1308" baseline="0" b="0" i="0" dirty="0" spc="0">
                <a:latin typeface="標楷體" pitchFamily="0" charset="1"/>
              </a:rPr>
              <a:t>機關或公營事業機構自用時，得由該政府機關或公營事業機構內，</a:t>
            </a:r>
          </a:p>
          <a:p>
            <a:pPr marL="0">
              <a:lnSpc>
                <a:spcPts val="1421"/>
              </a:lnSpc>
            </a:pPr>
            <a:r>
              <a:rPr lang="en-US" sz="1308" baseline="0" b="0" i="0" dirty="0" spc="0">
                <a:latin typeface="標楷體" pitchFamily="0" charset="1"/>
              </a:rPr>
              <a:t>依法取得</a:t>
            </a:r>
            <a:r>
              <a:rPr lang="en-US" sz="1308" baseline="0" b="0" i="0" dirty="0" spc="0">
                <a:ln w="33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電機技師或相關專業技師證書者辦理設計及監造</a:t>
            </a:r>
            <a:r>
              <a:rPr lang="en-US" sz="1308" baseline="0" b="0" i="0" dirty="0" spc="0">
                <a:latin typeface="標楷體" pitchFamily="0" charset="1"/>
              </a:rPr>
              <a:t>。</a:t>
            </a:r>
          </a:p>
        </p:txBody>
      </p:sp>
      <p:sp>
        <p:nvSpPr>
          <p:cNvPr id="1145" name="Rectangle 1145"/>
          <p:cNvSpPr/>
          <p:nvPr/>
        </p:nvSpPr>
        <p:spPr>
          <a:xfrm rot="0" flipH="0" flipV="0">
            <a:off x="1240536" y="7661907"/>
            <a:ext cx="4985102" cy="7386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aseline="0" b="0" i="0" dirty="0" spc="49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08" baseline="0" b="0" i="0" dirty="0" spc="0">
                <a:latin typeface="標楷體" pitchFamily="0" charset="1"/>
              </a:rPr>
              <a:t>前項用戶用電設備工程範圍應依中華民國九十三年十二月二十四日</a:t>
            </a:r>
          </a:p>
          <a:p>
            <a:pPr marL="162305">
              <a:lnSpc>
                <a:spcPts val="1410"/>
              </a:lnSpc>
            </a:pPr>
            <a:r>
              <a:rPr lang="en-US" sz="1308" baseline="0" b="0" i="0" dirty="0" spc="0">
                <a:latin typeface="標楷體" pitchFamily="0" charset="1"/>
              </a:rPr>
              <a:t>本法修正施行前既有電業實施之工程範圍為準；其修正時，中央主</a:t>
            </a:r>
          </a:p>
          <a:p>
            <a:pPr marL="162305">
              <a:lnSpc>
                <a:spcPts val="1416"/>
              </a:lnSpc>
            </a:pPr>
            <a:r>
              <a:rPr lang="en-US" sz="1308" baseline="0" b="0" i="0" dirty="0" spc="0">
                <a:latin typeface="標楷體" pitchFamily="0" charset="1"/>
              </a:rPr>
              <a:t>管機關應會商全國性電機技師公會、相關電氣工程工業同業公會及</a:t>
            </a:r>
          </a:p>
          <a:p>
            <a:pPr marL="162305">
              <a:lnSpc>
                <a:spcPts val="1421"/>
              </a:lnSpc>
            </a:pPr>
            <a:r>
              <a:rPr lang="en-US" sz="1308" baseline="0" b="0" i="0" dirty="0" spc="0">
                <a:latin typeface="標楷體" pitchFamily="0" charset="1"/>
              </a:rPr>
              <a:t>其他相關公會定之。</a:t>
            </a:r>
          </a:p>
        </p:txBody>
      </p:sp>
      <p:sp>
        <p:nvSpPr>
          <p:cNvPr id="1146" name="Rectangle 1146"/>
          <p:cNvSpPr/>
          <p:nvPr/>
        </p:nvSpPr>
        <p:spPr>
          <a:xfrm rot="0" flipH="0" flipV="0">
            <a:off x="1240536" y="8503917"/>
            <a:ext cx="4985102" cy="5596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0" baseline="0" b="0" i="0" dirty="0" spc="49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08" baseline="0" b="0" i="0" dirty="0" spc="0">
                <a:solidFill>
                  <a:srgbClr val="0000FF"/>
                </a:solidFill>
                <a:latin typeface="標楷體" pitchFamily="0" charset="1"/>
              </a:rPr>
              <a:t>電業或用戶未依第一項規定辦理者，其屬於電業設備者，主管機關</a:t>
            </a:r>
          </a:p>
          <a:p>
            <a:pPr marL="162305">
              <a:lnSpc>
                <a:spcPts val="1416"/>
              </a:lnSpc>
            </a:pPr>
            <a:r>
              <a:rPr lang="en-US" sz="1308" baseline="0" b="0" i="0" dirty="0" spc="0">
                <a:solidFill>
                  <a:srgbClr val="0000FF"/>
                </a:solidFill>
                <a:latin typeface="標楷體" pitchFamily="0" charset="1"/>
              </a:rPr>
              <a:t>應禁止電業使用該設備；其屬於用戶用電設備者，電業對該設備不</a:t>
            </a:r>
          </a:p>
          <a:p>
            <a:pPr marL="162305">
              <a:lnSpc>
                <a:spcPts val="1421"/>
              </a:lnSpc>
            </a:pPr>
            <a:r>
              <a:rPr lang="en-US" sz="1308" baseline="0" b="0" i="0" dirty="0" spc="0">
                <a:solidFill>
                  <a:srgbClr val="0000FF"/>
                </a:solidFill>
                <a:latin typeface="標楷體" pitchFamily="0" charset="1"/>
              </a:rPr>
              <a:t>得供電。</a:t>
            </a:r>
          </a:p>
        </p:txBody>
      </p:sp>
      <p:sp>
        <p:nvSpPr>
          <p:cNvPr id="1147" name="Rectangle 1147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48" name="Rectangle 1148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49" name="Rectangle 1149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0" name="Rectangle 1150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1" name="Rectangle 1151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2" name="Rectangle 1152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3" name="Rectangle 1153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4" name="Rectangle 1154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5" name="Rectangle 1155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6" name="Rectangle 1156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7" name="Rectangle 1157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58" name="Rectangle 1158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59" name="Freeform 1159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9" name="Picture 1169"/>
          <p:cNvPicPr>
            <a:picLocks noChangeAspect="0" noChangeArrowheads="1"/>
          </p:cNvPicPr>
          <p:nvPr/>
        </p:nvPicPr>
        <p:blipFill>
          <a:blip r:embed="rId1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408" y="6605778"/>
            <a:ext cx="4927853" cy="2171700"/>
          </a:xfrm>
          <a:prstGeom prst="rect">
            <a:avLst/>
          </a:prstGeom>
          <a:noFill/>
          <a:extLst/>
        </p:spPr>
      </p:pic>
      <p:sp>
        <p:nvSpPr>
          <p:cNvPr id="1170" name="Freeform 1170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Rectangle 1171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27</a:t>
            </a:r>
          </a:p>
        </p:txBody>
      </p:sp>
      <p:sp>
        <p:nvSpPr>
          <p:cNvPr id="1172" name="Rectangle 1172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73" name="Rectangle 1173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74" name="Rectangle 1174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53</a:t>
            </a:r>
          </a:p>
        </p:txBody>
      </p:sp>
      <p:sp>
        <p:nvSpPr>
          <p:cNvPr id="1175" name="Rectangle 1175"/>
          <p:cNvSpPr/>
          <p:nvPr/>
        </p:nvSpPr>
        <p:spPr>
          <a:xfrm rot="0" flipH="0" flipV="0">
            <a:off x="1232153" y="1349501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相關法規</a:t>
            </a:r>
          </a:p>
        </p:txBody>
      </p:sp>
      <p:sp>
        <p:nvSpPr>
          <p:cNvPr id="1176" name="Rectangle 1176"/>
          <p:cNvSpPr/>
          <p:nvPr/>
        </p:nvSpPr>
        <p:spPr>
          <a:xfrm rot="0" flipH="0" flipV="0">
            <a:off x="1301496" y="1814922"/>
            <a:ext cx="4900927" cy="474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6" baseline="0" b="0" i="0" dirty="0" spc="0">
                <a:latin typeface="標楷體" pitchFamily="0" charset="1"/>
              </a:rPr>
              <a:t>電業法</a:t>
            </a:r>
            <a:r>
              <a:rPr lang="en-US" sz="1716" baseline="0" b="0" i="0" dirty="0" spc="0">
                <a:latin typeface="Times New Roman" pitchFamily="0" charset="1"/>
              </a:rPr>
              <a:t>75</a:t>
            </a:r>
            <a:r>
              <a:rPr lang="en-US" sz="1716" baseline="0" b="0" i="0" dirty="0" spc="0">
                <a:latin typeface="Times New Roman" pitchFamily="0" charset="1"/>
              </a:rPr>
              <a:t>-</a:t>
            </a:r>
            <a:r>
              <a:rPr lang="en-US" sz="1716" baseline="0" b="0" i="0" dirty="0" spc="0">
                <a:latin typeface="Times New Roman" pitchFamily="0" charset="1"/>
              </a:rPr>
              <a:t>1</a:t>
            </a:r>
          </a:p>
          <a:p>
            <a:pPr marL="0">
              <a:lnSpc>
                <a:spcPts val="1455"/>
              </a:lnSpc>
            </a:pPr>
            <a:r>
              <a:rPr lang="en-US" sz="978" baseline="0" b="0" i="0" dirty="0" spc="0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標楷體" pitchFamily="0" charset="1"/>
              </a:rPr>
              <a:t>裝有電力設備之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工廠、礦場、供公眾使用之建築物及受電電壓屬高壓以</a:t>
            </a:r>
          </a:p>
        </p:txBody>
      </p:sp>
      <p:sp>
        <p:nvSpPr>
          <p:cNvPr id="1177" name="Rectangle 1177"/>
          <p:cNvSpPr/>
          <p:nvPr/>
        </p:nvSpPr>
        <p:spPr>
          <a:xfrm rot="0" flipH="0" flipV="0">
            <a:off x="1402826" y="2252469"/>
            <a:ext cx="4799720" cy="483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"/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上之用電場所</a:t>
            </a:r>
            <a:r>
              <a:rPr lang="en-US" sz="1218" baseline="0" b="0" i="0" dirty="0" spc="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，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應置專任電氣技術人員或委託用電設備檢驗維護業負責</a:t>
            </a:r>
          </a:p>
          <a:p>
            <a:pPr marL="0">
              <a:lnSpc>
                <a:spcPts val="1169"/>
              </a:lnSpc>
            </a:pPr>
            <a:r>
              <a:rPr lang="en-US" sz="1218" baseline="0" b="0" i="0" dirty="0" spc="0">
                <a:latin typeface="標楷體" pitchFamily="0" charset="1"/>
              </a:rPr>
              <a:t>維護與電業供電設備分界點以內一般及緊急電力設備之用電安全，並向</a:t>
            </a:r>
          </a:p>
          <a:p>
            <a:pPr marL="0">
              <a:lnSpc>
                <a:spcPts val="1175"/>
              </a:lnSpc>
            </a:pPr>
            <a:r>
              <a:rPr lang="en-US" sz="1218" baseline="0" b="0" i="0" dirty="0" spc="0">
                <a:latin typeface="標楷體" pitchFamily="0" charset="1"/>
              </a:rPr>
              <a:t>直轄市或縣（市）主管機關辦理登記。</a:t>
            </a:r>
          </a:p>
        </p:txBody>
      </p:sp>
      <p:sp>
        <p:nvSpPr>
          <p:cNvPr id="1178" name="Rectangle 1178"/>
          <p:cNvSpPr/>
          <p:nvPr/>
        </p:nvSpPr>
        <p:spPr>
          <a:xfrm rot="0" flipH="0" flipV="0">
            <a:off x="1301496" y="2811779"/>
            <a:ext cx="5055861" cy="334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78" baseline="0" b="0" i="0" dirty="0" spc="0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標楷體" pitchFamily="0" charset="1"/>
              </a:rPr>
              <a:t>用電場所違反前項規定，主管機關應通知其限期改善；屆期仍不改善者，</a:t>
            </a:r>
          </a:p>
          <a:p>
            <a:pPr marL="101345">
              <a:lnSpc>
                <a:spcPts val="1169"/>
              </a:lnSpc>
            </a:pPr>
            <a:r>
              <a:rPr lang="en-US" sz="1218" baseline="0" b="0" i="0" dirty="0" spc="0">
                <a:latin typeface="標楷體" pitchFamily="0" charset="1"/>
              </a:rPr>
              <a:t>得會同電業停止供電。</a:t>
            </a:r>
          </a:p>
        </p:txBody>
      </p:sp>
      <p:sp>
        <p:nvSpPr>
          <p:cNvPr id="1179" name="Rectangle 1179"/>
          <p:cNvSpPr/>
          <p:nvPr/>
        </p:nvSpPr>
        <p:spPr>
          <a:xfrm rot="0" flipH="0" flipV="0">
            <a:off x="1301496" y="3221734"/>
            <a:ext cx="4901066" cy="483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78" baseline="0" b="0" i="0" dirty="0" spc="0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標楷體" pitchFamily="0" charset="1"/>
              </a:rPr>
              <a:t>用電設備檢驗維護業，應向直轄市或縣（市）主管機關登記，並於一個</a:t>
            </a:r>
          </a:p>
          <a:p>
            <a:pPr marL="101345">
              <a:lnSpc>
                <a:spcPts val="1169"/>
              </a:lnSpc>
            </a:pPr>
            <a:r>
              <a:rPr lang="en-US" sz="1218" baseline="0" b="0" i="0" dirty="0" spc="0">
                <a:latin typeface="標楷體" pitchFamily="0" charset="1"/>
              </a:rPr>
              <a:t>月內加入相關用電設備檢驗維護工程工業同業公會，始得營業。相關用</a:t>
            </a:r>
          </a:p>
          <a:p>
            <a:pPr marL="101345">
              <a:lnSpc>
                <a:spcPts val="1175"/>
              </a:lnSpc>
            </a:pPr>
            <a:r>
              <a:rPr lang="en-US" sz="1218" baseline="0" b="0" i="0" dirty="0" spc="0">
                <a:latin typeface="標楷體" pitchFamily="0" charset="1"/>
              </a:rPr>
              <a:t>電設備檢驗維護工程工業同業公會不得拒絕其加入。</a:t>
            </a:r>
          </a:p>
        </p:txBody>
      </p:sp>
      <p:sp>
        <p:nvSpPr>
          <p:cNvPr id="1180" name="Rectangle 1180"/>
          <p:cNvSpPr/>
          <p:nvPr/>
        </p:nvSpPr>
        <p:spPr>
          <a:xfrm rot="0" flipH="0" flipV="0">
            <a:off x="1301496" y="3781043"/>
            <a:ext cx="4901066" cy="447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78" baseline="0" b="0" i="0" dirty="0" spc="0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標楷體" pitchFamily="0" charset="1"/>
              </a:rPr>
              <a:t>第一項場所之認定範圍及標準，由中央主管機關定之。</a:t>
            </a:r>
          </a:p>
          <a:p>
            <a:pPr marL="0">
              <a:lnSpc>
                <a:spcPts val="2064"/>
              </a:lnSpc>
            </a:pPr>
            <a:r>
              <a:rPr lang="en-US" sz="978" baseline="0" b="0" i="0" dirty="0" spc="0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標楷體" pitchFamily="0" charset="1"/>
              </a:rPr>
              <a:t>專任電氣技術人員及用電設備檢驗維護業登記、撤銷或廢止登記及管理</a:t>
            </a:r>
          </a:p>
        </p:txBody>
      </p:sp>
      <p:sp>
        <p:nvSpPr>
          <p:cNvPr id="1181" name="Rectangle 1181"/>
          <p:cNvSpPr/>
          <p:nvPr/>
        </p:nvSpPr>
        <p:spPr>
          <a:xfrm rot="0" flipH="0" flipV="0">
            <a:off x="1402841" y="4191759"/>
            <a:ext cx="2167816" cy="1854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標楷體" pitchFamily="0" charset="1"/>
              </a:rPr>
              <a:t>之規則，由中央主管機關定之。</a:t>
            </a:r>
          </a:p>
        </p:txBody>
      </p:sp>
      <p:sp>
        <p:nvSpPr>
          <p:cNvPr id="1182" name="Rectangle 1182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183" name="Rectangle 1183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184" name="Rectangle 1184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54</a:t>
            </a:r>
          </a:p>
        </p:txBody>
      </p:sp>
      <p:sp>
        <p:nvSpPr>
          <p:cNvPr id="1185" name="Rectangle 1185"/>
          <p:cNvSpPr/>
          <p:nvPr/>
        </p:nvSpPr>
        <p:spPr>
          <a:xfrm rot="0" flipH="0" flipV="0">
            <a:off x="1232153" y="5999225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相關法規</a:t>
            </a:r>
          </a:p>
        </p:txBody>
      </p:sp>
      <p:sp>
        <p:nvSpPr>
          <p:cNvPr id="1186" name="Rectangle 118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87" name="Rectangle 118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88" name="Rectangle 118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89" name="Rectangle 118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0" name="Rectangle 119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1" name="Rectangle 119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2" name="Rectangle 119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3" name="Rectangle 119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4" name="Rectangle 119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5" name="Rectangle 119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6" name="Rectangle 119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197" name="Rectangle 119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98" name="Freeform 1198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1690877" y="7742683"/>
            <a:ext cx="2408683" cy="8382"/>
          </a:xfrm>
          <a:custGeom>
            <a:pathLst>
              <a:path w="2408683" h="8382">
                <a:moveTo>
                  <a:pt x="0" y="0"/>
                </a:moveTo>
                <a:lnTo>
                  <a:pt x="2408683" y="0"/>
                </a:lnTo>
                <a:lnTo>
                  <a:pt x="2408683" y="8382"/>
                </a:lnTo>
                <a:lnTo>
                  <a:pt x="0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996666">
              <a:alpha val="100000"/>
            </a:srgbClr>
          </a:solidFill>
          <a:ln w="34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0">
            <a:off x="1690877" y="8196834"/>
            <a:ext cx="2924556" cy="8382"/>
          </a:xfrm>
          <a:custGeom>
            <a:pathLst>
              <a:path w="2924556" h="8382">
                <a:moveTo>
                  <a:pt x="0" y="0"/>
                </a:moveTo>
                <a:lnTo>
                  <a:pt x="2924556" y="0"/>
                </a:lnTo>
                <a:lnTo>
                  <a:pt x="2924556" y="8382"/>
                </a:lnTo>
                <a:lnTo>
                  <a:pt x="0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996666">
              <a:alpha val="100000"/>
            </a:srgbClr>
          </a:solidFill>
          <a:ln w="34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0" name="Picture 1210"/>
          <p:cNvPicPr>
            <a:picLocks noChangeAspect="0" noChangeArrowheads="1"/>
          </p:cNvPicPr>
          <p:nvPr/>
        </p:nvPicPr>
        <p:blipFill>
          <a:blip r:embed="rId1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5682" y="7568946"/>
            <a:ext cx="4955285" cy="661416"/>
          </a:xfrm>
          <a:prstGeom prst="rect">
            <a:avLst/>
          </a:prstGeom>
          <a:noFill/>
          <a:extLst/>
        </p:spPr>
      </p:pic>
      <p:sp>
        <p:nvSpPr>
          <p:cNvPr id="1211" name="Freeform 1211"/>
          <p:cNvSpPr/>
          <p:nvPr/>
        </p:nvSpPr>
        <p:spPr>
          <a:xfrm rot="0" flipH="0" flipV="0">
            <a:off x="1270253" y="7572756"/>
            <a:ext cx="4946904" cy="651510"/>
          </a:xfrm>
          <a:custGeom>
            <a:pathLst>
              <a:path w="4946904" h="651510">
                <a:moveTo>
                  <a:pt x="0" y="0"/>
                </a:moveTo>
                <a:lnTo>
                  <a:pt x="4946904" y="0"/>
                </a:lnTo>
                <a:lnTo>
                  <a:pt x="4946904" y="651510"/>
                </a:lnTo>
                <a:lnTo>
                  <a:pt x="0" y="65151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Rectangle 1213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28</a:t>
            </a:r>
          </a:p>
        </p:txBody>
      </p:sp>
      <p:sp>
        <p:nvSpPr>
          <p:cNvPr id="1214" name="Rectangle 1214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215" name="Rectangle 1215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216" name="Rectangle 1216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55</a:t>
            </a:r>
          </a:p>
        </p:txBody>
      </p:sp>
      <p:sp>
        <p:nvSpPr>
          <p:cNvPr id="1217" name="Rectangle 1217"/>
          <p:cNvSpPr/>
          <p:nvPr/>
        </p:nvSpPr>
        <p:spPr>
          <a:xfrm rot="0" flipH="0" flipV="0">
            <a:off x="1232153" y="1349501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工程管理</a:t>
            </a:r>
          </a:p>
        </p:txBody>
      </p:sp>
      <p:sp>
        <p:nvSpPr>
          <p:cNvPr id="1218" name="Rectangle 1218"/>
          <p:cNvSpPr/>
          <p:nvPr/>
        </p:nvSpPr>
        <p:spPr>
          <a:xfrm rot="0" flipH="0" flipV="0">
            <a:off x="1279397" y="1812796"/>
            <a:ext cx="3671315" cy="25991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設計與監造：建築師＋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專業技師</a:t>
            </a:r>
          </a:p>
          <a:p>
            <a:pPr marL="0">
              <a:lnSpc>
                <a:spcPts val="2106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過份設</a:t>
            </a:r>
            <a:r>
              <a:rPr lang="en-US" sz="1446" baseline="0" b="0" i="0" dirty="0" spc="342">
                <a:latin typeface="標楷體" pitchFamily="0" charset="1"/>
              </a:rPr>
              <a:t>計</a:t>
            </a:r>
            <a:r>
              <a:rPr lang="en-US" sz="1446" baseline="0" b="0" i="0" dirty="0" spc="0">
                <a:latin typeface="Times New Roman" pitchFamily="0" charset="1"/>
              </a:rPr>
              <a:t>(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ov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e</a:t>
            </a:r>
            <a:r>
              <a:rPr lang="en-US" sz="1446" baseline="0" b="1" i="0" dirty="0" spc="-23">
                <a:solidFill>
                  <a:srgbClr val="0000FF"/>
                </a:solidFill>
                <a:latin typeface="Times New Roman" pitchFamily="0" charset="1"/>
              </a:rPr>
              <a:t>r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d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e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s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i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g</a:t>
            </a:r>
            <a:r>
              <a:rPr lang="en-US" sz="1446" baseline="0" b="1" i="0" dirty="0" spc="0">
                <a:solidFill>
                  <a:srgbClr val="0000FF"/>
                </a:solidFill>
                <a:latin typeface="Times New Roman" pitchFamily="0" charset="1"/>
              </a:rPr>
              <a:t>n</a:t>
            </a:r>
            <a:r>
              <a:rPr lang="en-US" sz="1446" baseline="0" b="0" i="0" dirty="0" spc="0">
                <a:latin typeface="Times New Roman" pitchFamily="0" charset="1"/>
              </a:rPr>
              <a:t>)</a:t>
            </a:r>
            <a:r>
              <a:rPr lang="en-US" sz="1446" baseline="0" b="0" i="0" dirty="0" spc="0">
                <a:latin typeface="Times New Roman" pitchFamily="0" charset="1"/>
              </a:rPr>
              <a:t> </a:t>
            </a:r>
            <a:r>
              <a:rPr lang="en-US" sz="1446" baseline="0" b="0" i="0" dirty="0" spc="0">
                <a:latin typeface="新細明體" pitchFamily="0" charset="1"/>
              </a:rPr>
              <a:t>？</a:t>
            </a:r>
          </a:p>
          <a:p>
            <a:pPr marL="0">
              <a:lnSpc>
                <a:spcPts val="2051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微小工程：電源改善工程，專業技師難覓</a:t>
            </a:r>
          </a:p>
          <a:p>
            <a:pPr marL="0">
              <a:lnSpc>
                <a:spcPts val="2081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廠牌規格：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三家以上「同等品」</a:t>
            </a:r>
          </a:p>
          <a:p>
            <a:pPr marL="0">
              <a:lnSpc>
                <a:spcPts val="2082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專業技師簽證：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設計簽證與監造簽證</a:t>
            </a:r>
          </a:p>
          <a:p>
            <a:pPr marL="0">
              <a:lnSpc>
                <a:spcPts val="2082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工程標單：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不得另編列簽證費</a:t>
            </a:r>
          </a:p>
          <a:p>
            <a:pPr marL="0">
              <a:lnSpc>
                <a:spcPts val="2082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標單與圖說牴觸：</a:t>
            </a:r>
            <a:r>
              <a:rPr lang="en-US" sz="1446" baseline="0" b="0" i="0" dirty="0" spc="0">
                <a:ln w="367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工程爭議，誰為優先</a:t>
            </a:r>
          </a:p>
          <a:p>
            <a:pPr marL="0">
              <a:lnSpc>
                <a:spcPts val="2082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工程展延與廠商求償</a:t>
            </a:r>
          </a:p>
          <a:p>
            <a:pPr marL="0">
              <a:lnSpc>
                <a:spcPts val="2082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爭議處理：工程會調解＋商業仲裁</a:t>
            </a:r>
          </a:p>
          <a:p>
            <a:pPr marL="0">
              <a:lnSpc>
                <a:spcPts val="2081"/>
              </a:lnSpc>
            </a:pPr>
            <a:r>
              <a:rPr lang="en-US" sz="1158" baseline="0" b="0" i="0" dirty="0" spc="2014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n w="367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監造不實：驗收執行困難</a:t>
            </a:r>
          </a:p>
        </p:txBody>
      </p:sp>
      <p:sp>
        <p:nvSpPr>
          <p:cNvPr id="1219" name="Rectangle 1219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220" name="Rectangle 1220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221" name="Rectangle 1221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56</a:t>
            </a:r>
          </a:p>
        </p:txBody>
      </p:sp>
      <p:sp>
        <p:nvSpPr>
          <p:cNvPr id="1222" name="Rectangle 1222"/>
          <p:cNvSpPr/>
          <p:nvPr/>
        </p:nvSpPr>
        <p:spPr>
          <a:xfrm rot="0" flipH="0" flipV="0">
            <a:off x="1232153" y="5999225"/>
            <a:ext cx="175493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工程管理</a:t>
            </a:r>
          </a:p>
        </p:txBody>
      </p:sp>
      <p:sp>
        <p:nvSpPr>
          <p:cNvPr id="1223" name="Rectangle 1223"/>
          <p:cNvSpPr/>
          <p:nvPr/>
        </p:nvSpPr>
        <p:spPr>
          <a:xfrm rot="0" flipH="0" flipV="0">
            <a:off x="1325117" y="6400798"/>
            <a:ext cx="2258714" cy="206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工程招標：上網公開招標</a:t>
            </a:r>
          </a:p>
        </p:txBody>
      </p:sp>
      <p:sp>
        <p:nvSpPr>
          <p:cNvPr id="1224" name="Rectangle 1224"/>
          <p:cNvSpPr/>
          <p:nvPr/>
        </p:nvSpPr>
        <p:spPr>
          <a:xfrm rot="0" flipH="0" flipV="0">
            <a:off x="1325117" y="6627873"/>
            <a:ext cx="4765759" cy="17975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低價搶標：同等品主張</a:t>
            </a:r>
          </a:p>
          <a:p>
            <a:pPr marL="0">
              <a:lnSpc>
                <a:spcPts val="1811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同等品引用：工程會規定＋採購法施細</a:t>
            </a:r>
            <a:r>
              <a:rPr lang="en-US" sz="1356" baseline="0" b="0" i="0" dirty="0" spc="0">
                <a:latin typeface="Times New Roman" pitchFamily="0" charset="1"/>
              </a:rPr>
              <a:t>25</a:t>
            </a:r>
            <a:r>
              <a:rPr lang="en-US" sz="1356" baseline="0" b="0" i="0" dirty="0" spc="0">
                <a:latin typeface="標楷體" pitchFamily="0" charset="1"/>
              </a:rPr>
              <a:t>條</a:t>
            </a:r>
          </a:p>
          <a:p>
            <a:pPr marL="0">
              <a:lnSpc>
                <a:spcPts val="1764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轉包轉託：不得轉包及轉託無承裝業登記執照之業者承辦</a:t>
            </a:r>
          </a:p>
          <a:p>
            <a:pPr marL="0">
              <a:lnSpc>
                <a:spcPts val="1794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分包限制：不得超過工程總價之百分之六十</a:t>
            </a:r>
          </a:p>
          <a:p>
            <a:pPr marL="0">
              <a:lnSpc>
                <a:spcPts val="1794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n w="3441">
                  <a:solidFill>
                    <a:srgbClr val="9A6565"/>
                  </a:solidFill>
                  <a:prstDash val="solid"/>
                </a:ln>
                <a:solidFill>
                  <a:srgbClr val="9A6565"/>
                </a:solidFill>
                <a:latin typeface="標楷體" pitchFamily="0" charset="1"/>
              </a:rPr>
              <a:t>工程驗收：機電工程繁多且專業</a:t>
            </a:r>
          </a:p>
          <a:p>
            <a:pPr marL="0">
              <a:lnSpc>
                <a:spcPts val="1804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工程驗收：尋求專業協助</a:t>
            </a:r>
            <a:r>
              <a:rPr lang="en-US" sz="1356" baseline="0" b="0" i="0" dirty="0" spc="0">
                <a:solidFill>
                  <a:srgbClr val="0000FF"/>
                </a:solidFill>
                <a:latin typeface="Arial" pitchFamily="0" charset="1"/>
              </a:rPr>
              <a:t>(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電機技師公會</a:t>
            </a:r>
            <a:r>
              <a:rPr lang="en-US" sz="1356" baseline="0" b="0" i="0" dirty="0" spc="0">
                <a:solidFill>
                  <a:srgbClr val="0000FF"/>
                </a:solidFill>
                <a:latin typeface="Arial" pitchFamily="0" charset="1"/>
              </a:rPr>
              <a:t>o</a:t>
            </a:r>
            <a:r>
              <a:rPr lang="en-US" sz="1356" baseline="0" b="0" i="0" dirty="0" spc="0">
                <a:solidFill>
                  <a:srgbClr val="0000FF"/>
                </a:solidFill>
                <a:latin typeface="Arial" pitchFamily="0" charset="1"/>
              </a:rPr>
              <a:t>r</a:t>
            </a:r>
            <a:r>
              <a:rPr lang="en-US" sz="1356" baseline="0" b="0" i="0" dirty="0" spc="0">
                <a:solidFill>
                  <a:srgbClr val="0000FF"/>
                </a:solidFill>
                <a:latin typeface="標楷體" pitchFamily="0" charset="1"/>
              </a:rPr>
              <a:t>信賴之電機技師</a:t>
            </a:r>
            <a:r>
              <a:rPr lang="en-US" sz="1356" baseline="0" b="0" i="0" dirty="0" spc="0">
                <a:solidFill>
                  <a:srgbClr val="0000FF"/>
                </a:solidFill>
                <a:latin typeface="Arial" pitchFamily="0" charset="1"/>
              </a:rPr>
              <a:t>)</a:t>
            </a:r>
          </a:p>
          <a:p>
            <a:pPr marL="0">
              <a:lnSpc>
                <a:spcPts val="1771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n w="3441">
                  <a:solidFill>
                    <a:srgbClr val="9A6565"/>
                  </a:solidFill>
                  <a:prstDash val="solid"/>
                </a:ln>
                <a:solidFill>
                  <a:srgbClr val="9A6565"/>
                </a:solidFill>
                <a:latin typeface="標楷體" pitchFamily="0" charset="1"/>
              </a:rPr>
              <a:t>工程驗收：規格不符，重設與減價收受</a:t>
            </a:r>
          </a:p>
          <a:p>
            <a:pPr marL="0">
              <a:lnSpc>
                <a:spcPts val="1787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工程保固</a:t>
            </a:r>
            <a:r>
              <a:rPr lang="en-US" sz="1356" baseline="0" b="0" i="0" dirty="0" spc="0">
                <a:latin typeface="新細明體" pitchFamily="0" charset="1"/>
              </a:rPr>
              <a:t>：</a:t>
            </a:r>
            <a:r>
              <a:rPr lang="en-US" sz="1356" baseline="0" b="0" i="0" dirty="0" spc="0">
                <a:latin typeface="標楷體" pitchFamily="0" charset="1"/>
              </a:rPr>
              <a:t>保固年限</a:t>
            </a:r>
          </a:p>
        </p:txBody>
      </p:sp>
      <p:sp>
        <p:nvSpPr>
          <p:cNvPr id="1225" name="Rectangle 1225"/>
          <p:cNvSpPr/>
          <p:nvPr/>
        </p:nvSpPr>
        <p:spPr>
          <a:xfrm rot="0" flipH="0" flipV="0">
            <a:off x="1325117" y="8446006"/>
            <a:ext cx="2946770" cy="4335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工程展延與廠商求償</a:t>
            </a:r>
          </a:p>
          <a:p>
            <a:pPr marL="0">
              <a:lnSpc>
                <a:spcPts val="1787"/>
              </a:lnSpc>
            </a:pPr>
            <a:r>
              <a:rPr lang="en-US" sz="1086" baseline="0" b="0" i="0" dirty="0" spc="206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56" baseline="0" b="0" i="0" dirty="0" spc="0">
                <a:latin typeface="標楷體" pitchFamily="0" charset="1"/>
              </a:rPr>
              <a:t>爭議處理：工程會調解＋商業仲裁</a:t>
            </a:r>
          </a:p>
        </p:txBody>
      </p:sp>
      <p:sp>
        <p:nvSpPr>
          <p:cNvPr id="1226" name="Rectangle 122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27" name="Rectangle 122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28" name="Rectangle 122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29" name="Rectangle 122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0" name="Rectangle 123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1" name="Rectangle 123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2" name="Rectangle 123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3" name="Rectangle 123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4" name="Rectangle 123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5" name="Rectangle 123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6" name="Rectangle 123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37" name="Rectangle 123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38" name="Freeform 1238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3" name="Picture 1243"/>
          <p:cNvPicPr>
            <a:picLocks noChangeAspect="0" noChangeArrowheads="1"/>
          </p:cNvPicPr>
          <p:nvPr/>
        </p:nvPicPr>
        <p:blipFill>
          <a:blip r:embed="rId1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8091" y="1975867"/>
            <a:ext cx="4560570" cy="856488"/>
          </a:xfrm>
          <a:prstGeom prst="rect">
            <a:avLst/>
          </a:prstGeom>
          <a:noFill/>
          <a:extLst/>
        </p:spPr>
      </p:pic>
      <p:sp>
        <p:nvSpPr>
          <p:cNvPr id="1244" name="Freeform 1244"/>
          <p:cNvSpPr/>
          <p:nvPr/>
        </p:nvSpPr>
        <p:spPr>
          <a:xfrm rot="0" flipH="0" flipV="0">
            <a:off x="1502663" y="1980439"/>
            <a:ext cx="4551427" cy="845820"/>
          </a:xfrm>
          <a:custGeom>
            <a:pathLst>
              <a:path w="4551427" h="845820">
                <a:moveTo>
                  <a:pt x="0" y="0"/>
                </a:moveTo>
                <a:lnTo>
                  <a:pt x="4551427" y="0"/>
                </a:lnTo>
                <a:lnTo>
                  <a:pt x="4551427" y="845820"/>
                </a:lnTo>
                <a:lnTo>
                  <a:pt x="0" y="84582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 rot="0" flipH="0" flipV="0">
            <a:off x="5721096" y="8161782"/>
            <a:ext cx="464820" cy="7620"/>
          </a:xfrm>
          <a:custGeom>
            <a:pathLst>
              <a:path w="464820" h="7620">
                <a:moveTo>
                  <a:pt x="0" y="7620"/>
                </a:moveTo>
                <a:lnTo>
                  <a:pt x="464820" y="7620"/>
                </a:lnTo>
                <a:lnTo>
                  <a:pt x="4648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 rot="0" flipH="0" flipV="0">
            <a:off x="1695450" y="8310373"/>
            <a:ext cx="2013204" cy="7619"/>
          </a:xfrm>
          <a:custGeom>
            <a:pathLst>
              <a:path w="2013204" h="7619">
                <a:moveTo>
                  <a:pt x="0" y="0"/>
                </a:moveTo>
                <a:lnTo>
                  <a:pt x="2013204" y="0"/>
                </a:lnTo>
                <a:lnTo>
                  <a:pt x="2013204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2" name="Picture 1252"/>
          <p:cNvPicPr>
            <a:picLocks noChangeAspect="0" noChangeArrowheads="1"/>
          </p:cNvPicPr>
          <p:nvPr/>
        </p:nvPicPr>
        <p:blipFill>
          <a:blip r:embed="rId1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797" y="6625591"/>
            <a:ext cx="4863846" cy="723900"/>
          </a:xfrm>
          <a:prstGeom prst="rect">
            <a:avLst/>
          </a:prstGeom>
          <a:noFill/>
          <a:extLst/>
        </p:spPr>
      </p:pic>
      <p:sp>
        <p:nvSpPr>
          <p:cNvPr id="1253" name="Freeform 1253"/>
          <p:cNvSpPr/>
          <p:nvPr/>
        </p:nvSpPr>
        <p:spPr>
          <a:xfrm rot="0" flipH="0" flipV="0">
            <a:off x="1437894" y="6630162"/>
            <a:ext cx="4852415" cy="715518"/>
          </a:xfrm>
          <a:custGeom>
            <a:pathLst>
              <a:path w="4852415" h="715518">
                <a:moveTo>
                  <a:pt x="0" y="0"/>
                </a:moveTo>
                <a:lnTo>
                  <a:pt x="4852415" y="0"/>
                </a:lnTo>
                <a:lnTo>
                  <a:pt x="4852415" y="715518"/>
                </a:lnTo>
                <a:lnTo>
                  <a:pt x="0" y="71551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4" name="Picture 1254"/>
          <p:cNvPicPr>
            <a:picLocks noChangeAspect="0" noChangeArrowheads="1"/>
          </p:cNvPicPr>
          <p:nvPr/>
        </p:nvPicPr>
        <p:blipFill>
          <a:blip r:embed="rId1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0180" y="7809739"/>
            <a:ext cx="4863846" cy="537209"/>
          </a:xfrm>
          <a:prstGeom prst="rect">
            <a:avLst/>
          </a:prstGeom>
          <a:noFill/>
          <a:extLst/>
        </p:spPr>
      </p:pic>
      <p:sp>
        <p:nvSpPr>
          <p:cNvPr id="1255" name="Freeform 1255"/>
          <p:cNvSpPr/>
          <p:nvPr/>
        </p:nvSpPr>
        <p:spPr>
          <a:xfrm rot="0" flipH="0" flipV="0">
            <a:off x="1445513" y="7815073"/>
            <a:ext cx="4852416" cy="527304"/>
          </a:xfrm>
          <a:custGeom>
            <a:pathLst>
              <a:path w="4852416" h="527304">
                <a:moveTo>
                  <a:pt x="0" y="0"/>
                </a:moveTo>
                <a:lnTo>
                  <a:pt x="4852416" y="0"/>
                </a:lnTo>
                <a:lnTo>
                  <a:pt x="4852416" y="527304"/>
                </a:lnTo>
                <a:lnTo>
                  <a:pt x="0" y="527304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Rectangle 1257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29</a:t>
            </a:r>
          </a:p>
        </p:txBody>
      </p:sp>
      <p:sp>
        <p:nvSpPr>
          <p:cNvPr id="1258" name="Rectangle 1258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259" name="Rectangle 1259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260" name="Rectangle 1260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57</a:t>
            </a:r>
          </a:p>
        </p:txBody>
      </p:sp>
      <p:sp>
        <p:nvSpPr>
          <p:cNvPr id="1261" name="Rectangle 1261"/>
          <p:cNvSpPr/>
          <p:nvPr/>
        </p:nvSpPr>
        <p:spPr>
          <a:xfrm rot="0" flipH="0" flipV="0">
            <a:off x="1145286" y="1359406"/>
            <a:ext cx="2097165" cy="296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工程查核</a:t>
            </a:r>
          </a:p>
        </p:txBody>
      </p:sp>
      <p:sp>
        <p:nvSpPr>
          <p:cNvPr id="1262" name="Rectangle 1262"/>
          <p:cNvSpPr/>
          <p:nvPr/>
        </p:nvSpPr>
        <p:spPr>
          <a:xfrm rot="0" flipH="0" flipV="0">
            <a:off x="1280160" y="1777849"/>
            <a:ext cx="3080536" cy="409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78" baseline="0" b="0" i="0" dirty="0" spc="883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工程主辦機</a:t>
            </a:r>
            <a:r>
              <a:rPr lang="en-US" sz="1218" baseline="0" b="0" i="0" dirty="0" spc="29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關</a:t>
            </a:r>
            <a:r>
              <a:rPr lang="en-US" sz="1218" baseline="0" b="1" i="0" dirty="0" spc="0">
                <a:latin typeface="Times New Roman" pitchFamily="0" charset="1"/>
              </a:rPr>
              <a:t>(</a:t>
            </a:r>
            <a:r>
              <a:rPr lang="en-US" sz="1218" baseline="0" b="0" i="0" dirty="0" spc="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專案管理廠商</a:t>
            </a:r>
            <a:r>
              <a:rPr lang="en-US" sz="1218" baseline="0" b="1" i="0" dirty="0" spc="0">
                <a:latin typeface="Times New Roman" pitchFamily="0" charset="1"/>
              </a:rPr>
              <a:t>)</a:t>
            </a:r>
          </a:p>
          <a:p>
            <a:pPr marL="273557">
              <a:lnSpc>
                <a:spcPts val="160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atin typeface="標楷體" pitchFamily="0" charset="1"/>
              </a:rPr>
              <a:t>無品質督導及查驗紀錄或未落實</a:t>
            </a:r>
          </a:p>
        </p:txBody>
      </p:sp>
      <p:sp>
        <p:nvSpPr>
          <p:cNvPr id="1263" name="Rectangle 1263"/>
          <p:cNvSpPr/>
          <p:nvPr/>
        </p:nvSpPr>
        <p:spPr>
          <a:xfrm rot="0" flipH="0" flipV="0">
            <a:off x="1553717" y="2187044"/>
            <a:ext cx="4356483" cy="818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05</a:t>
            </a:r>
            <a:r>
              <a:rPr lang="en-US" sz="1218" baseline="0" b="0" i="0" dirty="0" spc="0">
                <a:latin typeface="標楷體" pitchFamily="0" charset="1"/>
              </a:rPr>
              <a:t>無查核、督導或查驗之缺失追蹤改善紀錄或內容不實</a:t>
            </a:r>
          </a:p>
          <a:p>
            <a:pPr marL="0">
              <a:lnSpc>
                <a:spcPts val="160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06</a:t>
            </a:r>
            <a:r>
              <a:rPr lang="en-US" sz="1218" baseline="0" b="0" i="0" dirty="0" spc="0">
                <a:latin typeface="標楷體" pitchFamily="0" charset="1"/>
              </a:rPr>
              <a:t>監造計畫無核定紀錄或未確實審查</a:t>
            </a:r>
          </a:p>
          <a:p>
            <a:pPr marL="0">
              <a:lnSpc>
                <a:spcPts val="1607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標楷體" pitchFamily="0" charset="1"/>
              </a:rPr>
              <a:t>發現工程缺失，未以書面通知監造單位或廠商限期改善</a:t>
            </a:r>
          </a:p>
          <a:p>
            <a:pPr marL="0">
              <a:lnSpc>
                <a:spcPts val="1614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1" i="0" dirty="0" spc="0">
                <a:latin typeface="Times New Roman" pitchFamily="0" charset="1"/>
              </a:rPr>
              <a:t>4</a:t>
            </a:r>
            <a:r>
              <a:rPr lang="en-US" sz="1218" baseline="0" b="1" i="0" dirty="0" spc="0">
                <a:latin typeface="Times New Roman" pitchFamily="0" charset="1"/>
              </a:rPr>
              <a:t>.</a:t>
            </a:r>
            <a:r>
              <a:rPr lang="en-US" sz="1218" baseline="0" b="1" i="0" dirty="0" spc="0">
                <a:latin typeface="Times New Roman" pitchFamily="0" charset="1"/>
              </a:rPr>
              <a:t>01</a:t>
            </a:r>
            <a:r>
              <a:rPr lang="en-US" sz="1218" baseline="0" b="1" i="0" dirty="0" spc="0">
                <a:latin typeface="Times New Roman" pitchFamily="0" charset="1"/>
              </a:rPr>
              <a:t>.</a:t>
            </a:r>
            <a:r>
              <a:rPr lang="en-US" sz="1218" baseline="0" b="1" i="0" dirty="0" spc="0">
                <a:latin typeface="Times New Roman" pitchFamily="0" charset="1"/>
              </a:rPr>
              <a:t>20</a:t>
            </a:r>
            <a:r>
              <a:rPr lang="en-US" sz="1218" baseline="0" b="1" i="0" dirty="0" spc="0">
                <a:latin typeface="Times New Roman" pitchFamily="0" charset="1"/>
              </a:rPr>
              <a:t>.</a:t>
            </a:r>
            <a:r>
              <a:rPr lang="en-US" sz="1218" baseline="0" b="1" i="0" dirty="0" spc="0">
                <a:latin typeface="Times New Roman" pitchFamily="0" charset="1"/>
              </a:rPr>
              <a:t>00</a:t>
            </a:r>
            <a:r>
              <a:rPr lang="en-US" sz="1218" baseline="0" b="0" i="0" dirty="0" spc="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專案管理廠商派駐現場人員（技服辦法</a:t>
            </a:r>
            <a:r>
              <a:rPr lang="en-US" sz="1218" baseline="0" b="1" i="0" dirty="0" spc="0">
                <a:latin typeface="Times New Roman" pitchFamily="0" charset="1"/>
              </a:rPr>
              <a:t>-</a:t>
            </a:r>
            <a:r>
              <a:rPr lang="en-US" sz="1218" baseline="0" b="1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n w="3098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）</a:t>
            </a:r>
          </a:p>
        </p:txBody>
      </p:sp>
      <p:sp>
        <p:nvSpPr>
          <p:cNvPr id="1264" name="Rectangle 1264"/>
          <p:cNvSpPr/>
          <p:nvPr/>
        </p:nvSpPr>
        <p:spPr>
          <a:xfrm rot="0" flipH="0" flipV="0">
            <a:off x="1828800" y="3004668"/>
            <a:ext cx="4358525" cy="4105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20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標楷體" pitchFamily="0" charset="1"/>
              </a:rPr>
              <a:t>未協調及整合各工作項目界面</a:t>
            </a:r>
          </a:p>
          <a:p>
            <a:pPr marL="0">
              <a:lnSpc>
                <a:spcPts val="1614"/>
              </a:lnSpc>
            </a:pPr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20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標楷體" pitchFamily="0" charset="1"/>
              </a:rPr>
              <a:t>未審查或複核施工計畫、品管計畫、預訂進度、施工</a:t>
            </a:r>
          </a:p>
        </p:txBody>
      </p:sp>
      <p:sp>
        <p:nvSpPr>
          <p:cNvPr id="1265" name="Rectangle 1265"/>
          <p:cNvSpPr/>
          <p:nvPr/>
        </p:nvSpPr>
        <p:spPr>
          <a:xfrm rot="0" flipH="0" flipV="0">
            <a:off x="1965960" y="3393945"/>
            <a:ext cx="4179538" cy="353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標楷體" pitchFamily="0" charset="1"/>
              </a:rPr>
              <a:t>圖、器材樣品及其他送審資料□未審查或複核重要分包廠商及</a:t>
            </a:r>
          </a:p>
          <a:p>
            <a:pPr marL="0">
              <a:lnSpc>
                <a:spcPts val="1320"/>
              </a:lnSpc>
            </a:pPr>
            <a:r>
              <a:rPr lang="en-US" sz="1218" baseline="0" b="0" i="0" dirty="0" spc="0">
                <a:latin typeface="標楷體" pitchFamily="0" charset="1"/>
              </a:rPr>
              <a:t>設備製造商資歷</a:t>
            </a:r>
          </a:p>
        </p:txBody>
      </p:sp>
      <p:sp>
        <p:nvSpPr>
          <p:cNvPr id="1266" name="Rectangle 1266"/>
          <p:cNvSpPr/>
          <p:nvPr/>
        </p:nvSpPr>
        <p:spPr>
          <a:xfrm rot="0" flipH="0" flipV="0">
            <a:off x="1828800" y="3748382"/>
            <a:ext cx="4358478" cy="3705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20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標楷體" pitchFamily="0" charset="1"/>
              </a:rPr>
              <a:t>未督導或稽核施工品質管理工作□未督導或稽核工地</a:t>
            </a:r>
          </a:p>
          <a:p>
            <a:pPr marL="137160">
              <a:lnSpc>
                <a:spcPts val="1299"/>
              </a:lnSpc>
            </a:pPr>
            <a:r>
              <a:rPr lang="en-US" sz="1218" baseline="0" b="0" i="0" dirty="0" spc="0">
                <a:latin typeface="標楷體" pitchFamily="0" charset="1"/>
              </a:rPr>
              <a:t>安全衛生、交通維持及環境保護</a:t>
            </a:r>
          </a:p>
        </p:txBody>
      </p:sp>
      <p:sp>
        <p:nvSpPr>
          <p:cNvPr id="1267" name="Rectangle 1267"/>
          <p:cNvSpPr/>
          <p:nvPr/>
        </p:nvSpPr>
        <p:spPr>
          <a:xfrm rot="0" flipH="0" flipV="0">
            <a:off x="1828800" y="4120238"/>
            <a:ext cx="3275089" cy="2055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20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atin typeface="標楷體" pitchFamily="0" charset="1"/>
              </a:rPr>
              <a:t>未辦理施工進度之查核、分析及督導</a:t>
            </a:r>
          </a:p>
        </p:txBody>
      </p:sp>
      <p:sp>
        <p:nvSpPr>
          <p:cNvPr id="1268" name="Rectangle 1268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269" name="Rectangle 1269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270" name="Rectangle 1270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58</a:t>
            </a:r>
          </a:p>
        </p:txBody>
      </p:sp>
      <p:sp>
        <p:nvSpPr>
          <p:cNvPr id="1271" name="Rectangle 1271"/>
          <p:cNvSpPr/>
          <p:nvPr/>
        </p:nvSpPr>
        <p:spPr>
          <a:xfrm rot="0" flipH="0" flipV="0">
            <a:off x="1145286" y="6009129"/>
            <a:ext cx="2097165" cy="296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工程查核</a:t>
            </a:r>
          </a:p>
        </p:txBody>
      </p:sp>
      <p:sp>
        <p:nvSpPr>
          <p:cNvPr id="1272" name="Rectangle 1272"/>
          <p:cNvSpPr/>
          <p:nvPr/>
        </p:nvSpPr>
        <p:spPr>
          <a:xfrm rot="0" flipH="0" flipV="0">
            <a:off x="1280160" y="6418324"/>
            <a:ext cx="4948289" cy="4098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n w="3670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監造單位</a:t>
            </a:r>
          </a:p>
          <a:p>
            <a:pPr marL="273557">
              <a:lnSpc>
                <a:spcPts val="1493"/>
              </a:lnSpc>
            </a:pPr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atin typeface="標楷體" pitchFamily="0" charset="1"/>
              </a:rPr>
              <a:t>對承商之品質計畫及施工計畫送審情形未訂定管制辦法或</a:t>
            </a:r>
          </a:p>
        </p:txBody>
      </p:sp>
      <p:sp>
        <p:nvSpPr>
          <p:cNvPr id="1273" name="Rectangle 1273"/>
          <p:cNvSpPr/>
          <p:nvPr/>
        </p:nvSpPr>
        <p:spPr>
          <a:xfrm rot="0" flipH="0" flipV="0">
            <a:off x="1553717" y="6788655"/>
            <a:ext cx="4674731" cy="374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2494"/>
            <a:r>
              <a:rPr lang="en-US" sz="1218" baseline="0" b="0" i="0" dirty="0" spc="0">
                <a:latin typeface="標楷體" pitchFamily="0" charset="1"/>
              </a:rPr>
              <a:t>□未符合需求</a:t>
            </a:r>
          </a:p>
          <a:p>
            <a:pPr marL="0">
              <a:lnSpc>
                <a:spcPts val="1484"/>
              </a:lnSpc>
            </a:pPr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atin typeface="標楷體" pitchFamily="0" charset="1"/>
              </a:rPr>
              <a:t>對承商之品質計畫及施工計畫送審情形未訂定管制辦法或</a:t>
            </a:r>
          </a:p>
        </p:txBody>
      </p:sp>
      <p:sp>
        <p:nvSpPr>
          <p:cNvPr id="1274" name="Rectangle 1274"/>
          <p:cNvSpPr/>
          <p:nvPr/>
        </p:nvSpPr>
        <p:spPr>
          <a:xfrm rot="0" flipH="0" flipV="0">
            <a:off x="1553717" y="7123172"/>
            <a:ext cx="4561935" cy="3740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2494"/>
            <a:r>
              <a:rPr lang="en-US" sz="1218" baseline="0" b="0" i="0" dirty="0" spc="0">
                <a:latin typeface="標楷體" pitchFamily="0" charset="1"/>
              </a:rPr>
              <a:t>□未符合需求</a:t>
            </a:r>
          </a:p>
          <a:p>
            <a:pPr marL="0">
              <a:lnSpc>
                <a:spcPts val="1484"/>
              </a:lnSpc>
            </a:pPr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05</a:t>
            </a:r>
            <a:r>
              <a:rPr lang="en-US" sz="1218" baseline="0" b="0" i="0" dirty="0" spc="0">
                <a:latin typeface="標楷體" pitchFamily="0" charset="1"/>
              </a:rPr>
              <a:t>未訂定各材料</a:t>
            </a:r>
            <a:r>
              <a:rPr lang="en-US" sz="1218" baseline="0" b="0" i="0" dirty="0" spc="0">
                <a:latin typeface="Times New Roman" pitchFamily="0" charset="1"/>
              </a:rPr>
              <a:t>/</a:t>
            </a:r>
            <a:r>
              <a:rPr lang="en-US" sz="1218" baseline="0" b="0" i="0" dirty="0" spc="0">
                <a:latin typeface="標楷體" pitchFamily="0" charset="1"/>
              </a:rPr>
              <a:t>設備及施工之品質管理標準或□未符合需</a:t>
            </a:r>
          </a:p>
        </p:txBody>
      </p:sp>
      <p:sp>
        <p:nvSpPr>
          <p:cNvPr id="1275" name="Rectangle 1275"/>
          <p:cNvSpPr/>
          <p:nvPr/>
        </p:nvSpPr>
        <p:spPr>
          <a:xfrm rot="0" flipH="0" flipV="0">
            <a:off x="1553717" y="7457691"/>
            <a:ext cx="4561935" cy="3740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2494"/>
            <a:r>
              <a:rPr lang="en-US" sz="1218" baseline="0" b="0" i="0" dirty="0" spc="0">
                <a:latin typeface="標楷體" pitchFamily="0" charset="1"/>
              </a:rPr>
              <a:t>求</a:t>
            </a:r>
          </a:p>
          <a:p>
            <a:pPr marL="0">
              <a:lnSpc>
                <a:spcPts val="1484"/>
              </a:lnSpc>
            </a:pPr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06</a:t>
            </a:r>
            <a:r>
              <a:rPr lang="en-US" sz="1218" baseline="0" b="0" i="0" dirty="0" spc="0">
                <a:latin typeface="標楷體" pitchFamily="0" charset="1"/>
              </a:rPr>
              <a:t>未訂定各材料</a:t>
            </a:r>
            <a:r>
              <a:rPr lang="en-US" sz="1218" baseline="0" b="0" i="0" dirty="0" spc="0">
                <a:latin typeface="Times New Roman" pitchFamily="0" charset="1"/>
              </a:rPr>
              <a:t>/</a:t>
            </a:r>
            <a:r>
              <a:rPr lang="en-US" sz="1218" baseline="0" b="0" i="0" dirty="0" spc="0">
                <a:latin typeface="標楷體" pitchFamily="0" charset="1"/>
              </a:rPr>
              <a:t>設備及施工之檢驗停留點或□未符合需求</a:t>
            </a:r>
          </a:p>
        </p:txBody>
      </p:sp>
      <p:sp>
        <p:nvSpPr>
          <p:cNvPr id="1276" name="Rectangle 1276"/>
          <p:cNvSpPr/>
          <p:nvPr/>
        </p:nvSpPr>
        <p:spPr>
          <a:xfrm rot="0" flipH="0" flipV="0">
            <a:off x="1553717" y="7812128"/>
            <a:ext cx="4825674" cy="3514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07</a:t>
            </a:r>
            <a:r>
              <a:rPr lang="en-US" sz="1218" baseline="0" b="0" i="0" dirty="0" spc="0">
                <a:latin typeface="標楷體" pitchFamily="0" charset="1"/>
              </a:rPr>
              <a:t>工程標的含運轉類機電設備者，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未依單機設備、系統運轉、</a:t>
            </a:r>
          </a:p>
          <a:p>
            <a:pPr marL="142509">
              <a:lnSpc>
                <a:spcPts val="1149"/>
              </a:lnSpc>
            </a:pP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整體功能試運轉等分別訂定抽驗程序及標準</a:t>
            </a:r>
            <a:r>
              <a:rPr lang="en-US" sz="1218" baseline="0" b="0" i="0" dirty="0" spc="0">
                <a:latin typeface="標楷體" pitchFamily="0" charset="1"/>
              </a:rPr>
              <a:t>或□未符合需求，或□</a:t>
            </a:r>
          </a:p>
        </p:txBody>
      </p:sp>
      <p:sp>
        <p:nvSpPr>
          <p:cNvPr id="1277" name="Rectangle 1277"/>
          <p:cNvSpPr/>
          <p:nvPr/>
        </p:nvSpPr>
        <p:spPr>
          <a:xfrm rot="0" flipH="0" flipV="0">
            <a:off x="1553717" y="8126728"/>
            <a:ext cx="4673865" cy="374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2494"/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未監督機電設備測試及試運轉</a:t>
            </a:r>
          </a:p>
          <a:p>
            <a:pPr marL="0">
              <a:lnSpc>
                <a:spcPts val="1484"/>
              </a:lnSpc>
            </a:pPr>
            <a:r>
              <a:rPr lang="en-US" sz="852" baseline="0" b="0" i="0" dirty="0" spc="485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標楷體" pitchFamily="0" charset="1"/>
              </a:rPr>
              <a:t>未審查施工廠商之施工計畫、品質計畫、預定進度、施工</a:t>
            </a:r>
          </a:p>
        </p:txBody>
      </p:sp>
      <p:sp>
        <p:nvSpPr>
          <p:cNvPr id="1278" name="Rectangle 1278"/>
          <p:cNvSpPr/>
          <p:nvPr/>
        </p:nvSpPr>
        <p:spPr>
          <a:xfrm rot="0" flipH="0" flipV="0">
            <a:off x="1696211" y="8461245"/>
            <a:ext cx="4490302" cy="334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標楷體" pitchFamily="0" charset="1"/>
              </a:rPr>
              <a:t>圖、器材樣品及其他送審案件□未審查重要分包廠商及設備製商資</a:t>
            </a:r>
          </a:p>
          <a:p>
            <a:pPr marL="0">
              <a:lnSpc>
                <a:spcPts val="1169"/>
              </a:lnSpc>
            </a:pPr>
            <a:r>
              <a:rPr lang="en-US" sz="1218" baseline="0" b="0" i="0" dirty="0" spc="0">
                <a:latin typeface="標楷體" pitchFamily="0" charset="1"/>
              </a:rPr>
              <a:t>格□未訂定檢驗留點，並於適當檢驗項目會同廠商取樣送驗</a:t>
            </a:r>
          </a:p>
        </p:txBody>
      </p:sp>
      <p:sp>
        <p:nvSpPr>
          <p:cNvPr id="1279" name="Rectangle 1279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0" name="Rectangle 1280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1" name="Rectangle 1281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2" name="Rectangle 1282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3" name="Rectangle 1283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4" name="Rectangle 1284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5" name="Rectangle 1285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6" name="Rectangle 1286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7" name="Rectangle 1287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8" name="Rectangle 1288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89" name="Rectangle 1289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90" name="Rectangle 1290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2" name="Freeform 172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5682" y="1830324"/>
            <a:ext cx="5025390" cy="2656332"/>
          </a:xfrm>
          <a:prstGeom prst="rect">
            <a:avLst/>
          </a:prstGeom>
          <a:noFill/>
          <a:extLst/>
        </p:spPr>
      </p:pic>
      <p:sp>
        <p:nvSpPr>
          <p:cNvPr id="178" name="Freeform 178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Rectangle 184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3</a:t>
            </a:r>
          </a:p>
        </p:txBody>
      </p:sp>
      <p:sp>
        <p:nvSpPr>
          <p:cNvPr id="185" name="Rectangle 185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86" name="Rectangle 186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87" name="Rectangle 187"/>
          <p:cNvSpPr/>
          <p:nvPr/>
        </p:nvSpPr>
        <p:spPr>
          <a:xfrm rot="0" flipH="0" flipV="0">
            <a:off x="6259829" y="4506743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</a:t>
            </a:r>
          </a:p>
        </p:txBody>
      </p:sp>
      <p:sp>
        <p:nvSpPr>
          <p:cNvPr id="188" name="Rectangle 188"/>
          <p:cNvSpPr/>
          <p:nvPr/>
        </p:nvSpPr>
        <p:spPr>
          <a:xfrm rot="0" flipH="0" flipV="0">
            <a:off x="1102613" y="1350263"/>
            <a:ext cx="826008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</a:p>
        </p:txBody>
      </p:sp>
      <p:sp>
        <p:nvSpPr>
          <p:cNvPr id="189" name="Rectangle 189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90" name="Rectangle 190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91" name="Rectangle 191"/>
          <p:cNvSpPr/>
          <p:nvPr/>
        </p:nvSpPr>
        <p:spPr>
          <a:xfrm rot="0" flipH="0" flipV="0">
            <a:off x="6259829" y="9156467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</a:t>
            </a:r>
          </a:p>
        </p:txBody>
      </p:sp>
      <p:sp>
        <p:nvSpPr>
          <p:cNvPr id="192" name="Rectangle 192"/>
          <p:cNvSpPr/>
          <p:nvPr/>
        </p:nvSpPr>
        <p:spPr>
          <a:xfrm rot="0" flipH="0" flipV="0">
            <a:off x="1232153" y="5973467"/>
            <a:ext cx="3483815" cy="731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能源結</a:t>
            </a:r>
            <a:r>
              <a:rPr lang="en-US" sz="1626" baseline="0" b="0" i="0" dirty="0" spc="450">
                <a:solidFill>
                  <a:srgbClr val="FFFFFF"/>
                </a:solidFill>
                <a:latin typeface="標楷體" pitchFamily="0" charset="1"/>
              </a:rPr>
              <a:t>構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(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2008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→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2018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)</a:t>
            </a:r>
          </a:p>
          <a:p>
            <a:pPr marL="260604">
              <a:lnSpc>
                <a:spcPts val="3582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火力發電</a:t>
            </a:r>
            <a:r>
              <a:rPr lang="en-US" sz="1626" baseline="0" b="0" i="0" dirty="0" spc="0">
                <a:latin typeface="標楷體" pitchFamily="0" charset="1"/>
              </a:rPr>
              <a:t>(</a:t>
            </a:r>
            <a:r>
              <a:rPr lang="en-US" sz="1626" baseline="0" b="0" i="0" dirty="0" spc="0">
                <a:latin typeface="標楷體" pitchFamily="0" charset="1"/>
              </a:rPr>
              <a:t>燃煤</a:t>
            </a:r>
            <a:r>
              <a:rPr lang="en-US" sz="1626" baseline="0" b="0" i="0" dirty="0" spc="0">
                <a:latin typeface="標楷體" pitchFamily="0" charset="1"/>
              </a:rPr>
              <a:t>)</a:t>
            </a:r>
            <a:r>
              <a:rPr lang="en-US" sz="1626" baseline="0" b="0" i="0" dirty="0" spc="-14">
                <a:latin typeface="標楷體" pitchFamily="0" charset="1"/>
              </a:rPr>
              <a:t> </a:t>
            </a:r>
            <a:r>
              <a:rPr lang="en-US" sz="1626" baseline="0" b="0" i="0" dirty="0" spc="0">
                <a:latin typeface="標楷體" pitchFamily="0" charset="1"/>
              </a:rPr>
              <a:t>43.7%</a:t>
            </a:r>
            <a:r>
              <a:rPr lang="en-US" sz="1626" baseline="0" b="0" i="0" dirty="0" spc="-14">
                <a:latin typeface="標楷體" pitchFamily="0" charset="1"/>
              </a:rPr>
              <a:t> </a:t>
            </a:r>
            <a:r>
              <a:rPr lang="en-US" sz="1626" baseline="0" b="0" i="0" dirty="0" spc="449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36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6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</p:txBody>
      </p:sp>
      <p:sp>
        <p:nvSpPr>
          <p:cNvPr id="193" name="Rectangle 193"/>
          <p:cNvSpPr/>
          <p:nvPr/>
        </p:nvSpPr>
        <p:spPr>
          <a:xfrm rot="0" flipH="0" flipV="0">
            <a:off x="1492758" y="6725559"/>
            <a:ext cx="3223211" cy="14668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53453" algn="l"/>
              </a:tabLst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核能發電	</a:t>
            </a:r>
            <a:r>
              <a:rPr lang="en-US" sz="1626" baseline="0" b="0" i="0" dirty="0" spc="0">
                <a:latin typeface="標楷體" pitchFamily="0" charset="1"/>
              </a:rPr>
              <a:t>19.5%</a:t>
            </a:r>
            <a:r>
              <a:rPr lang="en-US" sz="1626" baseline="0" b="0" i="0" dirty="0" spc="-14">
                <a:latin typeface="標楷體" pitchFamily="0" charset="1"/>
              </a:rPr>
              <a:t> </a:t>
            </a:r>
            <a:r>
              <a:rPr lang="en-US" sz="1626" baseline="0" b="0" i="0" dirty="0" spc="449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8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6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  <a:p>
            <a:pPr marL="0">
              <a:lnSpc>
                <a:spcPts val="2346"/>
              </a:lnSpc>
              <a:tabLst>
                <a:tab pos="1753660" algn="l"/>
              </a:tabLst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天然氣發電	</a:t>
            </a:r>
            <a:r>
              <a:rPr lang="en-US" sz="1626" baseline="0" b="0" i="0" dirty="0" spc="0">
                <a:latin typeface="標楷體" pitchFamily="0" charset="1"/>
              </a:rPr>
              <a:t>19.7%</a:t>
            </a:r>
            <a:r>
              <a:rPr lang="en-US" sz="1626" baseline="0" b="0" i="0" dirty="0" spc="-14">
                <a:latin typeface="標楷體" pitchFamily="0" charset="1"/>
              </a:rPr>
              <a:t> </a:t>
            </a:r>
            <a:r>
              <a:rPr lang="en-US" sz="1626" baseline="0" b="0" i="0" dirty="0" spc="450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32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3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  <a:p>
            <a:pPr marL="0">
              <a:lnSpc>
                <a:spcPts val="2339"/>
              </a:lnSpc>
              <a:tabLst>
                <a:tab pos="2063764" algn="l"/>
              </a:tabLst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燃油發電	</a:t>
            </a:r>
            <a:r>
              <a:rPr lang="en-US" sz="1626" baseline="0" b="0" i="0" dirty="0" spc="0">
                <a:latin typeface="標楷體" pitchFamily="0" charset="1"/>
              </a:rPr>
              <a:t>7% </a:t>
            </a:r>
            <a:r>
              <a:rPr lang="en-US" sz="1626" baseline="0" b="0" i="0" dirty="0" spc="450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5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8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  <a:p>
            <a:pPr marL="0">
              <a:lnSpc>
                <a:spcPts val="2340"/>
              </a:lnSpc>
              <a:tabLst>
                <a:tab pos="2063764" algn="l"/>
              </a:tabLst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水力發電	</a:t>
            </a:r>
            <a:r>
              <a:rPr lang="en-US" sz="1626" baseline="0" b="0" i="0" dirty="0" spc="0">
                <a:latin typeface="標楷體" pitchFamily="0" charset="1"/>
              </a:rPr>
              <a:t>2% </a:t>
            </a:r>
            <a:r>
              <a:rPr lang="en-US" sz="1626" baseline="0" b="0" i="0" dirty="0" spc="450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8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9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  <a:p>
            <a:pPr marL="0">
              <a:lnSpc>
                <a:spcPts val="2345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atin typeface="標楷體" pitchFamily="0" charset="1"/>
              </a:rPr>
              <a:t>再生能源</a:t>
            </a:r>
            <a:r>
              <a:rPr lang="en-US" sz="1626" baseline="0" b="0" i="0" dirty="0" spc="0">
                <a:latin typeface="標楷體" pitchFamily="0" charset="1"/>
              </a:rPr>
              <a:t>(</a:t>
            </a:r>
            <a:r>
              <a:rPr lang="en-US" sz="1626" baseline="0" b="0" i="0" dirty="0" spc="0">
                <a:latin typeface="標楷體" pitchFamily="0" charset="1"/>
              </a:rPr>
              <a:t>含汽電</a:t>
            </a:r>
            <a:r>
              <a:rPr lang="en-US" sz="1626" baseline="0" b="0" i="0" dirty="0" spc="0">
                <a:latin typeface="標楷體" pitchFamily="0" charset="1"/>
              </a:rPr>
              <a:t>)8.1%</a:t>
            </a:r>
            <a:r>
              <a:rPr lang="en-US" sz="1626" baseline="0" b="0" i="0" dirty="0" spc="-14">
                <a:latin typeface="標楷體" pitchFamily="0" charset="1"/>
              </a:rPr>
              <a:t> </a:t>
            </a:r>
            <a:r>
              <a:rPr lang="en-US" sz="1626" baseline="0" b="0" i="0" dirty="0" spc="448">
                <a:latin typeface="標楷體" pitchFamily="0" charset="1"/>
              </a:rPr>
              <a:t>→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8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.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0</a:t>
            </a:r>
            <a:r>
              <a:rPr lang="en-US" sz="1626" baseline="0" b="0" i="0" dirty="0" spc="0">
                <a:solidFill>
                  <a:srgbClr val="0000FF"/>
                </a:solidFill>
                <a:latin typeface="Arial" pitchFamily="0" charset="1"/>
              </a:rPr>
              <a:t>%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4437126" y="8225026"/>
            <a:ext cx="1239780" cy="1653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latin typeface="標楷體" pitchFamily="0" charset="1"/>
              </a:rPr>
              <a:t>資料來源／台電公司</a:t>
            </a:r>
          </a:p>
        </p:txBody>
      </p:sp>
      <p:sp>
        <p:nvSpPr>
          <p:cNvPr id="195" name="Rectangle 195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96" name="Rectangle 196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97" name="Rectangle 197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98" name="Rectangle 198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99" name="Rectangle 199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0" name="Rectangle 200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1" name="Rectangle 201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2" name="Rectangle 202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3" name="Rectangle 203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4" name="Rectangle 204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5" name="Rectangle 205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06" name="Rectangle 206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91" name="Freeform 1291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1" name="Picture 1301"/>
          <p:cNvPicPr>
            <a:picLocks noChangeAspect="0" noChangeArrowheads="1"/>
          </p:cNvPicPr>
          <p:nvPr/>
        </p:nvPicPr>
        <p:blipFill>
          <a:blip r:embed="rId1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1797" y="6658356"/>
            <a:ext cx="4821935" cy="1991867"/>
          </a:xfrm>
          <a:prstGeom prst="rect">
            <a:avLst/>
          </a:prstGeom>
          <a:noFill/>
          <a:extLst/>
        </p:spPr>
      </p:pic>
      <p:sp>
        <p:nvSpPr>
          <p:cNvPr id="1302" name="Freeform 1302"/>
          <p:cNvSpPr/>
          <p:nvPr/>
        </p:nvSpPr>
        <p:spPr>
          <a:xfrm rot="0" flipH="0" flipV="0">
            <a:off x="1437894" y="6662929"/>
            <a:ext cx="4811267" cy="1983486"/>
          </a:xfrm>
          <a:custGeom>
            <a:pathLst>
              <a:path w="4811267" h="1983486">
                <a:moveTo>
                  <a:pt x="0" y="0"/>
                </a:moveTo>
                <a:lnTo>
                  <a:pt x="4811267" y="0"/>
                </a:lnTo>
                <a:lnTo>
                  <a:pt x="4811267" y="1983486"/>
                </a:lnTo>
                <a:lnTo>
                  <a:pt x="0" y="1983486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Rectangle 1304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30</a:t>
            </a:r>
          </a:p>
        </p:txBody>
      </p:sp>
      <p:sp>
        <p:nvSpPr>
          <p:cNvPr id="1305" name="Rectangle 1305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306" name="Rectangle 1306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307" name="Rectangle 1307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59</a:t>
            </a:r>
          </a:p>
        </p:txBody>
      </p:sp>
      <p:sp>
        <p:nvSpPr>
          <p:cNvPr id="1308" name="Rectangle 1308"/>
          <p:cNvSpPr/>
          <p:nvPr/>
        </p:nvSpPr>
        <p:spPr>
          <a:xfrm rot="0" flipH="0" flipV="0">
            <a:off x="1144524" y="1359406"/>
            <a:ext cx="2097165" cy="296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工程查核</a:t>
            </a:r>
          </a:p>
        </p:txBody>
      </p:sp>
      <p:sp>
        <p:nvSpPr>
          <p:cNvPr id="1309" name="Rectangle 1309"/>
          <p:cNvSpPr/>
          <p:nvPr/>
        </p:nvSpPr>
        <p:spPr>
          <a:xfrm rot="0" flipH="0" flipV="0">
            <a:off x="1279397" y="1791461"/>
            <a:ext cx="4926358" cy="421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22" baseline="0" b="0" i="0" dirty="0" spc="775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398" baseline="0" b="0" i="0" dirty="0" spc="0">
                <a:ln w="3556">
                  <a:solidFill>
                    <a:srgbClr val="000000"/>
                  </a:solidFill>
                  <a:prstDash val="solid"/>
                </a:ln>
                <a:latin typeface="標楷體" pitchFamily="0" charset="1"/>
              </a:rPr>
              <a:t>監造單位（續）</a:t>
            </a:r>
          </a:p>
          <a:p>
            <a:pPr marL="273558">
              <a:lnSpc>
                <a:spcPts val="1640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未抽查施工作業及抽驗材料設備，並填具抽查</a:t>
            </a:r>
            <a:r>
              <a:rPr lang="en-US" sz="1218" baseline="0" b="1" i="0" dirty="0" spc="0">
                <a:solidFill>
                  <a:srgbClr val="0000FF"/>
                </a:solidFill>
                <a:latin typeface="Times New Roman" pitchFamily="0" charset="1"/>
              </a:rPr>
              <a:t>(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驗</a:t>
            </a:r>
            <a:r>
              <a:rPr lang="en-US" sz="1218" baseline="0" b="1" i="0" dirty="0" spc="0">
                <a:solidFill>
                  <a:srgbClr val="0000FF"/>
                </a:solidFill>
                <a:latin typeface="Times New Roman" pitchFamily="0" charset="1"/>
              </a:rPr>
              <a:t>)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紀錄表</a:t>
            </a:r>
          </a:p>
        </p:txBody>
      </p:sp>
      <p:sp>
        <p:nvSpPr>
          <p:cNvPr id="1310" name="Rectangle 1310"/>
          <p:cNvSpPr/>
          <p:nvPr/>
        </p:nvSpPr>
        <p:spPr>
          <a:xfrm rot="0" flipH="0" flipV="0">
            <a:off x="1552955" y="2211427"/>
            <a:ext cx="4600748" cy="818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05</a:t>
            </a:r>
            <a:r>
              <a:rPr lang="en-US" sz="1218" baseline="0" b="0" i="0" dirty="0" spc="0">
                <a:latin typeface="標楷體" pitchFamily="0" charset="1"/>
              </a:rPr>
              <a:t>發現缺失時，未即通知廠限期改善，並確認其改善成果</a:t>
            </a:r>
          </a:p>
          <a:p>
            <a:pPr marL="0">
              <a:lnSpc>
                <a:spcPts val="160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08</a:t>
            </a:r>
            <a:r>
              <a:rPr lang="en-US" sz="1218" baseline="0" b="0" i="0" dirty="0" spc="0">
                <a:latin typeface="標楷體" pitchFamily="0" charset="1"/>
              </a:rPr>
              <a:t>未填報監造報表或□未落實紀載</a:t>
            </a:r>
          </a:p>
          <a:p>
            <a:pPr marL="0">
              <a:lnSpc>
                <a:spcPts val="1614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08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施工品質或材料不符規定，未依約處置</a:t>
            </a:r>
          </a:p>
          <a:p>
            <a:pPr marL="0">
              <a:lnSpc>
                <a:spcPts val="1607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00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公共工程實施設計、監造簽證者之技師</a:t>
            </a:r>
            <a:r>
              <a:rPr lang="en-US" sz="1218" baseline="0" b="1" i="0" dirty="0" spc="0">
                <a:solidFill>
                  <a:srgbClr val="0000FF"/>
                </a:solidFill>
                <a:latin typeface="Times New Roman" pitchFamily="0" charset="1"/>
              </a:rPr>
              <a:t>(</a:t>
            </a:r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技師法子法公共</a:t>
            </a:r>
          </a:p>
        </p:txBody>
      </p:sp>
      <p:sp>
        <p:nvSpPr>
          <p:cNvPr id="1311" name="Rectangle 1311"/>
          <p:cNvSpPr/>
          <p:nvPr/>
        </p:nvSpPr>
        <p:spPr>
          <a:xfrm rot="0" flipH="0" flipV="0">
            <a:off x="1725183" y="2992471"/>
            <a:ext cx="4228964" cy="409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n w="3098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工程專業技師簽證規則</a:t>
            </a:r>
            <a:r>
              <a:rPr lang="en-US" sz="1218" baseline="0" b="1" i="0" dirty="0" spc="0">
                <a:solidFill>
                  <a:srgbClr val="0000FF"/>
                </a:solidFill>
                <a:latin typeface="Times New Roman" pitchFamily="0" charset="1"/>
              </a:rPr>
              <a:t>)</a:t>
            </a:r>
          </a:p>
          <a:p>
            <a:pPr marL="102854">
              <a:lnSpc>
                <a:spcPts val="1608"/>
              </a:lnSpc>
            </a:pPr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未審核品質計畫書與施工計畫書□未審查施工圖說</a:t>
            </a:r>
          </a:p>
        </p:txBody>
      </p:sp>
      <p:sp>
        <p:nvSpPr>
          <p:cNvPr id="1312" name="Rectangle 1312"/>
          <p:cNvSpPr/>
          <p:nvPr/>
        </p:nvSpPr>
        <p:spPr>
          <a:xfrm rot="0" flipH="0" flipV="0">
            <a:off x="1828038" y="3400910"/>
            <a:ext cx="4281523" cy="370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未辦理材料與設備抽查、施工查驗與查核□未辦理設</a:t>
            </a:r>
          </a:p>
          <a:p>
            <a:pPr marL="137160">
              <a:lnSpc>
                <a:spcPts val="1299"/>
              </a:lnSpc>
            </a:pP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備功能運轉測試之抽驗</a:t>
            </a:r>
          </a:p>
        </p:txBody>
      </p:sp>
      <p:sp>
        <p:nvSpPr>
          <p:cNvPr id="1313" name="Rectangle 1313"/>
          <p:cNvSpPr/>
          <p:nvPr/>
        </p:nvSpPr>
        <p:spPr>
          <a:xfrm rot="0" flipH="0" flipV="0">
            <a:off x="1828038" y="3772765"/>
            <a:ext cx="3507334" cy="409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</a:t>
            </a:r>
            <a:r>
              <a:rPr lang="en-US" sz="1218" baseline="0" b="0" i="0" dirty="0" spc="0">
                <a:ln w="3098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未親自執行簽證</a:t>
            </a:r>
          </a:p>
          <a:p>
            <a:pPr marL="0">
              <a:lnSpc>
                <a:spcPts val="1608"/>
              </a:lnSpc>
            </a:pPr>
            <a:r>
              <a:rPr lang="en-US" sz="792" baseline="0" b="0" i="0" dirty="0" spc="488">
                <a:solidFill>
                  <a:srgbClr val="659A9A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14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</a:t>
            </a:r>
            <a:r>
              <a:rPr lang="en-US" sz="1218" baseline="0" b="0" i="0" dirty="0" spc="0">
                <a:latin typeface="標楷體" pitchFamily="0" charset="1"/>
              </a:rPr>
              <a:t>涉及現場作業者，未親自赴現場實地查核</a:t>
            </a:r>
          </a:p>
        </p:txBody>
      </p:sp>
      <p:sp>
        <p:nvSpPr>
          <p:cNvPr id="1314" name="Rectangle 1314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315" name="Rectangle 1315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316" name="Rectangle 1316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60</a:t>
            </a:r>
          </a:p>
        </p:txBody>
      </p:sp>
      <p:sp>
        <p:nvSpPr>
          <p:cNvPr id="1317" name="Rectangle 1317"/>
          <p:cNvSpPr/>
          <p:nvPr/>
        </p:nvSpPr>
        <p:spPr>
          <a:xfrm rot="0" flipH="0" flipV="0">
            <a:off x="1145286" y="6009129"/>
            <a:ext cx="2097165" cy="296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機電工程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944" baseline="0" b="0" i="0" dirty="0" spc="0">
                <a:solidFill>
                  <a:srgbClr val="FFFFFF"/>
                </a:solidFill>
                <a:latin typeface="標楷體" pitchFamily="0" charset="1"/>
              </a:rPr>
              <a:t>工程查核</a:t>
            </a:r>
          </a:p>
        </p:txBody>
      </p:sp>
      <p:sp>
        <p:nvSpPr>
          <p:cNvPr id="1318" name="Rectangle 1318"/>
          <p:cNvSpPr/>
          <p:nvPr/>
        </p:nvSpPr>
        <p:spPr>
          <a:xfrm rot="0" flipH="0" flipV="0">
            <a:off x="1280160" y="6440422"/>
            <a:ext cx="4318797" cy="428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8" baseline="0" b="0" i="0" dirty="0" spc="748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承攬廠商</a:t>
            </a:r>
          </a:p>
          <a:p>
            <a:pPr marL="273557">
              <a:lnSpc>
                <a:spcPts val="1637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01</a:t>
            </a:r>
            <a:r>
              <a:rPr lang="en-US" sz="1218" baseline="0" b="0" i="0" dirty="0" spc="0">
                <a:latin typeface="標楷體" pitchFamily="0" charset="1"/>
              </a:rPr>
              <a:t>無施工計畫書，或□未符合需求，或□未落實執行</a:t>
            </a:r>
          </a:p>
        </p:txBody>
      </p:sp>
      <p:sp>
        <p:nvSpPr>
          <p:cNvPr id="1319" name="Rectangle 1319"/>
          <p:cNvSpPr/>
          <p:nvPr/>
        </p:nvSpPr>
        <p:spPr>
          <a:xfrm rot="0" flipH="0" flipV="0">
            <a:off x="1553717" y="6867247"/>
            <a:ext cx="4644168" cy="4105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標楷體" pitchFamily="0" charset="1"/>
              </a:rPr>
              <a:t>無品質計畫書，或□未落實執行或□未符需求</a:t>
            </a:r>
          </a:p>
          <a:p>
            <a:pPr marL="0">
              <a:lnSpc>
                <a:spcPts val="1613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05</a:t>
            </a:r>
            <a:r>
              <a:rPr lang="en-US" sz="1218" baseline="0" b="0" i="0" dirty="0" spc="0">
                <a:latin typeface="標楷體" pitchFamily="0" charset="1"/>
              </a:rPr>
              <a:t>未訂定各材料</a:t>
            </a:r>
            <a:r>
              <a:rPr lang="en-US" sz="1218" baseline="0" b="0" i="0" dirty="0" spc="0">
                <a:latin typeface="Times New Roman" pitchFamily="0" charset="1"/>
              </a:rPr>
              <a:t>/</a:t>
            </a:r>
            <a:r>
              <a:rPr lang="en-US" sz="1218" baseline="0" b="0" i="0" dirty="0" spc="0">
                <a:latin typeface="標楷體" pitchFamily="0" charset="1"/>
              </a:rPr>
              <a:t>設備及施工之檢驗時機</a:t>
            </a:r>
            <a:r>
              <a:rPr lang="en-US" sz="1218" baseline="0" b="0" i="0" dirty="0" spc="0">
                <a:latin typeface="Times New Roman" pitchFamily="0" charset="1"/>
              </a:rPr>
              <a:t>(</a:t>
            </a:r>
            <a:r>
              <a:rPr lang="en-US" sz="1218" baseline="0" b="0" i="0" dirty="0" spc="0">
                <a:latin typeface="標楷體" pitchFamily="0" charset="1"/>
              </a:rPr>
              <a:t>含監造單位訂定之</a:t>
            </a:r>
          </a:p>
        </p:txBody>
      </p:sp>
      <p:sp>
        <p:nvSpPr>
          <p:cNvPr id="1320" name="Rectangle 1320"/>
          <p:cNvSpPr/>
          <p:nvPr/>
        </p:nvSpPr>
        <p:spPr>
          <a:xfrm rot="0" flipH="0" flipV="0">
            <a:off x="1553717" y="7239100"/>
            <a:ext cx="4549175" cy="4097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211"/>
            <a:r>
              <a:rPr lang="en-US" sz="1218" baseline="0" b="0" i="0" dirty="0" spc="0">
                <a:latin typeface="標楷體" pitchFamily="0" charset="1"/>
              </a:rPr>
              <a:t>限止點</a:t>
            </a:r>
            <a:r>
              <a:rPr lang="en-US" sz="1218" baseline="0" b="0" i="0" dirty="0" spc="0">
                <a:latin typeface="Times New Roman" pitchFamily="0" charset="1"/>
              </a:rPr>
              <a:t>)</a:t>
            </a:r>
            <a:r>
              <a:rPr lang="en-US" sz="1218" baseline="0" b="0" i="0" dirty="0" spc="0">
                <a:latin typeface="標楷體" pitchFamily="0" charset="1"/>
              </a:rPr>
              <a:t>，或檢驗頻率</a:t>
            </a:r>
          </a:p>
          <a:p>
            <a:pPr marL="0">
              <a:lnSpc>
                <a:spcPts val="160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06</a:t>
            </a:r>
            <a:r>
              <a:rPr lang="en-US" sz="1218" baseline="0" b="0" i="0" dirty="0" spc="0">
                <a:latin typeface="標楷體" pitchFamily="0" charset="1"/>
              </a:rPr>
              <a:t>工程標的含運轉類機電設備者，未依單機測試、系統運</a:t>
            </a:r>
          </a:p>
        </p:txBody>
      </p:sp>
      <p:sp>
        <p:nvSpPr>
          <p:cNvPr id="1321" name="Rectangle 1321"/>
          <p:cNvSpPr/>
          <p:nvPr/>
        </p:nvSpPr>
        <p:spPr>
          <a:xfrm rot="0" flipH="0" flipV="0">
            <a:off x="1553717" y="7628373"/>
            <a:ext cx="3736099" cy="3923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211"/>
            <a:r>
              <a:rPr lang="en-US" sz="1218" baseline="0" b="0" i="0" dirty="0" spc="0">
                <a:latin typeface="標楷體" pitchFamily="0" charset="1"/>
              </a:rPr>
              <a:t>轉、整體功能試運轉等分別訂定檢驗程序及標準</a:t>
            </a:r>
          </a:p>
          <a:p>
            <a:pPr marL="0">
              <a:lnSpc>
                <a:spcPts val="162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標楷體" pitchFamily="0" charset="1"/>
              </a:rPr>
              <a:t>施工日誌□未落實執行或□未依規定制定格式</a:t>
            </a:r>
          </a:p>
        </p:txBody>
      </p:sp>
      <p:sp>
        <p:nvSpPr>
          <p:cNvPr id="1322" name="Rectangle 1322"/>
          <p:cNvSpPr/>
          <p:nvPr/>
        </p:nvSpPr>
        <p:spPr>
          <a:xfrm rot="0" flipH="0" flipV="0">
            <a:off x="1553717" y="8020153"/>
            <a:ext cx="4657332" cy="4097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04</a:t>
            </a:r>
            <a:r>
              <a:rPr lang="en-US" sz="1218" baseline="0" b="0" i="0" dirty="0" spc="0">
                <a:latin typeface="標楷體" pitchFamily="0" charset="1"/>
              </a:rPr>
              <a:t>品管自主檢查表□未落實執行或□檢查標準未訂量化値</a:t>
            </a:r>
          </a:p>
          <a:p>
            <a:pPr marL="0">
              <a:lnSpc>
                <a:spcPts val="1608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05</a:t>
            </a:r>
            <a:r>
              <a:rPr lang="en-US" sz="1218" baseline="0" b="0" i="0" dirty="0" spc="0">
                <a:latin typeface="標楷體" pitchFamily="0" charset="1"/>
              </a:rPr>
              <a:t>對材料檢</a:t>
            </a:r>
            <a:r>
              <a:rPr lang="en-US" sz="1218" baseline="0" b="0" i="0" dirty="0" spc="0">
                <a:latin typeface="Times New Roman" pitchFamily="0" charset="1"/>
              </a:rPr>
              <a:t>(</a:t>
            </a:r>
            <a:r>
              <a:rPr lang="en-US" sz="1218" baseline="0" b="0" i="0" dirty="0" spc="0">
                <a:latin typeface="標楷體" pitchFamily="0" charset="1"/>
              </a:rPr>
              <a:t>試</a:t>
            </a:r>
            <a:r>
              <a:rPr lang="en-US" sz="1218" baseline="0" b="0" i="0" dirty="0" spc="0">
                <a:latin typeface="Times New Roman" pitchFamily="0" charset="1"/>
              </a:rPr>
              <a:t>)</a:t>
            </a:r>
            <a:r>
              <a:rPr lang="en-US" sz="1218" baseline="0" b="0" i="0" dirty="0" spc="0">
                <a:latin typeface="標楷體" pitchFamily="0" charset="1"/>
              </a:rPr>
              <a:t>驗報告未予審查，或□無材料</a:t>
            </a:r>
            <a:r>
              <a:rPr lang="en-US" sz="1218" baseline="0" b="0" i="0" dirty="0" spc="0">
                <a:latin typeface="Times New Roman" pitchFamily="0" charset="1"/>
              </a:rPr>
              <a:t>/</a:t>
            </a:r>
            <a:r>
              <a:rPr lang="en-US" sz="1218" baseline="0" b="0" i="0" dirty="0" spc="0">
                <a:latin typeface="標楷體" pitchFamily="0" charset="1"/>
              </a:rPr>
              <a:t>設備進料及送審</a:t>
            </a:r>
          </a:p>
        </p:txBody>
      </p:sp>
      <p:sp>
        <p:nvSpPr>
          <p:cNvPr id="1323" name="Rectangle 1323"/>
          <p:cNvSpPr/>
          <p:nvPr/>
        </p:nvSpPr>
        <p:spPr>
          <a:xfrm rot="0" flipH="0" flipV="0">
            <a:off x="1553717" y="8408666"/>
            <a:ext cx="4549855" cy="393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242"/>
            <a:r>
              <a:rPr lang="en-US" sz="1218" baseline="0" b="0" i="0" dirty="0" spc="0">
                <a:latin typeface="標楷體" pitchFamily="0" charset="1"/>
              </a:rPr>
              <a:t>管制總表，或□未符合工程需求</a:t>
            </a:r>
          </a:p>
          <a:p>
            <a:pPr marL="0">
              <a:lnSpc>
                <a:spcPts val="1634"/>
              </a:lnSpc>
            </a:pPr>
            <a:r>
              <a:rPr lang="en-US" sz="852" baseline="0" b="0" i="0" dirty="0" spc="719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218" baseline="0" b="0" i="0" dirty="0" spc="0">
                <a:latin typeface="Times New Roman" pitchFamily="0" charset="1"/>
              </a:rPr>
              <a:t>4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03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08</a:t>
            </a:r>
            <a:r>
              <a:rPr lang="en-US" sz="1218" baseline="0" b="0" i="0" dirty="0" spc="0">
                <a:latin typeface="Times New Roman" pitchFamily="0" charset="1"/>
              </a:rPr>
              <a:t>.</a:t>
            </a:r>
            <a:r>
              <a:rPr lang="en-US" sz="1218" baseline="0" b="0" i="0" dirty="0" spc="0">
                <a:latin typeface="Times New Roman" pitchFamily="0" charset="1"/>
              </a:rPr>
              <a:t>02</a:t>
            </a:r>
            <a:r>
              <a:rPr lang="en-US" sz="1218" baseline="0" b="0" i="0" dirty="0" spc="0">
                <a:latin typeface="標楷體" pitchFamily="0" charset="1"/>
              </a:rPr>
              <a:t>品管人員未執行品質稽核，如查核自主檢查表之檢查項</a:t>
            </a:r>
          </a:p>
        </p:txBody>
      </p:sp>
      <p:sp>
        <p:nvSpPr>
          <p:cNvPr id="1324" name="Rectangle 1324"/>
          <p:cNvSpPr/>
          <p:nvPr/>
        </p:nvSpPr>
        <p:spPr>
          <a:xfrm rot="0" flipH="0" flipV="0">
            <a:off x="1725929" y="8780521"/>
            <a:ext cx="2013145" cy="1854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latin typeface="標楷體" pitchFamily="0" charset="1"/>
              </a:rPr>
              <a:t>目、檢查結果是否詳實記錄等</a:t>
            </a:r>
          </a:p>
        </p:txBody>
      </p:sp>
      <p:sp>
        <p:nvSpPr>
          <p:cNvPr id="1325" name="Rectangle 1325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26" name="Rectangle 1326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27" name="Rectangle 1327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28" name="Rectangle 1328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29" name="Rectangle 1329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0" name="Rectangle 1330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1" name="Rectangle 1331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2" name="Rectangle 1332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3" name="Rectangle 1333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4" name="Rectangle 1334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5" name="Rectangle 1335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36" name="Rectangle 1336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37" name="Freeform 1337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 rot="0" flipH="0" flipV="0">
            <a:off x="1207008" y="1798320"/>
            <a:ext cx="4492752" cy="1366266"/>
          </a:xfrm>
          <a:custGeom>
            <a:pathLst>
              <a:path w="4492752" h="1366266">
                <a:moveTo>
                  <a:pt x="0" y="1366266"/>
                </a:moveTo>
                <a:lnTo>
                  <a:pt x="4492752" y="1366266"/>
                </a:lnTo>
                <a:lnTo>
                  <a:pt x="4492752" y="0"/>
                </a:lnTo>
                <a:lnTo>
                  <a:pt x="0" y="0"/>
                </a:lnTo>
                <a:lnTo>
                  <a:pt x="0" y="1366266"/>
                </a:lnTo>
                <a:close/>
              </a:path>
            </a:pathLst>
          </a:custGeom>
          <a:solidFill>
            <a:srgbClr val="FFFF99">
              <a:alpha val="100000"/>
            </a:srgbClr>
          </a:solidFill>
          <a:ln w="4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3" name="Picture 1343"/>
          <p:cNvPicPr>
            <a:picLocks noChangeAspect="0" noChangeArrowheads="1"/>
          </p:cNvPicPr>
          <p:nvPr/>
        </p:nvPicPr>
        <p:blipFill>
          <a:blip r:embed="rId1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7008" y="1798320"/>
            <a:ext cx="4492752" cy="1366266"/>
          </a:xfrm>
          <a:prstGeom prst="rect">
            <a:avLst/>
          </a:prstGeom>
          <a:noFill/>
          <a:extLst/>
        </p:spPr>
      </p:pic>
      <p:sp>
        <p:nvSpPr>
          <p:cNvPr id="1344" name="Freeform 1344"/>
          <p:cNvSpPr/>
          <p:nvPr/>
        </p:nvSpPr>
        <p:spPr>
          <a:xfrm rot="0" flipH="0" flipV="0">
            <a:off x="1204722" y="1796796"/>
            <a:ext cx="4496561" cy="1369314"/>
          </a:xfrm>
          <a:custGeom>
            <a:pathLst>
              <a:path w="4496561" h="1369314">
                <a:moveTo>
                  <a:pt x="0" y="0"/>
                </a:moveTo>
                <a:lnTo>
                  <a:pt x="4496561" y="0"/>
                </a:lnTo>
                <a:lnTo>
                  <a:pt x="4496561" y="1369314"/>
                </a:lnTo>
                <a:lnTo>
                  <a:pt x="0" y="1369314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5" name="Picture 1345"/>
          <p:cNvPicPr>
            <a:picLocks noChangeAspect="0" noChangeArrowheads="1"/>
          </p:cNvPicPr>
          <p:nvPr/>
        </p:nvPicPr>
        <p:blipFill>
          <a:blip r:embed="rId1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8091" y="2715768"/>
            <a:ext cx="2740151" cy="470154"/>
          </a:xfrm>
          <a:prstGeom prst="rect">
            <a:avLst/>
          </a:prstGeom>
          <a:noFill/>
          <a:extLst/>
        </p:spPr>
      </p:pic>
      <p:sp>
        <p:nvSpPr>
          <p:cNvPr id="1346" name="Freeform 1346"/>
          <p:cNvSpPr/>
          <p:nvPr/>
        </p:nvSpPr>
        <p:spPr>
          <a:xfrm rot="0" flipH="0" flipV="0">
            <a:off x="1505711" y="2719579"/>
            <a:ext cx="2729484" cy="460248"/>
          </a:xfrm>
          <a:custGeom>
            <a:pathLst>
              <a:path w="2729484" h="460248">
                <a:moveTo>
                  <a:pt x="0" y="0"/>
                </a:moveTo>
                <a:lnTo>
                  <a:pt x="2729484" y="0"/>
                </a:lnTo>
                <a:lnTo>
                  <a:pt x="2729484" y="460248"/>
                </a:lnTo>
                <a:lnTo>
                  <a:pt x="0" y="460248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7" name="Picture 1347"/>
          <p:cNvPicPr>
            <a:picLocks noChangeAspect="0" noChangeArrowheads="1"/>
          </p:cNvPicPr>
          <p:nvPr/>
        </p:nvPicPr>
        <p:blipFill>
          <a:blip r:embed="rId1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4825" y="2935225"/>
            <a:ext cx="1497418" cy="1331975"/>
          </a:xfrm>
          <a:prstGeom prst="rect">
            <a:avLst/>
          </a:prstGeom>
          <a:noFill/>
          <a:extLst/>
        </p:spPr>
      </p:pic>
      <p:sp>
        <p:nvSpPr>
          <p:cNvPr id="1348" name="Freeform 1348"/>
          <p:cNvSpPr/>
          <p:nvPr/>
        </p:nvSpPr>
        <p:spPr>
          <a:xfrm rot="0" flipH="0" flipV="0">
            <a:off x="1272539" y="2932939"/>
            <a:ext cx="1500378" cy="1335786"/>
          </a:xfrm>
          <a:custGeom>
            <a:pathLst>
              <a:path w="1500378" h="1335786">
                <a:moveTo>
                  <a:pt x="0" y="0"/>
                </a:moveTo>
                <a:lnTo>
                  <a:pt x="1500378" y="0"/>
                </a:lnTo>
                <a:lnTo>
                  <a:pt x="1500378" y="1335786"/>
                </a:lnTo>
                <a:lnTo>
                  <a:pt x="0" y="1335786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9" name="Picture 1349"/>
          <p:cNvPicPr>
            <a:picLocks noChangeAspect="0" noChangeArrowheads="1"/>
          </p:cNvPicPr>
          <p:nvPr/>
        </p:nvPicPr>
        <p:blipFill>
          <a:blip r:embed="rId13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28622" y="2964943"/>
            <a:ext cx="1500111" cy="1345691"/>
          </a:xfrm>
          <a:prstGeom prst="rect">
            <a:avLst/>
          </a:prstGeom>
          <a:noFill/>
          <a:extLst/>
        </p:spPr>
      </p:pic>
      <p:sp>
        <p:nvSpPr>
          <p:cNvPr id="1350" name="Freeform 1350"/>
          <p:cNvSpPr/>
          <p:nvPr/>
        </p:nvSpPr>
        <p:spPr>
          <a:xfrm rot="0" flipH="0" flipV="0">
            <a:off x="1926335" y="2962657"/>
            <a:ext cx="1500378" cy="1350264"/>
          </a:xfrm>
          <a:custGeom>
            <a:pathLst>
              <a:path w="1500378" h="1350264">
                <a:moveTo>
                  <a:pt x="0" y="0"/>
                </a:moveTo>
                <a:lnTo>
                  <a:pt x="1500378" y="0"/>
                </a:lnTo>
                <a:lnTo>
                  <a:pt x="1500378" y="1350264"/>
                </a:lnTo>
                <a:lnTo>
                  <a:pt x="0" y="1350264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1" name="Picture 1351"/>
          <p:cNvPicPr>
            <a:picLocks noChangeAspect="0" noChangeArrowheads="1"/>
          </p:cNvPicPr>
          <p:nvPr/>
        </p:nvPicPr>
        <p:blipFill>
          <a:blip r:embed="rId13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7751" y="3009901"/>
            <a:ext cx="1500466" cy="1331975"/>
          </a:xfrm>
          <a:prstGeom prst="rect">
            <a:avLst/>
          </a:prstGeom>
          <a:noFill/>
          <a:extLst/>
        </p:spPr>
      </p:pic>
      <p:sp>
        <p:nvSpPr>
          <p:cNvPr id="1352" name="Freeform 1352"/>
          <p:cNvSpPr/>
          <p:nvPr/>
        </p:nvSpPr>
        <p:spPr>
          <a:xfrm rot="0" flipH="0" flipV="0">
            <a:off x="2586227" y="3007615"/>
            <a:ext cx="1502664" cy="1336548"/>
          </a:xfrm>
          <a:custGeom>
            <a:pathLst>
              <a:path w="1502664" h="1336548">
                <a:moveTo>
                  <a:pt x="0" y="0"/>
                </a:moveTo>
                <a:lnTo>
                  <a:pt x="1502664" y="0"/>
                </a:lnTo>
                <a:lnTo>
                  <a:pt x="1502664" y="1336548"/>
                </a:lnTo>
                <a:lnTo>
                  <a:pt x="0" y="1336548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3" name="Picture 1353"/>
          <p:cNvPicPr>
            <a:picLocks noChangeAspect="0" noChangeArrowheads="1"/>
          </p:cNvPicPr>
          <p:nvPr/>
        </p:nvPicPr>
        <p:blipFill>
          <a:blip r:embed="rId13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93542" y="3048000"/>
            <a:ext cx="1593341" cy="1402841"/>
          </a:xfrm>
          <a:prstGeom prst="rect">
            <a:avLst/>
          </a:prstGeom>
          <a:noFill/>
          <a:extLst/>
        </p:spPr>
      </p:pic>
      <p:sp>
        <p:nvSpPr>
          <p:cNvPr id="1354" name="Freeform 1354"/>
          <p:cNvSpPr/>
          <p:nvPr/>
        </p:nvSpPr>
        <p:spPr>
          <a:xfrm rot="0" flipH="0" flipV="0">
            <a:off x="3191255" y="3045715"/>
            <a:ext cx="1595628" cy="1407414"/>
          </a:xfrm>
          <a:custGeom>
            <a:pathLst>
              <a:path w="1595628" h="1407414">
                <a:moveTo>
                  <a:pt x="0" y="0"/>
                </a:moveTo>
                <a:lnTo>
                  <a:pt x="1595628" y="0"/>
                </a:lnTo>
                <a:lnTo>
                  <a:pt x="1595628" y="1407414"/>
                </a:lnTo>
                <a:lnTo>
                  <a:pt x="0" y="1407414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5" name="Picture 1355"/>
          <p:cNvPicPr>
            <a:picLocks noChangeAspect="0" noChangeArrowheads="1"/>
          </p:cNvPicPr>
          <p:nvPr/>
        </p:nvPicPr>
        <p:blipFill>
          <a:blip r:embed="rId1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9070" y="2972562"/>
            <a:ext cx="1714538" cy="1451610"/>
          </a:xfrm>
          <a:prstGeom prst="rect">
            <a:avLst/>
          </a:prstGeom>
          <a:noFill/>
          <a:extLst/>
        </p:spPr>
      </p:pic>
      <p:sp>
        <p:nvSpPr>
          <p:cNvPr id="1356" name="Freeform 1356"/>
          <p:cNvSpPr/>
          <p:nvPr/>
        </p:nvSpPr>
        <p:spPr>
          <a:xfrm rot="0" flipH="0" flipV="0">
            <a:off x="3987546" y="2971039"/>
            <a:ext cx="1713738" cy="1454658"/>
          </a:xfrm>
          <a:custGeom>
            <a:pathLst>
              <a:path w="1713738" h="1454658">
                <a:moveTo>
                  <a:pt x="0" y="0"/>
                </a:moveTo>
                <a:lnTo>
                  <a:pt x="1713738" y="0"/>
                </a:lnTo>
                <a:lnTo>
                  <a:pt x="1713738" y="1454658"/>
                </a:lnTo>
                <a:lnTo>
                  <a:pt x="0" y="1454658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2" name="Picture 1362"/>
          <p:cNvPicPr>
            <a:picLocks noChangeAspect="0" noChangeArrowheads="1"/>
          </p:cNvPicPr>
          <p:nvPr/>
        </p:nvPicPr>
        <p:blipFill>
          <a:blip r:embed="rId1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89482" y="6427471"/>
            <a:ext cx="3247961" cy="1463039"/>
          </a:xfrm>
          <a:prstGeom prst="rect">
            <a:avLst/>
          </a:prstGeom>
          <a:noFill/>
          <a:extLst/>
        </p:spPr>
      </p:pic>
      <p:sp>
        <p:nvSpPr>
          <p:cNvPr id="1363" name="Freeform 1363"/>
          <p:cNvSpPr/>
          <p:nvPr/>
        </p:nvSpPr>
        <p:spPr>
          <a:xfrm rot="0" flipH="0" flipV="0">
            <a:off x="1187196" y="6425185"/>
            <a:ext cx="3252215" cy="1467612"/>
          </a:xfrm>
          <a:custGeom>
            <a:pathLst>
              <a:path w="3252215" h="1467612">
                <a:moveTo>
                  <a:pt x="0" y="0"/>
                </a:moveTo>
                <a:lnTo>
                  <a:pt x="3252215" y="0"/>
                </a:lnTo>
                <a:lnTo>
                  <a:pt x="3252215" y="1467612"/>
                </a:lnTo>
                <a:lnTo>
                  <a:pt x="0" y="1467612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4" name="Picture 1364"/>
          <p:cNvPicPr>
            <a:picLocks noChangeAspect="0" noChangeArrowheads="1"/>
          </p:cNvPicPr>
          <p:nvPr/>
        </p:nvPicPr>
        <p:blipFill>
          <a:blip r:embed="rId1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74464" y="6427471"/>
            <a:ext cx="1741220" cy="1600961"/>
          </a:xfrm>
          <a:prstGeom prst="rect">
            <a:avLst/>
          </a:prstGeom>
          <a:noFill/>
          <a:extLst/>
        </p:spPr>
      </p:pic>
      <p:sp>
        <p:nvSpPr>
          <p:cNvPr id="1365" name="Freeform 1365"/>
          <p:cNvSpPr/>
          <p:nvPr/>
        </p:nvSpPr>
        <p:spPr>
          <a:xfrm rot="0" flipH="0" flipV="0">
            <a:off x="4472178" y="6425185"/>
            <a:ext cx="1740408" cy="1605534"/>
          </a:xfrm>
          <a:custGeom>
            <a:pathLst>
              <a:path w="1740408" h="1605534">
                <a:moveTo>
                  <a:pt x="0" y="0"/>
                </a:moveTo>
                <a:lnTo>
                  <a:pt x="1740408" y="0"/>
                </a:lnTo>
                <a:lnTo>
                  <a:pt x="174040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6" name="Picture 1366"/>
          <p:cNvPicPr>
            <a:picLocks noChangeAspect="0" noChangeArrowheads="1"/>
          </p:cNvPicPr>
          <p:nvPr/>
        </p:nvPicPr>
        <p:blipFill>
          <a:blip r:embed="rId1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591" y="7540753"/>
            <a:ext cx="3396360" cy="1648205"/>
          </a:xfrm>
          <a:prstGeom prst="rect">
            <a:avLst/>
          </a:prstGeom>
          <a:noFill/>
          <a:extLst/>
        </p:spPr>
      </p:pic>
      <p:pic>
        <p:nvPicPr>
          <p:cNvPr id="1367" name="Picture 1367"/>
          <p:cNvPicPr>
            <a:picLocks noChangeAspect="0" noChangeArrowheads="1"/>
          </p:cNvPicPr>
          <p:nvPr/>
        </p:nvPicPr>
        <p:blipFill>
          <a:blip r:embed="rId1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22064" y="7313677"/>
            <a:ext cx="1973046" cy="1821179"/>
          </a:xfrm>
          <a:prstGeom prst="rect">
            <a:avLst/>
          </a:prstGeom>
          <a:noFill/>
          <a:extLst/>
        </p:spPr>
      </p:pic>
      <p:sp>
        <p:nvSpPr>
          <p:cNvPr id="1368" name="Freeform 1368"/>
          <p:cNvSpPr/>
          <p:nvPr/>
        </p:nvSpPr>
        <p:spPr>
          <a:xfrm rot="0" flipH="0" flipV="0">
            <a:off x="4319778" y="7311391"/>
            <a:ext cx="1976628" cy="1824990"/>
          </a:xfrm>
          <a:custGeom>
            <a:pathLst>
              <a:path w="1976628" h="1824990">
                <a:moveTo>
                  <a:pt x="0" y="0"/>
                </a:moveTo>
                <a:lnTo>
                  <a:pt x="1976628" y="0"/>
                </a:lnTo>
                <a:lnTo>
                  <a:pt x="1976628" y="1824990"/>
                </a:lnTo>
                <a:lnTo>
                  <a:pt x="0" y="1824990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Rectangle 1370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31</a:t>
            </a:r>
          </a:p>
        </p:txBody>
      </p:sp>
      <p:sp>
        <p:nvSpPr>
          <p:cNvPr id="1371" name="Rectangle 1371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372" name="Rectangle 1372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373" name="Rectangle 1373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61</a:t>
            </a:r>
          </a:p>
        </p:txBody>
      </p:sp>
      <p:sp>
        <p:nvSpPr>
          <p:cNvPr id="1374" name="Rectangle 1374"/>
          <p:cNvSpPr/>
          <p:nvPr/>
        </p:nvSpPr>
        <p:spPr>
          <a:xfrm rot="0" flipH="0" flipV="0">
            <a:off x="1145286" y="1360930"/>
            <a:ext cx="3509831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校園用電安全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電源改善評估案例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A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討論</a:t>
            </a:r>
          </a:p>
        </p:txBody>
      </p:sp>
      <p:sp>
        <p:nvSpPr>
          <p:cNvPr id="1375" name="Rectangle 1375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376" name="Rectangle 1376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377" name="Rectangle 1377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62</a:t>
            </a:r>
          </a:p>
        </p:txBody>
      </p:sp>
      <p:sp>
        <p:nvSpPr>
          <p:cNvPr id="1378" name="Rectangle 1378"/>
          <p:cNvSpPr/>
          <p:nvPr/>
        </p:nvSpPr>
        <p:spPr>
          <a:xfrm rot="0" flipH="0" flipV="0">
            <a:off x="1144524" y="6010655"/>
            <a:ext cx="3509831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校園用電安全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-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電源改善評估案例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B</a:t>
            </a:r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討論</a:t>
            </a:r>
          </a:p>
        </p:txBody>
      </p:sp>
      <p:sp>
        <p:nvSpPr>
          <p:cNvPr id="1379" name="Rectangle 1379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0" name="Rectangle 1380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1" name="Rectangle 1381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2" name="Rectangle 1382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3" name="Rectangle 1383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4" name="Rectangle 1384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5" name="Rectangle 1385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6" name="Rectangle 1386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7" name="Rectangle 1387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8" name="Rectangle 1388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89" name="Rectangle 1389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390" name="Rectangle 1390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91" name="Freeform 1391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Rectangle 1402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32</a:t>
            </a:r>
          </a:p>
        </p:txBody>
      </p:sp>
      <p:sp>
        <p:nvSpPr>
          <p:cNvPr id="1403" name="Rectangle 1403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404" name="Rectangle 1404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405" name="Rectangle 1405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63</a:t>
            </a:r>
          </a:p>
        </p:txBody>
      </p:sp>
      <p:sp>
        <p:nvSpPr>
          <p:cNvPr id="1406" name="Rectangle 1406"/>
          <p:cNvSpPr/>
          <p:nvPr/>
        </p:nvSpPr>
        <p:spPr>
          <a:xfrm rot="0" flipH="0" flipV="0">
            <a:off x="1144524" y="1360930"/>
            <a:ext cx="165201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校園用電安全建議</a:t>
            </a:r>
          </a:p>
        </p:txBody>
      </p:sp>
      <p:sp>
        <p:nvSpPr>
          <p:cNvPr id="1407" name="Rectangle 1407"/>
          <p:cNvSpPr/>
          <p:nvPr/>
        </p:nvSpPr>
        <p:spPr>
          <a:xfrm rot="0" flipH="0" flipV="0">
            <a:off x="1279397" y="1814320"/>
            <a:ext cx="4465316" cy="7109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0" i="0" dirty="0" spc="0">
                <a:solidFill>
                  <a:srgbClr val="0000FF"/>
                </a:solidFill>
                <a:latin typeface="標楷體" pitchFamily="0" charset="1"/>
              </a:rPr>
              <a:t>學校可以交由專業人員，不需花費太大費用可立即改</a:t>
            </a:r>
            <a:r>
              <a:rPr lang="en-US" sz="1086" baseline="0" b="0" i="0" dirty="0" spc="-12">
                <a:solidFill>
                  <a:srgbClr val="0000FF"/>
                </a:solidFill>
                <a:latin typeface="標楷體" pitchFamily="0" charset="1"/>
              </a:rPr>
              <a:t>善</a:t>
            </a:r>
            <a:r>
              <a:rPr lang="en-US" sz="108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  <a:p>
            <a:pPr marL="0">
              <a:lnSpc>
                <a:spcPts val="1445"/>
              </a:lnSpc>
              <a:tabLst>
                <a:tab pos="2194558" algn="l"/>
              </a:tabLst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變電站堆積雜物。	</a:t>
            </a:r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在不接近電力設備前提下，清空雜物。</a:t>
            </a:r>
          </a:p>
          <a:p>
            <a:pPr marL="0">
              <a:lnSpc>
                <a:spcPts val="1434"/>
              </a:lnSpc>
              <a:tabLst>
                <a:tab pos="2194558" algn="l"/>
              </a:tabLst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變電站或配電盤散熱不良。	</a:t>
            </a:r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加強變電站通</a:t>
            </a:r>
            <a:r>
              <a:rPr lang="en-US" sz="996" baseline="0" b="0" i="0" dirty="0" spc="-11">
                <a:solidFill>
                  <a:srgbClr val="0000FF"/>
                </a:solidFill>
                <a:latin typeface="標楷體" pitchFamily="0" charset="1"/>
              </a:rPr>
              <a:t>風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，將熱氣排出。</a:t>
            </a:r>
          </a:p>
          <a:p>
            <a:pPr marL="0">
              <a:lnSpc>
                <a:spcPts val="1417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配電盤或分電箱銘牌字體模糊，未標示名稱、電壓、未上鎖。</a:t>
            </a:r>
          </a:p>
        </p:txBody>
      </p:sp>
      <p:sp>
        <p:nvSpPr>
          <p:cNvPr id="1408" name="Rectangle 1408"/>
          <p:cNvSpPr/>
          <p:nvPr/>
        </p:nvSpPr>
        <p:spPr>
          <a:xfrm rot="0" flipH="0" flipV="0">
            <a:off x="1279397" y="2510114"/>
            <a:ext cx="4338824" cy="71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94558"/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以簡易標籤方式標</a:t>
            </a:r>
            <a:r>
              <a:rPr lang="en-US" sz="996" baseline="0" b="0" i="0" dirty="0" spc="-12">
                <a:solidFill>
                  <a:srgbClr val="0000FF"/>
                </a:solidFill>
                <a:latin typeface="標楷體" pitchFamily="0" charset="1"/>
              </a:rPr>
              <a:t>示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，掛鎖頭上鎖。</a:t>
            </a:r>
          </a:p>
          <a:p>
            <a:pPr marL="0">
              <a:lnSpc>
                <a:spcPts val="1427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配電盤或分電箱外箱鏽蝕嚴重</a:t>
            </a:r>
            <a:r>
              <a:rPr lang="en-US" sz="996" baseline="0" b="0" i="0" dirty="0" spc="1751">
                <a:solidFill>
                  <a:srgbClr val="C00000"/>
                </a:solidFill>
                <a:latin typeface="標楷體" pitchFamily="0" charset="1"/>
              </a:rPr>
              <a:t>。</a:t>
            </a:r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停電時，雇請油漆工除鏽上漆。</a:t>
            </a:r>
          </a:p>
          <a:p>
            <a:pPr marL="0">
              <a:lnSpc>
                <a:spcPts val="1433"/>
              </a:lnSpc>
              <a:tabLst>
                <a:tab pos="2194558" algn="l"/>
              </a:tabLst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配電盤或分電箱儀表故障。	</a:t>
            </a:r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委請機電維護人員換新。</a:t>
            </a:r>
          </a:p>
          <a:p>
            <a:pPr marL="0">
              <a:lnSpc>
                <a:spcPts val="1417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變電站或配電盤或分電箱內堆積灰塵。</a:t>
            </a:r>
          </a:p>
        </p:txBody>
      </p:sp>
      <p:sp>
        <p:nvSpPr>
          <p:cNvPr id="1409" name="Rectangle 1409"/>
          <p:cNvSpPr/>
          <p:nvPr/>
        </p:nvSpPr>
        <p:spPr>
          <a:xfrm rot="0" flipH="0" flipV="0">
            <a:off x="1279397" y="3206581"/>
            <a:ext cx="4212345" cy="3503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94570"/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停電時，委請機電維護人員清</a:t>
            </a:r>
            <a:r>
              <a:rPr lang="en-US" sz="996" baseline="0" b="0" i="0" dirty="0" spc="-12">
                <a:solidFill>
                  <a:srgbClr val="0000FF"/>
                </a:solidFill>
                <a:latin typeface="標楷體" pitchFamily="0" charset="1"/>
              </a:rPr>
              <a:t>理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  <a:p>
            <a:pPr marL="0">
              <a:lnSpc>
                <a:spcPts val="1433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P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T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盤、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L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B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S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盤或變壓器盤開門正面未設壓克力隔</a:t>
            </a:r>
            <a:r>
              <a:rPr lang="en-US" sz="996" baseline="0" b="0" i="0" dirty="0" spc="-11">
                <a:solidFill>
                  <a:srgbClr val="C00000"/>
                </a:solidFill>
                <a:latin typeface="標楷體" pitchFamily="0" charset="1"/>
              </a:rPr>
              <a:t>板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。</a:t>
            </a:r>
          </a:p>
        </p:txBody>
      </p:sp>
      <p:sp>
        <p:nvSpPr>
          <p:cNvPr id="1410" name="Rectangle 1410"/>
          <p:cNvSpPr/>
          <p:nvPr/>
        </p:nvSpPr>
        <p:spPr>
          <a:xfrm rot="0" flipH="0" flipV="0">
            <a:off x="1279397" y="3539576"/>
            <a:ext cx="4591037" cy="3481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94545"/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停電時，委請維護人員增設壓克力隔</a:t>
            </a:r>
            <a:r>
              <a:rPr lang="en-US" sz="996" baseline="0" b="0" i="0" dirty="0" spc="-12">
                <a:solidFill>
                  <a:srgbClr val="0000FF"/>
                </a:solidFill>
                <a:latin typeface="標楷體" pitchFamily="0" charset="1"/>
              </a:rPr>
              <a:t>板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  <a:p>
            <a:pPr marL="0">
              <a:lnSpc>
                <a:spcPts val="1416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配電盤四週或分電箱未完全封閉，小動物、灰塵及水氣易進入。</a:t>
            </a:r>
          </a:p>
        </p:txBody>
      </p:sp>
      <p:sp>
        <p:nvSpPr>
          <p:cNvPr id="1411" name="Rectangle 1411"/>
          <p:cNvSpPr/>
          <p:nvPr/>
        </p:nvSpPr>
        <p:spPr>
          <a:xfrm rot="0" flipH="0" flipV="0">
            <a:off x="1279397" y="3872568"/>
            <a:ext cx="4717554" cy="348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94558"/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停電時，委請機電維護人員將開孔處封閉。</a:t>
            </a:r>
          </a:p>
          <a:p>
            <a:pPr marL="0">
              <a:lnSpc>
                <a:spcPts val="1423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高、低壓配電盤、分電箱或變壓器未接</a:t>
            </a:r>
            <a:r>
              <a:rPr lang="en-US" sz="996" baseline="0" b="0" i="0" dirty="0" spc="-11">
                <a:solidFill>
                  <a:srgbClr val="C00000"/>
                </a:solidFill>
                <a:latin typeface="標楷體" pitchFamily="0" charset="1"/>
              </a:rPr>
              <a:t>地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。</a:t>
            </a:r>
          </a:p>
        </p:txBody>
      </p:sp>
      <p:sp>
        <p:nvSpPr>
          <p:cNvPr id="1412" name="Rectangle 1412"/>
          <p:cNvSpPr/>
          <p:nvPr/>
        </p:nvSpPr>
        <p:spPr>
          <a:xfrm rot="0" flipH="0" flipV="0">
            <a:off x="1279397" y="4206326"/>
            <a:ext cx="4843275" cy="3503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94558"/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為防止感電，務請維護人員盡速增設接地</a:t>
            </a:r>
            <a:r>
              <a:rPr lang="en-US" sz="996" baseline="0" b="0" i="0" dirty="0" spc="-12">
                <a:solidFill>
                  <a:srgbClr val="0000FF"/>
                </a:solidFill>
                <a:latin typeface="標楷體" pitchFamily="0" charset="1"/>
              </a:rPr>
              <a:t>線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  <a:p>
            <a:pPr marL="0">
              <a:lnSpc>
                <a:spcPts val="1433"/>
              </a:lnSpc>
            </a:pPr>
            <a:r>
              <a:rPr lang="en-US" sz="792" baseline="0" b="0" i="0" dirty="0" spc="1022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分電箱內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M</a:t>
            </a:r>
            <a:r>
              <a:rPr lang="en-US" sz="996" baseline="0" b="0" i="0" dirty="0" spc="0">
                <a:solidFill>
                  <a:srgbClr val="C00000"/>
                </a:solidFill>
                <a:latin typeface="Times New Roman" pitchFamily="0" charset="1"/>
              </a:rPr>
              <a:t>CCB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迴路未標示目的</a:t>
            </a:r>
            <a:r>
              <a:rPr lang="en-US" sz="996" baseline="0" b="0" i="0" dirty="0" spc="-12">
                <a:solidFill>
                  <a:srgbClr val="C00000"/>
                </a:solidFill>
                <a:latin typeface="標楷體" pitchFamily="0" charset="1"/>
              </a:rPr>
              <a:t>地</a:t>
            </a:r>
            <a:r>
              <a:rPr lang="en-US" sz="996" baseline="0" b="0" i="0" dirty="0" spc="0">
                <a:solidFill>
                  <a:srgbClr val="C00000"/>
                </a:solidFill>
                <a:latin typeface="標楷體" pitchFamily="0" charset="1"/>
              </a:rPr>
              <a:t>。</a:t>
            </a:r>
            <a:r>
              <a:rPr lang="en-US" sz="996" baseline="0" b="0" i="0" dirty="0" spc="0">
                <a:solidFill>
                  <a:srgbClr val="0000FF"/>
                </a:solidFill>
                <a:latin typeface="Wingdings" pitchFamily="0" charset="1"/>
              </a:rPr>
              <a:t>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以簡易方式標</a:t>
            </a:r>
            <a:r>
              <a:rPr lang="en-US" sz="996" baseline="0" b="0" i="0" dirty="0" spc="-11">
                <a:solidFill>
                  <a:srgbClr val="0000FF"/>
                </a:solidFill>
                <a:latin typeface="標楷體" pitchFamily="0" charset="1"/>
              </a:rPr>
              <a:t>示</a:t>
            </a:r>
            <a:r>
              <a:rPr lang="en-US" sz="996" baseline="0" b="0" i="0" dirty="0" spc="0">
                <a:solidFill>
                  <a:srgbClr val="0000FF"/>
                </a:solidFill>
                <a:latin typeface="標楷體" pitchFamily="0" charset="1"/>
              </a:rPr>
              <a:t>。</a:t>
            </a:r>
          </a:p>
        </p:txBody>
      </p:sp>
      <p:sp>
        <p:nvSpPr>
          <p:cNvPr id="1413" name="Rectangle 1413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414" name="Rectangle 1414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415" name="Rectangle 1415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64</a:t>
            </a:r>
          </a:p>
        </p:txBody>
      </p:sp>
      <p:sp>
        <p:nvSpPr>
          <p:cNvPr id="1416" name="Rectangle 1416"/>
          <p:cNvSpPr/>
          <p:nvPr/>
        </p:nvSpPr>
        <p:spPr>
          <a:xfrm rot="0" flipH="0" flipV="0">
            <a:off x="1144524" y="6010655"/>
            <a:ext cx="165201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校園用電安全建議</a:t>
            </a:r>
          </a:p>
        </p:txBody>
      </p:sp>
      <p:sp>
        <p:nvSpPr>
          <p:cNvPr id="1417" name="Rectangle 1417"/>
          <p:cNvSpPr/>
          <p:nvPr/>
        </p:nvSpPr>
        <p:spPr>
          <a:xfrm rot="0" flipH="0" flipV="0">
            <a:off x="1279397" y="6433598"/>
            <a:ext cx="4909009" cy="2261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856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依據台電公司營業規則規</a:t>
            </a:r>
            <a:r>
              <a:rPr lang="en-US" sz="1266" baseline="0" b="0" i="0" dirty="0" spc="-11">
                <a:solidFill>
                  <a:srgbClr val="C00000"/>
                </a:solidFill>
                <a:latin typeface="標楷體" pitchFamily="0" charset="1"/>
              </a:rPr>
              <a:t>定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，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297">
                <a:solidFill>
                  <a:srgbClr val="C00000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220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低壓供電之用戶，契約容</a:t>
            </a:r>
          </a:p>
        </p:txBody>
      </p:sp>
      <p:sp>
        <p:nvSpPr>
          <p:cNvPr id="1418" name="Rectangle 1418"/>
          <p:cNvSpPr/>
          <p:nvPr/>
        </p:nvSpPr>
        <p:spPr>
          <a:xfrm rot="0" flipH="0" flipV="0">
            <a:off x="1484392" y="6626394"/>
            <a:ext cx="4739161" cy="6080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量最高為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99k</a:t>
            </a:r>
            <a:r>
              <a:rPr lang="en-US" sz="1266" baseline="0" b="0" i="0" dirty="0" spc="-11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；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297">
                <a:solidFill>
                  <a:srgbClr val="C00000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4</a:t>
            </a:r>
            <a:r>
              <a:rPr lang="en-US" sz="1266" baseline="0" b="0" i="0" dirty="0" spc="-36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380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/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220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低壓供電之用戶，契約容量最高為</a:t>
            </a:r>
          </a:p>
          <a:p>
            <a:pPr marL="16">
              <a:lnSpc>
                <a:spcPts val="1518"/>
              </a:lnSpc>
            </a:pP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499k</a:t>
            </a:r>
            <a:r>
              <a:rPr lang="en-US" sz="1266" baseline="0" b="0" i="0" dirty="0" spc="-13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；契約容量超過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500k</a:t>
            </a:r>
            <a:r>
              <a:rPr lang="en-US" sz="1266" baseline="0" b="0" i="0" dirty="0" spc="-12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時，應採高壓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297">
                <a:solidFill>
                  <a:srgbClr val="C00000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-44">
                <a:solidFill>
                  <a:srgbClr val="C00000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4k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或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22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8k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</a:p>
          <a:p>
            <a:pPr marL="0">
              <a:lnSpc>
                <a:spcPts val="1488"/>
              </a:lnSpc>
            </a:pP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供電。</a:t>
            </a:r>
          </a:p>
        </p:txBody>
      </p:sp>
      <p:sp>
        <p:nvSpPr>
          <p:cNvPr id="1419" name="Rectangle 1419"/>
          <p:cNvSpPr/>
          <p:nvPr/>
        </p:nvSpPr>
        <p:spPr>
          <a:xfrm rot="0" flipH="0" flipV="0">
            <a:off x="1279397" y="7242842"/>
            <a:ext cx="4935490" cy="4179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856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早期學校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0">
                <a:solidFill>
                  <a:srgbClr val="0000FF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用電設備以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220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為多數，故台電通常以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297">
                <a:solidFill>
                  <a:srgbClr val="0000FF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0000FF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220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低</a:t>
            </a:r>
          </a:p>
          <a:p>
            <a:pPr marL="204994">
              <a:lnSpc>
                <a:spcPts val="1510"/>
              </a:lnSpc>
            </a:pP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壓供電。隨著學校用電設備逐漸增</a:t>
            </a:r>
            <a:r>
              <a:rPr lang="en-US" sz="1266" baseline="0" b="0" i="0" dirty="0" spc="-12">
                <a:solidFill>
                  <a:srgbClr val="0000FF"/>
                </a:solidFill>
                <a:latin typeface="標楷體" pitchFamily="0" charset="1"/>
              </a:rPr>
              <a:t>加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，當契約容量超過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99k</a:t>
            </a:r>
            <a:r>
              <a:rPr lang="en-US" sz="1266" baseline="0" b="0" i="0" dirty="0" spc="-13">
                <a:solidFill>
                  <a:srgbClr val="0000FF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時，受</a:t>
            </a:r>
          </a:p>
        </p:txBody>
      </p:sp>
      <p:sp>
        <p:nvSpPr>
          <p:cNvPr id="1420" name="Rectangle 1420"/>
          <p:cNvSpPr/>
          <p:nvPr/>
        </p:nvSpPr>
        <p:spPr>
          <a:xfrm rot="0" flipH="0" flipV="0">
            <a:off x="1484392" y="7628419"/>
            <a:ext cx="4668787" cy="6080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限於台電特殊要求，大多直接改以高壓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297">
                <a:solidFill>
                  <a:srgbClr val="0000FF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0000FF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-44">
                <a:solidFill>
                  <a:srgbClr val="0000FF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4k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或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22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8k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供電</a:t>
            </a:r>
          </a:p>
          <a:p>
            <a:pPr marL="16">
              <a:lnSpc>
                <a:spcPts val="1517"/>
              </a:lnSpc>
            </a:pP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，不但建置成本高，日後維護保養費用亦較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302">
                <a:solidFill>
                  <a:srgbClr val="0000FF"/>
                </a:solidFill>
                <a:latin typeface="Cambria" pitchFamily="0" charset="1"/>
              </a:rPr>
              <a:t>∅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0000FF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380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/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220</a:t>
            </a:r>
            <a:r>
              <a:rPr lang="en-US" sz="1266" baseline="0" b="0" i="0" dirty="0" spc="0">
                <a:solidFill>
                  <a:srgbClr val="0000FF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低壓供</a:t>
            </a:r>
          </a:p>
          <a:p>
            <a:pPr marL="16">
              <a:lnSpc>
                <a:spcPts val="1488"/>
              </a:lnSpc>
            </a:pPr>
            <a:r>
              <a:rPr lang="en-US" sz="1266" baseline="0" b="0" i="0" dirty="0" spc="0">
                <a:solidFill>
                  <a:srgbClr val="0000FF"/>
                </a:solidFill>
                <a:latin typeface="標楷體" pitchFamily="0" charset="1"/>
              </a:rPr>
              <a:t>電為高。</a:t>
            </a:r>
          </a:p>
        </p:txBody>
      </p:sp>
      <p:sp>
        <p:nvSpPr>
          <p:cNvPr id="1421" name="Rectangle 1421"/>
          <p:cNvSpPr/>
          <p:nvPr/>
        </p:nvSpPr>
        <p:spPr>
          <a:xfrm rot="0" flipH="0" flipV="0">
            <a:off x="1279397" y="8245634"/>
            <a:ext cx="4876434" cy="4172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856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中後期新建之學校，縱使契約容量不到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499k</a:t>
            </a:r>
            <a:r>
              <a:rPr lang="en-US" sz="1266" baseline="0" b="0" i="0" dirty="0" spc="-13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，仍申請採用高壓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0">
                <a:solidFill>
                  <a:srgbClr val="C00000"/>
                </a:solidFill>
                <a:latin typeface="Cambria" pitchFamily="0" charset="1"/>
              </a:rPr>
              <a:t>∅</a:t>
            </a:r>
          </a:p>
          <a:p>
            <a:pPr marL="204994">
              <a:lnSpc>
                <a:spcPts val="1504"/>
              </a:lnSpc>
            </a:pP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3</a:t>
            </a:r>
            <a:r>
              <a:rPr lang="en-US" sz="1266" baseline="0" b="0" i="0" dirty="0" spc="-36">
                <a:solidFill>
                  <a:srgbClr val="C00000"/>
                </a:solidFill>
                <a:latin typeface="Times New Roman" pitchFamily="0" charset="1"/>
              </a:rPr>
              <a:t>W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 </a:t>
            </a:r>
            <a:r>
              <a:rPr lang="en-US" sz="1266" baseline="0" b="0" i="0" dirty="0" spc="-44">
                <a:solidFill>
                  <a:srgbClr val="C00000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1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4k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或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22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.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8k</a:t>
            </a:r>
            <a:r>
              <a:rPr lang="en-US" sz="1266" baseline="0" b="0" i="0" dirty="0" spc="0">
                <a:solidFill>
                  <a:srgbClr val="C00000"/>
                </a:solidFill>
                <a:latin typeface="Times New Roman" pitchFamily="0" charset="1"/>
              </a:rPr>
              <a:t>V</a:t>
            </a:r>
            <a:r>
              <a:rPr lang="en-US" sz="1266" baseline="0" b="0" i="0" dirty="0" spc="0">
                <a:solidFill>
                  <a:srgbClr val="C00000"/>
                </a:solidFill>
                <a:latin typeface="標楷體" pitchFamily="0" charset="1"/>
              </a:rPr>
              <a:t>供電，無形中增加之成本，不符合經濟效益。</a:t>
            </a:r>
          </a:p>
        </p:txBody>
      </p:sp>
      <p:sp>
        <p:nvSpPr>
          <p:cNvPr id="1422" name="Rectangle 1422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3" name="Rectangle 1423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4" name="Rectangle 1424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5" name="Rectangle 1425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6" name="Rectangle 1426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7" name="Rectangle 1427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8" name="Rectangle 1428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29" name="Rectangle 1429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30" name="Rectangle 1430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31" name="Rectangle 1431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32" name="Rectangle 1432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33" name="Rectangle 1433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34" name="Freeform 1434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9" name="Picture 1439"/>
          <p:cNvPicPr>
            <a:picLocks noChangeAspect="0" noChangeArrowheads="1"/>
          </p:cNvPicPr>
          <p:nvPr/>
        </p:nvPicPr>
        <p:blipFill>
          <a:blip r:embed="rId1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2807" y="2117599"/>
            <a:ext cx="3791711" cy="2047494"/>
          </a:xfrm>
          <a:prstGeom prst="rect">
            <a:avLst/>
          </a:prstGeom>
          <a:noFill/>
          <a:extLst/>
        </p:spPr>
      </p:pic>
      <p:sp>
        <p:nvSpPr>
          <p:cNvPr id="1440" name="Freeform 1440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Rectangle 1441"/>
          <p:cNvSpPr/>
          <p:nvPr/>
        </p:nvSpPr>
        <p:spPr>
          <a:xfrm rot="0" flipH="0" flipV="0">
            <a:off x="7293862" y="10240291"/>
            <a:ext cx="176919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33</a:t>
            </a:r>
          </a:p>
        </p:txBody>
      </p:sp>
      <p:sp>
        <p:nvSpPr>
          <p:cNvPr id="1442" name="Rectangle 1442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1443" name="Rectangle 1443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1444" name="Rectangle 1444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65</a:t>
            </a:r>
          </a:p>
        </p:txBody>
      </p:sp>
      <p:sp>
        <p:nvSpPr>
          <p:cNvPr id="1445" name="Rectangle 1445"/>
          <p:cNvSpPr/>
          <p:nvPr/>
        </p:nvSpPr>
        <p:spPr>
          <a:xfrm rot="0" flipH="0" flipV="0">
            <a:off x="1144524" y="1360930"/>
            <a:ext cx="1652016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ln w="4127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標楷體" pitchFamily="0" charset="1"/>
              </a:rPr>
              <a:t>校園用電安全建議</a:t>
            </a:r>
          </a:p>
        </p:txBody>
      </p:sp>
      <p:sp>
        <p:nvSpPr>
          <p:cNvPr id="1446" name="Rectangle 144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47" name="Rectangle 144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48" name="Rectangle 144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49" name="Rectangle 144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0" name="Rectangle 145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1" name="Rectangle 145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2" name="Rectangle 145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3" name="Rectangle 145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4" name="Rectangle 145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5" name="Rectangle 145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6" name="Rectangle 145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457" name="Rectangle 145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07" name="Freeform 207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spect="0"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575" y="1709928"/>
            <a:ext cx="2464307" cy="1434083"/>
          </a:xfrm>
          <a:prstGeom prst="rect">
            <a:avLst/>
          </a:prstGeom>
          <a:noFill/>
          <a:extLst/>
        </p:spPr>
      </p:pic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38550" y="1747267"/>
            <a:ext cx="2644901" cy="1525524"/>
          </a:xfrm>
          <a:prstGeom prst="rect">
            <a:avLst/>
          </a:prstGeom>
          <a:noFill/>
          <a:extLst/>
        </p:spPr>
      </p:pic>
      <p:sp>
        <p:nvSpPr>
          <p:cNvPr id="214" name="Freeform 214"/>
          <p:cNvSpPr/>
          <p:nvPr/>
        </p:nvSpPr>
        <p:spPr>
          <a:xfrm rot="0" flipH="0" flipV="0">
            <a:off x="3626358" y="1734312"/>
            <a:ext cx="2668524" cy="1550670"/>
          </a:xfrm>
          <a:custGeom>
            <a:pathLst>
              <a:path w="2668524" h="1550670">
                <a:moveTo>
                  <a:pt x="0" y="0"/>
                </a:moveTo>
                <a:lnTo>
                  <a:pt x="2668524" y="0"/>
                </a:lnTo>
                <a:lnTo>
                  <a:pt x="2668524" y="1550670"/>
                </a:lnTo>
                <a:lnTo>
                  <a:pt x="0" y="1550670"/>
                </a:lnTo>
                <a:lnTo>
                  <a:pt x="0" y="0"/>
                </a:lnTo>
                <a:close/>
              </a:path>
            </a:pathLst>
          </a:custGeom>
          <a:noFill/>
          <a:ln w="34404" cap="flat" cmpd="sng">
            <a:solidFill>
              <a:srgbClr val="FFFF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575" y="3225546"/>
            <a:ext cx="2712720" cy="1368552"/>
          </a:xfrm>
          <a:prstGeom prst="rect">
            <a:avLst/>
          </a:prstGeom>
          <a:noFill/>
          <a:extLst/>
        </p:spPr>
      </p:pic>
      <p:pic>
        <p:nvPicPr>
          <p:cNvPr id="216" name="Picture 216"/>
          <p:cNvPicPr>
            <a:picLocks noChangeAspect="0"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22953" y="3061716"/>
            <a:ext cx="2509266" cy="1638300"/>
          </a:xfrm>
          <a:prstGeom prst="rect">
            <a:avLst/>
          </a:prstGeom>
          <a:noFill/>
          <a:extLst/>
        </p:spPr>
      </p:pic>
      <p:sp>
        <p:nvSpPr>
          <p:cNvPr id="217" name="Freeform 217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/>
          <p:cNvPicPr>
            <a:picLocks noChangeAspect="0"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4029" y="6765799"/>
            <a:ext cx="1660194" cy="1831085"/>
          </a:xfrm>
          <a:prstGeom prst="rect">
            <a:avLst/>
          </a:prstGeom>
          <a:noFill/>
          <a:extLst/>
        </p:spPr>
      </p:pic>
      <p:pic>
        <p:nvPicPr>
          <p:cNvPr id="223" name="Picture 223"/>
          <p:cNvPicPr>
            <a:picLocks noChangeAspect="0"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08297" y="6749034"/>
            <a:ext cx="1854835" cy="1834133"/>
          </a:xfrm>
          <a:prstGeom prst="rect">
            <a:avLst/>
          </a:prstGeom>
          <a:noFill/>
          <a:extLst/>
        </p:spPr>
      </p:pic>
      <p:sp>
        <p:nvSpPr>
          <p:cNvPr id="224" name="Freeform 224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Rectangle 225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4</a:t>
            </a:r>
          </a:p>
        </p:txBody>
      </p:sp>
      <p:sp>
        <p:nvSpPr>
          <p:cNvPr id="226" name="Rectangle 226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227" name="Rectangle 227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228" name="Rectangle 228"/>
          <p:cNvSpPr/>
          <p:nvPr/>
        </p:nvSpPr>
        <p:spPr>
          <a:xfrm rot="0" flipH="0" flipV="0">
            <a:off x="6259829" y="4506743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7</a:t>
            </a:r>
          </a:p>
        </p:txBody>
      </p:sp>
      <p:sp>
        <p:nvSpPr>
          <p:cNvPr id="229" name="Rectangle 229"/>
          <p:cNvSpPr/>
          <p:nvPr/>
        </p:nvSpPr>
        <p:spPr>
          <a:xfrm rot="0" flipH="0" flipV="0">
            <a:off x="1145286" y="1323743"/>
            <a:ext cx="1722887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電力設備</a:t>
            </a:r>
          </a:p>
        </p:txBody>
      </p:sp>
      <p:sp>
        <p:nvSpPr>
          <p:cNvPr id="230" name="Rectangle 230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231" name="Rectangle 231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6259829" y="9156467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8</a:t>
            </a:r>
          </a:p>
        </p:txBody>
      </p:sp>
      <p:sp>
        <p:nvSpPr>
          <p:cNvPr id="233" name="Rectangle 233"/>
          <p:cNvSpPr/>
          <p:nvPr/>
        </p:nvSpPr>
        <p:spPr>
          <a:xfrm rot="0" flipH="0" flipV="0">
            <a:off x="1296924" y="5973467"/>
            <a:ext cx="1722887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電力設備</a:t>
            </a:r>
          </a:p>
        </p:txBody>
      </p:sp>
      <p:sp>
        <p:nvSpPr>
          <p:cNvPr id="234" name="Rectangle 234"/>
          <p:cNvSpPr/>
          <p:nvPr/>
        </p:nvSpPr>
        <p:spPr>
          <a:xfrm rot="0" flipH="0" flipV="0">
            <a:off x="2166366" y="8710420"/>
            <a:ext cx="2981713" cy="137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63495" algn="l"/>
              </a:tabLst>
            </a:pPr>
            <a:r>
              <a:rPr lang="en-US" sz="906" baseline="0" b="0" i="0" dirty="0" spc="0">
                <a:latin typeface="標楷體" pitchFamily="0" charset="1"/>
              </a:rPr>
              <a:t>高壓油浸式變壓器	</a:t>
            </a:r>
            <a:r>
              <a:rPr lang="en-US" sz="1372" baseline="27146" b="0" i="0" dirty="0" spc="0">
                <a:latin typeface="標楷體" pitchFamily="0" charset="1"/>
              </a:rPr>
              <a:t>高壓模鑄式變壓器</a:t>
            </a:r>
          </a:p>
        </p:txBody>
      </p:sp>
      <p:sp>
        <p:nvSpPr>
          <p:cNvPr id="235" name="Rectangle 235"/>
          <p:cNvSpPr/>
          <p:nvPr/>
        </p:nvSpPr>
        <p:spPr>
          <a:xfrm rot="0" flipH="0" flipV="0">
            <a:off x="5413247" y="8958070"/>
            <a:ext cx="550162" cy="82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0" baseline="0" b="0" i="0" dirty="0" spc="0">
                <a:latin typeface="標楷體" pitchFamily="0" charset="1"/>
              </a:rPr>
              <a:t>摘自士林電機公司</a:t>
            </a:r>
          </a:p>
        </p:txBody>
      </p:sp>
      <p:sp>
        <p:nvSpPr>
          <p:cNvPr id="236" name="Rectangle 23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37" name="Rectangle 23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38" name="Rectangle 23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39" name="Rectangle 23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0" name="Rectangle 24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1" name="Rectangle 24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2" name="Rectangle 24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3" name="Rectangle 24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4" name="Rectangle 24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5" name="Rectangle 24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6" name="Rectangle 24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47" name="Rectangle 24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48" name="Freeform 248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408" y="6522720"/>
            <a:ext cx="4794503" cy="1107947"/>
          </a:xfrm>
          <a:prstGeom prst="rect">
            <a:avLst/>
          </a:prstGeom>
          <a:noFill/>
          <a:extLst/>
        </p:spPr>
      </p:pic>
      <p:pic>
        <p:nvPicPr>
          <p:cNvPr id="259" name="Picture 259"/>
          <p:cNvPicPr>
            <a:picLocks noChangeAspect="0" noChangeArrowheads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2505" y="7876032"/>
            <a:ext cx="1244053" cy="806195"/>
          </a:xfrm>
          <a:prstGeom prst="rect">
            <a:avLst/>
          </a:prstGeom>
          <a:noFill/>
          <a:extLst/>
        </p:spPr>
      </p:pic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81705" y="7638288"/>
            <a:ext cx="1353959" cy="1358646"/>
          </a:xfrm>
          <a:prstGeom prst="rect">
            <a:avLst/>
          </a:prstGeom>
          <a:noFill/>
          <a:extLst/>
        </p:spPr>
      </p:pic>
      <p:pic>
        <p:nvPicPr>
          <p:cNvPr id="261" name="Picture 261"/>
          <p:cNvPicPr>
            <a:picLocks noChangeAspect="0" noChangeArrowheads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68546" y="7638289"/>
            <a:ext cx="1262862" cy="1224533"/>
          </a:xfrm>
          <a:prstGeom prst="rect">
            <a:avLst/>
          </a:prstGeom>
          <a:noFill/>
          <a:extLst/>
        </p:spPr>
      </p:pic>
      <p:sp>
        <p:nvSpPr>
          <p:cNvPr id="262" name="Freeform 262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Rectangle 263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5</a:t>
            </a:r>
          </a:p>
        </p:txBody>
      </p:sp>
      <p:sp>
        <p:nvSpPr>
          <p:cNvPr id="264" name="Rectangle 264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265" name="Rectangle 265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266" name="Rectangle 266"/>
          <p:cNvSpPr/>
          <p:nvPr/>
        </p:nvSpPr>
        <p:spPr>
          <a:xfrm rot="0" flipH="0" flipV="0">
            <a:off x="6259829" y="4506743"/>
            <a:ext cx="72680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9</a:t>
            </a:r>
          </a:p>
        </p:txBody>
      </p:sp>
      <p:sp>
        <p:nvSpPr>
          <p:cNvPr id="267" name="Rectangle 267"/>
          <p:cNvSpPr/>
          <p:nvPr/>
        </p:nvSpPr>
        <p:spPr>
          <a:xfrm rot="0" flipH="0" flipV="0">
            <a:off x="1189482" y="1323743"/>
            <a:ext cx="1798324" cy="655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5437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電源種類</a:t>
            </a:r>
          </a:p>
          <a:p>
            <a:pPr marL="0">
              <a:lnSpc>
                <a:spcPts val="2980"/>
              </a:lnSpc>
            </a:pPr>
            <a:r>
              <a:rPr lang="en-US" sz="1374" baseline="0" b="0" i="0" dirty="0" spc="587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716" baseline="0" b="0" i="0" dirty="0" spc="0">
                <a:latin typeface="標楷體" pitchFamily="0" charset="1"/>
              </a:rPr>
              <a:t>高壓電源種類</a:t>
            </a:r>
          </a:p>
        </p:txBody>
      </p:sp>
      <p:sp>
        <p:nvSpPr>
          <p:cNvPr id="268" name="Rectangle 268"/>
          <p:cNvSpPr/>
          <p:nvPr/>
        </p:nvSpPr>
        <p:spPr>
          <a:xfrm rot="0" flipH="0" flipV="0">
            <a:off x="1463039" y="1980436"/>
            <a:ext cx="4854550" cy="396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三相四線（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4W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11.4kV</a:t>
            </a:r>
            <a:r>
              <a:rPr lang="en-US" sz="1446" baseline="0" b="0" i="0" dirty="0" spc="0">
                <a:latin typeface="標楷體" pitchFamily="0" charset="1"/>
              </a:rPr>
              <a:t>（工廠、商場及大型機關，舊</a:t>
            </a:r>
          </a:p>
          <a:p>
            <a:pPr marL="172211">
              <a:lnSpc>
                <a:spcPts val="1385"/>
              </a:lnSpc>
            </a:pPr>
            <a:r>
              <a:rPr lang="en-US" sz="1446" baseline="0" b="0" i="0" dirty="0" spc="0">
                <a:latin typeface="標楷體" pitchFamily="0" charset="1"/>
              </a:rPr>
              <a:t>系統）</a:t>
            </a:r>
          </a:p>
        </p:txBody>
      </p:sp>
      <p:sp>
        <p:nvSpPr>
          <p:cNvPr id="269" name="Rectangle 269"/>
          <p:cNvSpPr/>
          <p:nvPr/>
        </p:nvSpPr>
        <p:spPr>
          <a:xfrm rot="0" flipH="0" flipV="0">
            <a:off x="1463039" y="2376675"/>
            <a:ext cx="4854550" cy="3969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三相四線（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4W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22.8kV</a:t>
            </a:r>
            <a:r>
              <a:rPr lang="en-US" sz="1446" baseline="0" b="0" i="0" dirty="0" spc="0">
                <a:latin typeface="標楷體" pitchFamily="0" charset="1"/>
              </a:rPr>
              <a:t>（工廠、商場及大型機關，新</a:t>
            </a:r>
          </a:p>
          <a:p>
            <a:pPr marL="172211">
              <a:lnSpc>
                <a:spcPts val="1392"/>
              </a:lnSpc>
            </a:pPr>
            <a:r>
              <a:rPr lang="en-US" sz="1446" baseline="0" b="0" i="0" dirty="0" spc="0">
                <a:latin typeface="標楷體" pitchFamily="0" charset="1"/>
              </a:rPr>
              <a:t>系統）</a:t>
            </a:r>
          </a:p>
        </p:txBody>
      </p:sp>
      <p:sp>
        <p:nvSpPr>
          <p:cNvPr id="270" name="Rectangle 270"/>
          <p:cNvSpPr/>
          <p:nvPr/>
        </p:nvSpPr>
        <p:spPr>
          <a:xfrm rot="0" flipH="0" flipV="0">
            <a:off x="1189482" y="2772154"/>
            <a:ext cx="3659137" cy="483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74" baseline="0" b="0" i="0" dirty="0" spc="587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716" baseline="0" b="0" i="0" dirty="0" spc="0">
                <a:latin typeface="標楷體" pitchFamily="0" charset="1"/>
              </a:rPr>
              <a:t>低壓電源種類</a:t>
            </a:r>
          </a:p>
          <a:p>
            <a:pPr marL="273557">
              <a:lnSpc>
                <a:spcPts val="1746"/>
              </a:lnSpc>
            </a:pPr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單相二線（</a:t>
            </a:r>
            <a:r>
              <a:rPr lang="en-US" sz="1446" baseline="0" b="0" i="0" dirty="0" spc="0">
                <a:latin typeface="標楷體" pitchFamily="0" charset="1"/>
              </a:rPr>
              <a:t>1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2W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110V</a:t>
            </a:r>
            <a:r>
              <a:rPr lang="en-US" sz="1446" baseline="0" b="0" i="0" dirty="0" spc="0">
                <a:latin typeface="標楷體" pitchFamily="0" charset="1"/>
              </a:rPr>
              <a:t>（家庭用電）</a:t>
            </a:r>
          </a:p>
        </p:txBody>
      </p:sp>
      <p:sp>
        <p:nvSpPr>
          <p:cNvPr id="271" name="Rectangle 271"/>
          <p:cNvSpPr/>
          <p:nvPr/>
        </p:nvSpPr>
        <p:spPr>
          <a:xfrm rot="0" flipH="0" flipV="0">
            <a:off x="1463039" y="3255262"/>
            <a:ext cx="4395463" cy="1101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單相三線（</a:t>
            </a:r>
            <a:r>
              <a:rPr lang="en-US" sz="1446" baseline="0" b="0" i="0" dirty="0" spc="0">
                <a:latin typeface="標楷體" pitchFamily="0" charset="1"/>
              </a:rPr>
              <a:t>1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3W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110V/220V</a:t>
            </a:r>
            <a:r>
              <a:rPr lang="en-US" sz="1446" baseline="0" b="0" i="0" dirty="0" spc="0">
                <a:latin typeface="標楷體" pitchFamily="0" charset="1"/>
              </a:rPr>
              <a:t>（家庭用電）</a:t>
            </a:r>
          </a:p>
          <a:p>
            <a:pPr marL="0">
              <a:lnSpc>
                <a:spcPts val="1733"/>
              </a:lnSpc>
            </a:pPr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三相四線（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4W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110V/190V</a:t>
            </a:r>
            <a:r>
              <a:rPr lang="en-US" sz="1446" baseline="0" b="0" i="0" dirty="0" spc="0">
                <a:latin typeface="標楷體" pitchFamily="0" charset="1"/>
              </a:rPr>
              <a:t>（學校、辦公場所）</a:t>
            </a:r>
          </a:p>
          <a:p>
            <a:pPr marL="0">
              <a:lnSpc>
                <a:spcPts val="1740"/>
              </a:lnSpc>
            </a:pPr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三相四線（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4W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120V/208V</a:t>
            </a:r>
            <a:r>
              <a:rPr lang="en-US" sz="1446" baseline="0" b="0" i="0" dirty="0" spc="0">
                <a:latin typeface="標楷體" pitchFamily="0" charset="1"/>
              </a:rPr>
              <a:t>（學校、辦公場所）</a:t>
            </a:r>
          </a:p>
          <a:p>
            <a:pPr marL="0">
              <a:lnSpc>
                <a:spcPts val="1733"/>
              </a:lnSpc>
            </a:pPr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三相三線（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3W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220V (</a:t>
            </a:r>
            <a:r>
              <a:rPr lang="en-US" sz="1446" baseline="0" b="0" i="0" dirty="0" spc="0">
                <a:latin typeface="標楷體" pitchFamily="0" charset="1"/>
              </a:rPr>
              <a:t>動力用電）</a:t>
            </a:r>
          </a:p>
          <a:p>
            <a:pPr marL="0">
              <a:lnSpc>
                <a:spcPts val="1733"/>
              </a:lnSpc>
            </a:pPr>
            <a:r>
              <a:rPr lang="en-US" sz="1014" baseline="0" b="0" i="0" dirty="0" spc="598">
                <a:solidFill>
                  <a:srgbClr val="9ACCFF"/>
                </a:solidFill>
                <a:latin typeface="Wingdings" pitchFamily="0" charset="1"/>
              </a:rPr>
              <a:t></a:t>
            </a:r>
            <a:r>
              <a:rPr lang="en-US" sz="1446" baseline="0" b="0" i="0" dirty="0" spc="0">
                <a:latin typeface="標楷體" pitchFamily="0" charset="1"/>
              </a:rPr>
              <a:t>三相四線（</a:t>
            </a:r>
            <a:r>
              <a:rPr lang="en-US" sz="1446" baseline="0" b="0" i="0" dirty="0" spc="0">
                <a:latin typeface="標楷體" pitchFamily="0" charset="1"/>
              </a:rPr>
              <a:t>3</a:t>
            </a:r>
            <a:r>
              <a:rPr lang="en-US" sz="1446" baseline="0" b="0" i="0" dirty="0" spc="0">
                <a:latin typeface="標楷體" pitchFamily="0" charset="1"/>
              </a:rPr>
              <a:t>Φ</a:t>
            </a:r>
            <a:r>
              <a:rPr lang="en-US" sz="1446" baseline="0" b="0" i="0" dirty="0" spc="0">
                <a:latin typeface="標楷體" pitchFamily="0" charset="1"/>
              </a:rPr>
              <a:t>4W</a:t>
            </a:r>
            <a:r>
              <a:rPr lang="en-US" sz="1446" baseline="0" b="0" i="0" dirty="0" spc="0">
                <a:latin typeface="標楷體" pitchFamily="0" charset="1"/>
              </a:rPr>
              <a:t>）：</a:t>
            </a:r>
            <a:r>
              <a:rPr lang="en-US" sz="1446" baseline="0" b="0" i="0" dirty="0" spc="0">
                <a:latin typeface="標楷體" pitchFamily="0" charset="1"/>
              </a:rPr>
              <a:t>220V/380V (</a:t>
            </a:r>
            <a:r>
              <a:rPr lang="en-US" sz="1446" baseline="0" b="0" i="0" dirty="0" spc="0">
                <a:latin typeface="標楷體" pitchFamily="0" charset="1"/>
              </a:rPr>
              <a:t>動力用電）</a:t>
            </a:r>
          </a:p>
        </p:txBody>
      </p:sp>
      <p:sp>
        <p:nvSpPr>
          <p:cNvPr id="272" name="Rectangle 272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273" name="Rectangle 273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274" name="Rectangle 274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10</a:t>
            </a:r>
          </a:p>
        </p:txBody>
      </p:sp>
      <p:sp>
        <p:nvSpPr>
          <p:cNvPr id="275" name="Rectangle 275"/>
          <p:cNvSpPr/>
          <p:nvPr/>
        </p:nvSpPr>
        <p:spPr>
          <a:xfrm rot="0" flipH="0" flipV="0">
            <a:off x="1272539" y="6005471"/>
            <a:ext cx="1722887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電力系統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電源種類</a:t>
            </a:r>
          </a:p>
        </p:txBody>
      </p:sp>
      <p:sp>
        <p:nvSpPr>
          <p:cNvPr id="276" name="Rectangle 276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77" name="Rectangle 277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78" name="Rectangle 278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79" name="Rectangle 279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0" name="Rectangle 280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1" name="Rectangle 281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2" name="Rectangle 282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3" name="Rectangle 283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4" name="Rectangle 284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5" name="Rectangle 285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6" name="Rectangle 286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87" name="Rectangle 287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88" name="Freeform 288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spect="0" noChangeArrowheads="1"/>
          </p:cNvPicPr>
          <p:nvPr/>
        </p:nvPicPr>
        <p:blipFill>
          <a:blip r:embed="rId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6830" y="6480049"/>
            <a:ext cx="2362200" cy="2016251"/>
          </a:xfrm>
          <a:prstGeom prst="rect">
            <a:avLst/>
          </a:prstGeom>
          <a:noFill/>
          <a:extLst/>
        </p:spPr>
      </p:pic>
      <p:sp>
        <p:nvSpPr>
          <p:cNvPr id="299" name="Freeform 299"/>
          <p:cNvSpPr/>
          <p:nvPr/>
        </p:nvSpPr>
        <p:spPr>
          <a:xfrm rot="0" flipH="0" flipV="0">
            <a:off x="1300733" y="6470142"/>
            <a:ext cx="2375917" cy="2033016"/>
          </a:xfrm>
          <a:custGeom>
            <a:pathLst>
              <a:path w="2375917" h="2033016">
                <a:moveTo>
                  <a:pt x="0" y="0"/>
                </a:moveTo>
                <a:lnTo>
                  <a:pt x="2375917" y="0"/>
                </a:lnTo>
                <a:lnTo>
                  <a:pt x="2375917" y="2033016"/>
                </a:lnTo>
                <a:lnTo>
                  <a:pt x="0" y="2033016"/>
                </a:lnTo>
                <a:lnTo>
                  <a:pt x="0" y="0"/>
                </a:lnTo>
                <a:close/>
              </a:path>
            </a:pathLst>
          </a:custGeom>
          <a:noFill/>
          <a:ln w="25806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" name="Picture 300"/>
          <p:cNvPicPr>
            <a:picLocks noChangeAspect="0" noChangeArrowheads="1"/>
          </p:cNvPicPr>
          <p:nvPr/>
        </p:nvPicPr>
        <p:blipFill>
          <a:blip r:embed="rId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63340" y="6480049"/>
            <a:ext cx="2315717" cy="2016251"/>
          </a:xfrm>
          <a:prstGeom prst="rect">
            <a:avLst/>
          </a:prstGeom>
          <a:noFill/>
          <a:extLst/>
        </p:spPr>
      </p:pic>
      <p:sp>
        <p:nvSpPr>
          <p:cNvPr id="301" name="Freeform 301"/>
          <p:cNvSpPr/>
          <p:nvPr/>
        </p:nvSpPr>
        <p:spPr>
          <a:xfrm rot="0" flipH="0" flipV="0">
            <a:off x="3854958" y="6470142"/>
            <a:ext cx="2332482" cy="2033016"/>
          </a:xfrm>
          <a:custGeom>
            <a:pathLst>
              <a:path w="2332482" h="2033016">
                <a:moveTo>
                  <a:pt x="0" y="0"/>
                </a:moveTo>
                <a:lnTo>
                  <a:pt x="2332482" y="0"/>
                </a:lnTo>
                <a:lnTo>
                  <a:pt x="2332482" y="2033016"/>
                </a:lnTo>
                <a:lnTo>
                  <a:pt x="0" y="2033016"/>
                </a:lnTo>
                <a:lnTo>
                  <a:pt x="0" y="0"/>
                </a:lnTo>
                <a:close/>
              </a:path>
            </a:pathLst>
          </a:custGeom>
          <a:noFill/>
          <a:ln w="25806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2" name="Picture 302"/>
          <p:cNvPicPr>
            <a:picLocks noChangeAspect="0" noChangeArrowheads="1"/>
          </p:cNvPicPr>
          <p:nvPr/>
        </p:nvPicPr>
        <p:blipFill>
          <a:blip r:embed="rId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5663" y="7023609"/>
            <a:ext cx="1035050" cy="59689"/>
          </a:xfrm>
          <a:prstGeom prst="rect">
            <a:avLst/>
          </a:prstGeom>
          <a:noFill/>
          <a:extLst/>
        </p:spPr>
      </p:pic>
      <p:sp>
        <p:nvSpPr>
          <p:cNvPr id="303" name="Freeform 303"/>
          <p:cNvSpPr/>
          <p:nvPr/>
        </p:nvSpPr>
        <p:spPr>
          <a:xfrm rot="0" flipH="0" flipV="0">
            <a:off x="1469897" y="6825235"/>
            <a:ext cx="97535" cy="195070"/>
          </a:xfrm>
          <a:custGeom>
            <a:pathLst>
              <a:path w="97535" h="195070">
                <a:moveTo>
                  <a:pt x="0" y="97535"/>
                </a:moveTo>
                <a:cubicBezTo>
                  <a:pt x="0" y="43433"/>
                  <a:pt x="22098" y="0"/>
                  <a:pt x="48767" y="0"/>
                </a:cubicBezTo>
                <a:cubicBezTo>
                  <a:pt x="75438" y="0"/>
                  <a:pt x="97535" y="43433"/>
                  <a:pt x="97535" y="97535"/>
                </a:cubicBezTo>
                <a:cubicBezTo>
                  <a:pt x="97535" y="151637"/>
                  <a:pt x="75438" y="195070"/>
                  <a:pt x="48767" y="195070"/>
                </a:cubicBezTo>
                <a:cubicBezTo>
                  <a:pt x="22098" y="195070"/>
                  <a:pt x="0" y="151637"/>
                  <a:pt x="0" y="97535"/>
                </a:cubicBezTo>
                <a:close/>
              </a:path>
            </a:pathLst>
          </a:custGeom>
          <a:noFill/>
          <a:ln w="572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Rectangle 305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6</a:t>
            </a:r>
          </a:p>
        </p:txBody>
      </p:sp>
      <p:sp>
        <p:nvSpPr>
          <p:cNvPr id="306" name="Rectangle 306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07" name="Rectangle 307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08" name="Rectangle 308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11</a:t>
            </a:r>
          </a:p>
        </p:txBody>
      </p:sp>
      <p:sp>
        <p:nvSpPr>
          <p:cNvPr id="309" name="Rectangle 309"/>
          <p:cNvSpPr/>
          <p:nvPr/>
        </p:nvSpPr>
        <p:spPr>
          <a:xfrm rot="0" flipH="0" flipV="0">
            <a:off x="1272539" y="1350263"/>
            <a:ext cx="826008" cy="247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</a:p>
        </p:txBody>
      </p:sp>
      <p:sp>
        <p:nvSpPr>
          <p:cNvPr id="310" name="Rectangle 310"/>
          <p:cNvSpPr/>
          <p:nvPr/>
        </p:nvSpPr>
        <p:spPr>
          <a:xfrm rot="0" flipH="0" flipV="0">
            <a:off x="1914905" y="2007868"/>
            <a:ext cx="1237488" cy="7931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漏電</a:t>
            </a:r>
          </a:p>
          <a:p>
            <a:pPr marL="0">
              <a:lnSpc>
                <a:spcPts val="2148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接地</a:t>
            </a:r>
          </a:p>
          <a:p>
            <a:pPr marL="0">
              <a:lnSpc>
                <a:spcPts val="2147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雷擊與突波</a:t>
            </a:r>
          </a:p>
        </p:txBody>
      </p:sp>
      <p:sp>
        <p:nvSpPr>
          <p:cNvPr id="311" name="Rectangle 311"/>
          <p:cNvSpPr/>
          <p:nvPr/>
        </p:nvSpPr>
        <p:spPr>
          <a:xfrm rot="0" flipH="0" flipV="0">
            <a:off x="1914905" y="2826256"/>
            <a:ext cx="1856994" cy="1065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過載與短路</a:t>
            </a:r>
          </a:p>
          <a:p>
            <a:pPr marL="0">
              <a:lnSpc>
                <a:spcPts val="2142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開關設備</a:t>
            </a:r>
          </a:p>
          <a:p>
            <a:pPr marL="0">
              <a:lnSpc>
                <a:spcPts val="2147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用電安全注意事項</a:t>
            </a:r>
          </a:p>
          <a:p>
            <a:pPr marL="0">
              <a:lnSpc>
                <a:spcPts val="2147"/>
              </a:lnSpc>
            </a:pPr>
            <a:r>
              <a:rPr lang="en-US" sz="1302" baseline="0" b="0" i="0" dirty="0" spc="641">
                <a:solidFill>
                  <a:srgbClr val="9A6565"/>
                </a:solidFill>
                <a:latin typeface="Wingdings" pitchFamily="0" charset="1"/>
              </a:rPr>
              <a:t></a:t>
            </a:r>
            <a:r>
              <a:rPr lang="en-US" sz="1626" baseline="0" b="0" i="0" dirty="0" spc="0">
                <a:ln w="4127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標楷體" pitchFamily="0" charset="1"/>
              </a:rPr>
              <a:t>校園避免感電通則</a:t>
            </a:r>
          </a:p>
        </p:txBody>
      </p:sp>
      <p:sp>
        <p:nvSpPr>
          <p:cNvPr id="312" name="Rectangle 312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13" name="Rectangle 313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14" name="Rectangle 314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12</a:t>
            </a:r>
          </a:p>
        </p:txBody>
      </p:sp>
      <p:sp>
        <p:nvSpPr>
          <p:cNvPr id="315" name="Rectangle 315"/>
          <p:cNvSpPr/>
          <p:nvPr/>
        </p:nvSpPr>
        <p:spPr>
          <a:xfrm rot="0" flipH="0" flipV="0">
            <a:off x="1273302" y="6005471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漏電</a:t>
            </a:r>
          </a:p>
        </p:txBody>
      </p:sp>
      <p:sp>
        <p:nvSpPr>
          <p:cNvPr id="316" name="Rectangle 316"/>
          <p:cNvSpPr/>
          <p:nvPr/>
        </p:nvSpPr>
        <p:spPr>
          <a:xfrm rot="0" flipH="0" flipV="0">
            <a:off x="1638300" y="8552686"/>
            <a:ext cx="3560856" cy="66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46" baseline="0" b="0" i="0" dirty="0" spc="0">
                <a:ln w="367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標楷體" pitchFamily="0" charset="1"/>
              </a:rPr>
              <a:t>接地功能</a:t>
            </a:r>
          </a:p>
          <a:p>
            <a:pPr marL="0">
              <a:lnSpc>
                <a:spcPts val="1760"/>
              </a:lnSpc>
            </a:pP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1.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在正常及故障的情況下，導入故障電流流入大地。</a:t>
            </a:r>
          </a:p>
          <a:p>
            <a:pPr marL="0">
              <a:lnSpc>
                <a:spcPts val="1758"/>
              </a:lnSpc>
            </a:pP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2.</a:t>
            </a:r>
            <a:r>
              <a:rPr lang="en-US" sz="1218" baseline="0" b="0" i="0" dirty="0" spc="0">
                <a:ln w="3098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標楷體" pitchFamily="0" charset="1"/>
              </a:rPr>
              <a:t>確保人員於設備漏電時不曝露於觸電危險。</a:t>
            </a:r>
          </a:p>
        </p:txBody>
      </p:sp>
      <p:sp>
        <p:nvSpPr>
          <p:cNvPr id="317" name="Rectangle 317"/>
          <p:cNvSpPr/>
          <p:nvPr/>
        </p:nvSpPr>
        <p:spPr>
          <a:xfrm rot="0" flipH="0" flipV="0">
            <a:off x="1316736" y="6670153"/>
            <a:ext cx="522981" cy="121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P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o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w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e</a:t>
            </a:r>
            <a:r>
              <a:rPr lang="en-US" sz="720" baseline="0" b="1" i="0" dirty="0" spc="-13">
                <a:solidFill>
                  <a:srgbClr val="0000FF"/>
                </a:solidFill>
                <a:latin typeface="Times New Roman" pitchFamily="0" charset="1"/>
              </a:rPr>
              <a:t>r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 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s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o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u</a:t>
            </a:r>
            <a:r>
              <a:rPr lang="en-US" sz="720" baseline="0" b="1" i="0" dirty="0" spc="-13">
                <a:solidFill>
                  <a:srgbClr val="0000FF"/>
                </a:solidFill>
                <a:latin typeface="Times New Roman" pitchFamily="0" charset="1"/>
              </a:rPr>
              <a:t>r</a:t>
            </a:r>
            <a:r>
              <a:rPr lang="en-US" sz="720" baseline="0" b="1" i="0" dirty="0" spc="0">
                <a:solidFill>
                  <a:srgbClr val="0000FF"/>
                </a:solidFill>
                <a:latin typeface="Times New Roman" pitchFamily="0" charset="1"/>
              </a:rPr>
              <a:t>ce</a:t>
            </a:r>
          </a:p>
        </p:txBody>
      </p:sp>
      <p:sp>
        <p:nvSpPr>
          <p:cNvPr id="318" name="Rectangle 318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19" name="Rectangle 319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0" name="Rectangle 320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1" name="Rectangle 321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2" name="Rectangle 322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3" name="Rectangle 323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4" name="Rectangle 324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5" name="Rectangle 325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6" name="Rectangle 326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7" name="Rectangle 327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8" name="Rectangle 328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29" name="Rectangle 329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30" name="Freeform 330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5" name="Picture 335"/>
          <p:cNvPicPr>
            <a:picLocks noChangeAspect="0" noChangeArrowheads="1"/>
          </p:cNvPicPr>
          <p:nvPr/>
        </p:nvPicPr>
        <p:blipFill>
          <a:blip r:embed="rId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591" y="1915669"/>
            <a:ext cx="4794503" cy="2681477"/>
          </a:xfrm>
          <a:prstGeom prst="rect">
            <a:avLst/>
          </a:prstGeom>
          <a:noFill/>
          <a:extLst/>
        </p:spPr>
      </p:pic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3019" y="3114295"/>
            <a:ext cx="4821935" cy="1472183"/>
          </a:xfrm>
          <a:prstGeom prst="rect">
            <a:avLst/>
          </a:prstGeom>
          <a:noFill/>
          <a:extLst/>
        </p:spPr>
      </p:pic>
      <p:sp>
        <p:nvSpPr>
          <p:cNvPr id="337" name="Freeform 337"/>
          <p:cNvSpPr/>
          <p:nvPr/>
        </p:nvSpPr>
        <p:spPr>
          <a:xfrm rot="0" flipH="0" flipV="0">
            <a:off x="1307591" y="3118867"/>
            <a:ext cx="4812030" cy="1463802"/>
          </a:xfrm>
          <a:custGeom>
            <a:pathLst>
              <a:path w="4812030" h="1463802">
                <a:moveTo>
                  <a:pt x="0" y="0"/>
                </a:moveTo>
                <a:lnTo>
                  <a:pt x="4812030" y="0"/>
                </a:lnTo>
                <a:lnTo>
                  <a:pt x="4812030" y="1463802"/>
                </a:lnTo>
                <a:lnTo>
                  <a:pt x="0" y="1463802"/>
                </a:lnTo>
                <a:lnTo>
                  <a:pt x="0" y="0"/>
                </a:lnTo>
                <a:close/>
              </a:path>
            </a:pathLst>
          </a:custGeom>
          <a:noFill/>
          <a:ln w="12903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3" name="Picture 343"/>
          <p:cNvPicPr>
            <a:picLocks noChangeAspect="0" noChangeArrowheads="1"/>
          </p:cNvPicPr>
          <p:nvPr/>
        </p:nvPicPr>
        <p:blipFill>
          <a:blip r:embed="rId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4825" y="6435090"/>
            <a:ext cx="5017770" cy="2622042"/>
          </a:xfrm>
          <a:prstGeom prst="rect">
            <a:avLst/>
          </a:prstGeom>
          <a:noFill/>
          <a:extLst/>
        </p:spPr>
      </p:pic>
      <p:sp>
        <p:nvSpPr>
          <p:cNvPr id="344" name="Freeform 344"/>
          <p:cNvSpPr/>
          <p:nvPr/>
        </p:nvSpPr>
        <p:spPr>
          <a:xfrm rot="0" flipH="0" flipV="0">
            <a:off x="1307591" y="8288275"/>
            <a:ext cx="3673603" cy="781050"/>
          </a:xfrm>
          <a:custGeom>
            <a:pathLst>
              <a:path w="3673603" h="781050">
                <a:moveTo>
                  <a:pt x="0" y="781050"/>
                </a:moveTo>
                <a:lnTo>
                  <a:pt x="3673603" y="781050"/>
                </a:lnTo>
                <a:lnTo>
                  <a:pt x="3673603" y="0"/>
                </a:lnTo>
                <a:lnTo>
                  <a:pt x="0" y="0"/>
                </a:lnTo>
                <a:lnTo>
                  <a:pt x="0" y="781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09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1307591" y="8288274"/>
            <a:ext cx="3673603" cy="781050"/>
          </a:xfrm>
          <a:custGeom>
            <a:pathLst>
              <a:path w="3673603" h="781050">
                <a:moveTo>
                  <a:pt x="0" y="0"/>
                </a:moveTo>
                <a:lnTo>
                  <a:pt x="3673603" y="0"/>
                </a:lnTo>
                <a:lnTo>
                  <a:pt x="3673603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 rot="0" flipH="0" flipV="0">
            <a:off x="1274825" y="7508748"/>
            <a:ext cx="3674365" cy="779526"/>
          </a:xfrm>
          <a:custGeom>
            <a:pathLst>
              <a:path w="3674365" h="779526">
                <a:moveTo>
                  <a:pt x="0" y="779526"/>
                </a:moveTo>
                <a:lnTo>
                  <a:pt x="3674365" y="779526"/>
                </a:lnTo>
                <a:lnTo>
                  <a:pt x="3674365" y="0"/>
                </a:lnTo>
                <a:lnTo>
                  <a:pt x="0" y="0"/>
                </a:lnTo>
                <a:lnTo>
                  <a:pt x="0" y="77952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430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 rot="0" flipH="0" flipV="0">
            <a:off x="1274825" y="7508749"/>
            <a:ext cx="3674365" cy="779526"/>
          </a:xfrm>
          <a:custGeom>
            <a:pathLst>
              <a:path w="3674365" h="779526">
                <a:moveTo>
                  <a:pt x="0" y="0"/>
                </a:moveTo>
                <a:lnTo>
                  <a:pt x="3674365" y="0"/>
                </a:lnTo>
                <a:lnTo>
                  <a:pt x="3674365" y="779526"/>
                </a:lnTo>
                <a:lnTo>
                  <a:pt x="0" y="779526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 rot="0" flipH="0" flipV="0">
            <a:off x="1274825" y="7053073"/>
            <a:ext cx="3674365" cy="780288"/>
          </a:xfrm>
          <a:custGeom>
            <a:pathLst>
              <a:path w="3674365" h="780288">
                <a:moveTo>
                  <a:pt x="0" y="780288"/>
                </a:moveTo>
                <a:lnTo>
                  <a:pt x="3674365" y="780288"/>
                </a:lnTo>
                <a:lnTo>
                  <a:pt x="3674365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430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 rot="0" flipH="0" flipV="0">
            <a:off x="1274825" y="7053072"/>
            <a:ext cx="3674365" cy="780288"/>
          </a:xfrm>
          <a:custGeom>
            <a:pathLst>
              <a:path w="3674365" h="780288">
                <a:moveTo>
                  <a:pt x="0" y="0"/>
                </a:moveTo>
                <a:lnTo>
                  <a:pt x="3674365" y="0"/>
                </a:lnTo>
                <a:lnTo>
                  <a:pt x="3674365" y="780288"/>
                </a:lnTo>
                <a:lnTo>
                  <a:pt x="0" y="780288"/>
                </a:lnTo>
                <a:lnTo>
                  <a:pt x="0" y="0"/>
                </a:lnTo>
                <a:close/>
              </a:path>
            </a:pathLst>
          </a:custGeom>
          <a:noFill/>
          <a:ln w="430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Rectangle 351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7</a:t>
            </a:r>
          </a:p>
        </p:txBody>
      </p:sp>
      <p:sp>
        <p:nvSpPr>
          <p:cNvPr id="352" name="Rectangle 352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53" name="Rectangle 353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54" name="Rectangle 354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13</a:t>
            </a:r>
          </a:p>
        </p:txBody>
      </p:sp>
      <p:sp>
        <p:nvSpPr>
          <p:cNvPr id="355" name="Rectangle 355"/>
          <p:cNvSpPr/>
          <p:nvPr/>
        </p:nvSpPr>
        <p:spPr>
          <a:xfrm rot="0" flipH="0" flipV="0">
            <a:off x="1280160" y="1335172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漏電</a:t>
            </a:r>
          </a:p>
        </p:txBody>
      </p:sp>
      <p:sp>
        <p:nvSpPr>
          <p:cNvPr id="356" name="Rectangle 356"/>
          <p:cNvSpPr/>
          <p:nvPr/>
        </p:nvSpPr>
        <p:spPr>
          <a:xfrm rot="0" flipH="0" flipV="0">
            <a:off x="1012697" y="5765999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57" name="Rectangle 357"/>
          <p:cNvSpPr/>
          <p:nvPr/>
        </p:nvSpPr>
        <p:spPr>
          <a:xfrm rot="0" flipH="0" flipV="0">
            <a:off x="1279397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58" name="Rectangle 358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14</a:t>
            </a:r>
          </a:p>
        </p:txBody>
      </p:sp>
      <p:sp>
        <p:nvSpPr>
          <p:cNvPr id="359" name="Rectangle 359"/>
          <p:cNvSpPr/>
          <p:nvPr/>
        </p:nvSpPr>
        <p:spPr>
          <a:xfrm rot="0" flipH="0" flipV="0">
            <a:off x="1272539" y="5973467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漏電</a:t>
            </a:r>
          </a:p>
        </p:txBody>
      </p:sp>
      <p:sp>
        <p:nvSpPr>
          <p:cNvPr id="360" name="Rectangle 360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1" name="Rectangle 361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2" name="Rectangle 362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3" name="Rectangle 363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4" name="Rectangle 364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5" name="Rectangle 365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6" name="Rectangle 366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7" name="Rectangle 367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8" name="Rectangle 368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69" name="Rectangle 369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70" name="Rectangle 370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71" name="Rectangle 371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72" name="Freeform 372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7" name="Picture 377"/>
          <p:cNvPicPr>
            <a:picLocks noChangeAspect="0" noChangeArrowheads="1"/>
          </p:cNvPicPr>
          <p:nvPr/>
        </p:nvPicPr>
        <p:blipFill>
          <a:blip r:embed="rId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408" y="1997203"/>
            <a:ext cx="4972811" cy="1907285"/>
          </a:xfrm>
          <a:prstGeom prst="rect">
            <a:avLst/>
          </a:prstGeom>
          <a:noFill/>
          <a:extLst/>
        </p:spPr>
      </p:pic>
      <p:pic>
        <p:nvPicPr>
          <p:cNvPr id="378" name="Picture 378"/>
          <p:cNvPicPr>
            <a:picLocks noChangeAspect="0" noChangeArrowheads="1"/>
          </p:cNvPicPr>
          <p:nvPr/>
        </p:nvPicPr>
        <p:blipFill>
          <a:blip r:embed="rId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65325" y="2528316"/>
            <a:ext cx="4659629" cy="561594"/>
          </a:xfrm>
          <a:prstGeom prst="rect">
            <a:avLst/>
          </a:prstGeom>
          <a:noFill/>
          <a:extLst/>
        </p:spPr>
      </p:pic>
      <p:sp>
        <p:nvSpPr>
          <p:cNvPr id="379" name="Freeform 379"/>
          <p:cNvSpPr/>
          <p:nvPr/>
        </p:nvSpPr>
        <p:spPr>
          <a:xfrm rot="0" flipH="0" flipV="0">
            <a:off x="1469897" y="2533650"/>
            <a:ext cx="4649724" cy="552450"/>
          </a:xfrm>
          <a:custGeom>
            <a:pathLst>
              <a:path w="4649724" h="552450">
                <a:moveTo>
                  <a:pt x="0" y="0"/>
                </a:moveTo>
                <a:lnTo>
                  <a:pt x="4649724" y="0"/>
                </a:lnTo>
                <a:lnTo>
                  <a:pt x="4649724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5" name="Picture 385"/>
          <p:cNvPicPr>
            <a:picLocks noChangeAspect="0" noChangeArrowheads="1"/>
          </p:cNvPicPr>
          <p:nvPr/>
        </p:nvPicPr>
        <p:blipFill>
          <a:blip r:embed="rId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4825" y="6565393"/>
            <a:ext cx="4749546" cy="2129789"/>
          </a:xfrm>
          <a:prstGeom prst="rect">
            <a:avLst/>
          </a:prstGeom>
          <a:noFill/>
          <a:extLst/>
        </p:spPr>
      </p:pic>
      <p:pic>
        <p:nvPicPr>
          <p:cNvPr id="386" name="Picture 386"/>
          <p:cNvPicPr>
            <a:picLocks noChangeAspect="0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0398" y="7601712"/>
            <a:ext cx="4431791" cy="496062"/>
          </a:xfrm>
          <a:prstGeom prst="rect">
            <a:avLst/>
          </a:prstGeom>
          <a:noFill/>
          <a:extLst/>
        </p:spPr>
      </p:pic>
      <p:sp>
        <p:nvSpPr>
          <p:cNvPr id="387" name="Freeform 387"/>
          <p:cNvSpPr/>
          <p:nvPr/>
        </p:nvSpPr>
        <p:spPr>
          <a:xfrm rot="0" flipH="0" flipV="0">
            <a:off x="1665732" y="7606284"/>
            <a:ext cx="4421885" cy="486918"/>
          </a:xfrm>
          <a:custGeom>
            <a:pathLst>
              <a:path w="4421885" h="486918">
                <a:moveTo>
                  <a:pt x="0" y="0"/>
                </a:moveTo>
                <a:lnTo>
                  <a:pt x="4421885" y="0"/>
                </a:lnTo>
                <a:lnTo>
                  <a:pt x="4421885" y="486918"/>
                </a:lnTo>
                <a:lnTo>
                  <a:pt x="0" y="486918"/>
                </a:lnTo>
                <a:lnTo>
                  <a:pt x="0" y="0"/>
                </a:ln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Rectangle 389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8</a:t>
            </a:r>
          </a:p>
        </p:txBody>
      </p:sp>
      <p:sp>
        <p:nvSpPr>
          <p:cNvPr id="390" name="Rectangle 390"/>
          <p:cNvSpPr/>
          <p:nvPr/>
        </p:nvSpPr>
        <p:spPr>
          <a:xfrm rot="0" flipH="0" flipV="0">
            <a:off x="1013460" y="1117037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91" name="Rectangle 391"/>
          <p:cNvSpPr/>
          <p:nvPr/>
        </p:nvSpPr>
        <p:spPr>
          <a:xfrm rot="0" flipH="0" flipV="0">
            <a:off x="1280160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92" name="Rectangle 392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15</a:t>
            </a:r>
          </a:p>
        </p:txBody>
      </p:sp>
      <p:sp>
        <p:nvSpPr>
          <p:cNvPr id="393" name="Rectangle 393"/>
          <p:cNvSpPr/>
          <p:nvPr/>
        </p:nvSpPr>
        <p:spPr>
          <a:xfrm rot="0" flipH="0" flipV="0">
            <a:off x="1273302" y="1323743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漏電</a:t>
            </a:r>
          </a:p>
        </p:txBody>
      </p:sp>
      <p:sp>
        <p:nvSpPr>
          <p:cNvPr id="394" name="Rectangle 394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395" name="Rectangle 395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396" name="Rectangle 396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16</a:t>
            </a:r>
          </a:p>
        </p:txBody>
      </p:sp>
      <p:sp>
        <p:nvSpPr>
          <p:cNvPr id="397" name="Rectangle 397"/>
          <p:cNvSpPr/>
          <p:nvPr/>
        </p:nvSpPr>
        <p:spPr>
          <a:xfrm rot="0" flipH="0" flipV="0">
            <a:off x="1273302" y="5940701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漏電</a:t>
            </a:r>
          </a:p>
        </p:txBody>
      </p:sp>
      <p:sp>
        <p:nvSpPr>
          <p:cNvPr id="398" name="Rectangle 398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399" name="Rectangle 399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0" name="Rectangle 400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1" name="Rectangle 401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2" name="Rectangle 402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3" name="Rectangle 403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4" name="Rectangle 404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5" name="Rectangle 405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6" name="Rectangle 406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7" name="Rectangle 407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8" name="Rectangle 408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09" name="Rectangle 409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10" name="Freeform 410"/>
          <p:cNvSpPr/>
          <p:nvPr/>
        </p:nvSpPr>
        <p:spPr>
          <a:xfrm rot="0" flipH="0" flipV="0">
            <a:off x="0" y="255"/>
            <a:ext cx="7556754" cy="10691622"/>
          </a:xfrm>
          <a:custGeom>
            <a:pathLst>
              <a:path w="7556754" h="10691622">
                <a:moveTo>
                  <a:pt x="0" y="10691622"/>
                </a:moveTo>
                <a:lnTo>
                  <a:pt x="7556754" y="10691622"/>
                </a:lnTo>
                <a:lnTo>
                  <a:pt x="7556754" y="0"/>
                </a:lnTo>
                <a:lnTo>
                  <a:pt x="0" y="0"/>
                </a:lnTo>
                <a:lnTo>
                  <a:pt x="0" y="1069162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rot="0" flipH="0" flipV="0">
            <a:off x="933450" y="1069848"/>
            <a:ext cx="5689853" cy="3902202"/>
          </a:xfrm>
          <a:custGeom>
            <a:pathLst>
              <a:path w="5689853" h="3902202">
                <a:moveTo>
                  <a:pt x="0" y="3902202"/>
                </a:moveTo>
                <a:lnTo>
                  <a:pt x="5689853" y="3902202"/>
                </a:lnTo>
                <a:lnTo>
                  <a:pt x="5689853" y="0"/>
                </a:lnTo>
                <a:lnTo>
                  <a:pt x="0" y="0"/>
                </a:lnTo>
                <a:lnTo>
                  <a:pt x="0" y="390220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rot="0" flipH="0" flipV="0">
            <a:off x="1171194" y="1288542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rot="0" flipH="0" flipV="0">
            <a:off x="933450" y="1069848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rot="0" flipH="0" flipV="0">
            <a:off x="933450" y="1682496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/>
          <p:cNvPicPr>
            <a:picLocks noChangeAspect="0" noChangeArrowheads="1"/>
          </p:cNvPicPr>
          <p:nvPr/>
        </p:nvPicPr>
        <p:blipFill>
          <a:blip r:embed="rId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3688" y="1872996"/>
            <a:ext cx="4796028" cy="2500122"/>
          </a:xfrm>
          <a:prstGeom prst="rect">
            <a:avLst/>
          </a:prstGeom>
          <a:noFill/>
          <a:extLst/>
        </p:spPr>
      </p:pic>
      <p:sp>
        <p:nvSpPr>
          <p:cNvPr id="416" name="Freeform 416"/>
          <p:cNvSpPr/>
          <p:nvPr/>
        </p:nvSpPr>
        <p:spPr>
          <a:xfrm rot="0" flipH="0" flipV="0">
            <a:off x="939545" y="1075944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rot="0" flipH="0" flipV="0">
            <a:off x="933450" y="5719572"/>
            <a:ext cx="5689853" cy="3902203"/>
          </a:xfrm>
          <a:custGeom>
            <a:pathLst>
              <a:path w="5689853" h="3902203">
                <a:moveTo>
                  <a:pt x="0" y="3902203"/>
                </a:moveTo>
                <a:lnTo>
                  <a:pt x="5689853" y="3902203"/>
                </a:lnTo>
                <a:lnTo>
                  <a:pt x="5689853" y="0"/>
                </a:lnTo>
                <a:lnTo>
                  <a:pt x="0" y="0"/>
                </a:lnTo>
                <a:lnTo>
                  <a:pt x="0" y="390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9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0">
            <a:off x="1171194" y="5938267"/>
            <a:ext cx="5167884" cy="3280408"/>
          </a:xfrm>
          <a:custGeom>
            <a:pathLst>
              <a:path w="5167884" h="3280408">
                <a:moveTo>
                  <a:pt x="0" y="450341"/>
                </a:moveTo>
                <a:cubicBezTo>
                  <a:pt x="0" y="201930"/>
                  <a:pt x="201168" y="0"/>
                  <a:pt x="449580" y="0"/>
                </a:cubicBezTo>
                <a:lnTo>
                  <a:pt x="4717541" y="0"/>
                </a:lnTo>
                <a:cubicBezTo>
                  <a:pt x="4965953" y="0"/>
                  <a:pt x="5167884" y="201930"/>
                  <a:pt x="5167884" y="450341"/>
                </a:cubicBezTo>
                <a:lnTo>
                  <a:pt x="5167884" y="2830067"/>
                </a:lnTo>
                <a:cubicBezTo>
                  <a:pt x="5167884" y="3078479"/>
                  <a:pt x="4965953" y="3280408"/>
                  <a:pt x="4717541" y="3280408"/>
                </a:cubicBezTo>
                <a:lnTo>
                  <a:pt x="449580" y="3280408"/>
                </a:lnTo>
                <a:cubicBezTo>
                  <a:pt x="201168" y="3280408"/>
                  <a:pt x="0" y="3078479"/>
                  <a:pt x="0" y="2830067"/>
                </a:cubicBezTo>
                <a:close/>
              </a:path>
            </a:pathLst>
          </a:custGeom>
          <a:noFill/>
          <a:ln w="22936" cap="flat" cmpd="sng">
            <a:solidFill>
              <a:srgbClr val="66999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0">
            <a:off x="933450" y="5719572"/>
            <a:ext cx="5310378" cy="700277"/>
          </a:xfrm>
          <a:custGeom>
            <a:pathLst>
              <a:path w="5310378" h="700277">
                <a:moveTo>
                  <a:pt x="0" y="0"/>
                </a:moveTo>
                <a:lnTo>
                  <a:pt x="4930140" y="0"/>
                </a:lnTo>
                <a:cubicBezTo>
                  <a:pt x="5140452" y="0"/>
                  <a:pt x="5310378" y="156210"/>
                  <a:pt x="5310378" y="350520"/>
                </a:cubicBezTo>
                <a:cubicBezTo>
                  <a:pt x="5310378" y="543305"/>
                  <a:pt x="5140452" y="699516"/>
                  <a:pt x="4930902" y="700277"/>
                </a:cubicBezTo>
                <a:lnTo>
                  <a:pt x="0" y="700277"/>
                </a:lnTo>
              </a:path>
            </a:pathLst>
          </a:custGeom>
          <a:solidFill>
            <a:srgbClr val="6666CC">
              <a:alpha val="100000"/>
            </a:srgbClr>
          </a:solidFill>
          <a:ln w="229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rot="0" flipH="0" flipV="0">
            <a:off x="933450" y="6332221"/>
            <a:ext cx="5026152" cy="0"/>
          </a:xfrm>
          <a:custGeom>
            <a:pathLst>
              <a:path w="5026152" h="0">
                <a:moveTo>
                  <a:pt x="0" y="0"/>
                </a:moveTo>
                <a:lnTo>
                  <a:pt x="5026152" y="0"/>
                </a:lnTo>
              </a:path>
            </a:pathLst>
          </a:custGeom>
          <a:noFill/>
          <a:ln w="17195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" name="Picture 421"/>
          <p:cNvPicPr>
            <a:picLocks noChangeAspect="0" noChangeArrowheads="1"/>
          </p:cNvPicPr>
          <p:nvPr/>
        </p:nvPicPr>
        <p:blipFill>
          <a:blip r:embed="rId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0358" y="6422137"/>
            <a:ext cx="4876800" cy="2615183"/>
          </a:xfrm>
          <a:prstGeom prst="rect">
            <a:avLst/>
          </a:prstGeom>
          <a:noFill/>
          <a:extLst/>
        </p:spPr>
      </p:pic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1619" y="7244334"/>
            <a:ext cx="1014983" cy="1014983"/>
          </a:xfrm>
          <a:prstGeom prst="rect">
            <a:avLst/>
          </a:prstGeom>
          <a:noFill/>
          <a:extLst/>
        </p:spPr>
      </p:pic>
      <p:sp>
        <p:nvSpPr>
          <p:cNvPr id="423" name="Freeform 423"/>
          <p:cNvSpPr/>
          <p:nvPr/>
        </p:nvSpPr>
        <p:spPr>
          <a:xfrm rot="0" flipH="0" flipV="0">
            <a:off x="1535430" y="7248145"/>
            <a:ext cx="1007363" cy="1008125"/>
          </a:xfrm>
          <a:custGeom>
            <a:pathLst>
              <a:path w="1007363" h="1008125">
                <a:moveTo>
                  <a:pt x="0" y="504444"/>
                </a:moveTo>
                <a:cubicBezTo>
                  <a:pt x="0" y="225553"/>
                  <a:pt x="225552" y="0"/>
                  <a:pt x="503681" y="0"/>
                </a:cubicBezTo>
                <a:cubicBezTo>
                  <a:pt x="781812" y="0"/>
                  <a:pt x="1007363" y="225553"/>
                  <a:pt x="1007363" y="504444"/>
                </a:cubicBezTo>
                <a:cubicBezTo>
                  <a:pt x="1007363" y="782573"/>
                  <a:pt x="781812" y="1008125"/>
                  <a:pt x="503681" y="1008125"/>
                </a:cubicBezTo>
                <a:cubicBezTo>
                  <a:pt x="225552" y="1008125"/>
                  <a:pt x="0" y="782573"/>
                  <a:pt x="0" y="504444"/>
                </a:cubicBezTo>
                <a:close/>
              </a:path>
            </a:pathLst>
          </a:custGeom>
          <a:noFill/>
          <a:ln w="8597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spect="0" noChangeArrowheads="1"/>
          </p:cNvPicPr>
          <p:nvPr/>
        </p:nvPicPr>
        <p:blipFill>
          <a:blip r:embed="rId4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9450" y="6886956"/>
            <a:ext cx="1018794" cy="1014983"/>
          </a:xfrm>
          <a:prstGeom prst="rect">
            <a:avLst/>
          </a:prstGeom>
          <a:noFill/>
          <a:extLst/>
        </p:spPr>
      </p:pic>
      <p:sp>
        <p:nvSpPr>
          <p:cNvPr id="425" name="Freeform 425"/>
          <p:cNvSpPr/>
          <p:nvPr/>
        </p:nvSpPr>
        <p:spPr>
          <a:xfrm rot="0" flipH="0" flipV="0">
            <a:off x="3226307" y="6890766"/>
            <a:ext cx="1007363" cy="1008125"/>
          </a:xfrm>
          <a:custGeom>
            <a:pathLst>
              <a:path w="1007363" h="1008125">
                <a:moveTo>
                  <a:pt x="0" y="503681"/>
                </a:moveTo>
                <a:cubicBezTo>
                  <a:pt x="0" y="225552"/>
                  <a:pt x="225552" y="0"/>
                  <a:pt x="503681" y="0"/>
                </a:cubicBezTo>
                <a:cubicBezTo>
                  <a:pt x="781812" y="0"/>
                  <a:pt x="1007363" y="225552"/>
                  <a:pt x="1007363" y="503681"/>
                </a:cubicBezTo>
                <a:cubicBezTo>
                  <a:pt x="1007363" y="781810"/>
                  <a:pt x="781812" y="1008125"/>
                  <a:pt x="503681" y="1008125"/>
                </a:cubicBezTo>
                <a:cubicBezTo>
                  <a:pt x="225552" y="1008125"/>
                  <a:pt x="0" y="781810"/>
                  <a:pt x="0" y="503681"/>
                </a:cubicBezTo>
                <a:close/>
              </a:path>
            </a:pathLst>
          </a:custGeom>
          <a:noFill/>
          <a:ln w="8597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spect="0" noChangeArrowheads="1"/>
          </p:cNvPicPr>
          <p:nvPr/>
        </p:nvPicPr>
        <p:blipFill>
          <a:blip r:embed="rId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52950" y="7664196"/>
            <a:ext cx="1019555" cy="1019555"/>
          </a:xfrm>
          <a:prstGeom prst="rect">
            <a:avLst/>
          </a:prstGeom>
          <a:noFill/>
          <a:extLst/>
        </p:spPr>
      </p:pic>
      <p:sp>
        <p:nvSpPr>
          <p:cNvPr id="427" name="Freeform 427"/>
          <p:cNvSpPr/>
          <p:nvPr/>
        </p:nvSpPr>
        <p:spPr>
          <a:xfrm rot="0" flipH="0" flipV="0">
            <a:off x="4559046" y="7670292"/>
            <a:ext cx="1008125" cy="1008888"/>
          </a:xfrm>
          <a:custGeom>
            <a:pathLst>
              <a:path w="1008125" h="1008888">
                <a:moveTo>
                  <a:pt x="0" y="504444"/>
                </a:moveTo>
                <a:cubicBezTo>
                  <a:pt x="0" y="226315"/>
                  <a:pt x="225552" y="0"/>
                  <a:pt x="503681" y="0"/>
                </a:cubicBezTo>
                <a:cubicBezTo>
                  <a:pt x="782573" y="0"/>
                  <a:pt x="1008125" y="226315"/>
                  <a:pt x="1008125" y="504444"/>
                </a:cubicBezTo>
                <a:cubicBezTo>
                  <a:pt x="1008125" y="783335"/>
                  <a:pt x="782573" y="1008888"/>
                  <a:pt x="503681" y="1008888"/>
                </a:cubicBezTo>
                <a:cubicBezTo>
                  <a:pt x="225552" y="1008888"/>
                  <a:pt x="0" y="783335"/>
                  <a:pt x="0" y="504444"/>
                </a:cubicBezTo>
                <a:close/>
              </a:path>
            </a:pathLst>
          </a:custGeom>
          <a:noFill/>
          <a:ln w="8597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" name="Picture 428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3926" y="8250175"/>
            <a:ext cx="1343405" cy="454151"/>
          </a:xfrm>
          <a:prstGeom prst="rect">
            <a:avLst/>
          </a:prstGeom>
          <a:noFill/>
          <a:extLst/>
        </p:spPr>
      </p:pic>
      <p:sp>
        <p:nvSpPr>
          <p:cNvPr id="429" name="Freeform 429"/>
          <p:cNvSpPr/>
          <p:nvPr/>
        </p:nvSpPr>
        <p:spPr>
          <a:xfrm rot="0" flipH="0" flipV="0">
            <a:off x="1697735" y="8256270"/>
            <a:ext cx="1333500" cy="445007"/>
          </a:xfrm>
          <a:custGeom>
            <a:pathLst>
              <a:path w="1333500" h="445007">
                <a:moveTo>
                  <a:pt x="0" y="73914"/>
                </a:moveTo>
                <a:cubicBezTo>
                  <a:pt x="0" y="33528"/>
                  <a:pt x="33528" y="0"/>
                  <a:pt x="74676" y="0"/>
                </a:cubicBezTo>
                <a:lnTo>
                  <a:pt x="1258824" y="0"/>
                </a:lnTo>
                <a:cubicBezTo>
                  <a:pt x="1299972" y="0"/>
                  <a:pt x="1333500" y="33528"/>
                  <a:pt x="1333500" y="73914"/>
                </a:cubicBezTo>
                <a:lnTo>
                  <a:pt x="1333500" y="371093"/>
                </a:lnTo>
                <a:cubicBezTo>
                  <a:pt x="1333500" y="412241"/>
                  <a:pt x="1299972" y="445007"/>
                  <a:pt x="1258824" y="445007"/>
                </a:cubicBezTo>
                <a:lnTo>
                  <a:pt x="74676" y="445007"/>
                </a:lnTo>
                <a:cubicBezTo>
                  <a:pt x="33528" y="445007"/>
                  <a:pt x="0" y="412241"/>
                  <a:pt x="0" y="371093"/>
                </a:cubicBez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" name="Picture 430"/>
          <p:cNvPicPr>
            <a:picLocks noChangeAspect="0" noChangeArrowheads="1"/>
          </p:cNvPicPr>
          <p:nvPr/>
        </p:nvPicPr>
        <p:blipFill>
          <a:blip r:embed="rId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3438" y="8250174"/>
            <a:ext cx="1081277" cy="723900"/>
          </a:xfrm>
          <a:prstGeom prst="rect">
            <a:avLst/>
          </a:prstGeom>
          <a:noFill/>
          <a:extLst/>
        </p:spPr>
      </p:pic>
      <p:sp>
        <p:nvSpPr>
          <p:cNvPr id="431" name="Freeform 431"/>
          <p:cNvSpPr/>
          <p:nvPr/>
        </p:nvSpPr>
        <p:spPr>
          <a:xfrm rot="0" flipH="0" flipV="0">
            <a:off x="3128772" y="8256271"/>
            <a:ext cx="1072896" cy="715517"/>
          </a:xfrm>
          <a:custGeom>
            <a:pathLst>
              <a:path w="1072896" h="715517">
                <a:moveTo>
                  <a:pt x="0" y="119634"/>
                </a:moveTo>
                <a:cubicBezTo>
                  <a:pt x="0" y="53341"/>
                  <a:pt x="53339" y="0"/>
                  <a:pt x="118871" y="0"/>
                </a:cubicBezTo>
                <a:lnTo>
                  <a:pt x="953261" y="0"/>
                </a:lnTo>
                <a:cubicBezTo>
                  <a:pt x="1019555" y="0"/>
                  <a:pt x="1072896" y="53341"/>
                  <a:pt x="1072896" y="119634"/>
                </a:cubicBezTo>
                <a:lnTo>
                  <a:pt x="1072896" y="595884"/>
                </a:lnTo>
                <a:cubicBezTo>
                  <a:pt x="1072896" y="662178"/>
                  <a:pt x="1019555" y="715517"/>
                  <a:pt x="953261" y="715517"/>
                </a:cubicBezTo>
                <a:lnTo>
                  <a:pt x="118871" y="715517"/>
                </a:lnTo>
                <a:cubicBezTo>
                  <a:pt x="53339" y="715517"/>
                  <a:pt x="0" y="662178"/>
                  <a:pt x="0" y="595884"/>
                </a:cubicBez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432"/>
          <p:cNvPicPr>
            <a:picLocks noChangeAspect="0" noChangeArrowheads="1"/>
          </p:cNvPicPr>
          <p:nvPr/>
        </p:nvPicPr>
        <p:blipFill>
          <a:blip r:embed="rId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24171" y="8317230"/>
            <a:ext cx="1082039" cy="723900"/>
          </a:xfrm>
          <a:prstGeom prst="rect">
            <a:avLst/>
          </a:prstGeom>
          <a:noFill/>
          <a:extLst/>
        </p:spPr>
      </p:pic>
      <p:sp>
        <p:nvSpPr>
          <p:cNvPr id="433" name="Freeform 433"/>
          <p:cNvSpPr/>
          <p:nvPr/>
        </p:nvSpPr>
        <p:spPr>
          <a:xfrm rot="0" flipH="0" flipV="0">
            <a:off x="4428744" y="8321802"/>
            <a:ext cx="1072896" cy="715516"/>
          </a:xfrm>
          <a:custGeom>
            <a:pathLst>
              <a:path w="1072896" h="715516">
                <a:moveTo>
                  <a:pt x="0" y="118871"/>
                </a:moveTo>
                <a:cubicBezTo>
                  <a:pt x="0" y="53340"/>
                  <a:pt x="53339" y="0"/>
                  <a:pt x="118871" y="0"/>
                </a:cubicBezTo>
                <a:lnTo>
                  <a:pt x="954024" y="0"/>
                </a:lnTo>
                <a:cubicBezTo>
                  <a:pt x="1019555" y="0"/>
                  <a:pt x="1072896" y="53340"/>
                  <a:pt x="1072896" y="118871"/>
                </a:cubicBezTo>
                <a:lnTo>
                  <a:pt x="1072896" y="595883"/>
                </a:lnTo>
                <a:cubicBezTo>
                  <a:pt x="1072896" y="662176"/>
                  <a:pt x="1019555" y="715516"/>
                  <a:pt x="954024" y="715516"/>
                </a:cubicBezTo>
                <a:lnTo>
                  <a:pt x="118871" y="715516"/>
                </a:lnTo>
                <a:cubicBezTo>
                  <a:pt x="53339" y="715516"/>
                  <a:pt x="0" y="662176"/>
                  <a:pt x="0" y="595883"/>
                </a:cubicBezTo>
                <a:close/>
              </a:path>
            </a:pathLst>
          </a:custGeom>
          <a:noFill/>
          <a:ln w="8597" cap="flat" cmpd="sng">
            <a:solidFill>
              <a:srgbClr val="C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rot="0" flipH="0" flipV="0">
            <a:off x="939545" y="5725668"/>
            <a:ext cx="5676900" cy="3889248"/>
          </a:xfrm>
          <a:custGeom>
            <a:pathLst>
              <a:path w="5676900" h="3889248">
                <a:moveTo>
                  <a:pt x="5676900" y="0"/>
                </a:moveTo>
                <a:lnTo>
                  <a:pt x="0" y="0"/>
                </a:lnTo>
                <a:lnTo>
                  <a:pt x="0" y="3889248"/>
                </a:lnTo>
                <a:lnTo>
                  <a:pt x="5676900" y="3889248"/>
                </a:lnTo>
                <a:lnTo>
                  <a:pt x="5676900" y="0"/>
                </a:lnTo>
                <a:close/>
              </a:path>
            </a:pathLst>
          </a:custGeom>
          <a:noFill/>
          <a:ln w="12953" cap="rnd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435"/>
          <p:cNvSpPr/>
          <p:nvPr/>
        </p:nvSpPr>
        <p:spPr>
          <a:xfrm rot="0" flipH="0" flipV="0">
            <a:off x="7382256" y="10240291"/>
            <a:ext cx="88547" cy="2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30" baseline="0" b="0" i="0" dirty="0" spc="0">
                <a:latin typeface="Arial" pitchFamily="0" charset="1"/>
              </a:rPr>
              <a:t>9</a:t>
            </a:r>
          </a:p>
        </p:txBody>
      </p:sp>
      <p:sp>
        <p:nvSpPr>
          <p:cNvPr id="436" name="Rectangle 436"/>
          <p:cNvSpPr/>
          <p:nvPr/>
        </p:nvSpPr>
        <p:spPr>
          <a:xfrm rot="0" flipH="0" flipV="0">
            <a:off x="1012697" y="1116275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437" name="Rectangle 437"/>
          <p:cNvSpPr/>
          <p:nvPr/>
        </p:nvSpPr>
        <p:spPr>
          <a:xfrm rot="0" flipH="0" flipV="0">
            <a:off x="1279397" y="4631903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438" name="Rectangle 438"/>
          <p:cNvSpPr/>
          <p:nvPr/>
        </p:nvSpPr>
        <p:spPr>
          <a:xfrm rot="0" flipH="0" flipV="0">
            <a:off x="6187440" y="4506743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17</a:t>
            </a:r>
          </a:p>
        </p:txBody>
      </p:sp>
      <p:sp>
        <p:nvSpPr>
          <p:cNvPr id="439" name="Rectangle 439"/>
          <p:cNvSpPr/>
          <p:nvPr/>
        </p:nvSpPr>
        <p:spPr>
          <a:xfrm rot="0" flipH="0" flipV="0">
            <a:off x="1272539" y="1323743"/>
            <a:ext cx="1309883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接地</a:t>
            </a:r>
          </a:p>
        </p:txBody>
      </p:sp>
      <p:sp>
        <p:nvSpPr>
          <p:cNvPr id="440" name="Rectangle 440"/>
          <p:cNvSpPr/>
          <p:nvPr/>
        </p:nvSpPr>
        <p:spPr>
          <a:xfrm rot="0" flipH="0" flipV="0">
            <a:off x="1013460" y="5766761"/>
            <a:ext cx="1808774" cy="207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1" i="0" dirty="0" spc="0">
                <a:solidFill>
                  <a:srgbClr val="CCFF9A"/>
                </a:solidFill>
                <a:latin typeface="Arial" pitchFamily="0" charset="1"/>
              </a:rPr>
              <a:t>109</a:t>
            </a:r>
            <a:r>
              <a:rPr lang="en-US" sz="1218" baseline="0" b="0" i="0" dirty="0" spc="0">
                <a:ln w="3098">
                  <a:solidFill>
                    <a:srgbClr val="CCFF9A"/>
                  </a:solidFill>
                  <a:prstDash val="solid"/>
                </a:ln>
                <a:solidFill>
                  <a:srgbClr val="CCFF9A"/>
                </a:solidFill>
                <a:latin typeface="標楷體" pitchFamily="0" charset="1"/>
              </a:rPr>
              <a:t>桃園市教育局總務研習</a:t>
            </a:r>
          </a:p>
        </p:txBody>
      </p:sp>
      <p:sp>
        <p:nvSpPr>
          <p:cNvPr id="441" name="Rectangle 441"/>
          <p:cNvSpPr/>
          <p:nvPr/>
        </p:nvSpPr>
        <p:spPr>
          <a:xfrm rot="0" flipH="0" flipV="0">
            <a:off x="1280160" y="9281625"/>
            <a:ext cx="560652" cy="183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86" baseline="0" b="1" i="0" dirty="0" spc="0">
                <a:latin typeface="Times New Roman" pitchFamily="0" charset="1"/>
              </a:rPr>
              <a:t>2020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8</a:t>
            </a:r>
            <a:r>
              <a:rPr lang="en-US" sz="1086" baseline="0" b="1" i="0" dirty="0" spc="0">
                <a:latin typeface="Times New Roman" pitchFamily="0" charset="1"/>
              </a:rPr>
              <a:t>/</a:t>
            </a:r>
            <a:r>
              <a:rPr lang="en-US" sz="1086" baseline="0" b="1" i="0" dirty="0" spc="0">
                <a:latin typeface="Times New Roman" pitchFamily="0" charset="1"/>
              </a:rPr>
              <a:t>27</a:t>
            </a:r>
          </a:p>
        </p:txBody>
      </p:sp>
      <p:sp>
        <p:nvSpPr>
          <p:cNvPr id="442" name="Rectangle 442"/>
          <p:cNvSpPr/>
          <p:nvPr/>
        </p:nvSpPr>
        <p:spPr>
          <a:xfrm rot="0" flipH="0" flipV="0">
            <a:off x="6187440" y="9156467"/>
            <a:ext cx="145066" cy="184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58" baseline="0" b="1" i="0" dirty="0" spc="0">
                <a:latin typeface="Arial Black" pitchFamily="0" charset="1"/>
              </a:rPr>
              <a:t>18</a:t>
            </a:r>
          </a:p>
        </p:txBody>
      </p:sp>
      <p:sp>
        <p:nvSpPr>
          <p:cNvPr id="443" name="Rectangle 443"/>
          <p:cNvSpPr/>
          <p:nvPr/>
        </p:nvSpPr>
        <p:spPr>
          <a:xfrm rot="0" flipH="0" flipV="0">
            <a:off x="1273302" y="5973467"/>
            <a:ext cx="1929389" cy="276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用電安全</a:t>
            </a:r>
            <a:r>
              <a:rPr lang="en-US" sz="1626" baseline="0" b="0" i="0" dirty="0" spc="0">
                <a:solidFill>
                  <a:srgbClr val="FFFFFF"/>
                </a:solidFill>
                <a:latin typeface="Arial" pitchFamily="0" charset="1"/>
              </a:rPr>
              <a:t>-</a:t>
            </a:r>
            <a:r>
              <a:rPr lang="en-US" sz="1626" baseline="0" b="0" i="0" dirty="0" spc="0">
                <a:solidFill>
                  <a:srgbClr val="FFFFFF"/>
                </a:solidFill>
                <a:latin typeface="標楷體" pitchFamily="0" charset="1"/>
              </a:rPr>
              <a:t>雷擊與突波</a:t>
            </a:r>
          </a:p>
        </p:txBody>
      </p:sp>
      <p:sp>
        <p:nvSpPr>
          <p:cNvPr id="444" name="Rectangle 444"/>
          <p:cNvSpPr/>
          <p:nvPr/>
        </p:nvSpPr>
        <p:spPr>
          <a:xfrm rot="0" flipH="0" flipV="0">
            <a:off x="5478017" y="9054843"/>
            <a:ext cx="481580" cy="95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30" baseline="0" b="0" i="0" dirty="0" spc="0">
                <a:latin typeface="標楷體" pitchFamily="0" charset="1"/>
              </a:rPr>
              <a:t>摘自章任公司</a:t>
            </a:r>
          </a:p>
        </p:txBody>
      </p:sp>
      <p:sp>
        <p:nvSpPr>
          <p:cNvPr id="445" name="Rectangle 445"/>
          <p:cNvSpPr/>
          <p:nvPr/>
        </p:nvSpPr>
        <p:spPr>
          <a:xfrm rot="-2697629" flipH="0" flipV="0">
            <a:off x="134882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46" name="Rectangle 446"/>
          <p:cNvSpPr/>
          <p:nvPr/>
        </p:nvSpPr>
        <p:spPr>
          <a:xfrm rot="-2697629" flipH="0" flipV="0">
            <a:off x="134882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47" name="Rectangle 447"/>
          <p:cNvSpPr/>
          <p:nvPr/>
        </p:nvSpPr>
        <p:spPr>
          <a:xfrm rot="-2697629" flipH="0" flipV="0">
            <a:off x="134882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48" name="Rectangle 448"/>
          <p:cNvSpPr/>
          <p:nvPr/>
        </p:nvSpPr>
        <p:spPr>
          <a:xfrm rot="-2697629" flipH="0" flipV="0">
            <a:off x="134882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49" name="Rectangle 449"/>
          <p:cNvSpPr/>
          <p:nvPr/>
        </p:nvSpPr>
        <p:spPr>
          <a:xfrm rot="-2697629" flipH="0" flipV="0">
            <a:off x="2654646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0" name="Rectangle 450"/>
          <p:cNvSpPr/>
          <p:nvPr/>
        </p:nvSpPr>
        <p:spPr>
          <a:xfrm rot="-2697629" flipH="0" flipV="0">
            <a:off x="2654646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1" name="Rectangle 451"/>
          <p:cNvSpPr/>
          <p:nvPr/>
        </p:nvSpPr>
        <p:spPr>
          <a:xfrm rot="-2697629" flipH="0" flipV="0">
            <a:off x="2654646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2" name="Rectangle 452"/>
          <p:cNvSpPr/>
          <p:nvPr/>
        </p:nvSpPr>
        <p:spPr>
          <a:xfrm rot="-2697629" flipH="0" flipV="0">
            <a:off x="2654646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3" name="Rectangle 453"/>
          <p:cNvSpPr/>
          <p:nvPr/>
        </p:nvSpPr>
        <p:spPr>
          <a:xfrm rot="-2697629" flipH="0" flipV="0">
            <a:off x="5174410" y="10811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4" name="Rectangle 454"/>
          <p:cNvSpPr/>
          <p:nvPr/>
        </p:nvSpPr>
        <p:spPr>
          <a:xfrm rot="-2697629" flipH="0" flipV="0">
            <a:off x="5174410" y="37545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5" name="Rectangle 455"/>
          <p:cNvSpPr/>
          <p:nvPr/>
        </p:nvSpPr>
        <p:spPr>
          <a:xfrm rot="-2697629" flipH="0" flipV="0">
            <a:off x="5174410" y="642787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456" name="Rectangle 456"/>
          <p:cNvSpPr/>
          <p:nvPr/>
        </p:nvSpPr>
        <p:spPr>
          <a:xfrm rot="-2697629" flipH="0" flipV="0">
            <a:off x="5174410" y="9101225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33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