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307" r:id="rId4"/>
    <p:sldId id="279" r:id="rId5"/>
    <p:sldId id="294" r:id="rId6"/>
    <p:sldId id="286" r:id="rId7"/>
    <p:sldId id="295" r:id="rId8"/>
    <p:sldId id="287" r:id="rId9"/>
    <p:sldId id="306" r:id="rId10"/>
    <p:sldId id="308" r:id="rId11"/>
    <p:sldId id="262" r:id="rId12"/>
    <p:sldId id="293" r:id="rId13"/>
    <p:sldId id="317" r:id="rId14"/>
    <p:sldId id="318" r:id="rId15"/>
    <p:sldId id="319" r:id="rId16"/>
    <p:sldId id="320" r:id="rId17"/>
    <p:sldId id="321" r:id="rId18"/>
    <p:sldId id="322" r:id="rId19"/>
    <p:sldId id="323" r:id="rId20"/>
    <p:sldId id="324" r:id="rId21"/>
    <p:sldId id="260" r:id="rId22"/>
    <p:sldId id="261" r:id="rId23"/>
    <p:sldId id="299" r:id="rId24"/>
    <p:sldId id="300" r:id="rId25"/>
    <p:sldId id="301" r:id="rId26"/>
    <p:sldId id="302" r:id="rId27"/>
    <p:sldId id="303" r:id="rId28"/>
    <p:sldId id="304" r:id="rId29"/>
    <p:sldId id="271" r:id="rId30"/>
    <p:sldId id="272" r:id="rId31"/>
    <p:sldId id="278" r:id="rId32"/>
    <p:sldId id="296" r:id="rId33"/>
    <p:sldId id="269" r:id="rId34"/>
    <p:sldId id="297" r:id="rId35"/>
    <p:sldId id="281" r:id="rId36"/>
    <p:sldId id="298" r:id="rId37"/>
    <p:sldId id="276" r:id="rId38"/>
    <p:sldId id="285" r:id="rId39"/>
    <p:sldId id="275" r:id="rId40"/>
    <p:sldId id="264" r:id="rId41"/>
    <p:sldId id="283" r:id="rId42"/>
    <p:sldId id="280" r:id="rId43"/>
    <p:sldId id="259" r:id="rId44"/>
    <p:sldId id="277" r:id="rId45"/>
    <p:sldId id="270" r:id="rId46"/>
    <p:sldId id="273" r:id="rId47"/>
    <p:sldId id="292" r:id="rId48"/>
    <p:sldId id="305" r:id="rId4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B19AA-513F-4307-A05B-5B9A472E5402}" type="datetimeFigureOut">
              <a:rPr lang="zh-TW" altLang="en-US" smtClean="0"/>
              <a:t>2019/4/18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F9599-93F3-48B8-B6B0-112160A640FB}" type="slidenum">
              <a:rPr lang="zh-TW" altLang="en-US" smtClean="0"/>
              <a:t>‹#›</a:t>
            </a:fld>
            <a:endParaRPr lang="zh-TW" altLang="en-US"/>
          </a:p>
        </p:txBody>
      </p:sp>
    </p:spTree>
    <p:extLst>
      <p:ext uri="{BB962C8B-B14F-4D97-AF65-F5344CB8AC3E}">
        <p14:creationId xmlns:p14="http://schemas.microsoft.com/office/powerpoint/2010/main" val="256472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02F9599-93F3-48B8-B6B0-112160A640FB}" type="slidenum">
              <a:rPr lang="zh-TW" altLang="en-US" smtClean="0"/>
              <a:t>2</a:t>
            </a:fld>
            <a:endParaRPr lang="zh-TW" altLang="en-US"/>
          </a:p>
        </p:txBody>
      </p:sp>
    </p:spTree>
    <p:extLst>
      <p:ext uri="{BB962C8B-B14F-4D97-AF65-F5344CB8AC3E}">
        <p14:creationId xmlns:p14="http://schemas.microsoft.com/office/powerpoint/2010/main" val="144866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02F9599-93F3-48B8-B6B0-112160A640FB}" type="slidenum">
              <a:rPr lang="zh-TW" altLang="en-US" smtClean="0"/>
              <a:t>27</a:t>
            </a:fld>
            <a:endParaRPr lang="zh-TW" altLang="en-US"/>
          </a:p>
        </p:txBody>
      </p:sp>
    </p:spTree>
    <p:extLst>
      <p:ext uri="{BB962C8B-B14F-4D97-AF65-F5344CB8AC3E}">
        <p14:creationId xmlns:p14="http://schemas.microsoft.com/office/powerpoint/2010/main" val="233204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96411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338978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389840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53456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390723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206610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54087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113550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80337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394937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044E80-FE11-4C9E-BA43-CBC910CA9F36}" type="datetimeFigureOut">
              <a:rPr lang="zh-TW" altLang="en-US" smtClean="0"/>
              <a:t>2019/4/18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225099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44E80-FE11-4C9E-BA43-CBC910CA9F36}" type="datetimeFigureOut">
              <a:rPr lang="zh-TW" altLang="en-US" smtClean="0"/>
              <a:t>2019/4/18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BF543-03A7-4D0C-83BF-4ACF40FB2BC5}" type="slidenum">
              <a:rPr lang="zh-TW" altLang="en-US" smtClean="0"/>
              <a:t>‹#›</a:t>
            </a:fld>
            <a:endParaRPr lang="zh-TW" altLang="en-US"/>
          </a:p>
        </p:txBody>
      </p:sp>
    </p:spTree>
    <p:extLst>
      <p:ext uri="{BB962C8B-B14F-4D97-AF65-F5344CB8AC3E}">
        <p14:creationId xmlns:p14="http://schemas.microsoft.com/office/powerpoint/2010/main" val="1708889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39511;&#25910;&#34920;&#21934;/&#24037;&#31243;&#26371;&#20316;&#26989;&#31243;&#24207;&#35498;&#26126;&#34920;.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32317;&#21209;&#30740;&#32722;/1060406&#20844;&#20849;&#24037;&#31243;&#25216;&#34899;&#26381;&#21209;&#22865;&#32004;&#31684;&#26412;_&#26680;&#23450;&#29256;_%5b1%5d.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32317;&#21209;&#30740;&#32722;/1060406&#20844;&#20849;&#24037;&#31243;&#25216;&#34899;&#26381;&#21209;&#22865;&#32004;&#31684;&#26412;_&#26680;&#23450;&#29256;_%5b1%5d.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plan3.pcc.gov.tw/gpletf/8707201A.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lawweb.pcc.gov.tw/LawCategoryContentList.aspx?CategoryID=02" TargetMode="External"/><Relationship Id="rId7" Type="http://schemas.openxmlformats.org/officeDocument/2006/relationships/hyperlink" Target="http://pcces.pcc.gov.tw/csinew/Default.aspx?FunID=Fun_11&amp;SearchType=D" TargetMode="External"/><Relationship Id="rId2" Type="http://schemas.openxmlformats.org/officeDocument/2006/relationships/hyperlink" Target="https://www.pcc.gov.tw/" TargetMode="External"/><Relationship Id="rId1" Type="http://schemas.openxmlformats.org/officeDocument/2006/relationships/slideLayout" Target="../slideLayouts/slideLayout2.xml"/><Relationship Id="rId6" Type="http://schemas.openxmlformats.org/officeDocument/2006/relationships/hyperlink" Target="http://pcces.pcc.gov.tw/csinew/Default.aspx?FunID=Fun_9&amp;SearchType=B" TargetMode="External"/><Relationship Id="rId5" Type="http://schemas.openxmlformats.org/officeDocument/2006/relationships/hyperlink" Target="http://lawweb.pcc.gov.tw/LawContent.aspx?id=FL041711" TargetMode="External"/><Relationship Id="rId4" Type="http://schemas.openxmlformats.org/officeDocument/2006/relationships/hyperlink" Target="https://cmdweb.pcc.gov.tw/pccms/owa/cmdmang.useri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dgbas.gov.tw/ct.asp?xItem=767&amp;ctNode=3091" TargetMode="External"/><Relationship Id="rId2" Type="http://schemas.openxmlformats.org/officeDocument/2006/relationships/hyperlink" Target="http://www.tcri.org.tw/pmsweb/" TargetMode="External"/><Relationship Id="rId1" Type="http://schemas.openxmlformats.org/officeDocument/2006/relationships/slideLayout" Target="../slideLayouts/slideLayout2.xml"/><Relationship Id="rId5" Type="http://schemas.openxmlformats.org/officeDocument/2006/relationships/hyperlink" Target="https://gpis.taipei/frontFunction/Affair/wfrmEBook_detail.aspx?category=1&amp;BookID=53" TargetMode="External"/><Relationship Id="rId4" Type="http://schemas.openxmlformats.org/officeDocument/2006/relationships/hyperlink" Target="https://gpis.taipei/frontFunction/Affair/wfrmEBook.aspx?category=1&amp;PreID=1"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gpis.tycg.gov.tw/PwbTycg_Info" TargetMode="External"/><Relationship Id="rId2" Type="http://schemas.openxmlformats.org/officeDocument/2006/relationships/hyperlink" Target="http://pwb.tycg.gov.tw/index.jsp" TargetMode="External"/><Relationship Id="rId1" Type="http://schemas.openxmlformats.org/officeDocument/2006/relationships/slideLayout" Target="../slideLayouts/slideLayout2.xml"/><Relationship Id="rId5" Type="http://schemas.openxmlformats.org/officeDocument/2006/relationships/hyperlink" Target="http://legal.tycg.gov.tw/home.jsp?id=266&amp;parentpath=0,142" TargetMode="External"/><Relationship Id="rId4" Type="http://schemas.openxmlformats.org/officeDocument/2006/relationships/hyperlink" Target="https://www.google.com/url?url=https://www.tycg.gov.tw/uploaddowndoc?file=pwb4/201801021043520.pdf&amp;filedisplay=%E5%85%AC%E5%85%B1%E5%B7%A5%E7%A8%8B%E5%B7%A5%E5%8B%99%E7%AE%A1%E7%90%86%E4%B8%80%E8%88%AC%E8%A6%8F%E5%AE%9A.pdf&amp;flag=doc&amp;rct=j&amp;frm=1&amp;q=&amp;esrc=s&amp;sa=U&amp;ved=0ahUKEwjHsfTcp_bdAhVGyrwKHex3COMQFggbMAE&amp;usg=AOvVaw0DYssrVxvqT7wokKYL6BQ-"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611560" y="1988840"/>
            <a:ext cx="7772400" cy="3096344"/>
          </a:xfrm>
        </p:spPr>
        <p:txBody>
          <a:bodyPr>
            <a:normAutofit/>
          </a:bodyPr>
          <a:lstStyle/>
          <a:p>
            <a:r>
              <a:rPr lang="en-US" altLang="zh-TW" dirty="0" smtClean="0">
                <a:latin typeface="標楷體" pitchFamily="65" charset="-120"/>
                <a:ea typeface="標楷體" pitchFamily="65" charset="-120"/>
              </a:rPr>
              <a:t>108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3-5</a:t>
            </a:r>
            <a:r>
              <a:rPr lang="zh-TW" altLang="en-US" dirty="0">
                <a:latin typeface="標楷體" pitchFamily="65" charset="-120"/>
                <a:ea typeface="標楷體" pitchFamily="65" charset="-120"/>
              </a:rPr>
              <a:t>月教育訓練課程</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b="1" dirty="0">
                <a:solidFill>
                  <a:srgbClr val="FF0000"/>
                </a:solidFill>
                <a:latin typeface="標楷體" pitchFamily="65" charset="-120"/>
                <a:ea typeface="標楷體" pitchFamily="65" charset="-120"/>
              </a:rPr>
              <a:t>履約爭議與驗收程序</a:t>
            </a:r>
          </a:p>
        </p:txBody>
      </p:sp>
      <p:sp>
        <p:nvSpPr>
          <p:cNvPr id="3" name="副標題 2"/>
          <p:cNvSpPr>
            <a:spLocks noGrp="1"/>
          </p:cNvSpPr>
          <p:nvPr>
            <p:ph type="subTitle" idx="1"/>
          </p:nvPr>
        </p:nvSpPr>
        <p:spPr>
          <a:xfrm>
            <a:off x="1371600" y="5204792"/>
            <a:ext cx="6400800" cy="1104528"/>
          </a:xfrm>
        </p:spPr>
        <p:txBody>
          <a:bodyPr>
            <a:normAutofit/>
          </a:bodyPr>
          <a:lstStyle/>
          <a:p>
            <a:r>
              <a:rPr lang="zh-TW" altLang="en-US" sz="2800" dirty="0" smtClean="0">
                <a:latin typeface="標楷體" pitchFamily="65" charset="-120"/>
                <a:ea typeface="標楷體" pitchFamily="65" charset="-120"/>
              </a:rPr>
              <a:t>履約諮詢小組</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內壢高中 王炎川 校長</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17569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97152"/>
          </a:xfrm>
        </p:spPr>
        <p:txBody>
          <a:bodyPr>
            <a:normAutofit/>
          </a:bodyPr>
          <a:lstStyle/>
          <a:p>
            <a:pPr marL="0" indent="0">
              <a:buNone/>
            </a:pPr>
            <a:r>
              <a:rPr lang="zh-TW" altLang="en-US" b="1" dirty="0" smtClean="0">
                <a:solidFill>
                  <a:srgbClr val="FF0000"/>
                </a:solidFill>
                <a:latin typeface="標楷體" panose="03000509000000000000" pitchFamily="65" charset="-120"/>
                <a:ea typeface="標楷體" panose="03000509000000000000" pitchFamily="65" charset="-120"/>
              </a:rPr>
              <a:t>常見困擾又算不上是爭議</a:t>
            </a:r>
            <a:endParaRPr lang="en-US" altLang="zh-TW" b="1" dirty="0" smtClean="0">
              <a:solidFill>
                <a:srgbClr val="FF0000"/>
              </a:solidFill>
              <a:latin typeface="標楷體" panose="03000509000000000000" pitchFamily="65" charset="-120"/>
              <a:ea typeface="標楷體" panose="03000509000000000000" pitchFamily="65" charset="-120"/>
            </a:endParaRPr>
          </a:p>
          <a:p>
            <a:pPr>
              <a:spcBef>
                <a:spcPts val="3000"/>
              </a:spcBef>
            </a:pPr>
            <a:r>
              <a:rPr lang="zh-TW" altLang="en-US" dirty="0" smtClean="0">
                <a:latin typeface="標楷體" panose="03000509000000000000" pitchFamily="65" charset="-120"/>
                <a:ea typeface="標楷體" panose="03000509000000000000" pitchFamily="65" charset="-120"/>
              </a:rPr>
              <a:t>困擾</a:t>
            </a:r>
            <a:r>
              <a:rPr lang="en-US" altLang="zh-TW" dirty="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：監造和營造好朋友。</a:t>
            </a:r>
            <a:endParaRPr lang="en-US" altLang="zh-TW" dirty="0" smtClean="0">
              <a:latin typeface="標楷體" panose="03000509000000000000" pitchFamily="65" charset="-120"/>
              <a:ea typeface="標楷體" panose="03000509000000000000" pitchFamily="65" charset="-120"/>
            </a:endParaRPr>
          </a:p>
          <a:p>
            <a:pPr>
              <a:spcBef>
                <a:spcPts val="3000"/>
              </a:spcBef>
            </a:pPr>
            <a:r>
              <a:rPr lang="zh-TW" altLang="en-US" dirty="0" smtClean="0">
                <a:latin typeface="標楷體" panose="03000509000000000000" pitchFamily="65" charset="-120"/>
                <a:ea typeface="標楷體" panose="03000509000000000000" pitchFamily="65" charset="-120"/>
              </a:rPr>
              <a:t>困擾</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：營造說不好、監造卻堅持。</a:t>
            </a:r>
            <a:endParaRPr lang="en-US" altLang="zh-TW" sz="1800" dirty="0" smtClean="0">
              <a:latin typeface="標楷體" panose="03000509000000000000" pitchFamily="65" charset="-120"/>
              <a:ea typeface="標楷體" panose="03000509000000000000" pitchFamily="65" charset="-120"/>
            </a:endParaRPr>
          </a:p>
          <a:p>
            <a:pPr>
              <a:spcBef>
                <a:spcPts val="3000"/>
              </a:spcBef>
            </a:pPr>
            <a:r>
              <a:rPr lang="zh-TW" altLang="en-US" dirty="0" smtClean="0">
                <a:latin typeface="標楷體" panose="03000509000000000000" pitchFamily="65" charset="-120"/>
                <a:ea typeface="標楷體" panose="03000509000000000000" pitchFamily="65" charset="-120"/>
              </a:rPr>
              <a:t>困擾</a:t>
            </a:r>
            <a:r>
              <a:rPr lang="en-US" altLang="zh-TW" dirty="0" smtClean="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：停檢點，怎麼經常忘記請校方共同檢驗</a:t>
            </a:r>
            <a:endParaRPr lang="en-US" altLang="zh-TW" dirty="0" smtClean="0">
              <a:latin typeface="標楷體" panose="03000509000000000000" pitchFamily="65" charset="-120"/>
              <a:ea typeface="標楷體" panose="03000509000000000000" pitchFamily="65" charset="-120"/>
            </a:endParaRPr>
          </a:p>
          <a:p>
            <a:pPr>
              <a:spcBef>
                <a:spcPts val="3000"/>
              </a:spcBef>
            </a:pPr>
            <a:r>
              <a:rPr lang="zh-TW" altLang="en-US" dirty="0" smtClean="0">
                <a:latin typeface="標楷體" panose="03000509000000000000" pitchFamily="65" charset="-120"/>
                <a:ea typeface="標楷體" panose="03000509000000000000" pitchFamily="65" charset="-120"/>
              </a:rPr>
              <a:t>困擾</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4" name="標題 1"/>
          <p:cNvSpPr>
            <a:spLocks noGrp="1"/>
          </p:cNvSpPr>
          <p:nvPr>
            <p:ph type="title"/>
          </p:nvPr>
        </p:nvSpPr>
        <p:spPr>
          <a:xfrm>
            <a:off x="457200" y="274638"/>
            <a:ext cx="8229600" cy="1143000"/>
          </a:xfrm>
        </p:spPr>
        <p:txBody>
          <a:bodyPr/>
          <a:lstStyle/>
          <a:p>
            <a:r>
              <a:rPr lang="zh-TW" altLang="en-US" dirty="0" smtClean="0">
                <a:solidFill>
                  <a:srgbClr val="FF0000"/>
                </a:solidFill>
                <a:latin typeface="標楷體" pitchFamily="65" charset="-120"/>
                <a:ea typeface="標楷體" pitchFamily="65" charset="-120"/>
              </a:rPr>
              <a:t>履約階段</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設計監造</a:t>
            </a: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80734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67744" y="2392288"/>
            <a:ext cx="4536504" cy="4205064"/>
          </a:xfrm>
        </p:spPr>
        <p:txBody>
          <a:bodyPr>
            <a:normAutofit/>
          </a:bodyPr>
          <a:lstStyle/>
          <a:p>
            <a:pPr>
              <a:spcBef>
                <a:spcPts val="1800"/>
              </a:spcBef>
            </a:pPr>
            <a:r>
              <a:rPr lang="zh-TW" altLang="en-US" sz="3800" dirty="0" smtClean="0">
                <a:latin typeface="標楷體" pitchFamily="65" charset="-120"/>
                <a:ea typeface="標楷體" pitchFamily="65" charset="-120"/>
              </a:rPr>
              <a:t>開工前準備作業</a:t>
            </a:r>
          </a:p>
          <a:p>
            <a:pPr>
              <a:spcBef>
                <a:spcPts val="1800"/>
              </a:spcBef>
            </a:pPr>
            <a:r>
              <a:rPr lang="zh-TW" altLang="en-US" sz="3800" dirty="0" smtClean="0">
                <a:latin typeface="標楷體" pitchFamily="65" charset="-120"/>
                <a:ea typeface="標楷體" pitchFamily="65" charset="-120"/>
              </a:rPr>
              <a:t>施工管理</a:t>
            </a:r>
          </a:p>
          <a:p>
            <a:pPr>
              <a:spcBef>
                <a:spcPts val="1800"/>
              </a:spcBef>
            </a:pPr>
            <a:r>
              <a:rPr lang="zh-TW" altLang="en-US" sz="3800" dirty="0" smtClean="0">
                <a:latin typeface="標楷體" pitchFamily="65" charset="-120"/>
                <a:ea typeface="標楷體" pitchFamily="65" charset="-120"/>
              </a:rPr>
              <a:t>品質管理</a:t>
            </a:r>
          </a:p>
          <a:p>
            <a:pPr>
              <a:spcBef>
                <a:spcPts val="1800"/>
              </a:spcBef>
            </a:pPr>
            <a:r>
              <a:rPr lang="zh-TW" altLang="en-US" sz="3800" dirty="0" smtClean="0">
                <a:latin typeface="標楷體" pitchFamily="65" charset="-120"/>
                <a:ea typeface="標楷體" pitchFamily="65" charset="-120"/>
              </a:rPr>
              <a:t>進度管理</a:t>
            </a:r>
          </a:p>
          <a:p>
            <a:pPr>
              <a:spcBef>
                <a:spcPts val="1800"/>
              </a:spcBef>
            </a:pPr>
            <a:r>
              <a:rPr lang="zh-TW" altLang="en-US" sz="3800" dirty="0" smtClean="0">
                <a:latin typeface="標楷體" pitchFamily="65" charset="-120"/>
                <a:ea typeface="標楷體" pitchFamily="65" charset="-120"/>
              </a:rPr>
              <a:t>安衛管理</a:t>
            </a:r>
          </a:p>
        </p:txBody>
      </p:sp>
      <p:pic>
        <p:nvPicPr>
          <p:cNvPr id="5"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4" y="0"/>
            <a:ext cx="9104219" cy="1802635"/>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1"/>
          <p:cNvSpPr txBox="1">
            <a:spLocks/>
          </p:cNvSpPr>
          <p:nvPr/>
        </p:nvSpPr>
        <p:spPr>
          <a:xfrm>
            <a:off x="323528" y="1196752"/>
            <a:ext cx="4752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b="1" dirty="0" smtClean="0">
                <a:solidFill>
                  <a:srgbClr val="FF0000"/>
                </a:solidFill>
                <a:latin typeface="標楷體" pitchFamily="65" charset="-120"/>
                <a:ea typeface="標楷體" pitchFamily="65" charset="-120"/>
              </a:rPr>
              <a:t>履約階段</a:t>
            </a:r>
            <a:r>
              <a:rPr lang="en-US" altLang="zh-TW" b="1" dirty="0" smtClean="0">
                <a:solidFill>
                  <a:srgbClr val="FF0000"/>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工程</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799861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96752"/>
            <a:ext cx="4752528" cy="1143000"/>
          </a:xfrm>
        </p:spPr>
        <p:txBody>
          <a:bodyPr/>
          <a:lstStyle/>
          <a:p>
            <a:r>
              <a:rPr lang="zh-TW" altLang="en-US" b="1" dirty="0" smtClean="0">
                <a:solidFill>
                  <a:srgbClr val="FF0000"/>
                </a:solidFill>
                <a:latin typeface="標楷體" pitchFamily="65" charset="-120"/>
                <a:ea typeface="標楷體" pitchFamily="65" charset="-120"/>
              </a:rPr>
              <a:t>履約階段</a:t>
            </a:r>
            <a:r>
              <a:rPr lang="en-US" altLang="zh-TW" b="1" dirty="0" smtClean="0">
                <a:solidFill>
                  <a:srgbClr val="FF0000"/>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工程</a:t>
            </a:r>
            <a:endParaRPr lang="zh-TW" altLang="en-US"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339752" y="2339752"/>
            <a:ext cx="4464496" cy="4401616"/>
          </a:xfrm>
        </p:spPr>
        <p:txBody>
          <a:bodyPr>
            <a:normAutofit/>
          </a:bodyPr>
          <a:lstStyle/>
          <a:p>
            <a:pPr>
              <a:spcBef>
                <a:spcPts val="2400"/>
              </a:spcBef>
            </a:pPr>
            <a:r>
              <a:rPr lang="zh-TW" altLang="en-US" sz="3800" dirty="0" smtClean="0">
                <a:latin typeface="標楷體" pitchFamily="65" charset="-120"/>
                <a:ea typeface="標楷體" pitchFamily="65" charset="-120"/>
              </a:rPr>
              <a:t>工程款支付</a:t>
            </a:r>
          </a:p>
          <a:p>
            <a:pPr>
              <a:spcBef>
                <a:spcPts val="2400"/>
              </a:spcBef>
            </a:pPr>
            <a:r>
              <a:rPr lang="zh-TW" altLang="en-US" sz="3800" dirty="0" smtClean="0">
                <a:latin typeface="標楷體" pitchFamily="65" charset="-120"/>
                <a:ea typeface="標楷體" pitchFamily="65" charset="-120"/>
              </a:rPr>
              <a:t>變更設計</a:t>
            </a:r>
          </a:p>
          <a:p>
            <a:pPr>
              <a:spcBef>
                <a:spcPts val="2400"/>
              </a:spcBef>
            </a:pPr>
            <a:r>
              <a:rPr lang="zh-TW" altLang="en-US" sz="3800" dirty="0" smtClean="0">
                <a:latin typeface="標楷體" pitchFamily="65" charset="-120"/>
                <a:ea typeface="標楷體" pitchFamily="65" charset="-120"/>
              </a:rPr>
              <a:t>工程督導</a:t>
            </a:r>
          </a:p>
          <a:p>
            <a:pPr>
              <a:spcBef>
                <a:spcPts val="2400"/>
              </a:spcBef>
            </a:pPr>
            <a:r>
              <a:rPr lang="zh-TW" altLang="en-US" sz="3800" dirty="0" smtClean="0">
                <a:latin typeface="標楷體" pitchFamily="65" charset="-120"/>
                <a:ea typeface="標楷體" pitchFamily="65" charset="-120"/>
              </a:rPr>
              <a:t>驗收作業</a:t>
            </a:r>
          </a:p>
          <a:p>
            <a:pPr>
              <a:spcBef>
                <a:spcPts val="2400"/>
              </a:spcBef>
            </a:pPr>
            <a:r>
              <a:rPr lang="zh-TW" altLang="en-US" sz="3800" dirty="0" smtClean="0">
                <a:latin typeface="標楷體" pitchFamily="65" charset="-120"/>
                <a:ea typeface="標楷體" pitchFamily="65" charset="-120"/>
              </a:rPr>
              <a:t>結案與保固</a:t>
            </a:r>
          </a:p>
          <a:p>
            <a:endParaRPr lang="zh-TW" altLang="en-US" dirty="0"/>
          </a:p>
        </p:txBody>
      </p:sp>
      <p:pic>
        <p:nvPicPr>
          <p:cNvPr id="4"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53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492896"/>
            <a:ext cx="8229600" cy="3633267"/>
          </a:xfrm>
        </p:spPr>
        <p:txBody>
          <a:bodyPr>
            <a:normAutofit/>
          </a:bodyPr>
          <a:lstStyle/>
          <a:p>
            <a:r>
              <a:rPr lang="zh-TW" altLang="en-US" dirty="0" smtClean="0">
                <a:latin typeface="標楷體" panose="03000509000000000000" pitchFamily="65" charset="-120"/>
                <a:ea typeface="標楷體" panose="03000509000000000000" pitchFamily="65" charset="-120"/>
              </a:rPr>
              <a:t>驗收是履約的程序之一</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工程開始之前，就應該知道</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驗收不是工程最後的作為。</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工程品質的關鍵點</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停檢點</a:t>
            </a:r>
            <a:endParaRPr lang="zh-TW" altLang="en-US" dirty="0">
              <a:latin typeface="標楷體" panose="03000509000000000000" pitchFamily="65" charset="-120"/>
              <a:ea typeface="標楷體" panose="03000509000000000000" pitchFamily="65" charset="-120"/>
            </a:endParaRPr>
          </a:p>
        </p:txBody>
      </p:sp>
      <p:pic>
        <p:nvPicPr>
          <p:cNvPr id="4"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p:cNvSpPr txBox="1">
            <a:spLocks/>
          </p:cNvSpPr>
          <p:nvPr/>
        </p:nvSpPr>
        <p:spPr>
          <a:xfrm>
            <a:off x="323528" y="1196752"/>
            <a:ext cx="4752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b="1" dirty="0" smtClean="0">
                <a:solidFill>
                  <a:srgbClr val="FF0000"/>
                </a:solidFill>
                <a:latin typeface="標楷體" pitchFamily="65" charset="-120"/>
                <a:ea typeface="標楷體" pitchFamily="65" charset="-120"/>
              </a:rPr>
              <a:t>驗收程序</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323162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5111552" y="6309320"/>
            <a:ext cx="4032448" cy="369332"/>
          </a:xfrm>
          <a:prstGeom prst="rect">
            <a:avLst/>
          </a:prstGeom>
          <a:noFill/>
        </p:spPr>
        <p:txBody>
          <a:bodyPr wrap="square" rtlCol="0">
            <a:spAutoFit/>
          </a:bodyPr>
          <a:lstStyle/>
          <a:p>
            <a:r>
              <a:rPr lang="zh-TW" altLang="en-US" b="1" dirty="0" smtClean="0">
                <a:solidFill>
                  <a:srgbClr val="FF0000"/>
                </a:solidFill>
                <a:hlinkClick r:id="rId3" action="ppaction://hlinkfile"/>
              </a:rPr>
              <a:t>資料來源：工程會作業程序說明表</a:t>
            </a:r>
            <a:endParaRPr lang="zh-TW" altLang="en-US" b="1" dirty="0">
              <a:solidFill>
                <a:srgbClr val="FF0000"/>
              </a:solidFill>
            </a:endParaRPr>
          </a:p>
        </p:txBody>
      </p:sp>
      <p:pic>
        <p:nvPicPr>
          <p:cNvPr id="8" name="圖片 7"/>
          <p:cNvPicPr>
            <a:picLocks noChangeAspect="1"/>
          </p:cNvPicPr>
          <p:nvPr/>
        </p:nvPicPr>
        <p:blipFill>
          <a:blip r:embed="rId4"/>
          <a:stretch>
            <a:fillRect/>
          </a:stretch>
        </p:blipFill>
        <p:spPr>
          <a:xfrm>
            <a:off x="539552" y="1988840"/>
            <a:ext cx="8002138" cy="4104456"/>
          </a:xfrm>
          <a:prstGeom prst="rect">
            <a:avLst/>
          </a:prstGeom>
          <a:solidFill>
            <a:srgbClr val="E6E6E6"/>
          </a:solidFill>
          <a:ln>
            <a:solidFill>
              <a:srgbClr val="FF0000"/>
            </a:solidFill>
          </a:ln>
        </p:spPr>
      </p:pic>
      <p:cxnSp>
        <p:nvCxnSpPr>
          <p:cNvPr id="14" name="直線接點 13"/>
          <p:cNvCxnSpPr/>
          <p:nvPr/>
        </p:nvCxnSpPr>
        <p:spPr>
          <a:xfrm>
            <a:off x="7020272" y="4581128"/>
            <a:ext cx="1521418"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6" name="直線接點 15"/>
          <p:cNvCxnSpPr/>
          <p:nvPr/>
        </p:nvCxnSpPr>
        <p:spPr>
          <a:xfrm>
            <a:off x="1754438" y="5013176"/>
            <a:ext cx="379162" cy="2169"/>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1424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755576" y="1628800"/>
            <a:ext cx="6981825" cy="5057775"/>
          </a:xfrm>
          <a:prstGeom prst="rect">
            <a:avLst/>
          </a:prstGeom>
        </p:spPr>
      </p:pic>
      <p:pic>
        <p:nvPicPr>
          <p:cNvPr id="4" name="Picture 2" descr="http://163.30.179.4/Theme/PatternsE/image/%E6%A1%83%E5%9C%92%E5%B8%82%E6%94%BF%E5%BA%9C%E6%95%99%E8%82%B2%E5%B1%80%E7%B8%BD%E5%8B%99%E8%AB%AE%E8%A9%A2%E8%BC%94%E5%B0%8E%E5%9C%98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接點 7"/>
          <p:cNvCxnSpPr/>
          <p:nvPr/>
        </p:nvCxnSpPr>
        <p:spPr>
          <a:xfrm>
            <a:off x="4067944" y="2204864"/>
            <a:ext cx="1521418"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9" name="直線接點 8"/>
          <p:cNvCxnSpPr/>
          <p:nvPr/>
        </p:nvCxnSpPr>
        <p:spPr>
          <a:xfrm>
            <a:off x="2411760" y="3212976"/>
            <a:ext cx="3177602"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5973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971600" y="2016968"/>
            <a:ext cx="6953250" cy="4724400"/>
          </a:xfrm>
          <a:prstGeom prst="rect">
            <a:avLst/>
          </a:prstGeom>
        </p:spPr>
      </p:pic>
      <p:pic>
        <p:nvPicPr>
          <p:cNvPr id="4" name="Picture 2" descr="http://163.30.179.4/Theme/PatternsE/image/%E6%A1%83%E5%9C%92%E5%B8%82%E6%94%BF%E5%BA%9C%E6%95%99%E8%82%B2%E5%B1%80%E7%B8%BD%E5%8B%99%E8%AB%AE%E8%A9%A2%E8%BC%94%E5%B0%8E%E5%9C%98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接點 8"/>
          <p:cNvCxnSpPr/>
          <p:nvPr/>
        </p:nvCxnSpPr>
        <p:spPr>
          <a:xfrm>
            <a:off x="2627784" y="2636912"/>
            <a:ext cx="5184576"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0" name="直線接點 9"/>
          <p:cNvCxnSpPr/>
          <p:nvPr/>
        </p:nvCxnSpPr>
        <p:spPr>
          <a:xfrm>
            <a:off x="1619672" y="2996952"/>
            <a:ext cx="3888432" cy="0"/>
          </a:xfrm>
          <a:prstGeom prst="line">
            <a:avLst/>
          </a:prstGeom>
          <a:ln/>
        </p:spPr>
        <p:style>
          <a:lnRef idx="2">
            <a:schemeClr val="accent2"/>
          </a:lnRef>
          <a:fillRef idx="0">
            <a:schemeClr val="accent2"/>
          </a:fillRef>
          <a:effectRef idx="1">
            <a:schemeClr val="accent2"/>
          </a:effectRef>
          <a:fontRef idx="minor">
            <a:schemeClr val="tx1"/>
          </a:fontRef>
        </p:style>
      </p:cxnSp>
      <p:sp>
        <p:nvSpPr>
          <p:cNvPr id="13" name="橢圓 12"/>
          <p:cNvSpPr/>
          <p:nvPr/>
        </p:nvSpPr>
        <p:spPr>
          <a:xfrm>
            <a:off x="2123728" y="3356992"/>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p:nvPr/>
        </p:nvCxnSpPr>
        <p:spPr>
          <a:xfrm>
            <a:off x="2123728" y="3717032"/>
            <a:ext cx="5688632"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7" name="直線接點 16"/>
          <p:cNvCxnSpPr/>
          <p:nvPr/>
        </p:nvCxnSpPr>
        <p:spPr>
          <a:xfrm>
            <a:off x="1691680" y="4005064"/>
            <a:ext cx="4104456" cy="0"/>
          </a:xfrm>
          <a:prstGeom prst="line">
            <a:avLst/>
          </a:prstGeom>
          <a:ln/>
        </p:spPr>
        <p:style>
          <a:lnRef idx="2">
            <a:schemeClr val="accent2"/>
          </a:lnRef>
          <a:fillRef idx="0">
            <a:schemeClr val="accent2"/>
          </a:fillRef>
          <a:effectRef idx="1">
            <a:schemeClr val="accent2"/>
          </a:effectRef>
          <a:fontRef idx="minor">
            <a:schemeClr val="tx1"/>
          </a:fontRef>
        </p:style>
      </p:cxnSp>
      <p:sp>
        <p:nvSpPr>
          <p:cNvPr id="19" name="橢圓 18"/>
          <p:cNvSpPr/>
          <p:nvPr/>
        </p:nvSpPr>
        <p:spPr>
          <a:xfrm>
            <a:off x="2123728" y="4437112"/>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1835696" y="4725144"/>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4402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95597" y="3514725"/>
            <a:ext cx="6924675" cy="3343275"/>
          </a:xfrm>
          <a:prstGeom prst="rect">
            <a:avLst/>
          </a:prstGeom>
        </p:spPr>
      </p:pic>
      <p:pic>
        <p:nvPicPr>
          <p:cNvPr id="6" name="Picture 2" descr="http://163.30.179.4/Theme/PatternsE/image/%E6%A1%83%E5%9C%92%E5%B8%82%E6%94%BF%E5%BA%9C%E6%95%99%E8%82%B2%E5%B1%80%E7%B8%BD%E5%8B%99%E8%AB%AE%E8%A9%A2%E8%BC%94%E5%B0%8E%E5%9C%98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4"/>
          <a:stretch>
            <a:fillRect/>
          </a:stretch>
        </p:blipFill>
        <p:spPr>
          <a:xfrm>
            <a:off x="93574" y="1117104"/>
            <a:ext cx="6924675" cy="2371725"/>
          </a:xfrm>
          <a:prstGeom prst="rect">
            <a:avLst/>
          </a:prstGeom>
        </p:spPr>
      </p:pic>
      <p:sp>
        <p:nvSpPr>
          <p:cNvPr id="7" name="橢圓 6"/>
          <p:cNvSpPr/>
          <p:nvPr/>
        </p:nvSpPr>
        <p:spPr>
          <a:xfrm>
            <a:off x="4597917" y="1117104"/>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347864" y="1510680"/>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1043608" y="2847132"/>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2922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5111552" y="6309320"/>
            <a:ext cx="4032448" cy="369332"/>
          </a:xfrm>
          <a:prstGeom prst="rect">
            <a:avLst/>
          </a:prstGeom>
          <a:noFill/>
        </p:spPr>
        <p:txBody>
          <a:bodyPr wrap="square" rtlCol="0">
            <a:spAutoFit/>
          </a:bodyPr>
          <a:lstStyle/>
          <a:p>
            <a:r>
              <a:rPr lang="zh-TW" altLang="en-US" dirty="0" smtClean="0"/>
              <a:t>資料來源：工程會作業程序說明表</a:t>
            </a:r>
            <a:endParaRPr lang="zh-TW" altLang="en-US" dirty="0"/>
          </a:p>
        </p:txBody>
      </p:sp>
      <p:pic>
        <p:nvPicPr>
          <p:cNvPr id="2" name="圖片 1"/>
          <p:cNvPicPr>
            <a:picLocks noChangeAspect="1"/>
          </p:cNvPicPr>
          <p:nvPr/>
        </p:nvPicPr>
        <p:blipFill>
          <a:blip r:embed="rId3"/>
          <a:stretch>
            <a:fillRect/>
          </a:stretch>
        </p:blipFill>
        <p:spPr>
          <a:xfrm>
            <a:off x="899592" y="2060848"/>
            <a:ext cx="6943725" cy="3714750"/>
          </a:xfrm>
          <a:prstGeom prst="rect">
            <a:avLst/>
          </a:prstGeom>
        </p:spPr>
      </p:pic>
      <p:cxnSp>
        <p:nvCxnSpPr>
          <p:cNvPr id="7" name="直線接點 6"/>
          <p:cNvCxnSpPr/>
          <p:nvPr/>
        </p:nvCxnSpPr>
        <p:spPr>
          <a:xfrm>
            <a:off x="1907704" y="2348880"/>
            <a:ext cx="1521418" cy="0"/>
          </a:xfrm>
          <a:prstGeom prst="line">
            <a:avLst/>
          </a:prstGeom>
          <a:ln/>
        </p:spPr>
        <p:style>
          <a:lnRef idx="2">
            <a:schemeClr val="accent2"/>
          </a:lnRef>
          <a:fillRef idx="0">
            <a:schemeClr val="accent2"/>
          </a:fillRef>
          <a:effectRef idx="1">
            <a:schemeClr val="accent2"/>
          </a:effectRef>
          <a:fontRef idx="minor">
            <a:schemeClr val="tx1"/>
          </a:fontRef>
        </p:style>
      </p:cxnSp>
      <p:sp>
        <p:nvSpPr>
          <p:cNvPr id="3" name="文字方塊 2"/>
          <p:cNvSpPr txBox="1"/>
          <p:nvPr/>
        </p:nvSpPr>
        <p:spPr>
          <a:xfrm>
            <a:off x="107504" y="5991622"/>
            <a:ext cx="5112568" cy="584775"/>
          </a:xfrm>
          <a:prstGeom prst="rect">
            <a:avLst/>
          </a:prstGeom>
          <a:noFill/>
        </p:spPr>
        <p:txBody>
          <a:bodyPr wrap="square" rtlCol="0">
            <a:spAutoFit/>
          </a:bodyPr>
          <a:lstStyle/>
          <a:p>
            <a:r>
              <a:rPr lang="zh-TW" altLang="en-US" sz="3200" b="1" dirty="0" smtClean="0">
                <a:solidFill>
                  <a:srgbClr val="FF0000"/>
                </a:solidFill>
                <a:latin typeface="標楷體" panose="03000509000000000000" pitchFamily="65" charset="-120"/>
                <a:ea typeface="標楷體" panose="03000509000000000000" pitchFamily="65" charset="-120"/>
              </a:rPr>
              <a:t>實際請依各校工程合約辦理</a:t>
            </a:r>
            <a:endParaRPr lang="zh-TW" altLang="en-US" sz="32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77265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3"/>
          <a:stretch>
            <a:fillRect/>
          </a:stretch>
        </p:blipFill>
        <p:spPr>
          <a:xfrm>
            <a:off x="611560" y="1870898"/>
            <a:ext cx="3429769" cy="4941193"/>
          </a:xfrm>
          <a:prstGeom prst="rect">
            <a:avLst/>
          </a:prstGeom>
        </p:spPr>
      </p:pic>
      <p:pic>
        <p:nvPicPr>
          <p:cNvPr id="6" name="圖片 5"/>
          <p:cNvPicPr>
            <a:picLocks noChangeAspect="1"/>
          </p:cNvPicPr>
          <p:nvPr/>
        </p:nvPicPr>
        <p:blipFill>
          <a:blip r:embed="rId4"/>
          <a:stretch>
            <a:fillRect/>
          </a:stretch>
        </p:blipFill>
        <p:spPr>
          <a:xfrm>
            <a:off x="4860032" y="1911158"/>
            <a:ext cx="3312368" cy="4814197"/>
          </a:xfrm>
          <a:prstGeom prst="rect">
            <a:avLst/>
          </a:prstGeom>
        </p:spPr>
      </p:pic>
      <p:sp>
        <p:nvSpPr>
          <p:cNvPr id="7" name="矩形 6"/>
          <p:cNvSpPr/>
          <p:nvPr/>
        </p:nvSpPr>
        <p:spPr>
          <a:xfrm>
            <a:off x="1331640" y="4581128"/>
            <a:ext cx="6417142" cy="923330"/>
          </a:xfrm>
          <a:prstGeom prst="rect">
            <a:avLst/>
          </a:prstGeom>
          <a:noFill/>
        </p:spPr>
        <p:txBody>
          <a:bodyPr wrap="none" lIns="91440" tIns="45720" rIns="91440" bIns="45720">
            <a:spAutoFit/>
          </a:bodyPr>
          <a:lstStyle/>
          <a:p>
            <a:pPr algn="ctr"/>
            <a:r>
              <a:rPr lang="zh-TW" altLang="en-US" sz="5400" b="1" cap="none" spc="0" dirty="0" smtClean="0">
                <a:ln w="22225">
                  <a:solidFill>
                    <a:schemeClr val="accent2"/>
                  </a:solidFill>
                  <a:prstDash val="solid"/>
                </a:ln>
                <a:solidFill>
                  <a:schemeClr val="accent2">
                    <a:lumMod val="40000"/>
                    <a:lumOff val="60000"/>
                  </a:schemeClr>
                </a:solidFill>
                <a:effectLst/>
              </a:rPr>
              <a:t>初驗紀錄與驗收紀錄</a:t>
            </a:r>
            <a:endParaRPr lang="zh-TW"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45013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086228"/>
            <a:ext cx="2386608" cy="1143000"/>
          </a:xfrm>
        </p:spPr>
        <p:txBody>
          <a:bodyPr>
            <a:normAutofit/>
          </a:bodyPr>
          <a:lstStyle/>
          <a:p>
            <a:r>
              <a:rPr lang="zh-TW" altLang="en-US" sz="6600" b="1" dirty="0" smtClean="0">
                <a:solidFill>
                  <a:srgbClr val="FF0000"/>
                </a:solidFill>
                <a:latin typeface="標楷體" pitchFamily="65" charset="-120"/>
                <a:ea typeface="標楷體" pitchFamily="65" charset="-120"/>
              </a:rPr>
              <a:t>大綱</a:t>
            </a:r>
            <a:endParaRPr lang="zh-TW" altLang="en-US" sz="66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987824" y="1772816"/>
            <a:ext cx="5698976" cy="4896544"/>
          </a:xfrm>
        </p:spPr>
        <p:txBody>
          <a:bodyPr>
            <a:normAutofit/>
          </a:bodyPr>
          <a:lstStyle/>
          <a:p>
            <a:r>
              <a:rPr lang="zh-TW" altLang="en-US" sz="4400" dirty="0" smtClean="0">
                <a:latin typeface="標楷體" pitchFamily="65" charset="-120"/>
                <a:ea typeface="標楷體" pitchFamily="65" charset="-120"/>
              </a:rPr>
              <a:t>履約階段</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驗收程序</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履約爭議</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爭議處理</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善用資源</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分享交流</a:t>
            </a:r>
            <a:endParaRPr lang="en-US" altLang="zh-TW" sz="4400" dirty="0" smtClean="0">
              <a:latin typeface="標楷體" pitchFamily="65" charset="-120"/>
              <a:ea typeface="標楷體" pitchFamily="65" charset="-120"/>
            </a:endParaRPr>
          </a:p>
          <a:p>
            <a:endParaRPr lang="en-US" altLang="zh-TW" dirty="0" smtClean="0"/>
          </a:p>
          <a:p>
            <a:endParaRPr lang="zh-TW" altLang="en-US" dirty="0"/>
          </a:p>
        </p:txBody>
      </p:sp>
      <p:pic>
        <p:nvPicPr>
          <p:cNvPr id="5" name="Picture 2" descr="http://163.30.179.4/Theme/PatternsE/image/%E6%A1%83%E5%9C%92%E5%B8%82%E6%94%BF%E5%BA%9C%E6%95%99%E8%82%B2%E5%B1%80%E7%B8%BD%E5%8B%99%E8%AB%AE%E8%A9%A2%E8%BC%94%E5%B0%8E%E5%9C%98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3" y="0"/>
            <a:ext cx="9104219" cy="180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826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9" y="42189"/>
            <a:ext cx="9104219" cy="1802635"/>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3"/>
          <a:stretch>
            <a:fillRect/>
          </a:stretch>
        </p:blipFill>
        <p:spPr>
          <a:xfrm>
            <a:off x="251520" y="1010419"/>
            <a:ext cx="3017515" cy="4282925"/>
          </a:xfrm>
          <a:prstGeom prst="rect">
            <a:avLst/>
          </a:prstGeom>
        </p:spPr>
      </p:pic>
      <p:pic>
        <p:nvPicPr>
          <p:cNvPr id="3" name="圖片 2"/>
          <p:cNvPicPr>
            <a:picLocks noChangeAspect="1"/>
          </p:cNvPicPr>
          <p:nvPr/>
        </p:nvPicPr>
        <p:blipFill>
          <a:blip r:embed="rId4"/>
          <a:stretch>
            <a:fillRect/>
          </a:stretch>
        </p:blipFill>
        <p:spPr>
          <a:xfrm>
            <a:off x="3241326" y="2060848"/>
            <a:ext cx="2666540" cy="3816424"/>
          </a:xfrm>
          <a:prstGeom prst="rect">
            <a:avLst/>
          </a:prstGeom>
        </p:spPr>
      </p:pic>
      <p:pic>
        <p:nvPicPr>
          <p:cNvPr id="7" name="圖片 6"/>
          <p:cNvPicPr>
            <a:picLocks noChangeAspect="1"/>
          </p:cNvPicPr>
          <p:nvPr/>
        </p:nvPicPr>
        <p:blipFill>
          <a:blip r:embed="rId5"/>
          <a:stretch>
            <a:fillRect/>
          </a:stretch>
        </p:blipFill>
        <p:spPr>
          <a:xfrm>
            <a:off x="5889850" y="2636912"/>
            <a:ext cx="2786605" cy="4086327"/>
          </a:xfrm>
          <a:prstGeom prst="rect">
            <a:avLst/>
          </a:prstGeom>
        </p:spPr>
      </p:pic>
      <p:sp>
        <p:nvSpPr>
          <p:cNvPr id="8" name="矩形 7"/>
          <p:cNvSpPr/>
          <p:nvPr/>
        </p:nvSpPr>
        <p:spPr>
          <a:xfrm>
            <a:off x="1038958" y="3151881"/>
            <a:ext cx="7098985" cy="923330"/>
          </a:xfrm>
          <a:prstGeom prst="rect">
            <a:avLst/>
          </a:prstGeom>
          <a:noFill/>
        </p:spPr>
        <p:txBody>
          <a:bodyPr wrap="square" lIns="91440" tIns="45720" rIns="91440" bIns="45720">
            <a:spAutoFit/>
          </a:bodyPr>
          <a:lstStyle/>
          <a:p>
            <a:pPr algn="ctr"/>
            <a:r>
              <a:rPr lang="zh-TW" altLang="en-US" sz="5400" b="1" cap="none" spc="0" dirty="0" smtClean="0">
                <a:ln w="22225">
                  <a:solidFill>
                    <a:schemeClr val="accent2"/>
                  </a:solidFill>
                  <a:prstDash val="solid"/>
                </a:ln>
                <a:solidFill>
                  <a:schemeClr val="accent2">
                    <a:lumMod val="40000"/>
                    <a:lumOff val="60000"/>
                  </a:schemeClr>
                </a:solidFill>
                <a:effectLst/>
              </a:rPr>
              <a:t>工程結算驗收證明書</a:t>
            </a:r>
            <a:endParaRPr lang="zh-TW"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32313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80" t="12685" r="21307" b="11535"/>
          <a:stretch/>
        </p:blipFill>
        <p:spPr bwMode="auto">
          <a:xfrm>
            <a:off x="323528" y="332656"/>
            <a:ext cx="862408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5148064" y="6453336"/>
            <a:ext cx="3888432" cy="276999"/>
          </a:xfrm>
          <a:prstGeom prst="rect">
            <a:avLst/>
          </a:prstGeom>
          <a:noFill/>
        </p:spPr>
        <p:txBody>
          <a:bodyPr wrap="square" rtlCol="0">
            <a:spAutoFit/>
          </a:bodyPr>
          <a:lstStyle/>
          <a:p>
            <a:r>
              <a:rPr lang="zh-TW" altLang="en-US" sz="1200" dirty="0" smtClean="0">
                <a:latin typeface="標楷體" pitchFamily="65" charset="-120"/>
                <a:ea typeface="標楷體" pitchFamily="65" charset="-120"/>
              </a:rPr>
              <a:t>資料來源：公共工程履約管理參考手冊</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第五版</a:t>
            </a:r>
            <a:endParaRPr lang="zh-TW" altLang="en-US" sz="1200" dirty="0">
              <a:latin typeface="標楷體" pitchFamily="65" charset="-120"/>
              <a:ea typeface="標楷體" pitchFamily="65" charset="-120"/>
            </a:endParaRPr>
          </a:p>
        </p:txBody>
      </p:sp>
    </p:spTree>
    <p:extLst>
      <p:ext uri="{BB962C8B-B14F-4D97-AF65-F5344CB8AC3E}">
        <p14:creationId xmlns:p14="http://schemas.microsoft.com/office/powerpoint/2010/main" val="2520344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95536" y="6453336"/>
            <a:ext cx="3888432" cy="276999"/>
          </a:xfrm>
          <a:prstGeom prst="rect">
            <a:avLst/>
          </a:prstGeom>
          <a:noFill/>
        </p:spPr>
        <p:txBody>
          <a:bodyPr wrap="square" rtlCol="0">
            <a:spAutoFit/>
          </a:bodyPr>
          <a:lstStyle/>
          <a:p>
            <a:r>
              <a:rPr lang="zh-TW" altLang="en-US" sz="1200" dirty="0" smtClean="0">
                <a:latin typeface="標楷體" pitchFamily="65" charset="-120"/>
                <a:ea typeface="標楷體" pitchFamily="65" charset="-120"/>
              </a:rPr>
              <a:t>資料來源：公共工程履約管理參考手冊</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第五版</a:t>
            </a:r>
            <a:endParaRPr lang="zh-TW" altLang="en-US" sz="1200" dirty="0">
              <a:latin typeface="標楷體" pitchFamily="65" charset="-120"/>
              <a:ea typeface="標楷體" pitchFamily="65" charset="-120"/>
            </a:endParaRPr>
          </a:p>
        </p:txBody>
      </p:sp>
      <p:pic>
        <p:nvPicPr>
          <p:cNvPr id="3" name="圖片 2"/>
          <p:cNvPicPr>
            <a:picLocks noChangeAspect="1"/>
          </p:cNvPicPr>
          <p:nvPr/>
        </p:nvPicPr>
        <p:blipFill>
          <a:blip r:embed="rId2"/>
          <a:stretch>
            <a:fillRect/>
          </a:stretch>
        </p:blipFill>
        <p:spPr>
          <a:xfrm>
            <a:off x="452437" y="133350"/>
            <a:ext cx="8239125" cy="6591300"/>
          </a:xfrm>
          <a:prstGeom prst="rect">
            <a:avLst/>
          </a:prstGeom>
        </p:spPr>
      </p:pic>
    </p:spTree>
    <p:extLst>
      <p:ext uri="{BB962C8B-B14F-4D97-AF65-F5344CB8AC3E}">
        <p14:creationId xmlns:p14="http://schemas.microsoft.com/office/powerpoint/2010/main" val="1599474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148064" y="6453336"/>
            <a:ext cx="3888432" cy="276999"/>
          </a:xfrm>
          <a:prstGeom prst="rect">
            <a:avLst/>
          </a:prstGeom>
          <a:noFill/>
        </p:spPr>
        <p:txBody>
          <a:bodyPr wrap="square" rtlCol="0">
            <a:spAutoFit/>
          </a:bodyPr>
          <a:lstStyle/>
          <a:p>
            <a:r>
              <a:rPr lang="zh-TW" altLang="en-US" sz="1200" dirty="0" smtClean="0">
                <a:latin typeface="標楷體" pitchFamily="65" charset="-120"/>
                <a:ea typeface="標楷體" pitchFamily="65" charset="-120"/>
              </a:rPr>
              <a:t>資料來源：公共工程履約管理參考手冊</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第五版</a:t>
            </a:r>
            <a:endParaRPr lang="zh-TW" altLang="en-US" sz="1200" dirty="0">
              <a:latin typeface="標楷體" pitchFamily="65" charset="-120"/>
              <a:ea typeface="標楷體" pitchFamily="65" charset="-120"/>
            </a:endParaRPr>
          </a:p>
        </p:txBody>
      </p:sp>
      <p:pic>
        <p:nvPicPr>
          <p:cNvPr id="2" name="圖片 1"/>
          <p:cNvPicPr>
            <a:picLocks noChangeAspect="1"/>
          </p:cNvPicPr>
          <p:nvPr/>
        </p:nvPicPr>
        <p:blipFill rotWithShape="1">
          <a:blip r:embed="rId2"/>
          <a:srcRect b="6756"/>
          <a:stretch/>
        </p:blipFill>
        <p:spPr>
          <a:xfrm>
            <a:off x="29732" y="116632"/>
            <a:ext cx="9078942" cy="6192688"/>
          </a:xfrm>
          <a:prstGeom prst="rect">
            <a:avLst/>
          </a:prstGeom>
        </p:spPr>
      </p:pic>
      <p:sp>
        <p:nvSpPr>
          <p:cNvPr id="6" name="橢圓 5"/>
          <p:cNvSpPr/>
          <p:nvPr/>
        </p:nvSpPr>
        <p:spPr>
          <a:xfrm>
            <a:off x="3275856" y="3501008"/>
            <a:ext cx="129614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7308304" y="3861048"/>
            <a:ext cx="129614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5580112" y="5445224"/>
            <a:ext cx="129614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3567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b="8219"/>
          <a:stretch/>
        </p:blipFill>
        <p:spPr>
          <a:xfrm>
            <a:off x="107504" y="1412776"/>
            <a:ext cx="8856983" cy="5184576"/>
          </a:xfrm>
          <a:prstGeom prst="rect">
            <a:avLst/>
          </a:prstGeom>
        </p:spPr>
      </p:pic>
      <p:pic>
        <p:nvPicPr>
          <p:cNvPr id="5" name="圖片 4"/>
          <p:cNvPicPr>
            <a:picLocks noChangeAspect="1"/>
          </p:cNvPicPr>
          <p:nvPr/>
        </p:nvPicPr>
        <p:blipFill>
          <a:blip r:embed="rId3"/>
          <a:stretch>
            <a:fillRect/>
          </a:stretch>
        </p:blipFill>
        <p:spPr>
          <a:xfrm>
            <a:off x="2843808" y="260648"/>
            <a:ext cx="3181768" cy="1008112"/>
          </a:xfrm>
          <a:prstGeom prst="rect">
            <a:avLst/>
          </a:prstGeom>
        </p:spPr>
      </p:pic>
      <p:sp>
        <p:nvSpPr>
          <p:cNvPr id="6" name="橢圓 5"/>
          <p:cNvSpPr/>
          <p:nvPr/>
        </p:nvSpPr>
        <p:spPr>
          <a:xfrm>
            <a:off x="683568" y="3284984"/>
            <a:ext cx="129614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203848" y="3284984"/>
            <a:ext cx="27363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6300192" y="3284984"/>
            <a:ext cx="27363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300192" y="4653136"/>
            <a:ext cx="2664295"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843808" y="5085184"/>
            <a:ext cx="3096344"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7856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07504" y="1340768"/>
            <a:ext cx="8928992" cy="5040560"/>
          </a:xfrm>
          <a:prstGeom prst="rect">
            <a:avLst/>
          </a:prstGeom>
        </p:spPr>
      </p:pic>
      <p:pic>
        <p:nvPicPr>
          <p:cNvPr id="5" name="圖片 4"/>
          <p:cNvPicPr>
            <a:picLocks noChangeAspect="1"/>
          </p:cNvPicPr>
          <p:nvPr/>
        </p:nvPicPr>
        <p:blipFill>
          <a:blip r:embed="rId3"/>
          <a:stretch>
            <a:fillRect/>
          </a:stretch>
        </p:blipFill>
        <p:spPr>
          <a:xfrm>
            <a:off x="2843808" y="188640"/>
            <a:ext cx="3176291" cy="1012024"/>
          </a:xfrm>
          <a:prstGeom prst="rect">
            <a:avLst/>
          </a:prstGeom>
        </p:spPr>
      </p:pic>
      <p:sp>
        <p:nvSpPr>
          <p:cNvPr id="7" name="文字方塊 6"/>
          <p:cNvSpPr txBox="1"/>
          <p:nvPr/>
        </p:nvSpPr>
        <p:spPr>
          <a:xfrm>
            <a:off x="611560" y="578366"/>
            <a:ext cx="1944216" cy="523220"/>
          </a:xfrm>
          <a:prstGeom prst="rect">
            <a:avLst/>
          </a:prstGeom>
          <a:noFill/>
        </p:spPr>
        <p:txBody>
          <a:bodyPr wrap="square" rtlCol="0">
            <a:spAutoFit/>
          </a:bodyPr>
          <a:lstStyle/>
          <a:p>
            <a:r>
              <a:rPr lang="zh-TW" altLang="en-US" sz="2800" b="1" dirty="0" smtClean="0">
                <a:solidFill>
                  <a:srgbClr val="FF0000"/>
                </a:solidFill>
              </a:rPr>
              <a:t>職業安全</a:t>
            </a:r>
            <a:endParaRPr lang="zh-TW" altLang="en-US" sz="2800" b="1" dirty="0">
              <a:solidFill>
                <a:srgbClr val="FF0000"/>
              </a:solidFill>
            </a:endParaRPr>
          </a:p>
        </p:txBody>
      </p:sp>
      <p:cxnSp>
        <p:nvCxnSpPr>
          <p:cNvPr id="10" name="直線單箭頭接點 9"/>
          <p:cNvCxnSpPr/>
          <p:nvPr/>
        </p:nvCxnSpPr>
        <p:spPr>
          <a:xfrm flipH="1">
            <a:off x="1115616" y="1052736"/>
            <a:ext cx="72008" cy="24482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3131840" y="2276872"/>
            <a:ext cx="144016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5940152" y="1412776"/>
            <a:ext cx="27363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580112" y="4941168"/>
            <a:ext cx="3312368"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2843808" y="4725144"/>
            <a:ext cx="2520280"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07504" y="5949280"/>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518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b="13773"/>
          <a:stretch/>
        </p:blipFill>
        <p:spPr>
          <a:xfrm>
            <a:off x="755576" y="476672"/>
            <a:ext cx="5472608" cy="5976663"/>
          </a:xfrm>
          <a:prstGeom prst="rect">
            <a:avLst/>
          </a:prstGeom>
        </p:spPr>
      </p:pic>
      <p:sp>
        <p:nvSpPr>
          <p:cNvPr id="5" name="文字方塊 4"/>
          <p:cNvSpPr txBox="1"/>
          <p:nvPr/>
        </p:nvSpPr>
        <p:spPr>
          <a:xfrm>
            <a:off x="7105054" y="836712"/>
            <a:ext cx="923330" cy="5328592"/>
          </a:xfrm>
          <a:prstGeom prst="rect">
            <a:avLst/>
          </a:prstGeom>
          <a:noFill/>
        </p:spPr>
        <p:txBody>
          <a:bodyPr vert="eaVert" wrap="square" rtlCol="0">
            <a:spAutoFit/>
          </a:bodyPr>
          <a:lstStyle/>
          <a:p>
            <a:r>
              <a:rPr lang="zh-TW" altLang="en-US" sz="4800" dirty="0" smtClean="0">
                <a:solidFill>
                  <a:srgbClr val="FF0000"/>
                </a:solidFill>
                <a:latin typeface="標楷體" panose="03000509000000000000" pitchFamily="65" charset="-120"/>
                <a:ea typeface="標楷體" panose="03000509000000000000" pitchFamily="65" charset="-120"/>
              </a:rPr>
              <a:t>善用上級工程督導</a:t>
            </a:r>
            <a:endParaRPr lang="zh-TW" altLang="en-US" sz="48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55433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a:srcRect b="21529"/>
          <a:stretch/>
        </p:blipFill>
        <p:spPr>
          <a:xfrm>
            <a:off x="154796" y="0"/>
            <a:ext cx="8955133" cy="6617372"/>
          </a:xfrm>
          <a:prstGeom prst="rect">
            <a:avLst/>
          </a:prstGeom>
        </p:spPr>
      </p:pic>
      <p:sp>
        <p:nvSpPr>
          <p:cNvPr id="6" name="橢圓 5"/>
          <p:cNvSpPr/>
          <p:nvPr/>
        </p:nvSpPr>
        <p:spPr>
          <a:xfrm>
            <a:off x="5508104" y="2924944"/>
            <a:ext cx="208823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5508104" y="4221088"/>
            <a:ext cx="13681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4355976" y="4941168"/>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6228183" y="5085184"/>
            <a:ext cx="2881745" cy="954107"/>
          </a:xfrm>
          <a:prstGeom prst="rect">
            <a:avLst/>
          </a:prstGeom>
          <a:noFill/>
        </p:spPr>
        <p:txBody>
          <a:bodyPr vert="horz" wrap="square" rtlCol="0">
            <a:spAutoFit/>
          </a:bodyPr>
          <a:lstStyle/>
          <a:p>
            <a:r>
              <a:rPr lang="zh-TW" altLang="en-US" sz="2800" dirty="0">
                <a:solidFill>
                  <a:srgbClr val="FF0000"/>
                </a:solidFill>
                <a:latin typeface="標楷體" panose="03000509000000000000" pitchFamily="65" charset="-120"/>
                <a:ea typeface="標楷體" panose="03000509000000000000" pitchFamily="65" charset="-120"/>
              </a:rPr>
              <a:t>或採雙方協議契約變更</a:t>
            </a:r>
          </a:p>
        </p:txBody>
      </p:sp>
    </p:spTree>
    <p:extLst>
      <p:ext uri="{BB962C8B-B14F-4D97-AF65-F5344CB8AC3E}">
        <p14:creationId xmlns:p14="http://schemas.microsoft.com/office/powerpoint/2010/main" val="22536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t="9091" r="21050" b="40909"/>
          <a:stretch/>
        </p:blipFill>
        <p:spPr>
          <a:xfrm>
            <a:off x="79129" y="1268760"/>
            <a:ext cx="7157167" cy="3600400"/>
          </a:xfrm>
          <a:prstGeom prst="rect">
            <a:avLst/>
          </a:prstGeom>
        </p:spPr>
      </p:pic>
    </p:spTree>
    <p:extLst>
      <p:ext uri="{BB962C8B-B14F-4D97-AF65-F5344CB8AC3E}">
        <p14:creationId xmlns:p14="http://schemas.microsoft.com/office/powerpoint/2010/main" val="2724461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工程履約常見錯誤態</a:t>
            </a:r>
            <a:r>
              <a:rPr lang="zh-TW" altLang="en-US" dirty="0">
                <a:latin typeface="標楷體" pitchFamily="65" charset="-120"/>
                <a:ea typeface="標楷體" pitchFamily="65" charset="-120"/>
              </a:rPr>
              <a:t>樣</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094654195"/>
              </p:ext>
            </p:extLst>
          </p:nvPr>
        </p:nvGraphicFramePr>
        <p:xfrm>
          <a:off x="467544" y="1484785"/>
          <a:ext cx="8352928" cy="5040559"/>
        </p:xfrm>
        <a:graphic>
          <a:graphicData uri="http://schemas.openxmlformats.org/drawingml/2006/table">
            <a:tbl>
              <a:tblPr/>
              <a:tblGrid>
                <a:gridCol w="429683">
                  <a:extLst>
                    <a:ext uri="{9D8B030D-6E8A-4147-A177-3AD203B41FA5}">
                      <a16:colId xmlns:a16="http://schemas.microsoft.com/office/drawing/2014/main" val="20000"/>
                    </a:ext>
                  </a:extLst>
                </a:gridCol>
                <a:gridCol w="240245">
                  <a:extLst>
                    <a:ext uri="{9D8B030D-6E8A-4147-A177-3AD203B41FA5}">
                      <a16:colId xmlns:a16="http://schemas.microsoft.com/office/drawing/2014/main" val="20001"/>
                    </a:ext>
                  </a:extLst>
                </a:gridCol>
                <a:gridCol w="631484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960083">
                <a:tc rowSpan="6">
                  <a:txBody>
                    <a:bodyPr/>
                    <a:lstStyle/>
                    <a:p>
                      <a:pPr algn="ctr" fontAlgn="auto"/>
                      <a:r>
                        <a:rPr lang="zh-TW" altLang="en-US" sz="2000" dirty="0" smtClean="0">
                          <a:effectLst/>
                          <a:latin typeface="標楷體" pitchFamily="65" charset="-120"/>
                          <a:ea typeface="標楷體" pitchFamily="65" charset="-120"/>
                        </a:rPr>
                        <a:t>履</a:t>
                      </a:r>
                      <a:endParaRPr lang="en-US" altLang="zh-TW" sz="2000" dirty="0" smtClean="0">
                        <a:effectLst/>
                        <a:latin typeface="標楷體" pitchFamily="65" charset="-120"/>
                        <a:ea typeface="標楷體" pitchFamily="65" charset="-120"/>
                      </a:endParaRPr>
                    </a:p>
                    <a:p>
                      <a:pPr algn="ctr" fontAlgn="auto"/>
                      <a:r>
                        <a:rPr lang="zh-TW" altLang="en-US" sz="2000" dirty="0" smtClean="0">
                          <a:effectLst/>
                          <a:latin typeface="標楷體" pitchFamily="65" charset="-120"/>
                          <a:ea typeface="標楷體" pitchFamily="65" charset="-120"/>
                        </a:rPr>
                        <a:t>約</a:t>
                      </a:r>
                      <a:endParaRPr lang="en-US" altLang="zh-TW" sz="2000" dirty="0" smtClean="0">
                        <a:effectLst/>
                        <a:latin typeface="標楷體" pitchFamily="65" charset="-120"/>
                        <a:ea typeface="標楷體" pitchFamily="65" charset="-120"/>
                      </a:endParaRPr>
                    </a:p>
                    <a:p>
                      <a:pPr algn="ctr" fontAlgn="auto"/>
                      <a:r>
                        <a:rPr lang="zh-TW" altLang="en-US" sz="2000" dirty="0" smtClean="0">
                          <a:effectLst/>
                          <a:latin typeface="標楷體" pitchFamily="65" charset="-120"/>
                          <a:ea typeface="標楷體" pitchFamily="65" charset="-120"/>
                        </a:rPr>
                        <a:t>程</a:t>
                      </a:r>
                      <a:endParaRPr lang="en-US" altLang="zh-TW" sz="2000" dirty="0" smtClean="0">
                        <a:effectLst/>
                        <a:latin typeface="標楷體" pitchFamily="65" charset="-120"/>
                        <a:ea typeface="標楷體" pitchFamily="65" charset="-120"/>
                      </a:endParaRPr>
                    </a:p>
                    <a:p>
                      <a:pPr algn="ctr" fontAlgn="auto"/>
                      <a:r>
                        <a:rPr lang="zh-TW" altLang="en-US" sz="2000" dirty="0" smtClean="0">
                          <a:effectLst/>
                          <a:latin typeface="標楷體" pitchFamily="65" charset="-120"/>
                          <a:ea typeface="標楷體" pitchFamily="65" charset="-120"/>
                        </a:rPr>
                        <a:t>序</a:t>
                      </a:r>
                      <a:endParaRPr lang="zh-TW" altLang="en-US" sz="2000" dirty="0">
                        <a:effectLst/>
                        <a:latin typeface="標楷體" pitchFamily="65" charset="-120"/>
                        <a:ea typeface="標楷體" pitchFamily="65" charset="-12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algn="ctr" fontAlgn="auto"/>
                      <a:r>
                        <a:rPr lang="en-US" altLang="zh-TW" sz="1800" dirty="0" smtClean="0">
                          <a:effectLst/>
                        </a:rPr>
                        <a:t>1</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effectLst/>
                          <a:latin typeface="標楷體" pitchFamily="65" charset="-120"/>
                          <a:ea typeface="標楷體" pitchFamily="65" charset="-120"/>
                        </a:rPr>
                        <a:t>未確實辦理履約管理，例如：廠商使用非法運輸工具；</a:t>
                      </a:r>
                      <a:r>
                        <a:rPr lang="zh-TW" altLang="en-US" sz="1800" dirty="0">
                          <a:solidFill>
                            <a:srgbClr val="FF0000"/>
                          </a:solidFill>
                          <a:effectLst/>
                          <a:latin typeface="標楷體" pitchFamily="65" charset="-120"/>
                          <a:ea typeface="標楷體" pitchFamily="65" charset="-120"/>
                        </a:rPr>
                        <a:t>使用非法外勞；未落實勞工安全；亂倒廢棄物；不宜雨天施工者未予制止。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採購法第三條、第六十三條、第七十條。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0"/>
                  </a:ext>
                </a:extLst>
              </a:tr>
              <a:tr h="780067">
                <a:tc vMerge="1">
                  <a:txBody>
                    <a:bodyPr/>
                    <a:lstStyle/>
                    <a:p>
                      <a:endParaRPr lang="zh-TW" altLang="en-US"/>
                    </a:p>
                  </a:txBody>
                  <a:tcPr/>
                </a:tc>
                <a:tc>
                  <a:txBody>
                    <a:bodyPr/>
                    <a:lstStyle/>
                    <a:p>
                      <a:pPr algn="ctr" fontAlgn="auto"/>
                      <a:r>
                        <a:rPr lang="en-US" altLang="zh-TW" sz="1800" dirty="0" smtClean="0">
                          <a:effectLst/>
                        </a:rPr>
                        <a:t>2</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solidFill>
                            <a:srgbClr val="FF0000"/>
                          </a:solidFill>
                          <a:effectLst/>
                          <a:latin typeface="標楷體" pitchFamily="65" charset="-120"/>
                          <a:ea typeface="標楷體" pitchFamily="65" charset="-120"/>
                        </a:rPr>
                        <a:t>查驗或驗收作業不實</a:t>
                      </a:r>
                      <a:r>
                        <a:rPr lang="zh-TW" altLang="en-US" sz="1800" dirty="0">
                          <a:effectLst/>
                          <a:latin typeface="標楷體" pitchFamily="65" charset="-120"/>
                          <a:ea typeface="標楷體" pitchFamily="65" charset="-120"/>
                        </a:rPr>
                        <a:t>，例如：依廠商建議之區域鑽心取樣。</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採購法第六十三條、第七十條、第七十二條。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1"/>
                  </a:ext>
                </a:extLst>
              </a:tr>
              <a:tr h="998793">
                <a:tc vMerge="1">
                  <a:txBody>
                    <a:bodyPr/>
                    <a:lstStyle/>
                    <a:p>
                      <a:endParaRPr lang="zh-TW" altLang="en-US"/>
                    </a:p>
                  </a:txBody>
                  <a:tcPr/>
                </a:tc>
                <a:tc>
                  <a:txBody>
                    <a:bodyPr/>
                    <a:lstStyle/>
                    <a:p>
                      <a:pPr algn="ctr" fontAlgn="auto"/>
                      <a:r>
                        <a:rPr lang="en-US" altLang="zh-TW" sz="1800" dirty="0" smtClean="0">
                          <a:effectLst/>
                        </a:rPr>
                        <a:t>3</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effectLst/>
                          <a:latin typeface="標楷體" pitchFamily="65" charset="-120"/>
                          <a:ea typeface="標楷體" pitchFamily="65" charset="-120"/>
                        </a:rPr>
                        <a:t>有採購法第一百零一條第一項各款情形之一而未通知廠商將刊登政府採購公報，或通知時未附記救濟程序及期限或附記錯誤；或答復異議時未附記救濟程序及期限。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採購法第一百零一條、第一百零二條，施行細則第一百零九條之一。</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2"/>
                  </a:ext>
                </a:extLst>
              </a:tr>
              <a:tr h="741192">
                <a:tc vMerge="1">
                  <a:txBody>
                    <a:bodyPr/>
                    <a:lstStyle/>
                    <a:p>
                      <a:endParaRPr lang="zh-TW" altLang="en-US"/>
                    </a:p>
                  </a:txBody>
                  <a:tcPr/>
                </a:tc>
                <a:tc>
                  <a:txBody>
                    <a:bodyPr/>
                    <a:lstStyle/>
                    <a:p>
                      <a:pPr algn="ctr" fontAlgn="auto"/>
                      <a:r>
                        <a:rPr lang="en-US" altLang="zh-TW" sz="1800" dirty="0" smtClean="0">
                          <a:effectLst/>
                        </a:rPr>
                        <a:t>4</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effectLst/>
                          <a:latin typeface="標楷體" pitchFamily="65" charset="-120"/>
                          <a:ea typeface="標楷體" pitchFamily="65" charset="-120"/>
                        </a:rPr>
                        <a:t>未將國內員工總人數逾一百人之廠商資料彙送至主管機關決標資料庫。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公報發行辦法第十四條。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3"/>
                  </a:ext>
                </a:extLst>
              </a:tr>
              <a:tr h="752967">
                <a:tc vMerge="1">
                  <a:txBody>
                    <a:bodyPr/>
                    <a:lstStyle/>
                    <a:p>
                      <a:endParaRPr lang="zh-TW" altLang="en-US"/>
                    </a:p>
                  </a:txBody>
                  <a:tcPr/>
                </a:tc>
                <a:tc>
                  <a:txBody>
                    <a:bodyPr/>
                    <a:lstStyle/>
                    <a:p>
                      <a:pPr algn="ctr" fontAlgn="auto"/>
                      <a:r>
                        <a:rPr lang="en-US" altLang="zh-TW" sz="1800" dirty="0" smtClean="0">
                          <a:effectLst/>
                        </a:rPr>
                        <a:t>5</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solidFill>
                            <a:srgbClr val="FF0000"/>
                          </a:solidFill>
                          <a:effectLst/>
                          <a:latin typeface="標楷體" pitchFamily="65" charset="-120"/>
                          <a:ea typeface="標楷體" pitchFamily="65" charset="-120"/>
                        </a:rPr>
                        <a:t>對於轉包行為視若無睹。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採購法第六十五條、第六十六條、第一百零一條第一項第十一款。</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4"/>
                  </a:ext>
                </a:extLst>
              </a:tr>
              <a:tr h="807457">
                <a:tc vMerge="1">
                  <a:txBody>
                    <a:bodyPr/>
                    <a:lstStyle/>
                    <a:p>
                      <a:endParaRPr lang="zh-TW" altLang="en-US"/>
                    </a:p>
                  </a:txBody>
                  <a:tcPr/>
                </a:tc>
                <a:tc>
                  <a:txBody>
                    <a:bodyPr/>
                    <a:lstStyle/>
                    <a:p>
                      <a:pPr algn="ctr" fontAlgn="auto"/>
                      <a:r>
                        <a:rPr lang="en-US" altLang="zh-TW" sz="1800" dirty="0" smtClean="0">
                          <a:effectLst/>
                        </a:rPr>
                        <a:t>6</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effectLst/>
                          <a:latin typeface="標楷體" pitchFamily="65" charset="-120"/>
                          <a:ea typeface="標楷體" pitchFamily="65" charset="-120"/>
                        </a:rPr>
                        <a:t>代表廠商出席會議之人員為未得標廠商之人員。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採購法第五十條第一項、第六十五條、第六十六條、第八十七條、第一百零一條。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317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35696" y="5013176"/>
            <a:ext cx="7128792" cy="1324744"/>
          </a:xfrm>
        </p:spPr>
        <p:txBody>
          <a:bodyPr>
            <a:normAutofit fontScale="92500" lnSpcReduction="10000"/>
          </a:bodyPr>
          <a:lstStyle/>
          <a:p>
            <a:pPr marL="0" indent="0">
              <a:buNone/>
            </a:pPr>
            <a:r>
              <a:rPr lang="zh-TW" altLang="en-US" sz="8800" dirty="0" smtClean="0">
                <a:solidFill>
                  <a:srgbClr val="FF0000"/>
                </a:solidFill>
                <a:latin typeface="標楷體" panose="03000509000000000000" pitchFamily="65" charset="-120"/>
                <a:ea typeface="標楷體" panose="03000509000000000000" pitchFamily="65" charset="-120"/>
              </a:rPr>
              <a:t>非營利幼兒園</a:t>
            </a:r>
            <a:endParaRPr lang="zh-TW" altLang="en-US" sz="8800" dirty="0">
              <a:solidFill>
                <a:srgbClr val="FF0000"/>
              </a:solidFill>
              <a:latin typeface="標楷體" panose="03000509000000000000" pitchFamily="65" charset="-120"/>
              <a:ea typeface="標楷體" panose="03000509000000000000" pitchFamily="65" charset="-120"/>
            </a:endParaRPr>
          </a:p>
        </p:txBody>
      </p:sp>
      <p:pic>
        <p:nvPicPr>
          <p:cNvPr id="4"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3" y="0"/>
            <a:ext cx="9104219" cy="1802635"/>
          </a:xfrm>
          <a:prstGeom prst="rect">
            <a:avLst/>
          </a:prstGeom>
          <a:noFill/>
          <a:extLst>
            <a:ext uri="{909E8E84-426E-40DD-AFC4-6F175D3DCCD1}">
              <a14:hiddenFill xmlns:a14="http://schemas.microsoft.com/office/drawing/2010/main">
                <a:solidFill>
                  <a:srgbClr val="FFFFFF"/>
                </a:solidFill>
              </a14:hiddenFill>
            </a:ext>
          </a:extLst>
        </p:spPr>
      </p:pic>
      <p:sp>
        <p:nvSpPr>
          <p:cNvPr id="5" name="內容版面配置區 2"/>
          <p:cNvSpPr txBox="1">
            <a:spLocks/>
          </p:cNvSpPr>
          <p:nvPr/>
        </p:nvSpPr>
        <p:spPr>
          <a:xfrm>
            <a:off x="1403648" y="980728"/>
            <a:ext cx="569897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4400" dirty="0" smtClean="0">
                <a:latin typeface="標楷體" pitchFamily="65" charset="-120"/>
                <a:ea typeface="標楷體" pitchFamily="65" charset="-120"/>
              </a:rPr>
              <a:t>過去式</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現在式</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未來式</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國家重點發展政策</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前瞻計畫經費</a:t>
            </a:r>
            <a:endParaRPr lang="en-US" altLang="zh-TW" sz="4400" dirty="0" smtClean="0">
              <a:latin typeface="標楷體" pitchFamily="65" charset="-120"/>
              <a:ea typeface="標楷體"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3256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工程履約常見錯誤態</a:t>
            </a:r>
            <a:r>
              <a:rPr lang="zh-TW" altLang="en-US" dirty="0">
                <a:latin typeface="標楷體" pitchFamily="65" charset="-120"/>
                <a:ea typeface="標楷體" pitchFamily="65" charset="-120"/>
              </a:rPr>
              <a:t>樣</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72173147"/>
              </p:ext>
            </p:extLst>
          </p:nvPr>
        </p:nvGraphicFramePr>
        <p:xfrm>
          <a:off x="467544" y="1412776"/>
          <a:ext cx="8352928" cy="4499808"/>
        </p:xfrm>
        <a:graphic>
          <a:graphicData uri="http://schemas.openxmlformats.org/drawingml/2006/table">
            <a:tbl>
              <a:tblPr/>
              <a:tblGrid>
                <a:gridCol w="429683">
                  <a:extLst>
                    <a:ext uri="{9D8B030D-6E8A-4147-A177-3AD203B41FA5}">
                      <a16:colId xmlns:a16="http://schemas.microsoft.com/office/drawing/2014/main" val="20000"/>
                    </a:ext>
                  </a:extLst>
                </a:gridCol>
                <a:gridCol w="240245">
                  <a:extLst>
                    <a:ext uri="{9D8B030D-6E8A-4147-A177-3AD203B41FA5}">
                      <a16:colId xmlns:a16="http://schemas.microsoft.com/office/drawing/2014/main" val="20001"/>
                    </a:ext>
                  </a:extLst>
                </a:gridCol>
                <a:gridCol w="631484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814316">
                <a:tc rowSpan="6">
                  <a:txBody>
                    <a:bodyPr/>
                    <a:lstStyle/>
                    <a:p>
                      <a:pPr algn="ctr" fontAlgn="auto"/>
                      <a:r>
                        <a:rPr lang="zh-TW" altLang="en-US" sz="2000" dirty="0" smtClean="0">
                          <a:effectLst/>
                          <a:latin typeface="標楷體" pitchFamily="65" charset="-120"/>
                          <a:ea typeface="標楷體" pitchFamily="65" charset="-120"/>
                        </a:rPr>
                        <a:t>履</a:t>
                      </a:r>
                      <a:endParaRPr lang="en-US" altLang="zh-TW" sz="2000" dirty="0" smtClean="0">
                        <a:effectLst/>
                        <a:latin typeface="標楷體" pitchFamily="65" charset="-120"/>
                        <a:ea typeface="標楷體" pitchFamily="65" charset="-120"/>
                      </a:endParaRPr>
                    </a:p>
                    <a:p>
                      <a:pPr algn="ctr" fontAlgn="auto"/>
                      <a:r>
                        <a:rPr lang="zh-TW" altLang="en-US" sz="2000" dirty="0" smtClean="0">
                          <a:effectLst/>
                          <a:latin typeface="標楷體" pitchFamily="65" charset="-120"/>
                          <a:ea typeface="標楷體" pitchFamily="65" charset="-120"/>
                        </a:rPr>
                        <a:t>約</a:t>
                      </a:r>
                      <a:endParaRPr lang="en-US" altLang="zh-TW" sz="2000" dirty="0" smtClean="0">
                        <a:effectLst/>
                        <a:latin typeface="標楷體" pitchFamily="65" charset="-120"/>
                        <a:ea typeface="標楷體" pitchFamily="65" charset="-120"/>
                      </a:endParaRPr>
                    </a:p>
                    <a:p>
                      <a:pPr algn="ctr" fontAlgn="auto"/>
                      <a:r>
                        <a:rPr lang="zh-TW" altLang="en-US" sz="2000" dirty="0" smtClean="0">
                          <a:effectLst/>
                          <a:latin typeface="標楷體" pitchFamily="65" charset="-120"/>
                          <a:ea typeface="標楷體" pitchFamily="65" charset="-120"/>
                        </a:rPr>
                        <a:t>程</a:t>
                      </a:r>
                      <a:endParaRPr lang="en-US" altLang="zh-TW" sz="2000" dirty="0" smtClean="0">
                        <a:effectLst/>
                        <a:latin typeface="標楷體" pitchFamily="65" charset="-120"/>
                        <a:ea typeface="標楷體" pitchFamily="65" charset="-120"/>
                      </a:endParaRPr>
                    </a:p>
                    <a:p>
                      <a:pPr algn="ctr" fontAlgn="auto"/>
                      <a:r>
                        <a:rPr lang="zh-TW" altLang="en-US" sz="2000" dirty="0" smtClean="0">
                          <a:effectLst/>
                          <a:latin typeface="標楷體" pitchFamily="65" charset="-120"/>
                          <a:ea typeface="標楷體" pitchFamily="65" charset="-120"/>
                        </a:rPr>
                        <a:t>序</a:t>
                      </a:r>
                      <a:endParaRPr lang="zh-TW" altLang="en-US" sz="2000" dirty="0">
                        <a:effectLst/>
                        <a:latin typeface="標楷體" pitchFamily="65" charset="-120"/>
                        <a:ea typeface="標楷體" pitchFamily="65" charset="-12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algn="ctr" fontAlgn="auto"/>
                      <a:r>
                        <a:rPr lang="en-US" altLang="zh-TW" sz="1800" dirty="0" smtClean="0">
                          <a:effectLst/>
                        </a:rPr>
                        <a:t>7</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solidFill>
                            <a:srgbClr val="FF0000"/>
                          </a:solidFill>
                          <a:effectLst/>
                          <a:latin typeface="標楷體" pitchFamily="65" charset="-120"/>
                          <a:ea typeface="標楷體" pitchFamily="65" charset="-120"/>
                        </a:rPr>
                        <a:t>刁難廠商使用同等品。</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採購法第二十六條、第八十八條，施行細則第二十五條，採購契約要項第二十一點，工程會九十年十一月九日工程企字第</a:t>
                      </a:r>
                      <a:r>
                        <a:rPr lang="en-US" altLang="zh-TW" sz="1100" dirty="0">
                          <a:effectLst/>
                          <a:latin typeface="標楷體" pitchFamily="65" charset="-120"/>
                          <a:ea typeface="標楷體" pitchFamily="65" charset="-120"/>
                        </a:rPr>
                        <a:t>90043793</a:t>
                      </a:r>
                      <a:r>
                        <a:rPr lang="zh-TW" altLang="en-US" sz="1100" dirty="0">
                          <a:effectLst/>
                          <a:latin typeface="標楷體" pitchFamily="65" charset="-120"/>
                          <a:ea typeface="標楷體" pitchFamily="65" charset="-120"/>
                        </a:rPr>
                        <a:t>號令。</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0"/>
                  </a:ext>
                </a:extLst>
              </a:tr>
              <a:tr h="570021">
                <a:tc vMerge="1">
                  <a:txBody>
                    <a:bodyPr/>
                    <a:lstStyle/>
                    <a:p>
                      <a:endParaRPr lang="zh-TW" altLang="en-US"/>
                    </a:p>
                  </a:txBody>
                  <a:tcPr/>
                </a:tc>
                <a:tc>
                  <a:txBody>
                    <a:bodyPr/>
                    <a:lstStyle/>
                    <a:p>
                      <a:pPr algn="ctr" fontAlgn="auto"/>
                      <a:r>
                        <a:rPr lang="en-US" altLang="zh-TW" sz="1800" dirty="0" smtClean="0">
                          <a:effectLst/>
                        </a:rPr>
                        <a:t>8</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effectLst/>
                          <a:latin typeface="標楷體" pitchFamily="65" charset="-120"/>
                          <a:ea typeface="標楷體" pitchFamily="65" charset="-120"/>
                        </a:rPr>
                        <a:t>未規定主要部分卻刁難廠商分包。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採購法第六十五條、第六十七條，施行細則第八十七條。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1"/>
                  </a:ext>
                </a:extLst>
              </a:tr>
              <a:tr h="950035">
                <a:tc vMerge="1">
                  <a:txBody>
                    <a:bodyPr/>
                    <a:lstStyle/>
                    <a:p>
                      <a:endParaRPr lang="zh-TW" altLang="en-US"/>
                    </a:p>
                  </a:txBody>
                  <a:tcPr/>
                </a:tc>
                <a:tc>
                  <a:txBody>
                    <a:bodyPr/>
                    <a:lstStyle/>
                    <a:p>
                      <a:pPr algn="ctr" fontAlgn="auto"/>
                      <a:r>
                        <a:rPr lang="en-US" altLang="zh-TW" sz="1800" dirty="0" smtClean="0">
                          <a:effectLst/>
                        </a:rPr>
                        <a:t>9</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solidFill>
                            <a:srgbClr val="FF0000"/>
                          </a:solidFill>
                          <a:effectLst/>
                          <a:latin typeface="標楷體" pitchFamily="65" charset="-120"/>
                          <a:ea typeface="標楷體" pitchFamily="65" charset="-120"/>
                        </a:rPr>
                        <a:t>任意允許廠商辦理契約變更。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採購法第六條、採購契約要項第二十一點，工程會九十一年三月二十九日工程企字第</a:t>
                      </a:r>
                      <a:r>
                        <a:rPr lang="en-US" altLang="zh-TW" sz="1100" dirty="0">
                          <a:effectLst/>
                          <a:latin typeface="標楷體" pitchFamily="65" charset="-120"/>
                          <a:ea typeface="標楷體" pitchFamily="65" charset="-120"/>
                        </a:rPr>
                        <a:t>91012359</a:t>
                      </a:r>
                      <a:r>
                        <a:rPr lang="zh-TW" altLang="en-US" sz="1100" dirty="0">
                          <a:effectLst/>
                          <a:latin typeface="標楷體" pitchFamily="65" charset="-120"/>
                          <a:ea typeface="標楷體" pitchFamily="65" charset="-120"/>
                        </a:rPr>
                        <a:t>號令。</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2"/>
                  </a:ext>
                </a:extLst>
              </a:tr>
              <a:tr h="398051">
                <a:tc vMerge="1">
                  <a:txBody>
                    <a:bodyPr/>
                    <a:lstStyle/>
                    <a:p>
                      <a:endParaRPr lang="zh-TW" altLang="en-US"/>
                    </a:p>
                  </a:txBody>
                  <a:tcPr/>
                </a:tc>
                <a:tc>
                  <a:txBody>
                    <a:bodyPr/>
                    <a:lstStyle/>
                    <a:p>
                      <a:pPr algn="ctr" fontAlgn="auto"/>
                      <a:r>
                        <a:rPr lang="en-US" altLang="zh-TW" sz="1800" dirty="0" smtClean="0">
                          <a:effectLst/>
                        </a:rPr>
                        <a:t>10</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effectLst/>
                          <a:latin typeface="標楷體" pitchFamily="65" charset="-120"/>
                          <a:ea typeface="標楷體" pitchFamily="65" charset="-120"/>
                        </a:rPr>
                        <a:t>全部不發還保證金之情形過當。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押保辦法第二十條。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3"/>
                  </a:ext>
                </a:extLst>
              </a:tr>
              <a:tr h="570021">
                <a:tc vMerge="1">
                  <a:txBody>
                    <a:bodyPr/>
                    <a:lstStyle/>
                    <a:p>
                      <a:endParaRPr lang="zh-TW" altLang="en-US"/>
                    </a:p>
                  </a:txBody>
                  <a:tcPr/>
                </a:tc>
                <a:tc>
                  <a:txBody>
                    <a:bodyPr/>
                    <a:lstStyle/>
                    <a:p>
                      <a:pPr algn="ctr" fontAlgn="auto"/>
                      <a:r>
                        <a:rPr lang="en-US" altLang="zh-TW" sz="1800" dirty="0" smtClean="0">
                          <a:effectLst/>
                        </a:rPr>
                        <a:t>11</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effectLst/>
                          <a:latin typeface="標楷體" pitchFamily="65" charset="-120"/>
                          <a:ea typeface="標楷體" pitchFamily="65" charset="-120"/>
                        </a:rPr>
                        <a:t>補助或委託機關未盡到監督法人或團體依採購法辦理之責任。</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採購法第四條、第五條，施行細則第二條至第四條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4"/>
                  </a:ext>
                </a:extLst>
              </a:tr>
              <a:tr h="760028">
                <a:tc vMerge="1">
                  <a:txBody>
                    <a:bodyPr/>
                    <a:lstStyle/>
                    <a:p>
                      <a:endParaRPr lang="zh-TW" altLang="en-US"/>
                    </a:p>
                  </a:txBody>
                  <a:tcPr/>
                </a:tc>
                <a:tc>
                  <a:txBody>
                    <a:bodyPr/>
                    <a:lstStyle/>
                    <a:p>
                      <a:pPr algn="ctr" fontAlgn="auto"/>
                      <a:r>
                        <a:rPr lang="en-US" altLang="zh-TW" sz="1800" dirty="0" smtClean="0">
                          <a:effectLst/>
                        </a:rPr>
                        <a:t>12</a:t>
                      </a:r>
                      <a:endParaRPr lang="zh-TW" altLang="en-US" sz="18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800" dirty="0">
                          <a:solidFill>
                            <a:srgbClr val="FF0000"/>
                          </a:solidFill>
                          <a:effectLst/>
                          <a:latin typeface="標楷體" pitchFamily="65" charset="-120"/>
                          <a:ea typeface="標楷體" pitchFamily="65" charset="-120"/>
                        </a:rPr>
                        <a:t>未依規定期限驗收或付款。</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tc>
                  <a:txBody>
                    <a:bodyPr/>
                    <a:lstStyle/>
                    <a:p>
                      <a:pPr fontAlgn="auto"/>
                      <a:r>
                        <a:rPr lang="zh-TW" altLang="en-US" sz="1100" dirty="0">
                          <a:effectLst/>
                          <a:latin typeface="標楷體" pitchFamily="65" charset="-120"/>
                          <a:ea typeface="標楷體" pitchFamily="65" charset="-120"/>
                        </a:rPr>
                        <a:t>採購法第六條、第七十一條第一項、第七十三條之一，施行細則第九十二條至第九十五條。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6F6"/>
                    </a:solidFill>
                  </a:tcPr>
                </a:tc>
                <a:extLst>
                  <a:ext uri="{0D108BD9-81ED-4DB2-BD59-A6C34878D82A}">
                    <a16:rowId xmlns:a16="http://schemas.microsoft.com/office/drawing/2014/main" val="10005"/>
                  </a:ext>
                </a:extLst>
              </a:tr>
            </a:tbl>
          </a:graphicData>
        </a:graphic>
      </p:graphicFrame>
      <p:sp>
        <p:nvSpPr>
          <p:cNvPr id="3" name="文字方塊 2"/>
          <p:cNvSpPr txBox="1"/>
          <p:nvPr/>
        </p:nvSpPr>
        <p:spPr>
          <a:xfrm>
            <a:off x="1043608" y="6237312"/>
            <a:ext cx="36004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資料來源：工程會</a:t>
            </a:r>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年統計資料</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62885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履約爭議</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5069160"/>
          </a:xfrm>
        </p:spPr>
        <p:txBody>
          <a:bodyPr>
            <a:normAutofit lnSpcReduction="10000"/>
          </a:bodyPr>
          <a:lstStyle/>
          <a:p>
            <a:r>
              <a:rPr lang="zh-TW" altLang="en-US" b="1" dirty="0" smtClean="0">
                <a:solidFill>
                  <a:srgbClr val="FF0000"/>
                </a:solidFill>
                <a:latin typeface="標楷體" pitchFamily="65" charset="-120"/>
                <a:ea typeface="標楷體" pitchFamily="65" charset="-120"/>
              </a:rPr>
              <a:t>設計監造</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hlinkClick r:id="rId2" action="ppaction://hlinkfile"/>
              </a:rPr>
              <a:t>依公共</a:t>
            </a:r>
            <a:r>
              <a:rPr lang="zh-TW" altLang="en-US" dirty="0">
                <a:latin typeface="標楷體" pitchFamily="65" charset="-120"/>
                <a:ea typeface="標楷體" pitchFamily="65" charset="-120"/>
                <a:hlinkClick r:id="rId2" action="ppaction://hlinkfile"/>
              </a:rPr>
              <a:t>工程技術服務契</a:t>
            </a:r>
            <a:r>
              <a:rPr lang="zh-TW" altLang="en-US" dirty="0" smtClean="0">
                <a:latin typeface="標楷體" pitchFamily="65" charset="-120"/>
                <a:ea typeface="標楷體" pitchFamily="65" charset="-120"/>
                <a:hlinkClick r:id="rId2" action="ppaction://hlinkfile"/>
              </a:rPr>
              <a:t>約處理</a:t>
            </a:r>
            <a:endParaRPr lang="en-US" altLang="zh-TW" dirty="0" smtClean="0">
              <a:latin typeface="標楷體" pitchFamily="65" charset="-120"/>
              <a:ea typeface="標楷體" pitchFamily="65" charset="-120"/>
            </a:endParaRPr>
          </a:p>
          <a:p>
            <a:pPr marL="0" indent="0">
              <a:spcBef>
                <a:spcPts val="3000"/>
              </a:spcBef>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b="1" dirty="0" smtClean="0">
                <a:solidFill>
                  <a:srgbClr val="0070C0"/>
                </a:solidFill>
                <a:latin typeface="標楷體" pitchFamily="65" charset="-120"/>
                <a:ea typeface="標楷體" pitchFamily="65" charset="-120"/>
              </a:rPr>
              <a:t>延誤</a:t>
            </a:r>
            <a:r>
              <a:rPr lang="zh-TW" altLang="en-US" b="1" dirty="0">
                <a:solidFill>
                  <a:srgbClr val="0070C0"/>
                </a:solidFill>
                <a:latin typeface="標楷體" pitchFamily="65" charset="-120"/>
                <a:ea typeface="標楷體" pitchFamily="65" charset="-120"/>
              </a:rPr>
              <a:t>履約期限</a:t>
            </a:r>
            <a:r>
              <a:rPr lang="zh-TW" altLang="en-US" dirty="0">
                <a:latin typeface="標楷體" pitchFamily="65" charset="-120"/>
                <a:ea typeface="標楷體" pitchFamily="65" charset="-120"/>
              </a:rPr>
              <a:t>情節</a:t>
            </a:r>
            <a:r>
              <a:rPr lang="zh-TW" altLang="en-US" dirty="0" smtClean="0">
                <a:latin typeface="標楷體" pitchFamily="65" charset="-120"/>
                <a:ea typeface="標楷體" pitchFamily="65" charset="-120"/>
              </a:rPr>
              <a:t>重大</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2.</a:t>
            </a:r>
            <a:r>
              <a:rPr lang="zh-TW" altLang="en-US" b="1" dirty="0" smtClean="0">
                <a:solidFill>
                  <a:srgbClr val="FF0000"/>
                </a:solidFill>
                <a:latin typeface="標楷體" pitchFamily="65" charset="-120"/>
                <a:ea typeface="標楷體" pitchFamily="65" charset="-120"/>
              </a:rPr>
              <a:t>設計疏失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含設計錯誤、漏項設計、</a:t>
            </a:r>
            <a:r>
              <a:rPr lang="zh-TW" altLang="en-US" b="1" dirty="0" smtClean="0">
                <a:solidFill>
                  <a:srgbClr val="FF0000"/>
                </a:solidFill>
                <a:latin typeface="標楷體" pitchFamily="65" charset="-120"/>
                <a:ea typeface="標楷體" pitchFamily="65" charset="-120"/>
              </a:rPr>
              <a:t>數量計算錯誤</a:t>
            </a:r>
            <a:r>
              <a:rPr lang="en-US" altLang="zh-TW" dirty="0" smtClean="0">
                <a:latin typeface="標楷體" pitchFamily="65" charset="-120"/>
                <a:ea typeface="標楷體" pitchFamily="65" charset="-120"/>
              </a:rPr>
              <a:t>…)</a:t>
            </a:r>
          </a:p>
          <a:p>
            <a:pPr marL="0" indent="0">
              <a:spcBef>
                <a:spcPts val="3000"/>
              </a:spcBef>
              <a:buNone/>
            </a:pPr>
            <a:r>
              <a:rPr lang="en-US" altLang="zh-TW" dirty="0" smtClean="0">
                <a:latin typeface="標楷體" pitchFamily="65" charset="-120"/>
                <a:ea typeface="標楷體" pitchFamily="65" charset="-120"/>
              </a:rPr>
              <a:t>  3.</a:t>
            </a:r>
            <a:r>
              <a:rPr lang="zh-TW" altLang="en-US" b="1" dirty="0" smtClean="0">
                <a:latin typeface="標楷體" pitchFamily="65" charset="-120"/>
                <a:ea typeface="標楷體" pitchFamily="65" charset="-120"/>
              </a:rPr>
              <a:t>規格綁標</a:t>
            </a:r>
            <a:endParaRPr lang="en-US" altLang="zh-TW" b="1"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4.</a:t>
            </a:r>
            <a:r>
              <a:rPr lang="zh-TW" altLang="en-US" dirty="0" smtClean="0">
                <a:latin typeface="標楷體" pitchFamily="65" charset="-120"/>
                <a:ea typeface="標楷體" pitchFamily="65" charset="-120"/>
              </a:rPr>
              <a:t>罰款</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逾期或其它造成甲方嚴重損失</a:t>
            </a:r>
            <a:r>
              <a:rPr lang="en-US" altLang="zh-TW" dirty="0" smtClean="0">
                <a:latin typeface="標楷體" pitchFamily="65" charset="-120"/>
                <a:ea typeface="標楷體" pitchFamily="65" charset="-120"/>
              </a:rPr>
              <a:t>…)</a:t>
            </a:r>
          </a:p>
          <a:p>
            <a:pPr marL="0" indent="0">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474552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履約爭議</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5141168"/>
          </a:xfrm>
        </p:spPr>
        <p:txBody>
          <a:bodyPr>
            <a:normAutofit/>
          </a:bodyPr>
          <a:lstStyle/>
          <a:p>
            <a:r>
              <a:rPr lang="zh-TW" altLang="en-US" b="1" dirty="0" smtClean="0">
                <a:solidFill>
                  <a:srgbClr val="FF0000"/>
                </a:solidFill>
                <a:latin typeface="標楷體" pitchFamily="65" charset="-120"/>
                <a:ea typeface="標楷體" pitchFamily="65" charset="-120"/>
              </a:rPr>
              <a:t>設計監造</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hlinkClick r:id="rId2" action="ppaction://hlinkfile"/>
              </a:rPr>
              <a:t>依公共</a:t>
            </a:r>
            <a:r>
              <a:rPr lang="zh-TW" altLang="en-US" dirty="0">
                <a:latin typeface="標楷體" pitchFamily="65" charset="-120"/>
                <a:ea typeface="標楷體" pitchFamily="65" charset="-120"/>
                <a:hlinkClick r:id="rId2" action="ppaction://hlinkfile"/>
              </a:rPr>
              <a:t>工程技術服務契</a:t>
            </a:r>
            <a:r>
              <a:rPr lang="zh-TW" altLang="en-US" dirty="0" smtClean="0">
                <a:latin typeface="標楷體" pitchFamily="65" charset="-120"/>
                <a:ea typeface="標楷體" pitchFamily="65" charset="-120"/>
                <a:hlinkClick r:id="rId2" action="ppaction://hlinkfile"/>
              </a:rPr>
              <a:t>約處理</a:t>
            </a:r>
            <a:endParaRPr lang="en-US" altLang="zh-TW" dirty="0" smtClean="0">
              <a:latin typeface="標楷體" pitchFamily="65" charset="-120"/>
              <a:ea typeface="標楷體" pitchFamily="65" charset="-120"/>
            </a:endParaRPr>
          </a:p>
          <a:p>
            <a:pPr marL="0" indent="0">
              <a:spcBef>
                <a:spcPts val="3000"/>
              </a:spcBef>
              <a:buNone/>
            </a:pPr>
            <a:r>
              <a:rPr lang="en-US" altLang="zh-TW" dirty="0" smtClean="0">
                <a:latin typeface="標楷體" pitchFamily="65" charset="-120"/>
                <a:ea typeface="標楷體" pitchFamily="65" charset="-120"/>
              </a:rPr>
              <a:t>  5.</a:t>
            </a:r>
            <a:r>
              <a:rPr lang="zh-TW" altLang="en-US" dirty="0" smtClean="0">
                <a:latin typeface="標楷體" pitchFamily="65" charset="-120"/>
                <a:ea typeface="標楷體" pitchFamily="65" charset="-120"/>
              </a:rPr>
              <a:t>服務費用</a:t>
            </a:r>
            <a:r>
              <a:rPr lang="en-US" altLang="zh-TW" sz="2600" dirty="0" smtClean="0">
                <a:latin typeface="標楷體" pitchFamily="65" charset="-120"/>
                <a:ea typeface="標楷體" pitchFamily="65" charset="-120"/>
              </a:rPr>
              <a:t>(</a:t>
            </a:r>
            <a:r>
              <a:rPr lang="zh-TW" altLang="en-US" sz="2600" dirty="0" smtClean="0">
                <a:solidFill>
                  <a:srgbClr val="FF0000"/>
                </a:solidFill>
                <a:latin typeface="標楷體" pitchFamily="65" charset="-120"/>
                <a:ea typeface="標楷體" pitchFamily="65" charset="-120"/>
              </a:rPr>
              <a:t>工程展延服務費計算</a:t>
            </a:r>
            <a:r>
              <a:rPr lang="en-US" altLang="zh-TW" sz="2600"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a:spcBef>
                <a:spcPts val="3000"/>
              </a:spcBef>
              <a:buNone/>
            </a:pPr>
            <a:r>
              <a:rPr lang="en-US" altLang="zh-TW" b="1" dirty="0" smtClean="0">
                <a:solidFill>
                  <a:srgbClr val="FF0000"/>
                </a:solidFill>
                <a:latin typeface="標楷體" pitchFamily="65" charset="-120"/>
                <a:ea typeface="標楷體" pitchFamily="65" charset="-120"/>
              </a:rPr>
              <a:t>  6.</a:t>
            </a:r>
            <a:r>
              <a:rPr lang="zh-TW" altLang="en-US" b="1" dirty="0" smtClean="0">
                <a:solidFill>
                  <a:srgbClr val="FF0000"/>
                </a:solidFill>
                <a:latin typeface="標楷體" pitchFamily="65" charset="-120"/>
                <a:ea typeface="標楷體" pitchFamily="65" charset="-120"/>
              </a:rPr>
              <a:t>變更設計之咎責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有些建築師會利用特殊手段逃避咎責</a:t>
            </a:r>
            <a:r>
              <a:rPr lang="en-US" altLang="zh-TW" sz="1800" dirty="0" smtClean="0">
                <a:latin typeface="標楷體" pitchFamily="65" charset="-120"/>
                <a:ea typeface="標楷體" pitchFamily="65" charset="-120"/>
              </a:rPr>
              <a:t>)</a:t>
            </a:r>
            <a:endParaRPr lang="en-US" altLang="zh-TW" sz="1800" b="1" dirty="0" smtClean="0">
              <a:solidFill>
                <a:srgbClr val="FF0000"/>
              </a:solidFill>
              <a:latin typeface="標楷體" pitchFamily="65" charset="-120"/>
              <a:ea typeface="標楷體" pitchFamily="65" charset="-120"/>
            </a:endParaRPr>
          </a:p>
          <a:p>
            <a:pPr marL="0" indent="0">
              <a:spcBef>
                <a:spcPts val="3000"/>
              </a:spcBef>
              <a:buNone/>
            </a:pPr>
            <a:r>
              <a:rPr lang="en-US" altLang="zh-TW" dirty="0" smtClean="0">
                <a:latin typeface="標楷體" pitchFamily="65" charset="-120"/>
                <a:ea typeface="標楷體" pitchFamily="65" charset="-120"/>
              </a:rPr>
              <a:t>  7.</a:t>
            </a:r>
            <a:r>
              <a:rPr lang="zh-TW" altLang="en-US" dirty="0" smtClean="0">
                <a:latin typeface="標楷體" pitchFamily="65" charset="-120"/>
                <a:ea typeface="標楷體" pitchFamily="65" charset="-120"/>
              </a:rPr>
              <a:t>歸責廠商之解除或終止契約</a:t>
            </a:r>
            <a:endParaRPr lang="en-US" altLang="zh-TW" dirty="0" smtClean="0">
              <a:latin typeface="標楷體" pitchFamily="65" charset="-120"/>
              <a:ea typeface="標楷體" pitchFamily="65" charset="-120"/>
            </a:endParaRPr>
          </a:p>
          <a:p>
            <a:pPr marL="0" indent="0">
              <a:spcBef>
                <a:spcPts val="3000"/>
              </a:spcBef>
              <a:buNone/>
            </a:pPr>
            <a:r>
              <a:rPr lang="en-US" altLang="zh-TW" dirty="0" smtClean="0">
                <a:latin typeface="標楷體" pitchFamily="65" charset="-120"/>
                <a:ea typeface="標楷體" pitchFamily="65" charset="-120"/>
              </a:rPr>
              <a:t>  8.</a:t>
            </a:r>
            <a:r>
              <a:rPr lang="zh-TW" altLang="en-US" b="1" dirty="0" smtClean="0">
                <a:solidFill>
                  <a:srgbClr val="0070C0"/>
                </a:solidFill>
                <a:latin typeface="標楷體" pitchFamily="65" charset="-120"/>
                <a:ea typeface="標楷體" pitchFamily="65" charset="-120"/>
              </a:rPr>
              <a:t>派駐監造人員之專業能力不足</a:t>
            </a:r>
            <a:endParaRPr lang="en-US" altLang="zh-TW" b="1" dirty="0" smtClean="0">
              <a:solidFill>
                <a:srgbClr val="0070C0"/>
              </a:solidFill>
              <a:latin typeface="標楷體" pitchFamily="65" charset="-120"/>
              <a:ea typeface="標楷體" pitchFamily="65" charset="-120"/>
            </a:endParaRPr>
          </a:p>
          <a:p>
            <a:pPr marL="0" indent="0">
              <a:spcBef>
                <a:spcPts val="3000"/>
              </a:spcBef>
              <a:buNone/>
            </a:pPr>
            <a:r>
              <a:rPr lang="en-US" altLang="zh-TW" b="1" dirty="0">
                <a:solidFill>
                  <a:srgbClr val="0070C0"/>
                </a:solidFill>
                <a:latin typeface="標楷體" pitchFamily="65" charset="-120"/>
                <a:ea typeface="標楷體" pitchFamily="65" charset="-120"/>
              </a:rPr>
              <a:t> </a:t>
            </a:r>
            <a:r>
              <a:rPr lang="en-US" altLang="zh-TW" b="1" dirty="0" smtClean="0">
                <a:solidFill>
                  <a:srgbClr val="0070C0"/>
                </a:solidFill>
                <a:latin typeface="標楷體" pitchFamily="65" charset="-120"/>
                <a:ea typeface="標楷體" pitchFamily="65" charset="-120"/>
              </a:rPr>
              <a:t> </a:t>
            </a:r>
            <a:r>
              <a:rPr lang="en-US" altLang="zh-TW" dirty="0" smtClean="0">
                <a:latin typeface="標楷體" pitchFamily="65" charset="-120"/>
                <a:ea typeface="標楷體" pitchFamily="65" charset="-120"/>
              </a:rPr>
              <a:t>9.…… </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300259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履約爭議</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5141168"/>
          </a:xfrm>
        </p:spPr>
        <p:txBody>
          <a:bodyPr>
            <a:normAutofit fontScale="92500"/>
          </a:bodyPr>
          <a:lstStyle/>
          <a:p>
            <a:r>
              <a:rPr lang="zh-TW" altLang="en-US" sz="3500" b="1" dirty="0" smtClean="0">
                <a:solidFill>
                  <a:srgbClr val="FF0000"/>
                </a:solidFill>
                <a:latin typeface="標楷體" pitchFamily="65" charset="-120"/>
                <a:ea typeface="標楷體" pitchFamily="65" charset="-120"/>
              </a:rPr>
              <a:t>施工承商</a:t>
            </a:r>
            <a:endParaRPr lang="en-US" altLang="zh-TW" sz="3500" b="1" dirty="0" smtClean="0">
              <a:solidFill>
                <a:srgbClr val="FF0000"/>
              </a:solidFill>
              <a:latin typeface="標楷體" pitchFamily="65" charset="-120"/>
              <a:ea typeface="標楷體" pitchFamily="65" charset="-120"/>
            </a:endParaRPr>
          </a:p>
          <a:p>
            <a:pPr marL="0" indent="0">
              <a:spcBef>
                <a:spcPts val="1200"/>
              </a:spcBef>
              <a:buNone/>
            </a:pPr>
            <a:r>
              <a:rPr lang="en-US" altLang="zh-TW" sz="3500" dirty="0" smtClean="0">
                <a:latin typeface="標楷體" pitchFamily="65" charset="-120"/>
                <a:ea typeface="標楷體" pitchFamily="65" charset="-120"/>
              </a:rPr>
              <a:t>  1.</a:t>
            </a:r>
            <a:r>
              <a:rPr lang="zh-TW" altLang="en-US" sz="3500" b="1" dirty="0" smtClean="0">
                <a:solidFill>
                  <a:srgbClr val="0070C0"/>
                </a:solidFill>
                <a:latin typeface="標楷體" pitchFamily="65" charset="-120"/>
                <a:ea typeface="標楷體" pitchFamily="65" charset="-120"/>
              </a:rPr>
              <a:t>計畫書或工材料</a:t>
            </a:r>
            <a:r>
              <a:rPr lang="zh-TW" altLang="en-US" sz="3500" b="1" dirty="0">
                <a:solidFill>
                  <a:srgbClr val="0070C0"/>
                </a:solidFill>
                <a:latin typeface="標楷體" pitchFamily="65" charset="-120"/>
                <a:ea typeface="標楷體" pitchFamily="65" charset="-120"/>
              </a:rPr>
              <a:t>未檢驗</a:t>
            </a:r>
            <a:r>
              <a:rPr lang="zh-TW" altLang="en-US" sz="3500" b="1" dirty="0" smtClean="0">
                <a:solidFill>
                  <a:srgbClr val="0070C0"/>
                </a:solidFill>
                <a:latin typeface="標楷體" pitchFamily="65" charset="-120"/>
                <a:ea typeface="標楷體" pitchFamily="65" charset="-120"/>
              </a:rPr>
              <a:t>、未</a:t>
            </a:r>
            <a:r>
              <a:rPr lang="zh-TW" altLang="en-US" sz="3500" b="1" dirty="0">
                <a:solidFill>
                  <a:srgbClr val="0070C0"/>
                </a:solidFill>
                <a:latin typeface="標楷體" pitchFamily="65" charset="-120"/>
                <a:ea typeface="標楷體" pitchFamily="65" charset="-120"/>
              </a:rPr>
              <a:t>送審通過</a:t>
            </a:r>
            <a:r>
              <a:rPr lang="zh-TW" altLang="en-US" sz="3500" b="1" dirty="0" smtClean="0">
                <a:solidFill>
                  <a:srgbClr val="0070C0"/>
                </a:solidFill>
                <a:latin typeface="標楷體" pitchFamily="65" charset="-120"/>
                <a:ea typeface="標楷體" pitchFamily="65" charset="-120"/>
              </a:rPr>
              <a:t>即</a:t>
            </a:r>
            <a:endParaRPr lang="en-US" altLang="zh-TW" sz="3500" b="1" dirty="0" smtClean="0">
              <a:solidFill>
                <a:srgbClr val="0070C0"/>
              </a:solidFill>
              <a:latin typeface="標楷體" pitchFamily="65" charset="-120"/>
              <a:ea typeface="標楷體" pitchFamily="65" charset="-120"/>
            </a:endParaRPr>
          </a:p>
          <a:p>
            <a:pPr marL="0" indent="0">
              <a:spcBef>
                <a:spcPts val="1200"/>
              </a:spcBef>
              <a:buNone/>
            </a:pPr>
            <a:r>
              <a:rPr lang="en-US" altLang="zh-TW" sz="3500" b="1" dirty="0">
                <a:solidFill>
                  <a:srgbClr val="0070C0"/>
                </a:solidFill>
                <a:latin typeface="標楷體" pitchFamily="65" charset="-120"/>
                <a:ea typeface="標楷體" pitchFamily="65" charset="-120"/>
              </a:rPr>
              <a:t> </a:t>
            </a:r>
            <a:r>
              <a:rPr lang="en-US" altLang="zh-TW" sz="3500" b="1" dirty="0" smtClean="0">
                <a:solidFill>
                  <a:srgbClr val="0070C0"/>
                </a:solidFill>
                <a:latin typeface="標楷體" pitchFamily="65" charset="-120"/>
                <a:ea typeface="標楷體" pitchFamily="65" charset="-120"/>
              </a:rPr>
              <a:t>   </a:t>
            </a:r>
            <a:r>
              <a:rPr lang="zh-TW" altLang="en-US" sz="3500" b="1" dirty="0" smtClean="0">
                <a:solidFill>
                  <a:srgbClr val="0070C0"/>
                </a:solidFill>
                <a:latin typeface="標楷體" pitchFamily="65" charset="-120"/>
                <a:ea typeface="標楷體" pitchFamily="65" charset="-120"/>
              </a:rPr>
              <a:t>施工</a:t>
            </a:r>
            <a:endParaRPr lang="en-US" altLang="zh-TW" sz="3500" b="1" dirty="0" smtClean="0">
              <a:solidFill>
                <a:srgbClr val="0070C0"/>
              </a:solidFill>
              <a:latin typeface="標楷體" pitchFamily="65" charset="-120"/>
              <a:ea typeface="標楷體" pitchFamily="65" charset="-120"/>
            </a:endParaRPr>
          </a:p>
          <a:p>
            <a:pPr marL="0" indent="0">
              <a:spcBef>
                <a:spcPts val="1200"/>
              </a:spcBef>
              <a:buNone/>
            </a:pPr>
            <a:r>
              <a:rPr lang="en-US" altLang="zh-TW" sz="3500" dirty="0">
                <a:latin typeface="標楷體" pitchFamily="65" charset="-120"/>
                <a:ea typeface="標楷體" pitchFamily="65" charset="-120"/>
              </a:rPr>
              <a:t> </a:t>
            </a:r>
            <a:r>
              <a:rPr lang="en-US" altLang="zh-TW" sz="3500" dirty="0" smtClean="0">
                <a:latin typeface="標楷體" pitchFamily="65" charset="-120"/>
                <a:ea typeface="標楷體" pitchFamily="65" charset="-120"/>
              </a:rPr>
              <a:t> 2.</a:t>
            </a:r>
            <a:r>
              <a:rPr lang="zh-TW" altLang="en-US" sz="3500" dirty="0">
                <a:latin typeface="標楷體" pitchFamily="65" charset="-120"/>
                <a:ea typeface="標楷體" pitchFamily="65" charset="-120"/>
              </a:rPr>
              <a:t>保險契約偽造變</a:t>
            </a:r>
            <a:r>
              <a:rPr lang="zh-TW" altLang="en-US" sz="3500" dirty="0" smtClean="0">
                <a:latin typeface="標楷體" pitchFamily="65" charset="-120"/>
                <a:ea typeface="標楷體" pitchFamily="65" charset="-120"/>
              </a:rPr>
              <a:t>造、保險期間是否含蓋</a:t>
            </a:r>
            <a:endParaRPr lang="en-US" altLang="zh-TW" sz="3500" dirty="0" smtClean="0">
              <a:latin typeface="標楷體" pitchFamily="65" charset="-120"/>
              <a:ea typeface="標楷體" pitchFamily="65" charset="-120"/>
            </a:endParaRPr>
          </a:p>
          <a:p>
            <a:pPr marL="0" indent="0">
              <a:spcBef>
                <a:spcPts val="1200"/>
              </a:spcBef>
              <a:buNone/>
            </a:pPr>
            <a:r>
              <a:rPr lang="en-US" altLang="zh-TW" sz="3500" dirty="0">
                <a:latin typeface="標楷體" pitchFamily="65" charset="-120"/>
                <a:ea typeface="標楷體" pitchFamily="65" charset="-120"/>
              </a:rPr>
              <a:t> </a:t>
            </a:r>
            <a:r>
              <a:rPr lang="en-US" altLang="zh-TW" sz="3500" dirty="0" smtClean="0">
                <a:latin typeface="標楷體" pitchFamily="65" charset="-120"/>
                <a:ea typeface="標楷體" pitchFamily="65" charset="-120"/>
              </a:rPr>
              <a:t>   </a:t>
            </a:r>
            <a:r>
              <a:rPr lang="zh-TW" altLang="en-US" sz="3500" dirty="0" smtClean="0">
                <a:latin typeface="標楷體" pitchFamily="65" charset="-120"/>
                <a:ea typeface="標楷體" pitchFamily="65" charset="-120"/>
              </a:rPr>
              <a:t>工期展延</a:t>
            </a:r>
            <a:endParaRPr lang="en-US" altLang="zh-TW" sz="3500" dirty="0" smtClean="0">
              <a:latin typeface="標楷體" pitchFamily="65" charset="-120"/>
              <a:ea typeface="標楷體" pitchFamily="65" charset="-120"/>
            </a:endParaRPr>
          </a:p>
          <a:p>
            <a:pPr marL="0" indent="0">
              <a:spcBef>
                <a:spcPts val="1200"/>
              </a:spcBef>
              <a:buNone/>
            </a:pPr>
            <a:r>
              <a:rPr lang="en-US" altLang="zh-TW" sz="3500" dirty="0">
                <a:latin typeface="標楷體" pitchFamily="65" charset="-120"/>
                <a:ea typeface="標楷體" pitchFamily="65" charset="-120"/>
              </a:rPr>
              <a:t> </a:t>
            </a:r>
            <a:r>
              <a:rPr lang="en-US" altLang="zh-TW" sz="3500" dirty="0" smtClean="0">
                <a:latin typeface="標楷體" pitchFamily="65" charset="-120"/>
                <a:ea typeface="標楷體" pitchFamily="65" charset="-120"/>
              </a:rPr>
              <a:t> 3.</a:t>
            </a:r>
            <a:r>
              <a:rPr lang="zh-TW" altLang="en-US" sz="3500" dirty="0">
                <a:latin typeface="標楷體" pitchFamily="65" charset="-120"/>
                <a:ea typeface="標楷體" pitchFamily="65" charset="-120"/>
              </a:rPr>
              <a:t>違法僱用外籍勞工</a:t>
            </a:r>
            <a:endParaRPr lang="en-US" altLang="zh-TW" sz="3500" dirty="0" smtClean="0">
              <a:latin typeface="標楷體" pitchFamily="65" charset="-120"/>
              <a:ea typeface="標楷體" pitchFamily="65" charset="-120"/>
            </a:endParaRPr>
          </a:p>
          <a:p>
            <a:pPr marL="0" indent="0">
              <a:spcBef>
                <a:spcPts val="1200"/>
              </a:spcBef>
              <a:buNone/>
            </a:pPr>
            <a:r>
              <a:rPr lang="en-US" altLang="zh-TW" sz="3500" dirty="0">
                <a:latin typeface="標楷體" pitchFamily="65" charset="-120"/>
                <a:ea typeface="標楷體" pitchFamily="65" charset="-120"/>
              </a:rPr>
              <a:t> </a:t>
            </a:r>
            <a:r>
              <a:rPr lang="en-US" altLang="zh-TW" sz="3500" dirty="0" smtClean="0">
                <a:latin typeface="標楷體" pitchFamily="65" charset="-120"/>
                <a:ea typeface="標楷體" pitchFamily="65" charset="-120"/>
              </a:rPr>
              <a:t> 4.</a:t>
            </a:r>
            <a:r>
              <a:rPr lang="zh-TW" altLang="en-US" sz="3500" dirty="0" smtClean="0">
                <a:latin typeface="標楷體" pitchFamily="65" charset="-120"/>
                <a:ea typeface="標楷體" pitchFamily="65" charset="-120"/>
              </a:rPr>
              <a:t>工項或數量多做</a:t>
            </a:r>
            <a:r>
              <a:rPr lang="en-US" altLang="zh-TW" sz="3500" dirty="0" smtClean="0">
                <a:latin typeface="標楷體" pitchFamily="65" charset="-120"/>
                <a:ea typeface="標楷體" pitchFamily="65" charset="-120"/>
              </a:rPr>
              <a:t>(</a:t>
            </a:r>
            <a:r>
              <a:rPr lang="zh-TW" altLang="en-US" sz="3500" dirty="0" smtClean="0">
                <a:latin typeface="標楷體" pitchFamily="65" charset="-120"/>
                <a:ea typeface="標楷體" pitchFamily="65" charset="-120"/>
              </a:rPr>
              <a:t>廠商賠錢</a:t>
            </a:r>
            <a:r>
              <a:rPr lang="en-US" altLang="zh-TW" sz="3500" dirty="0" smtClean="0">
                <a:latin typeface="標楷體" pitchFamily="65" charset="-120"/>
                <a:ea typeface="標楷體" pitchFamily="65" charset="-120"/>
              </a:rPr>
              <a:t>)</a:t>
            </a:r>
            <a:r>
              <a:rPr lang="zh-TW" altLang="en-US" sz="3500" dirty="0" smtClean="0">
                <a:latin typeface="標楷體" pitchFamily="65" charset="-120"/>
                <a:ea typeface="標楷體" pitchFamily="65" charset="-120"/>
              </a:rPr>
              <a:t>之</a:t>
            </a:r>
            <a:r>
              <a:rPr lang="zh-TW" altLang="en-US" sz="3500" b="1" dirty="0" smtClean="0">
                <a:solidFill>
                  <a:srgbClr val="FF0000"/>
                </a:solidFill>
                <a:latin typeface="標楷體" pitchFamily="65" charset="-120"/>
                <a:ea typeface="標楷體" pitchFamily="65" charset="-120"/>
              </a:rPr>
              <a:t>計價爭議</a:t>
            </a:r>
            <a:endParaRPr lang="en-US" altLang="zh-TW" sz="3500" b="1" dirty="0" smtClean="0">
              <a:solidFill>
                <a:srgbClr val="FF0000"/>
              </a:solidFill>
              <a:latin typeface="標楷體" pitchFamily="65" charset="-120"/>
              <a:ea typeface="標楷體" pitchFamily="65" charset="-120"/>
            </a:endParaRPr>
          </a:p>
          <a:p>
            <a:pPr marL="0" indent="0">
              <a:spcBef>
                <a:spcPts val="1200"/>
              </a:spcBef>
              <a:buNone/>
            </a:pPr>
            <a:r>
              <a:rPr lang="en-US" altLang="zh-TW" sz="3500" b="1" dirty="0">
                <a:solidFill>
                  <a:srgbClr val="FF0000"/>
                </a:solidFill>
                <a:latin typeface="標楷體" pitchFamily="65" charset="-120"/>
                <a:ea typeface="標楷體" pitchFamily="65" charset="-120"/>
              </a:rPr>
              <a:t> </a:t>
            </a:r>
            <a:r>
              <a:rPr lang="en-US" altLang="zh-TW" sz="3500" b="1" dirty="0" smtClean="0">
                <a:solidFill>
                  <a:srgbClr val="FF0000"/>
                </a:solidFill>
                <a:latin typeface="標楷體" pitchFamily="65" charset="-120"/>
                <a:ea typeface="標楷體" pitchFamily="65" charset="-120"/>
              </a:rPr>
              <a:t>   (106</a:t>
            </a:r>
            <a:r>
              <a:rPr lang="zh-TW" altLang="en-US" sz="3500" b="1" dirty="0" smtClean="0">
                <a:solidFill>
                  <a:srgbClr val="FF0000"/>
                </a:solidFill>
                <a:latin typeface="標楷體" pitchFamily="65" charset="-120"/>
                <a:ea typeface="標楷體" pitchFamily="65" charset="-120"/>
              </a:rPr>
              <a:t>年工程會調解</a:t>
            </a:r>
            <a:r>
              <a:rPr lang="en-US" altLang="zh-TW" sz="3500" b="1" dirty="0" smtClean="0">
                <a:solidFill>
                  <a:srgbClr val="FF0000"/>
                </a:solidFill>
                <a:latin typeface="標楷體" pitchFamily="65" charset="-120"/>
                <a:ea typeface="標楷體" pitchFamily="65" charset="-120"/>
              </a:rPr>
              <a:t>215</a:t>
            </a:r>
            <a:r>
              <a:rPr lang="zh-TW" altLang="en-US" sz="3500" b="1" dirty="0" smtClean="0">
                <a:solidFill>
                  <a:srgbClr val="FF0000"/>
                </a:solidFill>
                <a:latin typeface="標楷體" pitchFamily="65" charset="-120"/>
                <a:ea typeface="標楷體" pitchFamily="65" charset="-120"/>
              </a:rPr>
              <a:t>件</a:t>
            </a:r>
            <a:r>
              <a:rPr lang="en-US" altLang="zh-TW" sz="3500" b="1" dirty="0" smtClean="0">
                <a:solidFill>
                  <a:srgbClr val="FF0000"/>
                </a:solidFill>
                <a:latin typeface="標楷體" pitchFamily="65" charset="-120"/>
                <a:ea typeface="標楷體" pitchFamily="65" charset="-120"/>
              </a:rPr>
              <a:t>)</a:t>
            </a:r>
            <a:r>
              <a:rPr lang="en-US" altLang="zh-TW" sz="26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  </a:t>
            </a:r>
            <a:endParaRPr lang="zh-TW" altLang="en-US" sz="2400"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70FBF543-03A7-4D0C-83BF-4ACF40FB2BC5}" type="slidenum">
              <a:rPr lang="zh-TW" altLang="en-US" smtClean="0"/>
              <a:t>33</a:t>
            </a:fld>
            <a:endParaRPr lang="zh-TW" altLang="en-US"/>
          </a:p>
        </p:txBody>
      </p:sp>
    </p:spTree>
    <p:extLst>
      <p:ext uri="{BB962C8B-B14F-4D97-AF65-F5344CB8AC3E}">
        <p14:creationId xmlns:p14="http://schemas.microsoft.com/office/powerpoint/2010/main" val="3498108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履約爭議</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5141168"/>
          </a:xfrm>
        </p:spPr>
        <p:txBody>
          <a:bodyPr>
            <a:normAutofit lnSpcReduction="10000"/>
          </a:bodyPr>
          <a:lstStyle/>
          <a:p>
            <a:r>
              <a:rPr lang="zh-TW" altLang="en-US" b="1" dirty="0" smtClean="0">
                <a:solidFill>
                  <a:srgbClr val="FF0000"/>
                </a:solidFill>
                <a:latin typeface="標楷體" pitchFamily="65" charset="-120"/>
                <a:ea typeface="標楷體" pitchFamily="65" charset="-120"/>
              </a:rPr>
              <a:t>施工承商</a:t>
            </a:r>
            <a:endParaRPr lang="en-US" altLang="zh-TW" b="1" dirty="0" smtClean="0">
              <a:solidFill>
                <a:srgbClr val="FF0000"/>
              </a:solidFill>
              <a:latin typeface="標楷體" pitchFamily="65" charset="-120"/>
              <a:ea typeface="標楷體" pitchFamily="65" charset="-120"/>
            </a:endParaRPr>
          </a:p>
          <a:p>
            <a:pPr marL="0" indent="0">
              <a:spcBef>
                <a:spcPts val="3000"/>
              </a:spcBef>
              <a:buNone/>
            </a:pPr>
            <a:r>
              <a:rPr lang="en-US" altLang="zh-TW" dirty="0" smtClean="0">
                <a:latin typeface="標楷體" pitchFamily="65" charset="-120"/>
                <a:ea typeface="標楷體" pitchFamily="65" charset="-120"/>
              </a:rPr>
              <a:t>  5.</a:t>
            </a:r>
            <a:r>
              <a:rPr lang="zh-TW" altLang="en-US" dirty="0" smtClean="0">
                <a:latin typeface="標楷體" pitchFamily="65" charset="-120"/>
                <a:ea typeface="標楷體" pitchFamily="65" charset="-120"/>
              </a:rPr>
              <a:t>停產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或</a:t>
            </a:r>
            <a:r>
              <a:rPr lang="zh-TW" altLang="en-US" b="1" dirty="0" smtClean="0">
                <a:solidFill>
                  <a:srgbClr val="0070C0"/>
                </a:solidFill>
                <a:latin typeface="標楷體" pitchFamily="65" charset="-120"/>
                <a:ea typeface="標楷體" pitchFamily="65" charset="-120"/>
              </a:rPr>
              <a:t>同等品</a:t>
            </a:r>
            <a:endParaRPr lang="en-US" altLang="zh-TW" b="1" dirty="0" smtClean="0">
              <a:solidFill>
                <a:srgbClr val="0070C0"/>
              </a:solidFill>
              <a:latin typeface="標楷體" pitchFamily="65" charset="-120"/>
              <a:ea typeface="標楷體" pitchFamily="65" charset="-120"/>
            </a:endParaRPr>
          </a:p>
          <a:p>
            <a:pPr marL="0" indent="0">
              <a:spcBef>
                <a:spcPts val="3000"/>
              </a:spcBef>
              <a:buNone/>
            </a:pPr>
            <a:r>
              <a:rPr lang="en-US" altLang="zh-TW" dirty="0" smtClean="0">
                <a:latin typeface="標楷體" pitchFamily="65" charset="-120"/>
                <a:ea typeface="標楷體" pitchFamily="65" charset="-120"/>
              </a:rPr>
              <a:t>  6.</a:t>
            </a:r>
            <a:r>
              <a:rPr lang="zh-TW" altLang="en-US" dirty="0">
                <a:latin typeface="標楷體" pitchFamily="65" charset="-120"/>
                <a:ea typeface="標楷體" pitchFamily="65" charset="-120"/>
              </a:rPr>
              <a:t>變更設計與議價</a:t>
            </a:r>
            <a:r>
              <a:rPr lang="zh-TW" altLang="en-US" dirty="0" smtClean="0">
                <a:latin typeface="標楷體" pitchFamily="65" charset="-120"/>
                <a:ea typeface="標楷體" pitchFamily="65" charset="-120"/>
              </a:rPr>
              <a:t>不成</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7.</a:t>
            </a:r>
            <a:r>
              <a:rPr lang="zh-TW" altLang="en-US" b="1" dirty="0" smtClean="0">
                <a:solidFill>
                  <a:srgbClr val="FF0000"/>
                </a:solidFill>
                <a:latin typeface="標楷體" pitchFamily="65" charset="-120"/>
                <a:ea typeface="標楷體" pitchFamily="65" charset="-120"/>
              </a:rPr>
              <a:t>驗收爭議</a:t>
            </a:r>
            <a:r>
              <a:rPr lang="en-US" altLang="zh-TW" b="1" dirty="0" smtClean="0">
                <a:solidFill>
                  <a:srgbClr val="FF0000"/>
                </a:solidFill>
                <a:latin typeface="標楷體" pitchFamily="65" charset="-120"/>
                <a:ea typeface="標楷體" pitchFamily="65" charset="-120"/>
              </a:rPr>
              <a:t>(106</a:t>
            </a:r>
            <a:r>
              <a:rPr lang="zh-TW" altLang="en-US" b="1" dirty="0" smtClean="0">
                <a:solidFill>
                  <a:srgbClr val="FF0000"/>
                </a:solidFill>
                <a:latin typeface="標楷體" pitchFamily="65" charset="-120"/>
                <a:ea typeface="標楷體" pitchFamily="65" charset="-120"/>
              </a:rPr>
              <a:t>年工程會調解</a:t>
            </a:r>
            <a:r>
              <a:rPr lang="en-US" altLang="zh-TW" b="1" dirty="0" smtClean="0">
                <a:solidFill>
                  <a:srgbClr val="FF0000"/>
                </a:solidFill>
                <a:latin typeface="標楷體" pitchFamily="65" charset="-120"/>
                <a:ea typeface="標楷體" pitchFamily="65" charset="-120"/>
              </a:rPr>
              <a:t>57</a:t>
            </a:r>
            <a:r>
              <a:rPr lang="zh-TW" altLang="en-US" b="1" dirty="0" smtClean="0">
                <a:solidFill>
                  <a:srgbClr val="FF0000"/>
                </a:solidFill>
                <a:latin typeface="標楷體" pitchFamily="65" charset="-120"/>
                <a:ea typeface="標楷體" pitchFamily="65" charset="-120"/>
              </a:rPr>
              <a:t>件</a:t>
            </a:r>
            <a:r>
              <a:rPr lang="en-US" altLang="zh-TW" b="1" dirty="0" smtClean="0">
                <a:solidFill>
                  <a:srgbClr val="FF0000"/>
                </a:solidFill>
                <a:latin typeface="標楷體" pitchFamily="65" charset="-120"/>
                <a:ea typeface="標楷體" pitchFamily="65" charset="-120"/>
              </a:rPr>
              <a:t>)</a:t>
            </a:r>
            <a:r>
              <a:rPr lang="zh-TW" altLang="en-US" dirty="0" smtClean="0">
                <a:latin typeface="標楷體" pitchFamily="65" charset="-120"/>
                <a:ea typeface="標楷體" pitchFamily="65" charset="-120"/>
              </a:rPr>
              <a:t>與估驗</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付款</a:t>
            </a:r>
            <a:endParaRPr lang="en-US" altLang="zh-TW" dirty="0" smtClean="0">
              <a:latin typeface="標楷體" pitchFamily="65" charset="-120"/>
              <a:ea typeface="標楷體" pitchFamily="65" charset="-120"/>
            </a:endParaRPr>
          </a:p>
          <a:p>
            <a:pPr marL="0" indent="0">
              <a:spcBef>
                <a:spcPts val="3000"/>
              </a:spcBef>
              <a:buNone/>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a:t>
            </a:r>
            <a:r>
              <a:rPr lang="zh-TW" altLang="en-US" dirty="0" smtClean="0">
                <a:latin typeface="標楷體" pitchFamily="65" charset="-120"/>
                <a:ea typeface="標楷體" pitchFamily="65" charset="-120"/>
              </a:rPr>
              <a:t>工程天數計算</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展延工期</a:t>
            </a:r>
            <a:r>
              <a:rPr lang="en-US" altLang="zh-TW" dirty="0" smtClean="0">
                <a:latin typeface="標楷體" pitchFamily="65" charset="-120"/>
                <a:ea typeface="標楷體" pitchFamily="65" charset="-120"/>
              </a:rPr>
              <a:t>)</a:t>
            </a:r>
          </a:p>
          <a:p>
            <a:pPr marL="0" indent="0">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endParaRPr lang="zh-TW" altLang="en-US" sz="2400"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70FBF543-03A7-4D0C-83BF-4ACF40FB2BC5}" type="slidenum">
              <a:rPr lang="zh-TW" altLang="en-US" smtClean="0"/>
              <a:t>34</a:t>
            </a:fld>
            <a:endParaRPr lang="zh-TW" altLang="en-US"/>
          </a:p>
        </p:txBody>
      </p:sp>
    </p:spTree>
    <p:extLst>
      <p:ext uri="{BB962C8B-B14F-4D97-AF65-F5344CB8AC3E}">
        <p14:creationId xmlns:p14="http://schemas.microsoft.com/office/powerpoint/2010/main" val="1868596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履約爭議</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925144"/>
          </a:xfrm>
        </p:spPr>
        <p:txBody>
          <a:bodyPr>
            <a:normAutofit/>
          </a:bodyPr>
          <a:lstStyle/>
          <a:p>
            <a:r>
              <a:rPr lang="zh-TW" altLang="en-US" b="1" dirty="0" smtClean="0">
                <a:solidFill>
                  <a:srgbClr val="FF0000"/>
                </a:solidFill>
                <a:latin typeface="標楷體" pitchFamily="65" charset="-120"/>
                <a:ea typeface="標楷體" pitchFamily="65" charset="-120"/>
              </a:rPr>
              <a:t>施工承商</a:t>
            </a:r>
            <a:endParaRPr lang="en-US" altLang="zh-TW" b="1" dirty="0" smtClean="0">
              <a:solidFill>
                <a:srgbClr val="FF0000"/>
              </a:solidFill>
              <a:latin typeface="標楷體" pitchFamily="65" charset="-120"/>
              <a:ea typeface="標楷體" pitchFamily="65" charset="-120"/>
            </a:endParaRPr>
          </a:p>
          <a:p>
            <a:pPr marL="0" indent="0">
              <a:spcBef>
                <a:spcPts val="1200"/>
              </a:spcBef>
              <a:buNone/>
            </a:pPr>
            <a:r>
              <a:rPr lang="en-US" altLang="zh-TW" dirty="0" smtClean="0">
                <a:latin typeface="標楷體" pitchFamily="65" charset="-120"/>
                <a:ea typeface="標楷體" pitchFamily="65" charset="-120"/>
              </a:rPr>
              <a:t>   9.</a:t>
            </a:r>
            <a:r>
              <a:rPr lang="zh-TW" altLang="en-US" dirty="0" smtClean="0">
                <a:latin typeface="標楷體" pitchFamily="65" charset="-120"/>
                <a:ea typeface="標楷體" pitchFamily="65" charset="-120"/>
              </a:rPr>
              <a:t>竣工與限期改善</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10.</a:t>
            </a:r>
            <a:r>
              <a:rPr lang="zh-TW" altLang="en-US" b="1" dirty="0" smtClean="0">
                <a:solidFill>
                  <a:srgbClr val="FF0000"/>
                </a:solidFill>
                <a:latin typeface="標楷體" pitchFamily="65" charset="-120"/>
                <a:ea typeface="標楷體" pitchFamily="65" charset="-120"/>
              </a:rPr>
              <a:t>逾期罰款</a:t>
            </a:r>
            <a:r>
              <a:rPr lang="en-US" altLang="zh-TW" b="1" dirty="0" smtClean="0">
                <a:solidFill>
                  <a:srgbClr val="FF0000"/>
                </a:solidFill>
                <a:latin typeface="標楷體" pitchFamily="65" charset="-120"/>
                <a:ea typeface="標楷體" pitchFamily="65" charset="-120"/>
              </a:rPr>
              <a:t>(106</a:t>
            </a:r>
            <a:r>
              <a:rPr lang="zh-TW" altLang="en-US" b="1" dirty="0" smtClean="0">
                <a:solidFill>
                  <a:srgbClr val="FF0000"/>
                </a:solidFill>
                <a:latin typeface="標楷體" pitchFamily="65" charset="-120"/>
                <a:ea typeface="標楷體" pitchFamily="65" charset="-120"/>
              </a:rPr>
              <a:t>年工程會調解</a:t>
            </a:r>
            <a:r>
              <a:rPr lang="en-US" altLang="zh-TW" b="1" dirty="0" smtClean="0">
                <a:solidFill>
                  <a:srgbClr val="FF0000"/>
                </a:solidFill>
                <a:latin typeface="標楷體" pitchFamily="65" charset="-120"/>
                <a:ea typeface="標楷體" pitchFamily="65" charset="-120"/>
              </a:rPr>
              <a:t>100</a:t>
            </a:r>
            <a:r>
              <a:rPr lang="zh-TW" altLang="en-US" b="1" dirty="0" smtClean="0">
                <a:solidFill>
                  <a:srgbClr val="FF0000"/>
                </a:solidFill>
                <a:latin typeface="標楷體" pitchFamily="65" charset="-120"/>
                <a:ea typeface="標楷體" pitchFamily="65" charset="-120"/>
              </a:rPr>
              <a:t>件</a:t>
            </a:r>
            <a:r>
              <a:rPr lang="en-US" altLang="zh-TW" b="1" dirty="0" smtClean="0">
                <a:solidFill>
                  <a:srgbClr val="FF0000"/>
                </a:solidFill>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hlinkClick r:id="rId2"/>
              </a:rPr>
              <a:t>履約期限</a:t>
            </a:r>
            <a:r>
              <a:rPr lang="zh-TW" altLang="en-US" dirty="0">
                <a:latin typeface="標楷體" pitchFamily="65" charset="-120"/>
                <a:ea typeface="標楷體" pitchFamily="65" charset="-120"/>
                <a:hlinkClick r:id="rId2"/>
              </a:rPr>
              <a:t>分別訂有分段進度</a:t>
            </a:r>
            <a:r>
              <a:rPr lang="zh-TW" altLang="en-US" dirty="0" smtClean="0">
                <a:latin typeface="標楷體" pitchFamily="65" charset="-120"/>
                <a:ea typeface="標楷體" pitchFamily="65" charset="-120"/>
                <a:hlinkClick r:id="rId2"/>
              </a:rPr>
              <a:t>及最後</a:t>
            </a:r>
            <a:r>
              <a:rPr lang="zh-TW" altLang="en-US" dirty="0">
                <a:latin typeface="標楷體" pitchFamily="65" charset="-120"/>
                <a:ea typeface="標楷體" pitchFamily="65" charset="-120"/>
                <a:hlinkClick r:id="rId2"/>
              </a:rPr>
              <a:t>完工期限者</a:t>
            </a:r>
            <a:r>
              <a:rPr lang="zh-TW" altLang="en-US" dirty="0" smtClean="0">
                <a:latin typeface="標楷體" pitchFamily="65" charset="-120"/>
                <a:ea typeface="標楷體" pitchFamily="65" charset="-120"/>
                <a:hlinkClick r:id="rId2"/>
              </a:rPr>
              <a:t>，逾期應避免</a:t>
            </a:r>
            <a:r>
              <a:rPr lang="zh-TW" altLang="en-US" dirty="0">
                <a:latin typeface="標楷體" pitchFamily="65" charset="-120"/>
                <a:ea typeface="標楷體" pitchFamily="65" charset="-120"/>
                <a:hlinkClick r:id="rId2"/>
              </a:rPr>
              <a:t>重複計算損害廠商</a:t>
            </a:r>
            <a:r>
              <a:rPr lang="zh-TW" altLang="en-US" dirty="0" smtClean="0">
                <a:latin typeface="標楷體" pitchFamily="65" charset="-120"/>
                <a:ea typeface="標楷體" pitchFamily="65" charset="-120"/>
                <a:hlinkClick r:id="rId2"/>
              </a:rPr>
              <a:t>權益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與違約金</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11.</a:t>
            </a:r>
            <a:r>
              <a:rPr lang="zh-TW" altLang="en-US" dirty="0" smtClean="0">
                <a:latin typeface="標楷體" pitchFamily="65" charset="-120"/>
                <a:ea typeface="標楷體" pitchFamily="65" charset="-120"/>
              </a:rPr>
              <a:t>保固與保固金退還</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1836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履約爭議</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925144"/>
          </a:xfrm>
        </p:spPr>
        <p:txBody>
          <a:bodyPr>
            <a:normAutofit/>
          </a:bodyPr>
          <a:lstStyle/>
          <a:p>
            <a:r>
              <a:rPr lang="zh-TW" altLang="en-US" b="1" dirty="0" smtClean="0">
                <a:solidFill>
                  <a:srgbClr val="FF0000"/>
                </a:solidFill>
                <a:latin typeface="標楷體" pitchFamily="65" charset="-120"/>
                <a:ea typeface="標楷體" pitchFamily="65" charset="-120"/>
              </a:rPr>
              <a:t>施工承商</a:t>
            </a:r>
            <a:endParaRPr lang="en-US" altLang="zh-TW" b="1" dirty="0">
              <a:solidFill>
                <a:srgbClr val="FF0000"/>
              </a:solidFill>
              <a:latin typeface="標楷體" pitchFamily="65" charset="-120"/>
              <a:ea typeface="標楷體" pitchFamily="65" charset="-120"/>
            </a:endParaRPr>
          </a:p>
          <a:p>
            <a:pPr marL="0" indent="0">
              <a:spcBef>
                <a:spcPts val="3000"/>
              </a:spcBef>
              <a:buNone/>
            </a:pPr>
            <a:r>
              <a:rPr lang="en-US" altLang="zh-TW" b="1" dirty="0" smtClean="0">
                <a:solidFill>
                  <a:srgbClr val="FF0000"/>
                </a:solidFill>
                <a:latin typeface="標楷體" pitchFamily="65" charset="-120"/>
                <a:ea typeface="標楷體" pitchFamily="65" charset="-120"/>
              </a:rPr>
              <a:t>  </a:t>
            </a:r>
            <a:r>
              <a:rPr lang="en-US" altLang="zh-TW" dirty="0" smtClean="0">
                <a:latin typeface="標楷體" pitchFamily="65" charset="-120"/>
                <a:ea typeface="標楷體" pitchFamily="65" charset="-120"/>
              </a:rPr>
              <a:t>12.</a:t>
            </a:r>
            <a:r>
              <a:rPr lang="zh-TW" altLang="en-US" dirty="0" smtClean="0">
                <a:latin typeface="標楷體" pitchFamily="65" charset="-120"/>
                <a:ea typeface="標楷體" pitchFamily="65" charset="-120"/>
              </a:rPr>
              <a:t>要求契約變更</a:t>
            </a:r>
            <a:endParaRPr lang="en-US" altLang="zh-TW" dirty="0">
              <a:latin typeface="標楷體" pitchFamily="65" charset="-120"/>
              <a:ea typeface="標楷體" pitchFamily="65" charset="-120"/>
            </a:endParaRPr>
          </a:p>
          <a:p>
            <a:pPr marL="0" indent="0">
              <a:spcBef>
                <a:spcPts val="3000"/>
              </a:spcBef>
              <a:buNone/>
            </a:pPr>
            <a:r>
              <a:rPr lang="en-US" altLang="zh-TW" dirty="0" smtClean="0">
                <a:latin typeface="標楷體" pitchFamily="65" charset="-120"/>
                <a:ea typeface="標楷體" pitchFamily="65" charset="-120"/>
              </a:rPr>
              <a:t>  13.</a:t>
            </a:r>
            <a:r>
              <a:rPr lang="zh-TW" altLang="en-US" b="1" dirty="0" smtClean="0">
                <a:solidFill>
                  <a:srgbClr val="FF0000"/>
                </a:solidFill>
                <a:latin typeface="標楷體" pitchFamily="65" charset="-120"/>
                <a:ea typeface="標楷體" pitchFamily="65" charset="-120"/>
              </a:rPr>
              <a:t>不良廠商</a:t>
            </a:r>
            <a:r>
              <a:rPr lang="en-US" altLang="zh-TW" b="1" dirty="0" smtClean="0">
                <a:solidFill>
                  <a:srgbClr val="FF0000"/>
                </a:solidFill>
                <a:latin typeface="標楷體" pitchFamily="65" charset="-120"/>
                <a:ea typeface="標楷體" pitchFamily="65" charset="-120"/>
              </a:rPr>
              <a:t>(106</a:t>
            </a:r>
            <a:r>
              <a:rPr lang="zh-TW" altLang="en-US" b="1" dirty="0" smtClean="0">
                <a:solidFill>
                  <a:srgbClr val="FF0000"/>
                </a:solidFill>
                <a:latin typeface="標楷體" pitchFamily="65" charset="-120"/>
                <a:ea typeface="標楷體" pitchFamily="65" charset="-120"/>
              </a:rPr>
              <a:t>年採購法</a:t>
            </a:r>
            <a:r>
              <a:rPr lang="en-US" altLang="zh-TW" b="1" dirty="0" smtClean="0">
                <a:solidFill>
                  <a:srgbClr val="FF0000"/>
                </a:solidFill>
                <a:latin typeface="標楷體" pitchFamily="65" charset="-120"/>
                <a:ea typeface="標楷體" pitchFamily="65" charset="-120"/>
              </a:rPr>
              <a:t>101</a:t>
            </a:r>
            <a:r>
              <a:rPr lang="zh-TW" altLang="en-US" b="1" dirty="0" smtClean="0">
                <a:solidFill>
                  <a:srgbClr val="FF0000"/>
                </a:solidFill>
                <a:latin typeface="標楷體" pitchFamily="65" charset="-120"/>
                <a:ea typeface="標楷體" pitchFamily="65" charset="-120"/>
              </a:rPr>
              <a:t>條第</a:t>
            </a:r>
            <a:r>
              <a:rPr lang="en-US" altLang="zh-TW" b="1" dirty="0" smtClean="0">
                <a:solidFill>
                  <a:srgbClr val="FF0000"/>
                </a:solidFill>
                <a:latin typeface="標楷體" pitchFamily="65" charset="-120"/>
                <a:ea typeface="標楷體" pitchFamily="65" charset="-120"/>
              </a:rPr>
              <a:t>1</a:t>
            </a:r>
            <a:r>
              <a:rPr lang="zh-TW" altLang="en-US" b="1" dirty="0" smtClean="0">
                <a:solidFill>
                  <a:srgbClr val="FF0000"/>
                </a:solidFill>
                <a:latin typeface="標楷體" pitchFamily="65" charset="-120"/>
                <a:ea typeface="標楷體" pitchFamily="65" charset="-120"/>
              </a:rPr>
              <a:t>項</a:t>
            </a:r>
            <a:r>
              <a:rPr lang="en-US" altLang="zh-TW" b="1" dirty="0" smtClean="0">
                <a:solidFill>
                  <a:srgbClr val="FF0000"/>
                </a:solidFill>
                <a:latin typeface="標楷體" pitchFamily="65" charset="-120"/>
                <a:ea typeface="標楷體" pitchFamily="65" charset="-120"/>
              </a:rPr>
              <a:t>8</a:t>
            </a:r>
            <a:r>
              <a:rPr lang="zh-TW" altLang="en-US" b="1" dirty="0" smtClean="0">
                <a:solidFill>
                  <a:srgbClr val="FF0000"/>
                </a:solidFill>
                <a:latin typeface="標楷體" pitchFamily="65" charset="-120"/>
                <a:ea typeface="標楷體" pitchFamily="65" charset="-120"/>
              </a:rPr>
              <a:t>、</a:t>
            </a:r>
            <a:endParaRPr lang="en-US" altLang="zh-TW" b="1" dirty="0" smtClean="0">
              <a:solidFill>
                <a:srgbClr val="FF0000"/>
              </a:solidFill>
              <a:latin typeface="標楷體" pitchFamily="65" charset="-120"/>
              <a:ea typeface="標楷體" pitchFamily="65" charset="-120"/>
            </a:endParaRPr>
          </a:p>
          <a:p>
            <a:pPr marL="0" indent="0">
              <a:spcBef>
                <a:spcPts val="3000"/>
              </a:spcBef>
              <a:buNone/>
            </a:pPr>
            <a:r>
              <a:rPr lang="en-US" altLang="zh-TW" b="1" dirty="0">
                <a:solidFill>
                  <a:srgbClr val="FF0000"/>
                </a:solidFill>
                <a:latin typeface="標楷體" pitchFamily="65" charset="-120"/>
                <a:ea typeface="標楷體" pitchFamily="65" charset="-120"/>
              </a:rPr>
              <a:t> </a:t>
            </a:r>
            <a:r>
              <a:rPr lang="en-US" altLang="zh-TW" b="1" dirty="0" smtClean="0">
                <a:solidFill>
                  <a:srgbClr val="FF0000"/>
                </a:solidFill>
                <a:latin typeface="標楷體" pitchFamily="65" charset="-120"/>
                <a:ea typeface="標楷體" pitchFamily="65" charset="-120"/>
              </a:rPr>
              <a:t>    10</a:t>
            </a:r>
            <a:r>
              <a:rPr lang="zh-TW" altLang="en-US" b="1" dirty="0" smtClean="0">
                <a:solidFill>
                  <a:srgbClr val="FF0000"/>
                </a:solidFill>
                <a:latin typeface="標楷體" pitchFamily="65" charset="-120"/>
                <a:ea typeface="標楷體" pitchFamily="65" charset="-120"/>
              </a:rPr>
              <a:t>、</a:t>
            </a:r>
            <a:r>
              <a:rPr lang="en-US" altLang="zh-TW" b="1" dirty="0" smtClean="0">
                <a:solidFill>
                  <a:srgbClr val="FF0000"/>
                </a:solidFill>
                <a:latin typeface="標楷體" pitchFamily="65" charset="-120"/>
                <a:ea typeface="標楷體" pitchFamily="65" charset="-120"/>
              </a:rPr>
              <a:t>12</a:t>
            </a:r>
            <a:r>
              <a:rPr lang="zh-TW" altLang="en-US" b="1" dirty="0" smtClean="0">
                <a:solidFill>
                  <a:srgbClr val="FF0000"/>
                </a:solidFill>
                <a:latin typeface="標楷體" pitchFamily="65" charset="-120"/>
                <a:ea typeface="標楷體" pitchFamily="65" charset="-120"/>
              </a:rPr>
              <a:t>款共計申訴</a:t>
            </a:r>
            <a:r>
              <a:rPr lang="en-US" altLang="zh-TW" b="1" dirty="0" smtClean="0">
                <a:solidFill>
                  <a:srgbClr val="FF0000"/>
                </a:solidFill>
                <a:latin typeface="標楷體" pitchFamily="65" charset="-120"/>
                <a:ea typeface="標楷體" pitchFamily="65" charset="-120"/>
              </a:rPr>
              <a:t>220</a:t>
            </a:r>
            <a:r>
              <a:rPr lang="zh-TW" altLang="en-US" b="1" dirty="0" smtClean="0">
                <a:solidFill>
                  <a:srgbClr val="FF0000"/>
                </a:solidFill>
                <a:latin typeface="標楷體" pitchFamily="65" charset="-120"/>
                <a:ea typeface="標楷體" pitchFamily="65" charset="-120"/>
              </a:rPr>
              <a:t>件</a:t>
            </a:r>
            <a:r>
              <a:rPr lang="en-US" altLang="zh-TW" b="1" dirty="0" smtClean="0">
                <a:solidFill>
                  <a:srgbClr val="FF0000"/>
                </a:solidFill>
                <a:latin typeface="標楷體" pitchFamily="65" charset="-120"/>
                <a:ea typeface="標楷體" pitchFamily="65" charset="-120"/>
              </a:rPr>
              <a:t>)</a:t>
            </a:r>
            <a:endParaRPr lang="zh-TW" altLang="en-US" b="1" dirty="0">
              <a:solidFill>
                <a:srgbClr val="FF0000"/>
              </a:solidFill>
              <a:latin typeface="標楷體" pitchFamily="65" charset="-120"/>
              <a:ea typeface="標楷體" pitchFamily="65" charset="-120"/>
            </a:endParaRPr>
          </a:p>
          <a:p>
            <a:pPr marL="0" indent="0">
              <a:spcBef>
                <a:spcPts val="3000"/>
              </a:spcBef>
              <a:buNone/>
            </a:pPr>
            <a:r>
              <a:rPr lang="en-US" altLang="zh-TW" dirty="0" smtClean="0">
                <a:latin typeface="標楷體" pitchFamily="65" charset="-120"/>
                <a:ea typeface="標楷體" pitchFamily="65" charset="-120"/>
              </a:rPr>
              <a:t>  …</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66090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noGrp="1"/>
          </p:cNvSpPr>
          <p:nvPr>
            <p:ph idx="1"/>
          </p:nvPr>
        </p:nvSpPr>
        <p:spPr>
          <a:xfrm>
            <a:off x="457200" y="1556792"/>
            <a:ext cx="8064898" cy="5040560"/>
          </a:xfrm>
        </p:spPr>
        <p:txBody>
          <a:bodyPr/>
          <a:lstStyle/>
          <a:p>
            <a:pPr marL="274320" lvl="1" algn="just">
              <a:lnSpc>
                <a:spcPct val="80000"/>
              </a:lnSpc>
              <a:spcBef>
                <a:spcPts val="600"/>
              </a:spcBef>
              <a:buClr>
                <a:srgbClr val="FF00FF"/>
              </a:buClr>
              <a:buSzPct val="70000"/>
              <a:buFont typeface="Wingdings" pitchFamily="2"/>
              <a:buChar char="l"/>
            </a:pPr>
            <a:r>
              <a:rPr lang="zh-TW" sz="2400" b="1" dirty="0" smtClean="0">
                <a:solidFill>
                  <a:srgbClr val="0070C0"/>
                </a:solidFill>
                <a:latin typeface="標楷體" pitchFamily="65"/>
                <a:ea typeface="標楷體" pitchFamily="65"/>
              </a:rPr>
              <a:t>工程</a:t>
            </a:r>
            <a:r>
              <a:rPr lang="zh-TW" sz="2400" b="1" dirty="0">
                <a:solidFill>
                  <a:srgbClr val="0070C0"/>
                </a:solidFill>
                <a:latin typeface="標楷體" pitchFamily="65"/>
                <a:ea typeface="標楷體" pitchFamily="65"/>
              </a:rPr>
              <a:t>採購契約範本第</a:t>
            </a:r>
            <a:r>
              <a:rPr lang="en-US" sz="2400" b="1" dirty="0">
                <a:solidFill>
                  <a:srgbClr val="0070C0"/>
                </a:solidFill>
                <a:latin typeface="標楷體" pitchFamily="65"/>
                <a:ea typeface="標楷體" pitchFamily="65"/>
              </a:rPr>
              <a:t>7</a:t>
            </a:r>
            <a:r>
              <a:rPr lang="zh-TW" sz="2400" b="1" dirty="0">
                <a:solidFill>
                  <a:srgbClr val="0070C0"/>
                </a:solidFill>
                <a:latin typeface="標楷體" pitchFamily="65"/>
                <a:ea typeface="標楷體" pitchFamily="65"/>
              </a:rPr>
              <a:t>條第</a:t>
            </a:r>
            <a:r>
              <a:rPr lang="en-US" sz="2400" b="1" dirty="0">
                <a:solidFill>
                  <a:srgbClr val="0070C0"/>
                </a:solidFill>
                <a:latin typeface="標楷體" pitchFamily="65"/>
                <a:ea typeface="標楷體" pitchFamily="65"/>
              </a:rPr>
              <a:t>3</a:t>
            </a:r>
            <a:r>
              <a:rPr lang="zh-TW" sz="2400" b="1" dirty="0" smtClean="0">
                <a:solidFill>
                  <a:srgbClr val="0070C0"/>
                </a:solidFill>
                <a:latin typeface="標楷體" pitchFamily="65"/>
                <a:ea typeface="標楷體" pitchFamily="65"/>
              </a:rPr>
              <a:t>款</a:t>
            </a:r>
            <a:r>
              <a:rPr lang="en-US" altLang="zh-TW" sz="2400" b="1" dirty="0" smtClean="0">
                <a:solidFill>
                  <a:srgbClr val="0070C0"/>
                </a:solidFill>
                <a:latin typeface="標楷體" pitchFamily="65"/>
                <a:ea typeface="標楷體" pitchFamily="65"/>
              </a:rPr>
              <a:t>-</a:t>
            </a:r>
            <a:r>
              <a:rPr lang="zh-TW" altLang="en-US" sz="2400" b="1" dirty="0" smtClean="0">
                <a:solidFill>
                  <a:srgbClr val="0070C0"/>
                </a:solidFill>
                <a:latin typeface="標楷體" pitchFamily="65"/>
                <a:ea typeface="標楷體" pitchFamily="65"/>
              </a:rPr>
              <a:t>工程延期</a:t>
            </a:r>
            <a:r>
              <a:rPr lang="en-US" altLang="zh-TW" sz="2400" b="1" dirty="0" smtClean="0">
                <a:solidFill>
                  <a:srgbClr val="FF0000"/>
                </a:solidFill>
                <a:latin typeface="標楷體" pitchFamily="65"/>
                <a:ea typeface="標楷體" pitchFamily="65"/>
              </a:rPr>
              <a:t>(</a:t>
            </a:r>
            <a:r>
              <a:rPr lang="zh-TW" altLang="en-US" sz="2400" b="1" dirty="0" smtClean="0">
                <a:solidFill>
                  <a:srgbClr val="FF0000"/>
                </a:solidFill>
                <a:latin typeface="標楷體" pitchFamily="65"/>
                <a:ea typeface="標楷體" pitchFamily="65"/>
              </a:rPr>
              <a:t>展延工期</a:t>
            </a:r>
            <a:r>
              <a:rPr lang="en-US" altLang="zh-TW" sz="2400" b="1" dirty="0" smtClean="0">
                <a:solidFill>
                  <a:srgbClr val="FF0000"/>
                </a:solidFill>
                <a:latin typeface="標楷體" pitchFamily="65"/>
                <a:ea typeface="標楷體" pitchFamily="65"/>
              </a:rPr>
              <a:t>)</a:t>
            </a:r>
          </a:p>
          <a:p>
            <a:pPr marL="0" lvl="1" indent="0" algn="just">
              <a:lnSpc>
                <a:spcPct val="80000"/>
              </a:lnSpc>
              <a:spcBef>
                <a:spcPts val="600"/>
              </a:spcBef>
              <a:buClr>
                <a:srgbClr val="FF00FF"/>
              </a:buClr>
              <a:buSzPct val="70000"/>
              <a:buNone/>
            </a:pPr>
            <a:r>
              <a:rPr lang="en-US" altLang="zh-TW" sz="2400" dirty="0">
                <a:latin typeface="標楷體" pitchFamily="65"/>
                <a:ea typeface="標楷體" pitchFamily="65"/>
              </a:rPr>
              <a:t> </a:t>
            </a:r>
            <a:r>
              <a:rPr lang="en-US" altLang="zh-TW" sz="2400" dirty="0" smtClean="0">
                <a:latin typeface="標楷體" pitchFamily="65"/>
                <a:ea typeface="標楷體" pitchFamily="65"/>
              </a:rPr>
              <a:t> </a:t>
            </a:r>
            <a:r>
              <a:rPr lang="zh-TW" altLang="en-US" sz="2400" dirty="0" smtClean="0">
                <a:latin typeface="標楷體" pitchFamily="65"/>
                <a:ea typeface="標楷體" pitchFamily="65"/>
              </a:rPr>
              <a:t>履約</a:t>
            </a:r>
            <a:r>
              <a:rPr lang="zh-TW" altLang="en-US" sz="2400" dirty="0">
                <a:latin typeface="標楷體" pitchFamily="65"/>
                <a:ea typeface="標楷體" pitchFamily="65"/>
              </a:rPr>
              <a:t>期限內，有下列情形之一</a:t>
            </a:r>
            <a:r>
              <a:rPr lang="en-US" altLang="zh-TW" sz="2400" dirty="0">
                <a:latin typeface="標楷體" pitchFamily="65"/>
                <a:ea typeface="標楷體" pitchFamily="65"/>
              </a:rPr>
              <a:t>(</a:t>
            </a:r>
            <a:r>
              <a:rPr lang="zh-TW" altLang="en-US" sz="2400" dirty="0">
                <a:latin typeface="標楷體" pitchFamily="65"/>
                <a:ea typeface="標楷體" pitchFamily="65"/>
              </a:rPr>
              <a:t>且非可歸責於廠商</a:t>
            </a:r>
            <a:r>
              <a:rPr lang="en-US" altLang="zh-TW" sz="2400" dirty="0">
                <a:latin typeface="標楷體" pitchFamily="65"/>
                <a:ea typeface="標楷體" pitchFamily="65"/>
              </a:rPr>
              <a:t>)</a:t>
            </a:r>
            <a:r>
              <a:rPr lang="zh-TW" altLang="en-US" sz="2400" dirty="0">
                <a:latin typeface="標楷體" pitchFamily="65"/>
                <a:ea typeface="標楷體" pitchFamily="65"/>
              </a:rPr>
              <a:t>，</a:t>
            </a:r>
            <a:r>
              <a:rPr lang="zh-TW" altLang="en-US" sz="2400" dirty="0" smtClean="0">
                <a:latin typeface="標楷體" pitchFamily="65"/>
                <a:ea typeface="標楷體" pitchFamily="65"/>
              </a:rPr>
              <a:t>致</a:t>
            </a:r>
            <a:endParaRPr lang="en-US" altLang="zh-TW" sz="2400" dirty="0" smtClean="0">
              <a:latin typeface="標楷體" pitchFamily="65"/>
              <a:ea typeface="標楷體" pitchFamily="65"/>
            </a:endParaRPr>
          </a:p>
          <a:p>
            <a:pPr marL="0" lvl="1" indent="0" algn="just">
              <a:lnSpc>
                <a:spcPct val="80000"/>
              </a:lnSpc>
              <a:spcBef>
                <a:spcPts val="600"/>
              </a:spcBef>
              <a:buClr>
                <a:srgbClr val="FF00FF"/>
              </a:buClr>
              <a:buSzPct val="70000"/>
              <a:buNone/>
            </a:pPr>
            <a:r>
              <a:rPr lang="en-US" altLang="zh-TW" sz="2400" dirty="0">
                <a:latin typeface="標楷體" pitchFamily="65"/>
                <a:ea typeface="標楷體" pitchFamily="65"/>
              </a:rPr>
              <a:t> </a:t>
            </a:r>
            <a:r>
              <a:rPr lang="en-US" altLang="zh-TW" sz="2400" dirty="0" smtClean="0">
                <a:latin typeface="標楷體" pitchFamily="65"/>
                <a:ea typeface="標楷體" pitchFamily="65"/>
              </a:rPr>
              <a:t> </a:t>
            </a:r>
            <a:r>
              <a:rPr lang="zh-TW" altLang="en-US" sz="2400" dirty="0" smtClean="0">
                <a:latin typeface="標楷體" pitchFamily="65"/>
                <a:ea typeface="標楷體" pitchFamily="65"/>
              </a:rPr>
              <a:t>影響</a:t>
            </a:r>
            <a:r>
              <a:rPr lang="zh-TW" altLang="en-US" sz="2400" dirty="0">
                <a:latin typeface="標楷體" pitchFamily="65"/>
                <a:ea typeface="標楷體" pitchFamily="65"/>
              </a:rPr>
              <a:t>進度網圖要徑作業之進行，而需展延工期者，</a:t>
            </a:r>
            <a:r>
              <a:rPr lang="zh-TW" altLang="en-US" sz="2400" dirty="0" smtClean="0">
                <a:latin typeface="標楷體" pitchFamily="65"/>
                <a:ea typeface="標楷體" pitchFamily="65"/>
              </a:rPr>
              <a:t>廠商</a:t>
            </a:r>
            <a:endParaRPr lang="en-US" altLang="zh-TW" sz="2400" dirty="0" smtClean="0">
              <a:latin typeface="標楷體" pitchFamily="65"/>
              <a:ea typeface="標楷體" pitchFamily="65"/>
            </a:endParaRPr>
          </a:p>
          <a:p>
            <a:pPr marL="0" lvl="1" indent="0" algn="just">
              <a:lnSpc>
                <a:spcPct val="80000"/>
              </a:lnSpc>
              <a:spcBef>
                <a:spcPts val="600"/>
              </a:spcBef>
              <a:buClr>
                <a:srgbClr val="FF00FF"/>
              </a:buClr>
              <a:buSzPct val="70000"/>
              <a:buNone/>
            </a:pPr>
            <a:r>
              <a:rPr lang="en-US" altLang="zh-TW" sz="2400" dirty="0">
                <a:latin typeface="標楷體" pitchFamily="65"/>
                <a:ea typeface="標楷體" pitchFamily="65"/>
              </a:rPr>
              <a:t> </a:t>
            </a:r>
            <a:r>
              <a:rPr lang="en-US" altLang="zh-TW" sz="2400" dirty="0" smtClean="0">
                <a:latin typeface="標楷體" pitchFamily="65"/>
                <a:ea typeface="標楷體" pitchFamily="65"/>
              </a:rPr>
              <a:t> </a:t>
            </a:r>
            <a:r>
              <a:rPr lang="zh-TW" altLang="en-US" sz="2400" dirty="0" smtClean="0">
                <a:latin typeface="標楷體" pitchFamily="65"/>
                <a:ea typeface="標楷體" pitchFamily="65"/>
              </a:rPr>
              <a:t>應</a:t>
            </a:r>
            <a:r>
              <a:rPr lang="zh-TW" altLang="en-US" sz="2400" dirty="0">
                <a:latin typeface="標楷體" pitchFamily="65"/>
                <a:ea typeface="標楷體" pitchFamily="65"/>
              </a:rPr>
              <a:t>於事故發生或消滅後＿日</a:t>
            </a:r>
            <a:r>
              <a:rPr lang="zh-TW" altLang="en-US" sz="2400" dirty="0" smtClean="0">
                <a:latin typeface="標楷體" pitchFamily="65"/>
                <a:ea typeface="標楷體" pitchFamily="65"/>
              </a:rPr>
              <a:t>內通知</a:t>
            </a:r>
            <a:r>
              <a:rPr lang="zh-TW" altLang="en-US" sz="2400" dirty="0">
                <a:latin typeface="標楷體" pitchFamily="65"/>
                <a:ea typeface="標楷體" pitchFamily="65"/>
              </a:rPr>
              <a:t>機關，並於＿日</a:t>
            </a:r>
            <a:r>
              <a:rPr lang="zh-TW" altLang="en-US" sz="2400" dirty="0" smtClean="0">
                <a:latin typeface="標楷體" pitchFamily="65"/>
                <a:ea typeface="標楷體" pitchFamily="65"/>
              </a:rPr>
              <a:t>內檢</a:t>
            </a:r>
            <a:endParaRPr lang="en-US" altLang="zh-TW" sz="2400" dirty="0" smtClean="0">
              <a:latin typeface="標楷體" pitchFamily="65"/>
              <a:ea typeface="標楷體" pitchFamily="65"/>
            </a:endParaRPr>
          </a:p>
          <a:p>
            <a:pPr marL="0" lvl="1" indent="0" algn="just">
              <a:lnSpc>
                <a:spcPct val="80000"/>
              </a:lnSpc>
              <a:spcBef>
                <a:spcPts val="600"/>
              </a:spcBef>
              <a:buClr>
                <a:srgbClr val="FF00FF"/>
              </a:buClr>
              <a:buSzPct val="70000"/>
              <a:buNone/>
            </a:pPr>
            <a:r>
              <a:rPr lang="en-US" altLang="zh-TW" sz="2400" dirty="0">
                <a:latin typeface="標楷體" pitchFamily="65"/>
                <a:ea typeface="標楷體" pitchFamily="65"/>
              </a:rPr>
              <a:t> </a:t>
            </a:r>
            <a:r>
              <a:rPr lang="en-US" altLang="zh-TW" sz="2400" dirty="0" smtClean="0">
                <a:latin typeface="標楷體" pitchFamily="65"/>
                <a:ea typeface="標楷體" pitchFamily="65"/>
              </a:rPr>
              <a:t> </a:t>
            </a:r>
            <a:r>
              <a:rPr lang="zh-TW" altLang="en-US" sz="2400" dirty="0" smtClean="0">
                <a:latin typeface="標楷體" pitchFamily="65"/>
                <a:ea typeface="標楷體" pitchFamily="65"/>
              </a:rPr>
              <a:t>具</a:t>
            </a:r>
            <a:r>
              <a:rPr lang="zh-TW" altLang="en-US" sz="2400" dirty="0">
                <a:latin typeface="標楷體" pitchFamily="65"/>
                <a:ea typeface="標楷體" pitchFamily="65"/>
              </a:rPr>
              <a:t>事證，以書面向機關申請展延工期</a:t>
            </a:r>
            <a:r>
              <a:rPr lang="zh-TW" altLang="en-US" sz="2400" dirty="0" smtClean="0">
                <a:latin typeface="標楷體" pitchFamily="65"/>
                <a:ea typeface="標楷體" pitchFamily="65"/>
              </a:rPr>
              <a:t>。</a:t>
            </a:r>
            <a:endParaRPr lang="en-US" sz="2400" dirty="0" smtClean="0">
              <a:latin typeface="標楷體" pitchFamily="65"/>
              <a:ea typeface="標楷體" pitchFamily="65"/>
            </a:endParaRPr>
          </a:p>
          <a:p>
            <a:pPr lvl="1" algn="just">
              <a:lnSpc>
                <a:spcPct val="80000"/>
              </a:lnSpc>
              <a:spcBef>
                <a:spcPts val="1800"/>
              </a:spcBef>
              <a:buClr>
                <a:srgbClr val="00823B"/>
              </a:buClr>
              <a:buFont typeface="Wingdings" pitchFamily="2"/>
              <a:buChar char="n"/>
            </a:pPr>
            <a:r>
              <a:rPr lang="zh-TW" sz="2400" dirty="0" smtClean="0">
                <a:latin typeface="標楷體" pitchFamily="65"/>
                <a:ea typeface="標楷體" pitchFamily="65"/>
              </a:rPr>
              <a:t>發生第</a:t>
            </a:r>
            <a:r>
              <a:rPr lang="en-US" sz="2400" dirty="0" smtClean="0">
                <a:latin typeface="標楷體" pitchFamily="65"/>
                <a:ea typeface="標楷體" pitchFamily="65"/>
              </a:rPr>
              <a:t>17</a:t>
            </a:r>
            <a:r>
              <a:rPr lang="zh-TW" sz="2400" dirty="0" smtClean="0">
                <a:latin typeface="標楷體" pitchFamily="65"/>
                <a:ea typeface="標楷體" pitchFamily="65"/>
              </a:rPr>
              <a:t>條第</a:t>
            </a:r>
            <a:r>
              <a:rPr lang="en-US" sz="2400" dirty="0" smtClean="0">
                <a:latin typeface="標楷體" pitchFamily="65"/>
                <a:ea typeface="標楷體" pitchFamily="65"/>
              </a:rPr>
              <a:t>5</a:t>
            </a:r>
            <a:r>
              <a:rPr lang="zh-TW" sz="2400" dirty="0" smtClean="0">
                <a:latin typeface="標楷體" pitchFamily="65"/>
                <a:ea typeface="標楷體" pitchFamily="65"/>
              </a:rPr>
              <a:t>款</a:t>
            </a:r>
            <a:r>
              <a:rPr lang="zh-TW" sz="2400" b="1" dirty="0" smtClean="0">
                <a:latin typeface="標楷體" pitchFamily="65"/>
                <a:ea typeface="標楷體" pitchFamily="65"/>
              </a:rPr>
              <a:t>不可抗力或不可歸責</a:t>
            </a:r>
            <a:r>
              <a:rPr lang="zh-TW" sz="2400" dirty="0" smtClean="0">
                <a:latin typeface="標楷體" pitchFamily="65"/>
                <a:ea typeface="標楷體" pitchFamily="65"/>
              </a:rPr>
              <a:t>契約當事人的事故。</a:t>
            </a:r>
            <a:endParaRPr lang="en-US" sz="2400" dirty="0" smtClean="0">
              <a:latin typeface="標楷體" pitchFamily="65"/>
              <a:ea typeface="標楷體" pitchFamily="65"/>
            </a:endParaRPr>
          </a:p>
          <a:p>
            <a:pPr lvl="1" algn="just">
              <a:lnSpc>
                <a:spcPct val="80000"/>
              </a:lnSpc>
              <a:spcBef>
                <a:spcPts val="1800"/>
              </a:spcBef>
              <a:buClr>
                <a:srgbClr val="00823B"/>
              </a:buClr>
              <a:buFont typeface="Wingdings" pitchFamily="2"/>
              <a:buChar char="n"/>
            </a:pPr>
            <a:r>
              <a:rPr lang="zh-TW" sz="2400" b="1" dirty="0" smtClean="0">
                <a:solidFill>
                  <a:srgbClr val="FF0000"/>
                </a:solidFill>
                <a:latin typeface="標楷體" pitchFamily="65"/>
                <a:ea typeface="標楷體" pitchFamily="65"/>
              </a:rPr>
              <a:t>因</a:t>
            </a:r>
            <a:r>
              <a:rPr lang="zh-TW" sz="2400" b="1" dirty="0">
                <a:solidFill>
                  <a:srgbClr val="FF0000"/>
                </a:solidFill>
                <a:latin typeface="標楷體" pitchFamily="65"/>
                <a:ea typeface="標楷體" pitchFamily="65"/>
              </a:rPr>
              <a:t>天候影響無法施工</a:t>
            </a:r>
            <a:r>
              <a:rPr lang="zh-TW" sz="2400" dirty="0">
                <a:latin typeface="標楷體" pitchFamily="65"/>
                <a:ea typeface="標楷體" pitchFamily="65"/>
              </a:rPr>
              <a:t>。</a:t>
            </a:r>
            <a:endParaRPr lang="en-US" sz="2400" dirty="0">
              <a:latin typeface="標楷體" pitchFamily="65"/>
              <a:ea typeface="標楷體" pitchFamily="65"/>
            </a:endParaRPr>
          </a:p>
          <a:p>
            <a:pPr lvl="1" algn="just">
              <a:lnSpc>
                <a:spcPct val="80000"/>
              </a:lnSpc>
              <a:spcBef>
                <a:spcPts val="1800"/>
              </a:spcBef>
              <a:buClr>
                <a:srgbClr val="00823B"/>
              </a:buClr>
              <a:buFont typeface="Wingdings" pitchFamily="2"/>
              <a:buChar char="n"/>
            </a:pPr>
            <a:r>
              <a:rPr lang="zh-TW" sz="2400" b="1" dirty="0" smtClean="0">
                <a:latin typeface="標楷體" pitchFamily="65"/>
                <a:ea typeface="標楷體" pitchFamily="65"/>
              </a:rPr>
              <a:t>機關</a:t>
            </a:r>
            <a:r>
              <a:rPr lang="zh-TW" sz="2400" b="1" dirty="0">
                <a:latin typeface="標楷體" pitchFamily="65"/>
                <a:ea typeface="標楷體" pitchFamily="65"/>
              </a:rPr>
              <a:t>要求</a:t>
            </a:r>
            <a:r>
              <a:rPr lang="zh-TW" sz="2400" dirty="0">
                <a:latin typeface="標楷體" pitchFamily="65"/>
                <a:ea typeface="標楷體" pitchFamily="65"/>
              </a:rPr>
              <a:t>全部或部分停工。</a:t>
            </a:r>
            <a:endParaRPr lang="en-US" sz="2400" dirty="0">
              <a:latin typeface="標楷體" pitchFamily="65"/>
              <a:ea typeface="標楷體" pitchFamily="65"/>
            </a:endParaRPr>
          </a:p>
          <a:p>
            <a:pPr lvl="1" algn="just">
              <a:lnSpc>
                <a:spcPct val="80000"/>
              </a:lnSpc>
              <a:spcBef>
                <a:spcPts val="1800"/>
              </a:spcBef>
              <a:buClr>
                <a:srgbClr val="00823B"/>
              </a:buClr>
              <a:buFont typeface="Wingdings" pitchFamily="2"/>
              <a:buChar char="n"/>
            </a:pPr>
            <a:r>
              <a:rPr lang="zh-TW" sz="2400" b="1" dirty="0" smtClean="0">
                <a:solidFill>
                  <a:srgbClr val="FF0000"/>
                </a:solidFill>
                <a:latin typeface="標楷體" pitchFamily="65"/>
                <a:ea typeface="標楷體" pitchFamily="65"/>
              </a:rPr>
              <a:t>因</a:t>
            </a:r>
            <a:r>
              <a:rPr lang="zh-TW" sz="2400" b="1" dirty="0">
                <a:solidFill>
                  <a:srgbClr val="FF0000"/>
                </a:solidFill>
                <a:latin typeface="標楷體" pitchFamily="65"/>
                <a:ea typeface="標楷體" pitchFamily="65"/>
              </a:rPr>
              <a:t>辦理變更設計或增加工程數量或項目</a:t>
            </a:r>
            <a:r>
              <a:rPr lang="zh-TW" sz="2400" dirty="0">
                <a:latin typeface="標楷體" pitchFamily="65"/>
                <a:ea typeface="標楷體" pitchFamily="65"/>
              </a:rPr>
              <a:t>。</a:t>
            </a:r>
            <a:endParaRPr lang="en-US" sz="2400" dirty="0">
              <a:latin typeface="標楷體" pitchFamily="65"/>
              <a:ea typeface="標楷體" pitchFamily="65"/>
            </a:endParaRPr>
          </a:p>
          <a:p>
            <a:pPr lvl="1" algn="just">
              <a:lnSpc>
                <a:spcPct val="80000"/>
              </a:lnSpc>
              <a:spcBef>
                <a:spcPts val="1800"/>
              </a:spcBef>
              <a:buClr>
                <a:srgbClr val="00823B"/>
              </a:buClr>
              <a:buFont typeface="Wingdings" pitchFamily="2"/>
              <a:buChar char="n"/>
            </a:pPr>
            <a:r>
              <a:rPr lang="zh-TW" sz="2400" b="1" dirty="0" smtClean="0">
                <a:latin typeface="標楷體" pitchFamily="65"/>
                <a:ea typeface="標楷體" pitchFamily="65"/>
              </a:rPr>
              <a:t>機關</a:t>
            </a:r>
            <a:r>
              <a:rPr lang="zh-TW" sz="2400" b="1" dirty="0">
                <a:latin typeface="標楷體" pitchFamily="65"/>
                <a:ea typeface="標楷體" pitchFamily="65"/>
              </a:rPr>
              <a:t>應辦事項未及時辦妥</a:t>
            </a:r>
            <a:r>
              <a:rPr lang="zh-TW" sz="2400" dirty="0" smtClean="0">
                <a:latin typeface="標楷體" pitchFamily="65"/>
                <a:ea typeface="標楷體" pitchFamily="65"/>
              </a:rPr>
              <a:t>。</a:t>
            </a:r>
            <a:endParaRPr lang="en-US" sz="2400" dirty="0">
              <a:latin typeface="標楷體" pitchFamily="65"/>
              <a:ea typeface="標楷體" pitchFamily="65"/>
            </a:endParaRPr>
          </a:p>
        </p:txBody>
      </p:sp>
      <p:sp>
        <p:nvSpPr>
          <p:cNvPr id="5" name="標題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latin typeface="標楷體" pitchFamily="65" charset="-120"/>
                <a:ea typeface="標楷體" pitchFamily="65" charset="-120"/>
              </a:rPr>
              <a:t>履約爭議</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7315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noGrp="1"/>
          </p:cNvSpPr>
          <p:nvPr>
            <p:ph idx="1"/>
          </p:nvPr>
        </p:nvSpPr>
        <p:spPr>
          <a:xfrm>
            <a:off x="467541" y="1196753"/>
            <a:ext cx="8064898" cy="5472608"/>
          </a:xfrm>
        </p:spPr>
        <p:txBody>
          <a:bodyPr>
            <a:normAutofit lnSpcReduction="10000"/>
          </a:bodyPr>
          <a:lstStyle/>
          <a:p>
            <a:pPr marL="457200" lvl="1" indent="0" algn="just">
              <a:lnSpc>
                <a:spcPct val="80000"/>
              </a:lnSpc>
              <a:spcBef>
                <a:spcPts val="2400"/>
              </a:spcBef>
              <a:buClr>
                <a:srgbClr val="00823B"/>
              </a:buClr>
              <a:buNone/>
            </a:pPr>
            <a:r>
              <a:rPr lang="zh-TW" altLang="zh-TW" sz="2400" b="1" dirty="0">
                <a:solidFill>
                  <a:srgbClr val="0070C0"/>
                </a:solidFill>
                <a:latin typeface="標楷體" pitchFamily="65"/>
                <a:ea typeface="標楷體" pitchFamily="65"/>
              </a:rPr>
              <a:t>工程採購契約範本第</a:t>
            </a:r>
            <a:r>
              <a:rPr lang="en-US" altLang="zh-TW" sz="2400" b="1" dirty="0">
                <a:solidFill>
                  <a:srgbClr val="0070C0"/>
                </a:solidFill>
                <a:latin typeface="標楷體" pitchFamily="65"/>
                <a:ea typeface="標楷體" pitchFamily="65"/>
              </a:rPr>
              <a:t>7</a:t>
            </a:r>
            <a:r>
              <a:rPr lang="zh-TW" altLang="zh-TW" sz="2400" b="1" dirty="0">
                <a:solidFill>
                  <a:srgbClr val="0070C0"/>
                </a:solidFill>
                <a:latin typeface="標楷體" pitchFamily="65"/>
                <a:ea typeface="標楷體" pitchFamily="65"/>
              </a:rPr>
              <a:t>條第</a:t>
            </a:r>
            <a:r>
              <a:rPr lang="en-US" altLang="zh-TW" sz="2400" b="1" dirty="0">
                <a:solidFill>
                  <a:srgbClr val="0070C0"/>
                </a:solidFill>
                <a:latin typeface="標楷體" pitchFamily="65"/>
                <a:ea typeface="標楷體" pitchFamily="65"/>
              </a:rPr>
              <a:t>3</a:t>
            </a:r>
            <a:r>
              <a:rPr lang="zh-TW" altLang="zh-TW" sz="2400" b="1" dirty="0">
                <a:solidFill>
                  <a:srgbClr val="0070C0"/>
                </a:solidFill>
                <a:latin typeface="標楷體" pitchFamily="65"/>
                <a:ea typeface="標楷體" pitchFamily="65"/>
              </a:rPr>
              <a:t>款</a:t>
            </a:r>
            <a:r>
              <a:rPr lang="en-US" altLang="zh-TW" sz="2400" b="1" dirty="0">
                <a:solidFill>
                  <a:srgbClr val="0070C0"/>
                </a:solidFill>
                <a:latin typeface="標楷體" pitchFamily="65"/>
                <a:ea typeface="標楷體" pitchFamily="65"/>
              </a:rPr>
              <a:t>-</a:t>
            </a:r>
            <a:r>
              <a:rPr lang="zh-TW" altLang="en-US" sz="2400" b="1" dirty="0">
                <a:solidFill>
                  <a:srgbClr val="0070C0"/>
                </a:solidFill>
                <a:latin typeface="標楷體" pitchFamily="65"/>
                <a:ea typeface="標楷體" pitchFamily="65"/>
              </a:rPr>
              <a:t>工程延期</a:t>
            </a:r>
            <a:r>
              <a:rPr lang="en-US" altLang="zh-TW" sz="2400" b="1" dirty="0">
                <a:solidFill>
                  <a:srgbClr val="FF0000"/>
                </a:solidFill>
                <a:latin typeface="標楷體" pitchFamily="65"/>
                <a:ea typeface="標楷體" pitchFamily="65"/>
              </a:rPr>
              <a:t>(</a:t>
            </a:r>
            <a:r>
              <a:rPr lang="zh-TW" altLang="en-US" sz="2400" b="1" dirty="0">
                <a:solidFill>
                  <a:srgbClr val="FF0000"/>
                </a:solidFill>
                <a:latin typeface="標楷體" pitchFamily="65"/>
                <a:ea typeface="標楷體" pitchFamily="65"/>
              </a:rPr>
              <a:t>展延工期</a:t>
            </a:r>
            <a:r>
              <a:rPr lang="en-US" altLang="zh-TW" sz="2400" b="1" dirty="0">
                <a:solidFill>
                  <a:srgbClr val="FF0000"/>
                </a:solidFill>
                <a:latin typeface="標楷體" pitchFamily="65"/>
                <a:ea typeface="標楷體" pitchFamily="65"/>
              </a:rPr>
              <a:t>)</a:t>
            </a:r>
          </a:p>
          <a:p>
            <a:pPr lvl="1" algn="just">
              <a:lnSpc>
                <a:spcPct val="80000"/>
              </a:lnSpc>
              <a:spcBef>
                <a:spcPts val="2400"/>
              </a:spcBef>
              <a:buClr>
                <a:srgbClr val="00823B"/>
              </a:buClr>
              <a:buFont typeface="Wingdings" pitchFamily="2"/>
              <a:buChar char="n"/>
            </a:pPr>
            <a:r>
              <a:rPr lang="zh-TW" altLang="en-US" sz="2400" dirty="0" smtClean="0">
                <a:latin typeface="標楷體" pitchFamily="65"/>
                <a:ea typeface="標楷體" pitchFamily="65"/>
              </a:rPr>
              <a:t>由</a:t>
            </a:r>
            <a:r>
              <a:rPr lang="zh-TW" altLang="en-US" sz="2400" dirty="0">
                <a:latin typeface="標楷體" pitchFamily="65"/>
                <a:ea typeface="標楷體" pitchFamily="65"/>
              </a:rPr>
              <a:t>機關自辦或機關的其他廠商的延誤而影響履約進度者。</a:t>
            </a:r>
          </a:p>
          <a:p>
            <a:pPr lvl="1" algn="just">
              <a:lnSpc>
                <a:spcPct val="80000"/>
              </a:lnSpc>
              <a:spcBef>
                <a:spcPts val="2400"/>
              </a:spcBef>
              <a:buClr>
                <a:srgbClr val="00823B"/>
              </a:buClr>
              <a:buFont typeface="Wingdings" pitchFamily="2"/>
              <a:buChar char="n"/>
            </a:pPr>
            <a:r>
              <a:rPr lang="zh-TW" sz="2400" dirty="0" smtClean="0">
                <a:latin typeface="標楷體" pitchFamily="65"/>
                <a:ea typeface="標楷體" pitchFamily="65"/>
              </a:rPr>
              <a:t>機關</a:t>
            </a:r>
            <a:r>
              <a:rPr lang="zh-TW" sz="2400" dirty="0">
                <a:latin typeface="標楷體" pitchFamily="65"/>
                <a:ea typeface="標楷體" pitchFamily="65"/>
              </a:rPr>
              <a:t>提供的</a:t>
            </a:r>
            <a:r>
              <a:rPr lang="zh-TW" sz="2400" b="1" dirty="0">
                <a:latin typeface="標楷體" pitchFamily="65"/>
                <a:ea typeface="標楷體" pitchFamily="65"/>
              </a:rPr>
              <a:t>地質鑽探</a:t>
            </a:r>
            <a:r>
              <a:rPr lang="zh-TW" sz="2400" dirty="0">
                <a:latin typeface="標楷體" pitchFamily="65"/>
                <a:ea typeface="標楷體" pitchFamily="65"/>
              </a:rPr>
              <a:t>或地質資料，與實際情形有重大差異。</a:t>
            </a:r>
            <a:endParaRPr lang="en-US" sz="2400" dirty="0">
              <a:latin typeface="標楷體" pitchFamily="65"/>
              <a:ea typeface="標楷體" pitchFamily="65"/>
            </a:endParaRPr>
          </a:p>
          <a:p>
            <a:pPr lvl="1" algn="just">
              <a:lnSpc>
                <a:spcPct val="80000"/>
              </a:lnSpc>
              <a:spcBef>
                <a:spcPts val="2400"/>
              </a:spcBef>
              <a:buClr>
                <a:srgbClr val="00823B"/>
              </a:buClr>
              <a:buFont typeface="Wingdings" pitchFamily="2"/>
              <a:buChar char="n"/>
            </a:pPr>
            <a:r>
              <a:rPr lang="zh-TW" sz="2400" dirty="0" smtClean="0">
                <a:latin typeface="標楷體" pitchFamily="65"/>
                <a:ea typeface="標楷體" pitchFamily="65"/>
              </a:rPr>
              <a:t>因</a:t>
            </a:r>
            <a:r>
              <a:rPr lang="zh-TW" sz="2400" dirty="0">
                <a:latin typeface="標楷體" pitchFamily="65"/>
                <a:ea typeface="標楷體" pitchFamily="65"/>
              </a:rPr>
              <a:t>傳染病或政府的行為，致發生不可預見的人員或貨物之短缺。</a:t>
            </a:r>
            <a:endParaRPr lang="en-US" sz="2400" dirty="0">
              <a:latin typeface="標楷體" pitchFamily="65"/>
              <a:ea typeface="標楷體" pitchFamily="65"/>
            </a:endParaRPr>
          </a:p>
          <a:p>
            <a:pPr lvl="1" algn="just">
              <a:lnSpc>
                <a:spcPct val="80000"/>
              </a:lnSpc>
              <a:spcBef>
                <a:spcPts val="2400"/>
              </a:spcBef>
              <a:buClr>
                <a:srgbClr val="00823B"/>
              </a:buClr>
              <a:buFont typeface="Wingdings" pitchFamily="2"/>
              <a:buChar char="n"/>
            </a:pPr>
            <a:r>
              <a:rPr lang="zh-TW" sz="2400" dirty="0" smtClean="0">
                <a:latin typeface="標楷體" pitchFamily="65"/>
                <a:ea typeface="標楷體" pitchFamily="65"/>
              </a:rPr>
              <a:t>因</a:t>
            </a:r>
            <a:r>
              <a:rPr lang="zh-TW" sz="2400" dirty="0">
                <a:latin typeface="標楷體" pitchFamily="65"/>
                <a:ea typeface="標楷體" pitchFamily="65"/>
              </a:rPr>
              <a:t>機關佔用本工程任何部分，但契約另有規定者，不在此限。</a:t>
            </a:r>
            <a:endParaRPr lang="en-US" sz="2400" dirty="0">
              <a:latin typeface="標楷體" pitchFamily="65"/>
              <a:ea typeface="標楷體" pitchFamily="65"/>
            </a:endParaRPr>
          </a:p>
          <a:p>
            <a:pPr lvl="1" algn="just">
              <a:lnSpc>
                <a:spcPct val="80000"/>
              </a:lnSpc>
              <a:spcBef>
                <a:spcPts val="2400"/>
              </a:spcBef>
              <a:buClr>
                <a:srgbClr val="00823B"/>
              </a:buClr>
              <a:buFont typeface="Wingdings" pitchFamily="2"/>
              <a:buChar char="n"/>
            </a:pPr>
            <a:r>
              <a:rPr lang="zh-TW" sz="2400" b="1" dirty="0" smtClean="0">
                <a:solidFill>
                  <a:srgbClr val="FF0000"/>
                </a:solidFill>
                <a:latin typeface="標楷體" pitchFamily="65"/>
                <a:ea typeface="標楷體" pitchFamily="65"/>
              </a:rPr>
              <a:t>其他</a:t>
            </a:r>
            <a:r>
              <a:rPr lang="zh-TW" sz="2400" dirty="0">
                <a:latin typeface="標楷體" pitchFamily="65"/>
                <a:ea typeface="標楷體" pitchFamily="65"/>
              </a:rPr>
              <a:t>非可歸責於廠商的事由，經機關認定者</a:t>
            </a:r>
            <a:r>
              <a:rPr lang="zh-TW" sz="2400" dirty="0" smtClean="0">
                <a:latin typeface="標楷體" pitchFamily="65"/>
                <a:ea typeface="標楷體" pitchFamily="65"/>
              </a:rPr>
              <a:t>。</a:t>
            </a:r>
            <a:endParaRPr lang="en-US" altLang="zh-TW" sz="2400" dirty="0" smtClean="0">
              <a:latin typeface="標楷體" pitchFamily="65"/>
              <a:ea typeface="標楷體" pitchFamily="65"/>
            </a:endParaRPr>
          </a:p>
          <a:p>
            <a:pPr marL="457200" lvl="1" indent="0" algn="just">
              <a:lnSpc>
                <a:spcPct val="80000"/>
              </a:lnSpc>
              <a:spcBef>
                <a:spcPts val="2400"/>
              </a:spcBef>
              <a:buClr>
                <a:srgbClr val="00823B"/>
              </a:buClr>
              <a:buNone/>
            </a:pPr>
            <a:r>
              <a:rPr lang="zh-TW" altLang="en-US" sz="2400" dirty="0" smtClean="0">
                <a:latin typeface="標楷體" pitchFamily="65"/>
                <a:ea typeface="標楷體" pitchFamily="65"/>
              </a:rPr>
              <a:t>其他：法令變更必須</a:t>
            </a:r>
            <a:r>
              <a:rPr lang="zh-TW" altLang="en-US" sz="2400" dirty="0">
                <a:latin typeface="標楷體" pitchFamily="65"/>
                <a:ea typeface="標楷體" pitchFamily="65"/>
              </a:rPr>
              <a:t>辦理多餘工作或衍生多餘</a:t>
            </a:r>
            <a:r>
              <a:rPr lang="zh-TW" altLang="en-US" sz="2400" dirty="0" smtClean="0">
                <a:latin typeface="標楷體" pitchFamily="65"/>
                <a:ea typeface="標楷體" pitchFamily="65"/>
              </a:rPr>
              <a:t>成本，如</a:t>
            </a:r>
            <a:endParaRPr lang="en-US" altLang="zh-TW" sz="2400" dirty="0" smtClean="0">
              <a:latin typeface="標楷體" pitchFamily="65"/>
              <a:ea typeface="標楷體" pitchFamily="65"/>
            </a:endParaRPr>
          </a:p>
          <a:p>
            <a:pPr marL="457200" lvl="1" indent="0" algn="just">
              <a:lnSpc>
                <a:spcPct val="80000"/>
              </a:lnSpc>
              <a:spcBef>
                <a:spcPts val="1200"/>
              </a:spcBef>
              <a:buClr>
                <a:srgbClr val="00823B"/>
              </a:buClr>
              <a:buNone/>
            </a:pPr>
            <a:r>
              <a:rPr lang="en-US" altLang="zh-TW" sz="2400" dirty="0">
                <a:latin typeface="標楷體" pitchFamily="65"/>
                <a:ea typeface="標楷體" pitchFamily="65"/>
              </a:rPr>
              <a:t> </a:t>
            </a:r>
            <a:r>
              <a:rPr lang="en-US" altLang="zh-TW" sz="2400" dirty="0" smtClean="0">
                <a:latin typeface="標楷體" pitchFamily="65"/>
                <a:ea typeface="標楷體" pitchFamily="65"/>
              </a:rPr>
              <a:t>     </a:t>
            </a:r>
            <a:r>
              <a:rPr lang="zh-TW" altLang="en-US" sz="2400" dirty="0" smtClean="0">
                <a:latin typeface="標楷體" pitchFamily="65"/>
                <a:ea typeface="標楷體" pitchFamily="65"/>
              </a:rPr>
              <a:t>排水計畫審查</a:t>
            </a:r>
            <a:r>
              <a:rPr lang="en-US" altLang="zh-TW" sz="2400" dirty="0" smtClean="0">
                <a:latin typeface="標楷體" pitchFamily="65"/>
                <a:ea typeface="標楷體" pitchFamily="65"/>
              </a:rPr>
              <a:t>…</a:t>
            </a:r>
            <a:endParaRPr lang="en-US" sz="2400" dirty="0">
              <a:latin typeface="標楷體" pitchFamily="65"/>
              <a:ea typeface="標楷體" pitchFamily="65"/>
            </a:endParaRPr>
          </a:p>
        </p:txBody>
      </p:sp>
      <p:sp>
        <p:nvSpPr>
          <p:cNvPr id="6" name="標題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latin typeface="標楷體" pitchFamily="65" charset="-120"/>
                <a:ea typeface="標楷體" pitchFamily="65" charset="-120"/>
              </a:rPr>
              <a:t>履約爭議</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10829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noGrp="1"/>
          </p:cNvSpPr>
          <p:nvPr>
            <p:ph idx="1"/>
          </p:nvPr>
        </p:nvSpPr>
        <p:spPr>
          <a:xfrm>
            <a:off x="457200" y="1600200"/>
            <a:ext cx="7467603" cy="5141168"/>
          </a:xfrm>
        </p:spPr>
        <p:txBody>
          <a:bodyPr/>
          <a:lstStyle/>
          <a:p>
            <a:pPr marL="274320" lvl="1" algn="just">
              <a:lnSpc>
                <a:spcPct val="80000"/>
              </a:lnSpc>
              <a:spcBef>
                <a:spcPts val="600"/>
              </a:spcBef>
              <a:buClr>
                <a:srgbClr val="FF00FF"/>
              </a:buClr>
              <a:buSzPct val="70000"/>
              <a:buFont typeface="Wingdings" pitchFamily="2"/>
              <a:buChar char="l"/>
            </a:pPr>
            <a:r>
              <a:rPr lang="zh-TW" altLang="en-US" b="1" dirty="0" smtClean="0">
                <a:solidFill>
                  <a:srgbClr val="FF0000"/>
                </a:solidFill>
                <a:latin typeface="標楷體" pitchFamily="65"/>
                <a:ea typeface="標楷體" pitchFamily="65"/>
              </a:rPr>
              <a:t>展延工期</a:t>
            </a:r>
            <a:endParaRPr lang="en-US" sz="2800" b="1" dirty="0">
              <a:solidFill>
                <a:srgbClr val="FF0000"/>
              </a:solidFill>
              <a:latin typeface="標楷體" pitchFamily="65"/>
              <a:ea typeface="標楷體" pitchFamily="65"/>
            </a:endParaRPr>
          </a:p>
          <a:p>
            <a:pPr lvl="1" algn="just">
              <a:lnSpc>
                <a:spcPct val="80000"/>
              </a:lnSpc>
              <a:spcBef>
                <a:spcPts val="700"/>
              </a:spcBef>
              <a:buClr>
                <a:srgbClr val="00823B"/>
              </a:buClr>
              <a:buFont typeface="Wingdings" pitchFamily="2"/>
              <a:buChar char="n"/>
            </a:pPr>
            <a:r>
              <a:rPr lang="zh-TW" sz="2800" dirty="0" smtClean="0">
                <a:latin typeface="標楷體" pitchFamily="65"/>
                <a:ea typeface="標楷體" pitchFamily="65"/>
              </a:rPr>
              <a:t>必須因</a:t>
            </a:r>
            <a:r>
              <a:rPr lang="zh-TW" sz="2800" b="1" dirty="0">
                <a:solidFill>
                  <a:srgbClr val="00B050"/>
                </a:solidFill>
                <a:latin typeface="標楷體" pitchFamily="65"/>
                <a:ea typeface="標楷體" pitchFamily="65"/>
              </a:rPr>
              <a:t>不可歸責</a:t>
            </a:r>
            <a:r>
              <a:rPr lang="zh-TW" sz="2800" dirty="0">
                <a:latin typeface="標楷體" pitchFamily="65"/>
                <a:ea typeface="標楷體" pitchFamily="65"/>
              </a:rPr>
              <a:t>於廠商之</a:t>
            </a:r>
            <a:r>
              <a:rPr lang="zh-TW" sz="2800" dirty="0" smtClean="0">
                <a:latin typeface="標楷體" pitchFamily="65"/>
                <a:ea typeface="標楷體" pitchFamily="65"/>
              </a:rPr>
              <a:t>事</a:t>
            </a:r>
            <a:r>
              <a:rPr lang="zh-TW" altLang="en-US" sz="2800" dirty="0" smtClean="0">
                <a:latin typeface="標楷體" pitchFamily="65"/>
                <a:ea typeface="標楷體" pitchFamily="65"/>
              </a:rPr>
              <a:t>故而</a:t>
            </a:r>
            <a:r>
              <a:rPr lang="zh-TW" sz="2800" dirty="0" smtClean="0">
                <a:latin typeface="標楷體" pitchFamily="65"/>
                <a:ea typeface="標楷體" pitchFamily="65"/>
              </a:rPr>
              <a:t>致</a:t>
            </a:r>
            <a:r>
              <a:rPr lang="zh-TW" sz="2800" dirty="0">
                <a:latin typeface="標楷體" pitchFamily="65"/>
                <a:ea typeface="標楷體" pitchFamily="65"/>
              </a:rPr>
              <a:t>遲延</a:t>
            </a:r>
            <a:endParaRPr lang="en-US" sz="2800" dirty="0">
              <a:latin typeface="標楷體" pitchFamily="65"/>
              <a:ea typeface="標楷體" pitchFamily="65"/>
            </a:endParaRPr>
          </a:p>
          <a:p>
            <a:pPr lvl="1" algn="just">
              <a:lnSpc>
                <a:spcPct val="80000"/>
              </a:lnSpc>
              <a:spcBef>
                <a:spcPts val="700"/>
              </a:spcBef>
              <a:buClr>
                <a:srgbClr val="00823B"/>
              </a:buClr>
              <a:buFont typeface="Wingdings" pitchFamily="2"/>
              <a:buChar char="n"/>
            </a:pPr>
            <a:r>
              <a:rPr lang="zh-TW" sz="2800" dirty="0" smtClean="0">
                <a:latin typeface="標楷體" pitchFamily="65"/>
                <a:ea typeface="標楷體" pitchFamily="65"/>
              </a:rPr>
              <a:t>影響</a:t>
            </a:r>
            <a:r>
              <a:rPr lang="zh-TW" sz="2800" dirty="0">
                <a:latin typeface="標楷體" pitchFamily="65"/>
                <a:ea typeface="標楷體" pitchFamily="65"/>
              </a:rPr>
              <a:t>的工作必須屬</a:t>
            </a:r>
            <a:r>
              <a:rPr lang="zh-TW" sz="2800" b="1" dirty="0" smtClean="0">
                <a:solidFill>
                  <a:srgbClr val="FF0000"/>
                </a:solidFill>
                <a:latin typeface="標楷體" pitchFamily="65"/>
                <a:ea typeface="標楷體" pitchFamily="65"/>
              </a:rPr>
              <a:t>工程要</a:t>
            </a:r>
            <a:r>
              <a:rPr lang="zh-TW" sz="2800" b="1" dirty="0">
                <a:solidFill>
                  <a:srgbClr val="FF0000"/>
                </a:solidFill>
                <a:latin typeface="標楷體" pitchFamily="65"/>
                <a:ea typeface="標楷體" pitchFamily="65"/>
              </a:rPr>
              <a:t>徑</a:t>
            </a:r>
          </a:p>
          <a:p>
            <a:pPr lvl="1" algn="just">
              <a:lnSpc>
                <a:spcPct val="80000"/>
              </a:lnSpc>
              <a:spcBef>
                <a:spcPts val="700"/>
              </a:spcBef>
              <a:buClr>
                <a:srgbClr val="00823B"/>
              </a:buClr>
              <a:buFont typeface="Wingdings" pitchFamily="2"/>
              <a:buChar char="n"/>
            </a:pPr>
            <a:r>
              <a:rPr lang="zh-TW" sz="2800" dirty="0">
                <a:latin typeface="標楷體" pitchFamily="65"/>
                <a:ea typeface="標楷體" pitchFamily="65"/>
              </a:rPr>
              <a:t>與逾期</a:t>
            </a:r>
            <a:r>
              <a:rPr lang="en-US" sz="2800" dirty="0">
                <a:latin typeface="標楷體" pitchFamily="65"/>
                <a:ea typeface="標楷體" pitchFamily="65"/>
              </a:rPr>
              <a:t>、</a:t>
            </a:r>
            <a:r>
              <a:rPr lang="zh-TW" sz="2800" dirty="0">
                <a:latin typeface="標楷體" pitchFamily="65"/>
                <a:ea typeface="標楷體" pitchFamily="65"/>
              </a:rPr>
              <a:t>暫停估驗付款</a:t>
            </a:r>
            <a:r>
              <a:rPr lang="en-US" sz="2800" dirty="0">
                <a:latin typeface="標楷體" pitchFamily="65"/>
                <a:ea typeface="標楷體" pitchFamily="65"/>
              </a:rPr>
              <a:t>、</a:t>
            </a:r>
            <a:r>
              <a:rPr lang="zh-TW" sz="2800" dirty="0">
                <a:latin typeface="標楷體" pitchFamily="65"/>
                <a:ea typeface="標楷體" pitchFamily="65"/>
              </a:rPr>
              <a:t>違約金計算息息相關</a:t>
            </a:r>
            <a:endParaRPr lang="en-US" sz="2800" dirty="0">
              <a:latin typeface="標楷體" pitchFamily="65"/>
              <a:ea typeface="標楷體" pitchFamily="65"/>
            </a:endParaRPr>
          </a:p>
          <a:p>
            <a:pPr lvl="1" algn="just">
              <a:lnSpc>
                <a:spcPct val="80000"/>
              </a:lnSpc>
              <a:spcBef>
                <a:spcPts val="700"/>
              </a:spcBef>
              <a:buClr>
                <a:srgbClr val="00823B"/>
              </a:buClr>
              <a:buFont typeface="Wingdings" pitchFamily="2"/>
              <a:buChar char="n"/>
            </a:pPr>
            <a:r>
              <a:rPr lang="zh-TW" sz="2800" dirty="0" smtClean="0">
                <a:latin typeface="標楷體" pitchFamily="65"/>
                <a:ea typeface="標楷體" pitchFamily="65"/>
              </a:rPr>
              <a:t>避免</a:t>
            </a:r>
            <a:r>
              <a:rPr lang="zh-TW" sz="2800" dirty="0">
                <a:latin typeface="標楷體" pitchFamily="65"/>
                <a:ea typeface="標楷體" pitchFamily="65"/>
              </a:rPr>
              <a:t>重複展延工期</a:t>
            </a:r>
            <a:endParaRPr lang="en-US" sz="2800" dirty="0">
              <a:latin typeface="標楷體" pitchFamily="65"/>
              <a:ea typeface="標楷體" pitchFamily="65"/>
            </a:endParaRPr>
          </a:p>
          <a:p>
            <a:pPr marL="274320" lvl="1" algn="just">
              <a:lnSpc>
                <a:spcPct val="90000"/>
              </a:lnSpc>
              <a:spcBef>
                <a:spcPts val="600"/>
              </a:spcBef>
              <a:buClr>
                <a:srgbClr val="FF00FF"/>
              </a:buClr>
              <a:buSzPct val="70000"/>
              <a:buFont typeface="Wingdings" pitchFamily="2"/>
              <a:buChar char="l"/>
            </a:pPr>
            <a:r>
              <a:rPr lang="zh-TW" sz="2800" b="1" dirty="0">
                <a:solidFill>
                  <a:srgbClr val="FF0000"/>
                </a:solidFill>
                <a:latin typeface="標楷體" pitchFamily="65"/>
                <a:ea typeface="標楷體" pitchFamily="65"/>
              </a:rPr>
              <a:t>停工</a:t>
            </a:r>
            <a:endParaRPr lang="en-US" sz="2800" b="1" dirty="0">
              <a:solidFill>
                <a:srgbClr val="FF0000"/>
              </a:solidFill>
              <a:latin typeface="標楷體" pitchFamily="65"/>
              <a:ea typeface="標楷體" pitchFamily="65"/>
            </a:endParaRPr>
          </a:p>
          <a:p>
            <a:pPr lvl="1" algn="just">
              <a:lnSpc>
                <a:spcPct val="80000"/>
              </a:lnSpc>
              <a:spcBef>
                <a:spcPts val="700"/>
              </a:spcBef>
              <a:buClr>
                <a:srgbClr val="00823B"/>
              </a:buClr>
              <a:buFont typeface="Wingdings" pitchFamily="2"/>
              <a:buChar char="n"/>
            </a:pPr>
            <a:r>
              <a:rPr lang="zh-TW" sz="2800" dirty="0">
                <a:latin typeface="標楷體" pitchFamily="65"/>
                <a:ea typeface="標楷體" pitchFamily="65"/>
              </a:rPr>
              <a:t>不可歸責於承包商</a:t>
            </a:r>
            <a:endParaRPr lang="en-US" sz="2800" dirty="0">
              <a:latin typeface="標楷體" pitchFamily="65"/>
              <a:ea typeface="標楷體" pitchFamily="65"/>
            </a:endParaRPr>
          </a:p>
          <a:p>
            <a:pPr lvl="1" algn="just">
              <a:lnSpc>
                <a:spcPct val="80000"/>
              </a:lnSpc>
              <a:spcBef>
                <a:spcPts val="700"/>
              </a:spcBef>
              <a:buClr>
                <a:srgbClr val="00823B"/>
              </a:buClr>
              <a:buFont typeface="Wingdings" pitchFamily="2"/>
              <a:buChar char="n"/>
            </a:pPr>
            <a:r>
              <a:rPr lang="zh-TW" sz="2800" dirty="0">
                <a:latin typeface="標楷體" pitchFamily="65"/>
                <a:ea typeface="標楷體" pitchFamily="65"/>
              </a:rPr>
              <a:t>停工範圍</a:t>
            </a:r>
            <a:endParaRPr lang="en-US" sz="2800" dirty="0">
              <a:latin typeface="標楷體" pitchFamily="65"/>
              <a:ea typeface="標楷體" pitchFamily="65"/>
            </a:endParaRPr>
          </a:p>
          <a:p>
            <a:pPr lvl="2" algn="just">
              <a:lnSpc>
                <a:spcPct val="80000"/>
              </a:lnSpc>
              <a:spcBef>
                <a:spcPts val="600"/>
              </a:spcBef>
              <a:buClr>
                <a:srgbClr val="00823B"/>
              </a:buClr>
              <a:buFont typeface="Wingdings" pitchFamily="2"/>
              <a:buChar char="n"/>
            </a:pPr>
            <a:r>
              <a:rPr lang="zh-TW" sz="2500" dirty="0">
                <a:latin typeface="標楷體" pitchFamily="65"/>
                <a:ea typeface="標楷體" pitchFamily="65"/>
              </a:rPr>
              <a:t>全部停工</a:t>
            </a:r>
            <a:endParaRPr lang="en-US" sz="2500" dirty="0">
              <a:latin typeface="標楷體" pitchFamily="65"/>
              <a:ea typeface="標楷體" pitchFamily="65"/>
            </a:endParaRPr>
          </a:p>
          <a:p>
            <a:pPr lvl="2" algn="just">
              <a:lnSpc>
                <a:spcPct val="80000"/>
              </a:lnSpc>
              <a:spcBef>
                <a:spcPts val="600"/>
              </a:spcBef>
              <a:buClr>
                <a:srgbClr val="00823B"/>
              </a:buClr>
              <a:buFont typeface="Wingdings" pitchFamily="2"/>
              <a:buChar char="n"/>
            </a:pPr>
            <a:r>
              <a:rPr lang="zh-TW" sz="2500" dirty="0">
                <a:latin typeface="標楷體" pitchFamily="65"/>
                <a:ea typeface="標楷體" pitchFamily="65"/>
              </a:rPr>
              <a:t>部分停工</a:t>
            </a:r>
            <a:endParaRPr lang="en-US" sz="2500" dirty="0">
              <a:latin typeface="標楷體" pitchFamily="65"/>
              <a:ea typeface="標楷體" pitchFamily="65"/>
            </a:endParaRPr>
          </a:p>
          <a:p>
            <a:pPr lvl="0" algn="just">
              <a:lnSpc>
                <a:spcPct val="80000"/>
              </a:lnSpc>
              <a:buClr>
                <a:srgbClr val="00823B"/>
              </a:buClr>
              <a:buFont typeface="Wingdings" pitchFamily="2"/>
              <a:buChar char="n"/>
            </a:pPr>
            <a:endParaRPr lang="en-US" sz="3100" b="1" dirty="0">
              <a:solidFill>
                <a:srgbClr val="00B050"/>
              </a:solidFill>
              <a:effectLst>
                <a:outerShdw dist="38096" dir="2700000">
                  <a:srgbClr val="000000"/>
                </a:outerShdw>
              </a:effectLst>
              <a:latin typeface="標楷體" pitchFamily="65"/>
              <a:ea typeface="標楷體" pitchFamily="65"/>
            </a:endParaRPr>
          </a:p>
        </p:txBody>
      </p:sp>
      <p:grpSp>
        <p:nvGrpSpPr>
          <p:cNvPr id="4" name="群組 7"/>
          <p:cNvGrpSpPr/>
          <p:nvPr/>
        </p:nvGrpSpPr>
        <p:grpSpPr>
          <a:xfrm>
            <a:off x="3740922" y="5317476"/>
            <a:ext cx="4968556" cy="864098"/>
            <a:chOff x="3707901" y="5589242"/>
            <a:chExt cx="2016224" cy="864098"/>
          </a:xfrm>
        </p:grpSpPr>
        <p:sp>
          <p:nvSpPr>
            <p:cNvPr id="5" name="直線圖說文字 1 (加上強調線) 3"/>
            <p:cNvSpPr/>
            <p:nvPr/>
          </p:nvSpPr>
          <p:spPr>
            <a:xfrm>
              <a:off x="3707901" y="5589242"/>
              <a:ext cx="2016224" cy="864098"/>
            </a:xfrm>
            <a:custGeom>
              <a:avLst/>
              <a:gdLst>
                <a:gd name="f0" fmla="val w"/>
                <a:gd name="f1" fmla="val h"/>
                <a:gd name="f2" fmla="val ss"/>
                <a:gd name="f3" fmla="val 0"/>
                <a:gd name="f4" fmla="val 49821"/>
                <a:gd name="f5" fmla="+- 0 0 8333"/>
                <a:gd name="f6" fmla="val 50358"/>
                <a:gd name="f7" fmla="+- 0 0 43196"/>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stroke="0">
                  <a:moveTo>
                    <a:pt x="f23" y="f23"/>
                  </a:moveTo>
                  <a:lnTo>
                    <a:pt x="f26" y="f23"/>
                  </a:lnTo>
                  <a:lnTo>
                    <a:pt x="f26" y="f27"/>
                  </a:lnTo>
                  <a:lnTo>
                    <a:pt x="f23" y="f27"/>
                  </a:lnTo>
                  <a:close/>
                </a:path>
                <a:path fill="none">
                  <a:moveTo>
                    <a:pt x="f42" y="f23"/>
                  </a:moveTo>
                  <a:lnTo>
                    <a:pt x="f42" y="f27"/>
                  </a:lnTo>
                  <a:close/>
                </a:path>
                <a:path fill="none">
                  <a:moveTo>
                    <a:pt x="f42" y="f43"/>
                  </a:moveTo>
                  <a:lnTo>
                    <a:pt x="f44" y="f45"/>
                  </a:lnTo>
                </a:path>
              </a:pathLst>
            </a:custGeom>
            <a:solidFill>
              <a:srgbClr val="FE8637"/>
            </a:solidFill>
            <a:ln w="25402">
              <a:solidFill>
                <a:srgbClr val="BB6126"/>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Schoolbook"/>
                <a:ea typeface="新細明體" pitchFamily="18"/>
              </a:endParaRPr>
            </a:p>
          </p:txBody>
        </p:sp>
        <p:sp>
          <p:nvSpPr>
            <p:cNvPr id="6" name="文字方塊 5"/>
            <p:cNvSpPr txBox="1"/>
            <p:nvPr/>
          </p:nvSpPr>
          <p:spPr>
            <a:xfrm>
              <a:off x="3778127" y="5759677"/>
              <a:ext cx="1872206" cy="52322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dirty="0">
                  <a:solidFill>
                    <a:srgbClr val="FFFFFF"/>
                  </a:solidFill>
                  <a:effectLst>
                    <a:outerShdw dist="38096" dir="2700000">
                      <a:srgbClr val="000000"/>
                    </a:outerShdw>
                  </a:effectLst>
                  <a:uFillTx/>
                  <a:latin typeface="標楷體" pitchFamily="65"/>
                  <a:ea typeface="標楷體" pitchFamily="65"/>
                </a:rPr>
                <a:t>影響要徑</a:t>
              </a:r>
              <a:r>
                <a:rPr lang="zh-TW" sz="2800" b="1" i="0" u="none" strike="noStrike" kern="1200" cap="none" spc="0" baseline="0" dirty="0" smtClean="0">
                  <a:solidFill>
                    <a:srgbClr val="FFFFFF"/>
                  </a:solidFill>
                  <a:effectLst>
                    <a:outerShdw dist="38096" dir="2700000">
                      <a:srgbClr val="000000"/>
                    </a:outerShdw>
                  </a:effectLst>
                  <a:uFillTx/>
                  <a:latin typeface="標楷體" pitchFamily="65"/>
                  <a:ea typeface="標楷體" pitchFamily="65"/>
                </a:rPr>
                <a:t>？</a:t>
              </a:r>
              <a:r>
                <a:rPr lang="zh-TW" altLang="en-US" sz="2800" b="1" i="0" u="none" strike="noStrike" kern="1200" cap="none" spc="0" baseline="0" dirty="0" smtClean="0">
                  <a:solidFill>
                    <a:srgbClr val="FFFFFF"/>
                  </a:solidFill>
                  <a:effectLst>
                    <a:outerShdw dist="38096" dir="2700000">
                      <a:srgbClr val="000000"/>
                    </a:outerShdw>
                  </a:effectLst>
                  <a:uFillTx/>
                  <a:latin typeface="標楷體" pitchFamily="65"/>
                  <a:ea typeface="標楷體" pitchFamily="65"/>
                </a:rPr>
                <a:t>報停工可邊施工</a:t>
              </a:r>
              <a:r>
                <a:rPr lang="en-US" altLang="zh-TW" sz="2800" b="1" i="0" u="none" strike="noStrike" kern="1200" cap="none" spc="0" baseline="0" dirty="0" smtClean="0">
                  <a:solidFill>
                    <a:srgbClr val="FFFFFF"/>
                  </a:solidFill>
                  <a:effectLst>
                    <a:outerShdw dist="38096" dir="2700000">
                      <a:srgbClr val="000000"/>
                    </a:outerShdw>
                  </a:effectLst>
                  <a:uFillTx/>
                  <a:latin typeface="標楷體" pitchFamily="65"/>
                  <a:ea typeface="標楷體" pitchFamily="65"/>
                </a:rPr>
                <a:t>?</a:t>
              </a:r>
              <a:endParaRPr lang="en-US" sz="2800" b="1" i="0" u="none" strike="noStrike" kern="1200" cap="none" spc="0" baseline="0" dirty="0">
                <a:solidFill>
                  <a:srgbClr val="FFFFFF"/>
                </a:solidFill>
                <a:effectLst>
                  <a:outerShdw dist="38096" dir="2700000">
                    <a:srgbClr val="000000"/>
                  </a:outerShdw>
                </a:effectLst>
                <a:uFillTx/>
                <a:latin typeface="標楷體" pitchFamily="65"/>
                <a:ea typeface="標楷體" pitchFamily="65"/>
              </a:endParaRPr>
            </a:p>
          </p:txBody>
        </p:sp>
      </p:grpSp>
      <p:sp>
        <p:nvSpPr>
          <p:cNvPr id="9" name="標題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latin typeface="標楷體" pitchFamily="65" charset="-120"/>
                <a:ea typeface="標楷體" pitchFamily="65" charset="-120"/>
              </a:rPr>
              <a:t>履約爭議</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38494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履約階段</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設計監造</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179512" y="1600200"/>
            <a:ext cx="8856984" cy="4997152"/>
          </a:xfrm>
        </p:spPr>
        <p:txBody>
          <a:bodyPr>
            <a:normAutofit/>
          </a:bodyPr>
          <a:lstStyle/>
          <a:p>
            <a:r>
              <a:rPr lang="zh-TW" altLang="en-US" b="1" dirty="0" smtClean="0">
                <a:solidFill>
                  <a:srgbClr val="0070C0"/>
                </a:solidFill>
                <a:latin typeface="標楷體" pitchFamily="65" charset="-120"/>
                <a:ea typeface="標楷體" pitchFamily="65" charset="-120"/>
              </a:rPr>
              <a:t>設計階段</a:t>
            </a:r>
            <a:endParaRPr lang="en-US" altLang="zh-TW" b="1" dirty="0" smtClean="0">
              <a:solidFill>
                <a:srgbClr val="0070C0"/>
              </a:solidFill>
              <a:latin typeface="標楷體" pitchFamily="65" charset="-120"/>
              <a:ea typeface="標楷體" pitchFamily="65" charset="-120"/>
            </a:endParaRPr>
          </a:p>
          <a:p>
            <a:pPr marL="0" indent="0">
              <a:spcBef>
                <a:spcPts val="3000"/>
              </a:spcBef>
              <a:buNone/>
            </a:pPr>
            <a:r>
              <a:rPr lang="zh-TW" altLang="en-US" dirty="0" smtClean="0">
                <a:latin typeface="標楷體" pitchFamily="65" charset="-120"/>
                <a:ea typeface="標楷體" pitchFamily="65" charset="-120"/>
              </a:rPr>
              <a:t>  服務實施計畫書</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公共工程技術服務契約範本第八條</a:t>
            </a:r>
            <a:r>
              <a:rPr lang="en-US" altLang="zh-TW" sz="2000" dirty="0" smtClean="0">
                <a:latin typeface="標楷體" pitchFamily="65" charset="-120"/>
                <a:ea typeface="標楷體" pitchFamily="65" charset="-120"/>
              </a:rPr>
              <a:t>)</a:t>
            </a: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建照</a:t>
            </a:r>
            <a:r>
              <a:rPr lang="zh-TW" altLang="en-US" dirty="0">
                <a:latin typeface="標楷體" pitchFamily="65" charset="-120"/>
                <a:ea typeface="標楷體" pitchFamily="65" charset="-120"/>
              </a:rPr>
              <a:t>申請及五大</a:t>
            </a:r>
            <a:r>
              <a:rPr lang="zh-TW" altLang="en-US" dirty="0" smtClean="0">
                <a:latin typeface="標楷體" pitchFamily="65" charset="-120"/>
                <a:ea typeface="標楷體" pitchFamily="65" charset="-120"/>
              </a:rPr>
              <a:t>管線</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自來水、污水、電力、電信、消防審查</a:t>
            </a:r>
            <a:r>
              <a:rPr lang="en-US" altLang="zh-TW" sz="1600" dirty="0" smtClean="0">
                <a:latin typeface="標楷體" pitchFamily="65" charset="-120"/>
                <a:ea typeface="標楷體" pitchFamily="65" charset="-120"/>
              </a:rPr>
              <a:t>)</a:t>
            </a: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設計規劃</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初步、細部設計</a:t>
            </a:r>
            <a:r>
              <a:rPr lang="en-US" altLang="zh-TW" sz="1600" dirty="0" smtClean="0">
                <a:latin typeface="標楷體" pitchFamily="65" charset="-120"/>
                <a:ea typeface="標楷體" pitchFamily="65" charset="-120"/>
              </a:rPr>
              <a:t>)</a:t>
            </a: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排水計畫、鄰房鑑定、水土保持</a:t>
            </a:r>
            <a:r>
              <a:rPr lang="zh-TW" altLang="en-US" dirty="0">
                <a:latin typeface="標楷體" pitchFamily="65" charset="-120"/>
                <a:ea typeface="標楷體" pitchFamily="65" charset="-120"/>
              </a:rPr>
              <a:t>計畫</a:t>
            </a:r>
            <a:r>
              <a:rPr lang="zh-TW" altLang="en-US" dirty="0" smtClean="0">
                <a:latin typeface="標楷體" pitchFamily="65" charset="-120"/>
                <a:ea typeface="標楷體" pitchFamily="65" charset="-120"/>
              </a:rPr>
              <a:t>審查</a:t>
            </a:r>
            <a:r>
              <a:rPr lang="en-US" altLang="zh-TW" dirty="0" smtClean="0">
                <a:latin typeface="標楷體" pitchFamily="65" charset="-120"/>
                <a:ea typeface="標楷體" pitchFamily="65" charset="-120"/>
              </a:rPr>
              <a:t>… </a:t>
            </a: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都市計畫審查</a:t>
            </a:r>
            <a:endParaRPr lang="en-US" altLang="zh-TW" sz="3000" b="1" dirty="0" smtClean="0">
              <a:latin typeface="標楷體" pitchFamily="65" charset="-120"/>
              <a:ea typeface="標楷體" pitchFamily="65" charset="-120"/>
            </a:endParaRPr>
          </a:p>
        </p:txBody>
      </p:sp>
    </p:spTree>
    <p:extLst>
      <p:ext uri="{BB962C8B-B14F-4D97-AF65-F5344CB8AC3E}">
        <p14:creationId xmlns:p14="http://schemas.microsoft.com/office/powerpoint/2010/main" val="2893793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爭議處理</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dirty="0" smtClean="0">
                <a:latin typeface="標楷體" pitchFamily="65" charset="-120"/>
                <a:ea typeface="標楷體" pitchFamily="65" charset="-120"/>
              </a:rPr>
              <a:t>依工程採購契約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工程</a:t>
            </a:r>
            <a:r>
              <a:rPr lang="zh-TW" altLang="en-US" dirty="0">
                <a:latin typeface="標楷體" pitchFamily="65" charset="-120"/>
                <a:ea typeface="標楷體" pitchFamily="65" charset="-120"/>
              </a:rPr>
              <a:t>採購</a:t>
            </a:r>
            <a:r>
              <a:rPr lang="zh-TW" altLang="en-US" dirty="0" smtClean="0">
                <a:latin typeface="標楷體" pitchFamily="65" charset="-120"/>
                <a:ea typeface="標楷體" pitchFamily="65" charset="-120"/>
              </a:rPr>
              <a:t>契約</a:t>
            </a:r>
            <a:endParaRPr lang="en-US" altLang="zh-TW" dirty="0" smtClean="0">
              <a:latin typeface="標楷體" pitchFamily="65" charset="-120"/>
              <a:ea typeface="標楷體" pitchFamily="65" charset="-120"/>
            </a:endParaRPr>
          </a:p>
          <a:p>
            <a:pPr marL="0" indent="0">
              <a:buNone/>
            </a:pPr>
            <a:r>
              <a:rPr lang="en-US" altLang="zh-TW" sz="2400" dirty="0" smtClean="0">
                <a:latin typeface="標楷體" pitchFamily="65" charset="-120"/>
                <a:ea typeface="標楷體" pitchFamily="65" charset="-120"/>
              </a:rPr>
              <a:t>   1.</a:t>
            </a:r>
            <a:r>
              <a:rPr lang="zh-TW" altLang="en-US" sz="2400" dirty="0" smtClean="0">
                <a:latin typeface="標楷體" pitchFamily="65" charset="-120"/>
                <a:ea typeface="標楷體" pitchFamily="65" charset="-120"/>
              </a:rPr>
              <a:t>契約「爭議處理」條款處理</a:t>
            </a:r>
            <a:endParaRPr lang="en-US" altLang="zh-TW" sz="2400" dirty="0" smtClean="0">
              <a:latin typeface="標楷體" pitchFamily="65" charset="-120"/>
              <a:ea typeface="標楷體" pitchFamily="65" charset="-120"/>
            </a:endParaRPr>
          </a:p>
          <a:p>
            <a:pPr marL="0" indent="0">
              <a:buNone/>
            </a:pPr>
            <a:r>
              <a:rPr lang="zh-TW" altLang="en-US" sz="20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政府</a:t>
            </a:r>
            <a:r>
              <a:rPr lang="zh-TW" altLang="en-US" sz="2400" dirty="0">
                <a:latin typeface="標楷體" pitchFamily="65" charset="-120"/>
                <a:ea typeface="標楷體" pitchFamily="65" charset="-120"/>
              </a:rPr>
              <a:t>採購契約屬私法契約性質，應基於私法</a:t>
            </a:r>
            <a:r>
              <a:rPr lang="zh-TW" altLang="en-US" sz="2400" dirty="0" smtClean="0">
                <a:latin typeface="標楷體" pitchFamily="65" charset="-120"/>
                <a:ea typeface="標楷體" pitchFamily="65" charset="-120"/>
              </a:rPr>
              <a:t>自治之原</a:t>
            </a:r>
            <a:endParaRPr lang="en-US" altLang="zh-TW" sz="2400" dirty="0" smtClean="0">
              <a:latin typeface="標楷體" pitchFamily="65" charset="-120"/>
              <a:ea typeface="標楷體" pitchFamily="65" charset="-120"/>
            </a:endParaRPr>
          </a:p>
          <a:p>
            <a:pPr marL="0" indent="0">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則</a:t>
            </a:r>
            <a:r>
              <a:rPr lang="zh-TW" altLang="en-US" sz="2400" dirty="0">
                <a:latin typeface="標楷體" pitchFamily="65" charset="-120"/>
                <a:ea typeface="標楷體" pitchFamily="65" charset="-120"/>
              </a:rPr>
              <a:t>，機關</a:t>
            </a:r>
            <a:r>
              <a:rPr lang="zh-TW" altLang="en-US" sz="2400" dirty="0" smtClean="0">
                <a:latin typeface="標楷體" pitchFamily="65" charset="-120"/>
                <a:ea typeface="標楷體" pitchFamily="65" charset="-120"/>
              </a:rPr>
              <a:t>與承</a:t>
            </a:r>
            <a:r>
              <a:rPr lang="zh-TW" altLang="en-US" sz="2400" dirty="0">
                <a:latin typeface="標楷體" pitchFamily="65" charset="-120"/>
                <a:ea typeface="標楷體" pitchFamily="65" charset="-120"/>
              </a:rPr>
              <a:t>商未能達成協議者可申請：</a:t>
            </a:r>
          </a:p>
          <a:p>
            <a:pPr marL="0" indent="0">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(1)</a:t>
            </a:r>
            <a:r>
              <a:rPr lang="zh-TW" altLang="en-US" sz="2400" b="1" dirty="0" smtClean="0">
                <a:solidFill>
                  <a:srgbClr val="FF0000"/>
                </a:solidFill>
                <a:latin typeface="標楷體" pitchFamily="65" charset="-120"/>
                <a:ea typeface="標楷體" pitchFamily="65" charset="-120"/>
              </a:rPr>
              <a:t>調解</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採購申訴委員會、快速</a:t>
            </a:r>
            <a:r>
              <a:rPr lang="en-US" altLang="zh-TW" sz="2400" dirty="0">
                <a:latin typeface="標楷體" pitchFamily="65" charset="-120"/>
                <a:ea typeface="標楷體" pitchFamily="65" charset="-120"/>
              </a:rPr>
              <a:t>)</a:t>
            </a:r>
          </a:p>
          <a:p>
            <a:pPr marL="0" indent="0">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(2)</a:t>
            </a:r>
            <a:r>
              <a:rPr lang="zh-TW" altLang="en-US" sz="2400" dirty="0" smtClean="0">
                <a:latin typeface="標楷體" pitchFamily="65" charset="-120"/>
                <a:ea typeface="標楷體" pitchFamily="65" charset="-120"/>
              </a:rPr>
              <a:t>仲裁</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中華民國</a:t>
            </a:r>
            <a:r>
              <a:rPr lang="zh-TW" altLang="en-US" sz="2400" dirty="0">
                <a:latin typeface="標楷體" pitchFamily="65" charset="-120"/>
                <a:ea typeface="標楷體" pitchFamily="65" charset="-120"/>
              </a:rPr>
              <a:t>、台灣營建、中華工程仲裁協會</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0" indent="0">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快速</a:t>
            </a:r>
            <a:r>
              <a:rPr lang="zh-TW" altLang="en-US" sz="2400" dirty="0">
                <a:latin typeface="標楷體" pitchFamily="65" charset="-120"/>
                <a:ea typeface="標楷體" pitchFamily="65" charset="-120"/>
              </a:rPr>
              <a:t>） </a:t>
            </a:r>
          </a:p>
          <a:p>
            <a:pPr marL="0" indent="0">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民事訴訟</a:t>
            </a:r>
            <a:r>
              <a:rPr lang="en-US" altLang="zh-TW" sz="2400" dirty="0">
                <a:latin typeface="標楷體" pitchFamily="65" charset="-120"/>
                <a:ea typeface="標楷體" pitchFamily="65" charset="-120"/>
              </a:rPr>
              <a:t>(</a:t>
            </a:r>
            <a:r>
              <a:rPr lang="zh-TW" altLang="en-US" sz="2400" dirty="0" smtClean="0">
                <a:latin typeface="標楷體" pitchFamily="65" charset="-120"/>
                <a:ea typeface="標楷體" pitchFamily="65" charset="-120"/>
              </a:rPr>
              <a:t>法院、</a:t>
            </a:r>
            <a:r>
              <a:rPr lang="zh-TW" altLang="en-US" sz="2400" dirty="0">
                <a:latin typeface="標楷體" pitchFamily="65" charset="-120"/>
                <a:ea typeface="標楷體" pitchFamily="65" charset="-120"/>
              </a:rPr>
              <a:t>耗時</a:t>
            </a:r>
            <a:r>
              <a:rPr lang="en-US" altLang="zh-TW" sz="2400" dirty="0">
                <a:latin typeface="標楷體" pitchFamily="65" charset="-120"/>
                <a:ea typeface="標楷體" pitchFamily="65" charset="-120"/>
              </a:rPr>
              <a:t>)</a:t>
            </a:r>
          </a:p>
          <a:p>
            <a:pPr marL="0" indent="0">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(4)</a:t>
            </a:r>
            <a:r>
              <a:rPr lang="zh-TW" altLang="en-US" sz="2400" b="1" dirty="0" smtClean="0">
                <a:latin typeface="標楷體" pitchFamily="65" charset="-120"/>
                <a:ea typeface="標楷體" pitchFamily="65" charset="-120"/>
              </a:rPr>
              <a:t>雙方</a:t>
            </a:r>
            <a:r>
              <a:rPr lang="zh-TW" altLang="en-US" sz="2400" b="1" dirty="0">
                <a:latin typeface="標楷體" pitchFamily="65" charset="-120"/>
                <a:ea typeface="標楷體" pitchFamily="65" charset="-120"/>
              </a:rPr>
              <a:t>合意之其他方式</a:t>
            </a:r>
          </a:p>
          <a:p>
            <a:pPr marL="0" indent="0">
              <a:spcBef>
                <a:spcPts val="2400"/>
              </a:spcBef>
              <a:buNone/>
            </a:pPr>
            <a:r>
              <a:rPr lang="en-US" altLang="zh-TW" sz="2400" dirty="0" smtClean="0">
                <a:latin typeface="標楷體" pitchFamily="65" charset="-120"/>
                <a:ea typeface="標楷體" pitchFamily="65" charset="-120"/>
              </a:rPr>
              <a:t>   </a:t>
            </a:r>
          </a:p>
        </p:txBody>
      </p:sp>
    </p:spTree>
    <p:extLst>
      <p:ext uri="{BB962C8B-B14F-4D97-AF65-F5344CB8AC3E}">
        <p14:creationId xmlns:p14="http://schemas.microsoft.com/office/powerpoint/2010/main" val="3746997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爭議處理</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r>
              <a:rPr lang="zh-TW" altLang="en-US" dirty="0" smtClean="0">
                <a:latin typeface="標楷體" pitchFamily="65" charset="-120"/>
                <a:ea typeface="標楷體" pitchFamily="65" charset="-120"/>
              </a:rPr>
              <a:t>依工程採購契約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工程</a:t>
            </a:r>
            <a:r>
              <a:rPr lang="zh-TW" altLang="en-US" dirty="0">
                <a:latin typeface="標楷體" pitchFamily="65" charset="-120"/>
                <a:ea typeface="標楷體" pitchFamily="65" charset="-120"/>
              </a:rPr>
              <a:t>採購</a:t>
            </a:r>
            <a:r>
              <a:rPr lang="zh-TW" altLang="en-US" dirty="0" smtClean="0">
                <a:latin typeface="標楷體" pitchFamily="65" charset="-120"/>
                <a:ea typeface="標楷體" pitchFamily="65" charset="-120"/>
              </a:rPr>
              <a:t>契約</a:t>
            </a:r>
            <a:endParaRPr lang="en-US" altLang="zh-TW" dirty="0" smtClean="0">
              <a:latin typeface="標楷體" pitchFamily="65" charset="-120"/>
              <a:ea typeface="標楷體" pitchFamily="65" charset="-120"/>
            </a:endParaRPr>
          </a:p>
          <a:p>
            <a:pPr marL="0" indent="0">
              <a:spcBef>
                <a:spcPts val="2400"/>
              </a:spcBef>
              <a:buNone/>
            </a:pPr>
            <a:r>
              <a:rPr lang="en-US" altLang="zh-TW" sz="2400" dirty="0" smtClean="0">
                <a:latin typeface="標楷體" pitchFamily="65" charset="-120"/>
                <a:ea typeface="標楷體" pitchFamily="65" charset="-120"/>
              </a:rPr>
              <a:t>   2</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由契約雙方自行成立「爭議處理小組」之機制</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0" indent="0">
              <a:spcBef>
                <a:spcPts val="1200"/>
              </a:spcBef>
              <a:buNone/>
            </a:pPr>
            <a:r>
              <a:rPr lang="zh-TW" altLang="en-US" sz="20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依工程會訂定之「</a:t>
            </a:r>
            <a:r>
              <a:rPr lang="zh-TW" altLang="en-US" sz="2400" dirty="0">
                <a:latin typeface="標楷體" pitchFamily="65" charset="-120"/>
                <a:ea typeface="標楷體" pitchFamily="65" charset="-120"/>
              </a:rPr>
              <a:t>機關採購審查小組設置及作業</a:t>
            </a:r>
            <a:r>
              <a:rPr lang="zh-TW" altLang="en-US" sz="2400" dirty="0" smtClean="0">
                <a:latin typeface="標楷體" pitchFamily="65" charset="-120"/>
                <a:ea typeface="標楷體" pitchFamily="65" charset="-120"/>
              </a:rPr>
              <a:t>要</a:t>
            </a:r>
            <a:endParaRPr lang="en-US" altLang="zh-TW" sz="2400" dirty="0" smtClean="0">
              <a:latin typeface="標楷體" pitchFamily="65" charset="-120"/>
              <a:ea typeface="標楷體" pitchFamily="65" charset="-120"/>
            </a:endParaRPr>
          </a:p>
          <a:p>
            <a:pPr marL="0" indent="0">
              <a:spcBef>
                <a:spcPts val="1200"/>
              </a:spcBef>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點」各</a:t>
            </a:r>
            <a:r>
              <a:rPr lang="zh-TW" altLang="en-US" sz="2400" dirty="0">
                <a:latin typeface="標楷體" pitchFamily="65" charset="-120"/>
                <a:ea typeface="標楷體" pitchFamily="65" charset="-120"/>
              </a:rPr>
              <a:t>機關</a:t>
            </a:r>
            <a:r>
              <a:rPr lang="zh-TW" altLang="en-US" sz="2400" dirty="0" smtClean="0">
                <a:latin typeface="標楷體" pitchFamily="65" charset="-120"/>
                <a:ea typeface="標楷體" pitchFamily="65" charset="-120"/>
              </a:rPr>
              <a:t>視需要</a:t>
            </a:r>
            <a:r>
              <a:rPr lang="zh-TW" altLang="en-US" sz="2400" dirty="0">
                <a:latin typeface="標楷體" pitchFamily="65" charset="-120"/>
                <a:ea typeface="標楷體" pitchFamily="65" charset="-120"/>
              </a:rPr>
              <a:t>成立</a:t>
            </a:r>
            <a:r>
              <a:rPr lang="zh-TW" altLang="en-US" sz="2400" b="1" dirty="0">
                <a:latin typeface="標楷體" pitchFamily="65" charset="-120"/>
                <a:ea typeface="標楷體" pitchFamily="65" charset="-120"/>
              </a:rPr>
              <a:t>採購審查小組</a:t>
            </a:r>
            <a:r>
              <a:rPr lang="zh-TW" altLang="en-US" sz="2400" dirty="0">
                <a:latin typeface="標楷體" pitchFamily="65" charset="-120"/>
                <a:ea typeface="標楷體" pitchFamily="65" charset="-120"/>
              </a:rPr>
              <a:t>，落實源頭</a:t>
            </a:r>
            <a:r>
              <a:rPr lang="zh-TW" altLang="en-US" sz="2400" dirty="0" smtClean="0">
                <a:latin typeface="標楷體" pitchFamily="65" charset="-120"/>
                <a:ea typeface="標楷體" pitchFamily="65" charset="-120"/>
              </a:rPr>
              <a:t>管</a:t>
            </a:r>
            <a:endParaRPr lang="en-US" altLang="zh-TW" sz="2400" dirty="0" smtClean="0">
              <a:latin typeface="標楷體" pitchFamily="65" charset="-120"/>
              <a:ea typeface="標楷體" pitchFamily="65" charset="-120"/>
            </a:endParaRPr>
          </a:p>
          <a:p>
            <a:pPr marL="0" indent="0">
              <a:spcBef>
                <a:spcPts val="1200"/>
              </a:spcBef>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理</a:t>
            </a:r>
            <a:r>
              <a:rPr lang="zh-TW" altLang="en-US" sz="2400" dirty="0">
                <a:latin typeface="標楷體" pitchFamily="65" charset="-120"/>
                <a:ea typeface="標楷體" pitchFamily="65" charset="-120"/>
              </a:rPr>
              <a:t>，並</a:t>
            </a:r>
            <a:r>
              <a:rPr lang="zh-TW" altLang="en-US" sz="2400" dirty="0" smtClean="0">
                <a:latin typeface="標楷體" pitchFamily="65" charset="-120"/>
                <a:ea typeface="標楷體" pitchFamily="65" charset="-120"/>
              </a:rPr>
              <a:t>可善用本小組</a:t>
            </a:r>
            <a:r>
              <a:rPr lang="zh-TW" altLang="en-US" sz="2400" dirty="0">
                <a:latin typeface="標楷體" pitchFamily="65" charset="-120"/>
                <a:ea typeface="標楷體" pitchFamily="65" charset="-120"/>
              </a:rPr>
              <a:t>機制，協助審查履約爭議</a:t>
            </a:r>
            <a:r>
              <a:rPr lang="zh-TW" altLang="en-US" sz="2400" dirty="0" smtClean="0">
                <a:latin typeface="標楷體" pitchFamily="65" charset="-120"/>
                <a:ea typeface="標楷體" pitchFamily="65" charset="-120"/>
              </a:rPr>
              <a:t>。並</a:t>
            </a:r>
            <a:endParaRPr lang="en-US" altLang="zh-TW" sz="2400" dirty="0" smtClean="0">
              <a:latin typeface="標楷體" pitchFamily="65" charset="-120"/>
              <a:ea typeface="標楷體" pitchFamily="65" charset="-120"/>
            </a:endParaRPr>
          </a:p>
          <a:p>
            <a:pPr marL="0" indent="0">
              <a:spcBef>
                <a:spcPts val="1200"/>
              </a:spcBef>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可邀請專家、學者、主（會）計、政風單位列席。</a:t>
            </a:r>
          </a:p>
          <a:p>
            <a:pPr marL="0" indent="0">
              <a:spcBef>
                <a:spcPts val="1200"/>
              </a:spcBef>
              <a:buNone/>
            </a:pPr>
            <a:r>
              <a:rPr lang="en-US" altLang="zh-TW" sz="2400" dirty="0" smtClean="0">
                <a:latin typeface="標楷體" pitchFamily="65" charset="-120"/>
                <a:ea typeface="標楷體" pitchFamily="65" charset="-120"/>
              </a:rPr>
              <a:t>    (2)</a:t>
            </a:r>
            <a:r>
              <a:rPr lang="zh-TW" altLang="en-US" sz="2400" dirty="0" smtClean="0">
                <a:latin typeface="標楷體" pitchFamily="65" charset="-120"/>
                <a:ea typeface="標楷體" pitchFamily="65" charset="-120"/>
              </a:rPr>
              <a:t>依契約爭議處理條款之雙方合意之其他方式，成立</a:t>
            </a:r>
            <a:endParaRPr lang="en-US" altLang="zh-TW" sz="2400" dirty="0" smtClean="0">
              <a:latin typeface="標楷體" pitchFamily="65" charset="-120"/>
              <a:ea typeface="標楷體" pitchFamily="65" charset="-120"/>
            </a:endParaRPr>
          </a:p>
          <a:p>
            <a:pPr marL="0" indent="0">
              <a:spcBef>
                <a:spcPts val="1200"/>
              </a:spcBef>
              <a:buNone/>
            </a:pPr>
            <a:r>
              <a:rPr lang="en-US" altLang="zh-TW"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爭議處理小組</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0" indent="0">
              <a:buNone/>
            </a:pPr>
            <a:endParaRPr lang="en-US" altLang="zh-TW" sz="2400" dirty="0" smtClean="0">
              <a:latin typeface="標楷體" pitchFamily="65" charset="-120"/>
              <a:ea typeface="標楷體" pitchFamily="65" charset="-120"/>
            </a:endParaRPr>
          </a:p>
        </p:txBody>
      </p:sp>
    </p:spTree>
    <p:extLst>
      <p:ext uri="{BB962C8B-B14F-4D97-AF65-F5344CB8AC3E}">
        <p14:creationId xmlns:p14="http://schemas.microsoft.com/office/powerpoint/2010/main" val="2348321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17638"/>
            <a:ext cx="8229600" cy="4525963"/>
          </a:xfrm>
        </p:spPr>
        <p:txBody>
          <a:bodyPr>
            <a:normAutofit/>
          </a:bodyPr>
          <a:lstStyle/>
          <a:p>
            <a:pPr marL="0" indent="0">
              <a:spcBef>
                <a:spcPts val="3000"/>
              </a:spcBef>
              <a:buNone/>
            </a:pPr>
            <a:r>
              <a:rPr lang="zh-TW" altLang="en-US" b="1" dirty="0">
                <a:solidFill>
                  <a:srgbClr val="FF0000"/>
                </a:solidFill>
                <a:latin typeface="標楷體" pitchFamily="65" charset="-120"/>
                <a:ea typeface="標楷體" pitchFamily="65" charset="-120"/>
              </a:rPr>
              <a:t>採購法</a:t>
            </a:r>
            <a:r>
              <a:rPr lang="en-US" altLang="zh-TW" b="1" dirty="0">
                <a:solidFill>
                  <a:srgbClr val="FF0000"/>
                </a:solidFill>
                <a:latin typeface="標楷體" pitchFamily="65" charset="-120"/>
                <a:ea typeface="標楷體" pitchFamily="65" charset="-120"/>
              </a:rPr>
              <a:t>101</a:t>
            </a:r>
            <a:r>
              <a:rPr lang="zh-TW" altLang="en-US" b="1" dirty="0">
                <a:solidFill>
                  <a:srgbClr val="FF0000"/>
                </a:solidFill>
                <a:latin typeface="標楷體" pitchFamily="65" charset="-120"/>
                <a:ea typeface="標楷體" pitchFamily="65" charset="-120"/>
              </a:rPr>
              <a:t>條第</a:t>
            </a:r>
            <a:r>
              <a:rPr lang="en-US" altLang="zh-TW" b="1" dirty="0">
                <a:solidFill>
                  <a:srgbClr val="FF0000"/>
                </a:solidFill>
                <a:latin typeface="標楷體" pitchFamily="65" charset="-120"/>
                <a:ea typeface="標楷體" pitchFamily="65" charset="-120"/>
              </a:rPr>
              <a:t>1</a:t>
            </a:r>
            <a:r>
              <a:rPr lang="zh-TW" altLang="en-US" b="1" dirty="0">
                <a:solidFill>
                  <a:srgbClr val="FF0000"/>
                </a:solidFill>
                <a:latin typeface="標楷體" pitchFamily="65" charset="-120"/>
                <a:ea typeface="標楷體" pitchFamily="65" charset="-120"/>
              </a:rPr>
              <a:t>項</a:t>
            </a:r>
            <a:endParaRPr lang="en-US" altLang="zh-TW" b="1" dirty="0" smtClean="0">
              <a:solidFill>
                <a:srgbClr val="FF0000"/>
              </a:solidFill>
              <a:latin typeface="標楷體" pitchFamily="65" charset="-120"/>
              <a:ea typeface="標楷體" pitchFamily="65" charset="-120"/>
            </a:endParaRPr>
          </a:p>
          <a:p>
            <a:pPr>
              <a:spcBef>
                <a:spcPts val="3000"/>
              </a:spcBef>
            </a:pPr>
            <a:r>
              <a:rPr lang="zh-TW" altLang="en-US" sz="2400" dirty="0" smtClean="0">
                <a:latin typeface="標楷體" pitchFamily="65" charset="-120"/>
                <a:ea typeface="標楷體" pitchFamily="65" charset="-120"/>
              </a:rPr>
              <a:t>第 </a:t>
            </a:r>
            <a:r>
              <a:rPr lang="en-US" altLang="zh-TW" sz="2400" dirty="0">
                <a:latin typeface="標楷體" pitchFamily="65" charset="-120"/>
                <a:ea typeface="標楷體" pitchFamily="65" charset="-120"/>
              </a:rPr>
              <a:t>12 </a:t>
            </a:r>
            <a:r>
              <a:rPr lang="zh-TW" altLang="en-US" sz="2400" dirty="0">
                <a:latin typeface="標楷體" pitchFamily="65" charset="-120"/>
                <a:ea typeface="標楷體" pitchFamily="65" charset="-120"/>
              </a:rPr>
              <a:t>款</a:t>
            </a:r>
            <a:r>
              <a:rPr lang="zh-TW" altLang="en-US" sz="2400" dirty="0" smtClean="0">
                <a:latin typeface="標楷體" pitchFamily="65" charset="-120"/>
                <a:ea typeface="標楷體" pitchFamily="65" charset="-120"/>
              </a:rPr>
              <a:t>「因可歸責於廠商之事由，致解除或</a:t>
            </a:r>
            <a:r>
              <a:rPr lang="zh-TW" altLang="en-US" sz="2400" dirty="0">
                <a:latin typeface="標楷體" pitchFamily="65" charset="-120"/>
                <a:ea typeface="標楷體" pitchFamily="65" charset="-120"/>
              </a:rPr>
              <a:t>終止契約者</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a:spcBef>
                <a:spcPts val="3000"/>
              </a:spcBef>
            </a:pPr>
            <a:r>
              <a:rPr lang="zh-TW" altLang="en-US" sz="2400" dirty="0">
                <a:latin typeface="標楷體" pitchFamily="65" charset="-120"/>
                <a:ea typeface="標楷體" pitchFamily="65" charset="-120"/>
              </a:rPr>
              <a:t>第 </a:t>
            </a:r>
            <a:r>
              <a:rPr lang="en-US" altLang="zh-TW" sz="2400" dirty="0">
                <a:latin typeface="標楷體" pitchFamily="65" charset="-120"/>
                <a:ea typeface="標楷體" pitchFamily="65" charset="-120"/>
              </a:rPr>
              <a:t>10 </a:t>
            </a:r>
            <a:r>
              <a:rPr lang="zh-TW" altLang="en-US" sz="2400" dirty="0">
                <a:latin typeface="標楷體" pitchFamily="65" charset="-120"/>
                <a:ea typeface="標楷體" pitchFamily="65" charset="-120"/>
              </a:rPr>
              <a:t>款「因可歸責於廠商之事由，致延誤履約</a:t>
            </a:r>
            <a:r>
              <a:rPr lang="zh-TW" altLang="en-US" sz="2400" dirty="0" smtClean="0">
                <a:latin typeface="標楷體" pitchFamily="65" charset="-120"/>
                <a:ea typeface="標楷體" pitchFamily="65" charset="-120"/>
              </a:rPr>
              <a:t>期限，情節重大</a:t>
            </a:r>
            <a:r>
              <a:rPr lang="zh-TW" altLang="en-US" sz="2400" dirty="0">
                <a:latin typeface="標楷體" pitchFamily="65" charset="-120"/>
                <a:ea typeface="標楷體" pitchFamily="65" charset="-120"/>
              </a:rPr>
              <a:t>者</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a:spcBef>
                <a:spcPts val="3000"/>
              </a:spcBef>
            </a:pPr>
            <a:r>
              <a:rPr lang="zh-TW" altLang="en-US" sz="2400" dirty="0" smtClean="0">
                <a:latin typeface="標楷體" pitchFamily="65" charset="-120"/>
                <a:ea typeface="標楷體" pitchFamily="65" charset="-120"/>
              </a:rPr>
              <a:t>第 </a:t>
            </a:r>
            <a:r>
              <a:rPr lang="en-US" altLang="zh-TW" sz="2400" dirty="0">
                <a:latin typeface="標楷體" pitchFamily="65" charset="-120"/>
                <a:ea typeface="標楷體" pitchFamily="65" charset="-120"/>
              </a:rPr>
              <a:t>8</a:t>
            </a:r>
            <a:r>
              <a:rPr lang="zh-TW" altLang="en-US" sz="2400" dirty="0">
                <a:latin typeface="標楷體" pitchFamily="65" charset="-120"/>
                <a:ea typeface="標楷體" pitchFamily="65" charset="-120"/>
              </a:rPr>
              <a:t>款</a:t>
            </a:r>
            <a:r>
              <a:rPr lang="zh-TW" altLang="en-US" sz="2400" dirty="0" smtClean="0">
                <a:latin typeface="標楷體" pitchFamily="65" charset="-120"/>
                <a:ea typeface="標楷體" pitchFamily="65" charset="-120"/>
              </a:rPr>
              <a:t>「查驗</a:t>
            </a:r>
            <a:r>
              <a:rPr lang="zh-TW" altLang="en-US" sz="2400" dirty="0">
                <a:latin typeface="標楷體" pitchFamily="65" charset="-120"/>
                <a:ea typeface="標楷體" pitchFamily="65" charset="-120"/>
              </a:rPr>
              <a:t>或收不合格，情節重大</a:t>
            </a:r>
            <a:r>
              <a:rPr lang="zh-TW" altLang="en-US" sz="2400" dirty="0" smtClean="0">
                <a:latin typeface="標楷體" pitchFamily="65" charset="-120"/>
                <a:ea typeface="標楷體" pitchFamily="65" charset="-120"/>
              </a:rPr>
              <a:t>者 </a:t>
            </a:r>
            <a:r>
              <a:rPr lang="zh-TW" altLang="en-US" sz="2400" dirty="0">
                <a:latin typeface="標楷體" pitchFamily="65" charset="-120"/>
                <a:ea typeface="標楷體" pitchFamily="65" charset="-120"/>
              </a:rPr>
              <a:t>」</a:t>
            </a:r>
          </a:p>
        </p:txBody>
      </p:sp>
      <p:sp>
        <p:nvSpPr>
          <p:cNvPr id="4" name="文字方塊 3"/>
          <p:cNvSpPr txBox="1"/>
          <p:nvPr/>
        </p:nvSpPr>
        <p:spPr>
          <a:xfrm>
            <a:off x="1187624" y="4941168"/>
            <a:ext cx="6696744" cy="584775"/>
          </a:xfrm>
          <a:prstGeom prst="rect">
            <a:avLst/>
          </a:prstGeom>
          <a:noFill/>
        </p:spPr>
        <p:txBody>
          <a:bodyPr wrap="square" rtlCol="0">
            <a:spAutoFit/>
          </a:bodyPr>
          <a:lstStyle/>
          <a:p>
            <a:r>
              <a:rPr lang="zh-TW" altLang="en-US" sz="3200" b="1" dirty="0" smtClean="0">
                <a:solidFill>
                  <a:srgbClr val="FF0000"/>
                </a:solidFill>
                <a:latin typeface="標楷體" pitchFamily="65" charset="-120"/>
                <a:ea typeface="標楷體" pitchFamily="65" charset="-120"/>
              </a:rPr>
              <a:t>情非得己，勿隨便把上</a:t>
            </a:r>
            <a:r>
              <a:rPr lang="en-US" altLang="zh-TW" sz="3200" b="1" dirty="0" smtClean="0">
                <a:solidFill>
                  <a:srgbClr val="FF0000"/>
                </a:solidFill>
                <a:latin typeface="標楷體" pitchFamily="65" charset="-120"/>
                <a:ea typeface="標楷體" pitchFamily="65" charset="-120"/>
              </a:rPr>
              <a:t>101</a:t>
            </a:r>
            <a:r>
              <a:rPr lang="zh-TW" altLang="en-US" sz="3200" b="1" dirty="0" smtClean="0">
                <a:solidFill>
                  <a:srgbClr val="FF0000"/>
                </a:solidFill>
                <a:latin typeface="標楷體" pitchFamily="65" charset="-120"/>
                <a:ea typeface="標楷體" pitchFamily="65" charset="-120"/>
              </a:rPr>
              <a:t>當口頭禪</a:t>
            </a:r>
            <a:r>
              <a:rPr lang="en-US" altLang="zh-TW" sz="3200" b="1" dirty="0" smtClean="0">
                <a:solidFill>
                  <a:srgbClr val="FF0000"/>
                </a:solidFill>
                <a:latin typeface="標楷體" pitchFamily="65" charset="-120"/>
                <a:ea typeface="標楷體" pitchFamily="65" charset="-120"/>
              </a:rPr>
              <a:t>!</a:t>
            </a:r>
            <a:endParaRPr lang="zh-TW" altLang="en-US" sz="3200" b="1" dirty="0">
              <a:solidFill>
                <a:srgbClr val="FF0000"/>
              </a:solidFill>
              <a:latin typeface="標楷體" pitchFamily="65" charset="-120"/>
              <a:ea typeface="標楷體" pitchFamily="65" charset="-120"/>
            </a:endParaRPr>
          </a:p>
        </p:txBody>
      </p:sp>
      <p:sp>
        <p:nvSpPr>
          <p:cNvPr id="5" name="標題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latin typeface="標楷體" pitchFamily="65" charset="-120"/>
                <a:ea typeface="標楷體" pitchFamily="65" charset="-120"/>
              </a:rPr>
              <a:t>爭議處理</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5408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善用資源</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hlinkClick r:id="rId2"/>
              </a:rPr>
              <a:t>行政院公共工程委員會</a:t>
            </a:r>
            <a:endParaRPr lang="en-US" altLang="zh-TW" dirty="0" smtClean="0">
              <a:latin typeface="標楷體" pitchFamily="65" charset="-120"/>
              <a:ea typeface="標楷體" pitchFamily="65" charset="-120"/>
            </a:endParaRPr>
          </a:p>
          <a:p>
            <a:pPr marL="0" indent="0">
              <a:spcBef>
                <a:spcPts val="3000"/>
              </a:spcBef>
              <a:buNone/>
            </a:pPr>
            <a:r>
              <a:rPr lang="zh-TW" altLang="en-US"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hlinkClick r:id="rId3"/>
              </a:rPr>
              <a:t>法令</a:t>
            </a:r>
            <a:r>
              <a:rPr lang="zh-TW" altLang="en-US" sz="2400" dirty="0">
                <a:latin typeface="標楷體" pitchFamily="65" charset="-120"/>
                <a:ea typeface="標楷體" pitchFamily="65" charset="-120"/>
                <a:hlinkClick r:id="rId3"/>
              </a:rPr>
              <a:t>規章</a:t>
            </a:r>
            <a:r>
              <a:rPr lang="zh-TW" altLang="en-US" sz="2400" dirty="0" smtClean="0">
                <a:latin typeface="標楷體" pitchFamily="65" charset="-120"/>
                <a:ea typeface="標楷體" pitchFamily="65" charset="-120"/>
                <a:hlinkClick r:id="rId3"/>
              </a:rPr>
              <a:t>查詢</a:t>
            </a:r>
            <a:endParaRPr lang="en-US" altLang="zh-TW" sz="2400" dirty="0" smtClean="0">
              <a:latin typeface="標楷體" pitchFamily="65" charset="-120"/>
              <a:ea typeface="標楷體" pitchFamily="65" charset="-120"/>
            </a:endParaRPr>
          </a:p>
          <a:p>
            <a:pPr marL="0" indent="0">
              <a:spcBef>
                <a:spcPts val="3000"/>
              </a:spcBef>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hlinkClick r:id="rId4"/>
              </a:rPr>
              <a:t>公共工程標案管理系統</a:t>
            </a:r>
            <a:r>
              <a:rPr lang="en-US" altLang="zh-TW" sz="2400" dirty="0" smtClean="0">
                <a:latin typeface="標楷體" pitchFamily="65" charset="-120"/>
                <a:ea typeface="標楷體" pitchFamily="65" charset="-120"/>
                <a:sym typeface="Wingdings" pitchFamily="2" charset="2"/>
              </a:rPr>
              <a:t></a:t>
            </a:r>
            <a:r>
              <a:rPr lang="zh-TW" altLang="en-US" sz="1800" dirty="0" smtClean="0">
                <a:latin typeface="標楷體" pitchFamily="65" charset="-120"/>
                <a:ea typeface="標楷體" pitchFamily="65" charset="-120"/>
                <a:sym typeface="Wingdings" pitchFamily="2" charset="2"/>
              </a:rPr>
              <a:t>協助</a:t>
            </a:r>
            <a:r>
              <a:rPr lang="zh-TW" altLang="en-US" sz="2000" dirty="0" smtClean="0">
                <a:latin typeface="標楷體" pitchFamily="65" charset="-120"/>
                <a:ea typeface="標楷體" pitchFamily="65" charset="-120"/>
                <a:sym typeface="Wingdings" pitchFamily="2" charset="2"/>
              </a:rPr>
              <a:t>工程進度之掌控</a:t>
            </a:r>
            <a:endParaRPr lang="en-US" altLang="zh-TW" sz="2000" dirty="0" smtClean="0">
              <a:latin typeface="標楷體" pitchFamily="65" charset="-120"/>
              <a:ea typeface="標楷體" pitchFamily="65" charset="-120"/>
            </a:endParaRPr>
          </a:p>
          <a:p>
            <a:pPr marL="0" indent="0">
              <a:spcBef>
                <a:spcPts val="3000"/>
              </a:spcBef>
              <a:buNone/>
            </a:pPr>
            <a:r>
              <a:rPr lang="en-US" altLang="zh-TW" sz="2400" dirty="0">
                <a:latin typeface="標楷體" pitchFamily="65" charset="-120"/>
                <a:ea typeface="標楷體" pitchFamily="65" charset="-120"/>
              </a:rPr>
              <a:t> </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a:t>
            </a:r>
            <a:r>
              <a:rPr lang="zh-TW" altLang="en-US" sz="2400" dirty="0">
                <a:latin typeface="標楷體" pitchFamily="65" charset="-120"/>
                <a:ea typeface="標楷體" pitchFamily="65" charset="-120"/>
                <a:hlinkClick r:id="rId5"/>
              </a:rPr>
              <a:t>公共建設諮詢小組</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sym typeface="Wingdings" pitchFamily="2" charset="2"/>
              </a:rPr>
              <a:t></a:t>
            </a:r>
            <a:r>
              <a:rPr lang="zh-TW" altLang="en-US" sz="2000" dirty="0" smtClean="0">
                <a:latin typeface="標楷體" pitchFamily="65" charset="-120"/>
                <a:ea typeface="標楷體" pitchFamily="65" charset="-120"/>
              </a:rPr>
              <a:t>協助解決因</a:t>
            </a:r>
            <a:r>
              <a:rPr lang="zh-TW" altLang="en-US" sz="2000" dirty="0">
                <a:latin typeface="標楷體" pitchFamily="65" charset="-120"/>
                <a:ea typeface="標楷體" pitchFamily="65" charset="-120"/>
              </a:rPr>
              <a:t>公共建設</a:t>
            </a:r>
            <a:r>
              <a:rPr lang="zh-TW" altLang="en-US" sz="2000" dirty="0" smtClean="0">
                <a:latin typeface="標楷體" pitchFamily="65" charset="-120"/>
                <a:ea typeface="標楷體" pitchFamily="65" charset="-120"/>
              </a:rPr>
              <a:t>契約條款</a:t>
            </a:r>
            <a:r>
              <a:rPr lang="zh-TW" altLang="en-US" sz="2000" dirty="0">
                <a:latin typeface="標楷體" pitchFamily="65" charset="-120"/>
                <a:ea typeface="標楷體" pitchFamily="65" charset="-120"/>
              </a:rPr>
              <a:t>認知</a:t>
            </a:r>
            <a:r>
              <a:rPr lang="zh-TW" altLang="en-US" sz="2000" dirty="0" smtClean="0">
                <a:latin typeface="標楷體" pitchFamily="65" charset="-120"/>
                <a:ea typeface="標楷體" pitchFamily="65" charset="-120"/>
              </a:rPr>
              <a:t>歧異，</a:t>
            </a:r>
            <a:endParaRPr lang="en-US" altLang="zh-TW" sz="2000" dirty="0" smtClean="0">
              <a:latin typeface="標楷體" pitchFamily="65" charset="-120"/>
              <a:ea typeface="標楷體" pitchFamily="65" charset="-120"/>
            </a:endParaRPr>
          </a:p>
          <a:p>
            <a:pPr marL="0" indent="0">
              <a:spcBef>
                <a:spcPts val="3000"/>
              </a:spcBef>
              <a:buNone/>
            </a:pPr>
            <a:r>
              <a:rPr lang="en-US" altLang="zh-TW" sz="2000" dirty="0">
                <a:latin typeface="標楷體" pitchFamily="65" charset="-120"/>
                <a:ea typeface="標楷體" pitchFamily="65" charset="-120"/>
              </a:rPr>
              <a:t> </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避免</a:t>
            </a:r>
            <a:r>
              <a:rPr lang="zh-TW" altLang="en-US" sz="2000" dirty="0">
                <a:latin typeface="標楷體" pitchFamily="65" charset="-120"/>
                <a:ea typeface="標楷體" pitchFamily="65" charset="-120"/>
              </a:rPr>
              <a:t>繼續發展成為履約</a:t>
            </a:r>
            <a:r>
              <a:rPr lang="zh-TW" altLang="en-US" sz="2000" dirty="0" smtClean="0">
                <a:latin typeface="標楷體" pitchFamily="65" charset="-120"/>
                <a:ea typeface="標楷體" pitchFamily="65" charset="-120"/>
              </a:rPr>
              <a:t>爭議。</a:t>
            </a:r>
            <a:endParaRPr lang="en-US" altLang="zh-TW" sz="2000" dirty="0" smtClean="0">
              <a:latin typeface="標楷體" pitchFamily="65" charset="-120"/>
              <a:ea typeface="標楷體" pitchFamily="65" charset="-120"/>
            </a:endParaRPr>
          </a:p>
          <a:p>
            <a:pPr marL="0" indent="0">
              <a:spcBef>
                <a:spcPts val="3000"/>
              </a:spcBef>
              <a:buNone/>
            </a:pPr>
            <a:r>
              <a:rPr lang="zh-TW" altLang="en-US" sz="2400" dirty="0" smtClean="0">
                <a:latin typeface="標楷體" pitchFamily="65" charset="-120"/>
                <a:ea typeface="標楷體" pitchFamily="65" charset="-120"/>
              </a:rPr>
              <a:t>  公共工程技術資料庫</a:t>
            </a:r>
            <a:r>
              <a:rPr lang="en-US" altLang="zh-TW" sz="2400" dirty="0">
                <a:latin typeface="標楷體" pitchFamily="65" charset="-120"/>
                <a:ea typeface="標楷體" pitchFamily="65" charset="-120"/>
                <a:sym typeface="Wingdings" pitchFamily="2" charset="2"/>
              </a:rPr>
              <a:t></a:t>
            </a:r>
            <a:r>
              <a:rPr lang="zh-TW" altLang="en-US" sz="2000" dirty="0" smtClean="0">
                <a:latin typeface="標楷體" pitchFamily="65" charset="-120"/>
                <a:ea typeface="標楷體" pitchFamily="65" charset="-120"/>
                <a:hlinkClick r:id="rId6"/>
              </a:rPr>
              <a:t>施工規範</a:t>
            </a:r>
            <a:r>
              <a:rPr lang="zh-TW" altLang="en-US" sz="2000" dirty="0" smtClean="0">
                <a:latin typeface="標楷體" pitchFamily="65" charset="-120"/>
                <a:ea typeface="標楷體" pitchFamily="65" charset="-120"/>
              </a:rPr>
              <a:t>、編碼、</a:t>
            </a:r>
            <a:r>
              <a:rPr lang="zh-TW" altLang="en-US" sz="2000" dirty="0" smtClean="0">
                <a:latin typeface="標楷體" pitchFamily="65" charset="-120"/>
                <a:ea typeface="標楷體" pitchFamily="65" charset="-120"/>
                <a:hlinkClick r:id="rId7"/>
              </a:rPr>
              <a:t>物價</a:t>
            </a:r>
            <a:r>
              <a:rPr lang="zh-TW" altLang="en-US" sz="2000" dirty="0" smtClean="0">
                <a:latin typeface="標楷體" pitchFamily="65" charset="-120"/>
                <a:ea typeface="標楷體" pitchFamily="65" charset="-120"/>
              </a:rPr>
              <a:t>及</a:t>
            </a:r>
            <a:r>
              <a:rPr lang="en-US" altLang="zh-TW" sz="2000" dirty="0" smtClean="0">
                <a:latin typeface="標楷體" pitchFamily="65" charset="-120"/>
                <a:ea typeface="標楷體" pitchFamily="65" charset="-120"/>
              </a:rPr>
              <a:t>PCCES</a:t>
            </a:r>
          </a:p>
          <a:p>
            <a:pPr marL="0" indent="0">
              <a:buNone/>
            </a:pPr>
            <a:endParaRPr lang="en-US" altLang="zh-TW" sz="2000" dirty="0" smtClean="0">
              <a:latin typeface="標楷體" pitchFamily="65" charset="-120"/>
              <a:ea typeface="標楷體" pitchFamily="65" charset="-120"/>
            </a:endParaRPr>
          </a:p>
          <a:p>
            <a:pPr marL="0" indent="0">
              <a:buNone/>
            </a:pPr>
            <a:endParaRPr lang="zh-TW" altLang="en-US" dirty="0"/>
          </a:p>
        </p:txBody>
      </p:sp>
    </p:spTree>
    <p:extLst>
      <p:ext uri="{BB962C8B-B14F-4D97-AF65-F5344CB8AC3E}">
        <p14:creationId xmlns:p14="http://schemas.microsoft.com/office/powerpoint/2010/main" val="3599647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善用資源</a:t>
            </a:r>
          </a:p>
        </p:txBody>
      </p:sp>
      <p:sp>
        <p:nvSpPr>
          <p:cNvPr id="3" name="內容版面配置區 2"/>
          <p:cNvSpPr>
            <a:spLocks noGrp="1"/>
          </p:cNvSpPr>
          <p:nvPr>
            <p:ph idx="1"/>
          </p:nvPr>
        </p:nvSpPr>
        <p:spPr/>
        <p:txBody>
          <a:bodyPr/>
          <a:lstStyle/>
          <a:p>
            <a:pPr>
              <a:spcBef>
                <a:spcPts val="4800"/>
              </a:spcBef>
            </a:pPr>
            <a:r>
              <a:rPr lang="zh-TW" altLang="en-US" dirty="0" smtClean="0">
                <a:latin typeface="標楷體" pitchFamily="65" charset="-120"/>
                <a:ea typeface="標楷體" pitchFamily="65" charset="-120"/>
              </a:rPr>
              <a:t>財團法人</a:t>
            </a:r>
            <a:r>
              <a:rPr lang="zh-TW" altLang="en-US" dirty="0">
                <a:latin typeface="標楷體" pitchFamily="65" charset="-120"/>
                <a:ea typeface="標楷體" pitchFamily="65" charset="-120"/>
              </a:rPr>
              <a:t>台灣營建</a:t>
            </a:r>
            <a:r>
              <a:rPr lang="zh-TW" altLang="en-US" dirty="0" smtClean="0">
                <a:latin typeface="標楷體" pitchFamily="65" charset="-120"/>
                <a:ea typeface="標楷體" pitchFamily="65" charset="-120"/>
              </a:rPr>
              <a:t>研究院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hlinkClick r:id="rId2"/>
              </a:rPr>
              <a:t>營建物價</a:t>
            </a:r>
            <a:r>
              <a:rPr lang="zh-TW" altLang="en-US" dirty="0">
                <a:latin typeface="標楷體" pitchFamily="65" charset="-120"/>
                <a:ea typeface="標楷體" pitchFamily="65" charset="-120"/>
              </a:rPr>
              <a:t>」</a:t>
            </a:r>
          </a:p>
          <a:p>
            <a:pPr>
              <a:spcBef>
                <a:spcPts val="4800"/>
              </a:spcBef>
            </a:pPr>
            <a:r>
              <a:rPr lang="zh-TW" altLang="en-US" dirty="0" smtClean="0">
                <a:latin typeface="標楷體" pitchFamily="65" charset="-120"/>
                <a:ea typeface="標楷體" pitchFamily="65" charset="-120"/>
              </a:rPr>
              <a:t>主計處</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hlinkClick r:id="rId3"/>
              </a:rPr>
              <a:t>營建</a:t>
            </a:r>
            <a:r>
              <a:rPr lang="zh-TW" altLang="en-US" dirty="0">
                <a:latin typeface="標楷體" pitchFamily="65" charset="-120"/>
                <a:ea typeface="標楷體" pitchFamily="65" charset="-120"/>
                <a:hlinkClick r:id="rId3"/>
              </a:rPr>
              <a:t>工程</a:t>
            </a:r>
            <a:r>
              <a:rPr lang="zh-TW" altLang="en-US" dirty="0" smtClean="0">
                <a:latin typeface="標楷體" pitchFamily="65" charset="-120"/>
                <a:ea typeface="標楷體" pitchFamily="65" charset="-120"/>
                <a:hlinkClick r:id="rId3"/>
              </a:rPr>
              <a:t>物價指數</a:t>
            </a:r>
            <a:endParaRPr lang="en-US" altLang="zh-TW" dirty="0" smtClean="0">
              <a:latin typeface="標楷體" pitchFamily="65" charset="-120"/>
              <a:ea typeface="標楷體" pitchFamily="65" charset="-120"/>
            </a:endParaRPr>
          </a:p>
          <a:p>
            <a:pPr>
              <a:spcBef>
                <a:spcPts val="4800"/>
              </a:spcBef>
            </a:pPr>
            <a:r>
              <a:rPr lang="zh-TW" altLang="en-US" dirty="0">
                <a:latin typeface="標楷體" pitchFamily="65" charset="-120"/>
                <a:ea typeface="標楷體" pitchFamily="65" charset="-120"/>
                <a:hlinkClick r:id="rId4"/>
              </a:rPr>
              <a:t>臺北市政府採購業務資訊網</a:t>
            </a:r>
            <a:endParaRPr lang="en-US" altLang="zh-TW" dirty="0">
              <a:latin typeface="標楷體" pitchFamily="65" charset="-120"/>
              <a:ea typeface="標楷體" pitchFamily="65" charset="-120"/>
            </a:endParaRPr>
          </a:p>
          <a:p>
            <a:pPr marL="0" indent="0">
              <a:spcBef>
                <a:spcPts val="2400"/>
              </a:spcBef>
              <a:buNone/>
            </a:pPr>
            <a:r>
              <a:rPr lang="zh-TW" altLang="en-US" sz="2400" dirty="0">
                <a:latin typeface="標楷體" pitchFamily="65" charset="-120"/>
                <a:ea typeface="標楷體" pitchFamily="65" charset="-120"/>
              </a:rPr>
              <a:t>  </a:t>
            </a:r>
            <a:r>
              <a:rPr lang="zh-TW" altLang="en-US" sz="2400" dirty="0">
                <a:latin typeface="標楷體" pitchFamily="65" charset="-120"/>
                <a:ea typeface="標楷體" pitchFamily="65" charset="-120"/>
                <a:hlinkClick r:id="rId5"/>
              </a:rPr>
              <a:t>公共工程履約管理參考手冊</a:t>
            </a:r>
            <a:r>
              <a:rPr lang="en-US" altLang="zh-TW" sz="2400" dirty="0">
                <a:latin typeface="標楷體" pitchFamily="65" charset="-120"/>
                <a:ea typeface="標楷體" pitchFamily="65" charset="-120"/>
                <a:hlinkClick r:id="rId5"/>
              </a:rPr>
              <a:t>(</a:t>
            </a:r>
            <a:r>
              <a:rPr lang="zh-TW" altLang="en-US" sz="2400" dirty="0">
                <a:latin typeface="標楷體" pitchFamily="65" charset="-120"/>
                <a:ea typeface="標楷體" pitchFamily="65" charset="-120"/>
                <a:hlinkClick r:id="rId5"/>
              </a:rPr>
              <a:t>第</a:t>
            </a:r>
            <a:r>
              <a:rPr lang="en-US" altLang="zh-TW" sz="2400" dirty="0">
                <a:latin typeface="標楷體" pitchFamily="65" charset="-120"/>
                <a:ea typeface="標楷體" pitchFamily="65" charset="-120"/>
                <a:hlinkClick r:id="rId5"/>
              </a:rPr>
              <a:t>5</a:t>
            </a:r>
            <a:r>
              <a:rPr lang="zh-TW" altLang="en-US" sz="2400" dirty="0">
                <a:latin typeface="標楷體" pitchFamily="65" charset="-120"/>
                <a:ea typeface="標楷體" pitchFamily="65" charset="-120"/>
                <a:hlinkClick r:id="rId5"/>
              </a:rPr>
              <a:t>版</a:t>
            </a:r>
            <a:r>
              <a:rPr lang="en-US" altLang="zh-TW" sz="2400" dirty="0">
                <a:latin typeface="標楷體" pitchFamily="65" charset="-120"/>
                <a:ea typeface="標楷體" pitchFamily="65" charset="-120"/>
                <a:hlinkClick r:id="rId5"/>
              </a:rPr>
              <a:t>)</a:t>
            </a:r>
            <a:endParaRPr lang="en-US" altLang="zh-TW" sz="2400" dirty="0">
              <a:latin typeface="標楷體" pitchFamily="65" charset="-120"/>
              <a:ea typeface="標楷體" pitchFamily="65" charset="-120"/>
            </a:endParaRPr>
          </a:p>
          <a:p>
            <a:r>
              <a:rPr lang="zh-TW" altLang="en-US" dirty="0" smtClean="0">
                <a:latin typeface="標楷體" pitchFamily="65" charset="-120"/>
                <a:ea typeface="標楷體" pitchFamily="65" charset="-120"/>
              </a:rPr>
              <a:t>政府採購法</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958011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善用資源</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853136"/>
          </a:xfrm>
        </p:spPr>
        <p:txBody>
          <a:bodyPr>
            <a:normAutofit/>
          </a:bodyPr>
          <a:lstStyle/>
          <a:p>
            <a:r>
              <a:rPr lang="zh-TW" altLang="en-US" dirty="0" smtClean="0">
                <a:latin typeface="標楷體" pitchFamily="65" charset="-120"/>
                <a:ea typeface="標楷體" pitchFamily="65" charset="-120"/>
                <a:hlinkClick r:id="rId2"/>
              </a:rPr>
              <a:t>桃園市政府工務局</a:t>
            </a:r>
            <a:endParaRPr lang="en-US" altLang="zh-TW" dirty="0" smtClean="0">
              <a:latin typeface="標楷體" pitchFamily="65" charset="-120"/>
              <a:ea typeface="標楷體" pitchFamily="65" charset="-120"/>
            </a:endParaRPr>
          </a:p>
          <a:p>
            <a:pPr marL="0" indent="0">
              <a:spcBef>
                <a:spcPts val="2400"/>
              </a:spcBef>
              <a:buNone/>
            </a:pPr>
            <a:r>
              <a:rPr lang="zh-TW" altLang="en-US"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hlinkClick r:id="rId3"/>
              </a:rPr>
              <a:t>桃園市</a:t>
            </a:r>
            <a:r>
              <a:rPr lang="zh-TW" altLang="en-US" sz="2400" dirty="0">
                <a:latin typeface="標楷體" pitchFamily="65" charset="-120"/>
                <a:ea typeface="標楷體" pitchFamily="65" charset="-120"/>
                <a:hlinkClick r:id="rId3"/>
              </a:rPr>
              <a:t>政府採購資訊</a:t>
            </a:r>
            <a:r>
              <a:rPr lang="zh-TW" altLang="en-US" sz="2400" dirty="0" smtClean="0">
                <a:latin typeface="標楷體" pitchFamily="65" charset="-120"/>
                <a:ea typeface="標楷體" pitchFamily="65" charset="-120"/>
                <a:hlinkClick r:id="rId3"/>
              </a:rPr>
              <a:t>系統</a:t>
            </a:r>
            <a:endParaRPr lang="en-US" altLang="zh-TW" sz="2400" dirty="0" smtClean="0">
              <a:latin typeface="標楷體" pitchFamily="65" charset="-120"/>
              <a:ea typeface="標楷體" pitchFamily="65" charset="-120"/>
            </a:endParaRPr>
          </a:p>
          <a:p>
            <a:pPr marL="0" indent="0">
              <a:spcBef>
                <a:spcPts val="2400"/>
              </a:spcBef>
              <a:buNone/>
            </a:pPr>
            <a:r>
              <a:rPr lang="zh-TW" altLang="en-US" sz="2400" dirty="0" smtClean="0">
                <a:solidFill>
                  <a:srgbClr val="FF0000"/>
                </a:solidFill>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hlinkClick r:id="rId4"/>
              </a:rPr>
              <a:t>桃園市政府工務局公共工程工務</a:t>
            </a:r>
            <a:r>
              <a:rPr lang="zh-TW" altLang="en-US" sz="2400" b="1" dirty="0">
                <a:solidFill>
                  <a:srgbClr val="FF0000"/>
                </a:solidFill>
                <a:latin typeface="標楷體" pitchFamily="65" charset="-120"/>
                <a:ea typeface="標楷體" pitchFamily="65" charset="-120"/>
                <a:hlinkClick r:id="rId4"/>
              </a:rPr>
              <a:t>管理一般</a:t>
            </a:r>
            <a:r>
              <a:rPr lang="zh-TW" altLang="en-US" sz="2400" b="1" dirty="0" smtClean="0">
                <a:solidFill>
                  <a:srgbClr val="FF0000"/>
                </a:solidFill>
                <a:latin typeface="標楷體" pitchFamily="65" charset="-120"/>
                <a:ea typeface="標楷體" pitchFamily="65" charset="-120"/>
                <a:hlinkClick r:id="rId4"/>
              </a:rPr>
              <a:t>規定</a:t>
            </a:r>
            <a:endParaRPr lang="zh-TW" altLang="en-US" sz="2400" b="1" dirty="0">
              <a:solidFill>
                <a:srgbClr val="FF0000"/>
              </a:solidFill>
              <a:latin typeface="標楷體" pitchFamily="65" charset="-120"/>
              <a:ea typeface="標楷體" pitchFamily="65" charset="-120"/>
            </a:endParaRPr>
          </a:p>
          <a:p>
            <a:pPr>
              <a:spcBef>
                <a:spcPts val="3000"/>
              </a:spcBef>
            </a:pPr>
            <a:r>
              <a:rPr lang="zh-TW" altLang="en-US" dirty="0" smtClean="0">
                <a:latin typeface="標楷體" pitchFamily="65" charset="-120"/>
                <a:ea typeface="標楷體" pitchFamily="65" charset="-120"/>
              </a:rPr>
              <a:t>桃園市政府法務局</a:t>
            </a:r>
            <a:endParaRPr lang="en-US" altLang="zh-TW" dirty="0" smtClean="0">
              <a:latin typeface="標楷體" pitchFamily="65" charset="-120"/>
              <a:ea typeface="標楷體" pitchFamily="65" charset="-120"/>
            </a:endParaRPr>
          </a:p>
          <a:p>
            <a:pPr marL="0" indent="0">
              <a:spcBef>
                <a:spcPts val="2400"/>
              </a:spcBef>
              <a:buNone/>
            </a:pPr>
            <a:r>
              <a:rPr lang="zh-TW" altLang="en-US"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hlinkClick r:id="rId5"/>
              </a:rPr>
              <a:t>採購申訴審議</a:t>
            </a:r>
            <a:endParaRPr lang="en-US" altLang="zh-TW" sz="2400" dirty="0" smtClean="0">
              <a:latin typeface="標楷體" pitchFamily="65" charset="-120"/>
              <a:ea typeface="標楷體" pitchFamily="65" charset="-120"/>
            </a:endParaRPr>
          </a:p>
          <a:p>
            <a:pPr>
              <a:spcBef>
                <a:spcPts val="3000"/>
              </a:spcBef>
            </a:pPr>
            <a:r>
              <a:rPr lang="zh-TW" altLang="en-US" dirty="0" smtClean="0">
                <a:latin typeface="標楷體" pitchFamily="65" charset="-120"/>
                <a:ea typeface="標楷體" pitchFamily="65" charset="-120"/>
              </a:rPr>
              <a:t>外聘專家學者</a:t>
            </a:r>
            <a:endParaRPr lang="en-US" altLang="zh-TW" dirty="0" smtClean="0">
              <a:latin typeface="標楷體" pitchFamily="65" charset="-120"/>
              <a:ea typeface="標楷體" pitchFamily="65" charset="-120"/>
            </a:endParaRPr>
          </a:p>
          <a:p>
            <a:pPr marL="0" indent="0">
              <a:buNone/>
            </a:pP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善用工程管理費外聘專家學者工程督導</a:t>
            </a:r>
            <a:endParaRPr lang="en-US" altLang="zh-TW" sz="2400" dirty="0" smtClean="0">
              <a:latin typeface="標楷體" pitchFamily="65" charset="-120"/>
              <a:ea typeface="標楷體" pitchFamily="65" charset="-120"/>
            </a:endParaRPr>
          </a:p>
          <a:p>
            <a:pPr marL="0" indent="0">
              <a:buNone/>
            </a:pPr>
            <a:endParaRPr lang="zh-TW" altLang="en-US" dirty="0" smtClean="0"/>
          </a:p>
          <a:p>
            <a:endParaRPr lang="zh-TW" altLang="en-US" dirty="0"/>
          </a:p>
        </p:txBody>
      </p:sp>
    </p:spTree>
    <p:extLst>
      <p:ext uri="{BB962C8B-B14F-4D97-AF65-F5344CB8AC3E}">
        <p14:creationId xmlns:p14="http://schemas.microsoft.com/office/powerpoint/2010/main" val="162011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參考資料</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000" dirty="0">
                <a:latin typeface="標楷體" pitchFamily="65" charset="-120"/>
                <a:ea typeface="標楷體" pitchFamily="65" charset="-120"/>
              </a:rPr>
              <a:t>工程採購常見履約爭議及</a:t>
            </a:r>
            <a:r>
              <a:rPr lang="zh-TW" altLang="en-US" sz="2000" dirty="0" smtClean="0">
                <a:latin typeface="標楷體" pitchFamily="65" charset="-120"/>
                <a:ea typeface="標楷體" pitchFamily="65" charset="-120"/>
              </a:rPr>
              <a:t>處理</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李金松</a:t>
            </a:r>
            <a:endParaRPr lang="zh-TW" altLang="en-US" sz="2000" dirty="0">
              <a:latin typeface="標楷體" pitchFamily="65" charset="-120"/>
              <a:ea typeface="標楷體" pitchFamily="65" charset="-120"/>
            </a:endParaRPr>
          </a:p>
          <a:p>
            <a:r>
              <a:rPr lang="zh-TW" altLang="en-US" sz="2000" dirty="0">
                <a:latin typeface="標楷體" pitchFamily="65" charset="-120"/>
                <a:ea typeface="標楷體" pitchFamily="65" charset="-120"/>
              </a:rPr>
              <a:t>常見工程採購法律問題及履約爭議處理</a:t>
            </a:r>
            <a:r>
              <a:rPr lang="zh-TW" altLang="en-US" sz="2000" dirty="0" smtClean="0">
                <a:latin typeface="標楷體" pitchFamily="65" charset="-120"/>
                <a:ea typeface="標楷體" pitchFamily="65" charset="-120"/>
              </a:rPr>
              <a:t>解析</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孔</a:t>
            </a:r>
            <a:r>
              <a:rPr lang="zh-TW" altLang="en-US" sz="2000" dirty="0">
                <a:latin typeface="標楷體" pitchFamily="65" charset="-120"/>
                <a:ea typeface="標楷體" pitchFamily="65" charset="-120"/>
              </a:rPr>
              <a:t>繁</a:t>
            </a:r>
            <a:r>
              <a:rPr lang="zh-TW" altLang="en-US" sz="2000" dirty="0" smtClean="0">
                <a:latin typeface="標楷體" pitchFamily="65" charset="-120"/>
                <a:ea typeface="標楷體" pitchFamily="65" charset="-120"/>
              </a:rPr>
              <a:t>琦律師</a:t>
            </a:r>
            <a:endParaRPr lang="en-US" altLang="zh-TW" sz="2000" dirty="0" smtClean="0">
              <a:latin typeface="標楷體" pitchFamily="65" charset="-120"/>
              <a:ea typeface="標楷體" pitchFamily="65" charset="-120"/>
            </a:endParaRPr>
          </a:p>
          <a:p>
            <a:r>
              <a:rPr lang="zh-TW" altLang="en-US" sz="2000" dirty="0">
                <a:latin typeface="標楷體" pitchFamily="65" charset="-120"/>
                <a:ea typeface="標楷體" pitchFamily="65" charset="-120"/>
              </a:rPr>
              <a:t>公共工程常見履約爭議</a:t>
            </a:r>
            <a:r>
              <a:rPr lang="zh-TW" altLang="en-US" sz="2000" dirty="0" smtClean="0">
                <a:latin typeface="標楷體" pitchFamily="65" charset="-120"/>
                <a:ea typeface="標楷體" pitchFamily="65" charset="-120"/>
              </a:rPr>
              <a:t>及相關注意事項</a:t>
            </a:r>
            <a:r>
              <a:rPr lang="en-US" altLang="zh-TW" sz="2000" dirty="0" smtClean="0">
                <a:latin typeface="標楷體" pitchFamily="65" charset="-120"/>
                <a:ea typeface="標楷體" pitchFamily="65" charset="-120"/>
              </a:rPr>
              <a:t>—</a:t>
            </a:r>
            <a:r>
              <a:rPr lang="zh-TW" altLang="en-US" sz="2000" dirty="0">
                <a:latin typeface="標楷體" pitchFamily="65" charset="-120"/>
                <a:ea typeface="標楷體" pitchFamily="65" charset="-120"/>
              </a:rPr>
              <a:t>程晉</a:t>
            </a:r>
            <a:r>
              <a:rPr lang="zh-TW" altLang="en-US" sz="2000" dirty="0" smtClean="0">
                <a:latin typeface="標楷體" pitchFamily="65" charset="-120"/>
                <a:ea typeface="標楷體" pitchFamily="65" charset="-120"/>
              </a:rPr>
              <a:t>昇</a:t>
            </a:r>
            <a:endParaRPr lang="en-US" altLang="zh-TW" sz="2000" dirty="0" smtClean="0">
              <a:latin typeface="標楷體" pitchFamily="65" charset="-120"/>
              <a:ea typeface="標楷體" pitchFamily="65" charset="-120"/>
            </a:endParaRPr>
          </a:p>
          <a:p>
            <a:r>
              <a:rPr lang="zh-TW" altLang="en-US" sz="2000" dirty="0">
                <a:latin typeface="標楷體" pitchFamily="65" charset="-120"/>
                <a:ea typeface="標楷體" pitchFamily="65" charset="-120"/>
              </a:rPr>
              <a:t>工程履約過程常見爭議案例研</a:t>
            </a:r>
            <a:r>
              <a:rPr lang="zh-TW" altLang="en-US" sz="2000" dirty="0" smtClean="0">
                <a:latin typeface="標楷體" pitchFamily="65" charset="-120"/>
                <a:ea typeface="標楷體" pitchFamily="65" charset="-120"/>
              </a:rPr>
              <a:t>析</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李百川</a:t>
            </a:r>
            <a:endParaRPr lang="en-US" altLang="zh-TW" sz="2000" dirty="0" smtClean="0">
              <a:latin typeface="標楷體" pitchFamily="65" charset="-120"/>
              <a:ea typeface="標楷體" pitchFamily="65" charset="-120"/>
            </a:endParaRPr>
          </a:p>
          <a:p>
            <a:r>
              <a:rPr lang="zh-TW" altLang="en-US" sz="2000" dirty="0">
                <a:latin typeface="標楷體" pitchFamily="65" charset="-120"/>
                <a:ea typeface="標楷體" pitchFamily="65" charset="-120"/>
              </a:rPr>
              <a:t>政府採購常見糾紛及爭議處理</a:t>
            </a:r>
            <a:r>
              <a:rPr lang="zh-TW" altLang="en-US" sz="2000" dirty="0" smtClean="0">
                <a:latin typeface="標楷體" pitchFamily="65" charset="-120"/>
                <a:ea typeface="標楷體" pitchFamily="65" charset="-120"/>
              </a:rPr>
              <a:t>研討</a:t>
            </a:r>
            <a:r>
              <a:rPr lang="en-US" altLang="zh-TW" sz="2000" dirty="0" smtClean="0">
                <a:latin typeface="標楷體" pitchFamily="65" charset="-120"/>
                <a:ea typeface="標楷體" pitchFamily="65" charset="-120"/>
              </a:rPr>
              <a:t>—</a:t>
            </a:r>
            <a:r>
              <a:rPr lang="zh-TW" altLang="en-US" sz="2000" dirty="0">
                <a:latin typeface="標楷體" pitchFamily="65" charset="-120"/>
                <a:ea typeface="標楷體" pitchFamily="65" charset="-120"/>
              </a:rPr>
              <a:t>陳照</a:t>
            </a:r>
            <a:r>
              <a:rPr lang="zh-TW" altLang="en-US" sz="2000" dirty="0" smtClean="0">
                <a:latin typeface="標楷體" pitchFamily="65" charset="-120"/>
                <a:ea typeface="標楷體" pitchFamily="65" charset="-120"/>
              </a:rPr>
              <a:t>烱</a:t>
            </a:r>
            <a:endParaRPr lang="en-US" altLang="zh-TW" sz="2000" dirty="0" smtClean="0">
              <a:latin typeface="標楷體" pitchFamily="65" charset="-120"/>
              <a:ea typeface="標楷體" pitchFamily="65" charset="-120"/>
            </a:endParaRPr>
          </a:p>
          <a:p>
            <a:r>
              <a:rPr lang="zh-TW" altLang="en-US" sz="2000" dirty="0">
                <a:latin typeface="標楷體" pitchFamily="65" charset="-120"/>
                <a:ea typeface="標楷體" pitchFamily="65" charset="-120"/>
              </a:rPr>
              <a:t>技術服務廠商履約常見爭議與</a:t>
            </a:r>
            <a:r>
              <a:rPr lang="zh-TW" altLang="en-US" sz="2000" dirty="0" smtClean="0">
                <a:latin typeface="標楷體" pitchFamily="65" charset="-120"/>
                <a:ea typeface="標楷體" pitchFamily="65" charset="-120"/>
              </a:rPr>
              <a:t>預防</a:t>
            </a:r>
            <a:r>
              <a:rPr lang="en-US" altLang="zh-TW" sz="2000" dirty="0" smtClean="0">
                <a:latin typeface="標楷體" pitchFamily="65" charset="-120"/>
                <a:ea typeface="標楷體" pitchFamily="65" charset="-120"/>
              </a:rPr>
              <a:t>—</a:t>
            </a:r>
            <a:r>
              <a:rPr lang="zh-TW" altLang="en-US" sz="2000" dirty="0">
                <a:latin typeface="標楷體" pitchFamily="65" charset="-120"/>
                <a:ea typeface="標楷體" pitchFamily="65" charset="-120"/>
              </a:rPr>
              <a:t>吳詩敏律師</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公共工程委員會網頁</a:t>
            </a:r>
            <a:endParaRPr lang="en-US" altLang="zh-TW" sz="2000" dirty="0" smtClean="0">
              <a:latin typeface="標楷體" pitchFamily="65" charset="-120"/>
              <a:ea typeface="標楷體" pitchFamily="65" charset="-120"/>
            </a:endParaRPr>
          </a:p>
          <a:p>
            <a:r>
              <a:rPr lang="zh-TW" altLang="en-US" sz="2000" dirty="0">
                <a:latin typeface="標楷體" pitchFamily="65" charset="-120"/>
                <a:ea typeface="標楷體" pitchFamily="65" charset="-120"/>
              </a:rPr>
              <a:t>臺北市政府採購業務</a:t>
            </a:r>
            <a:r>
              <a:rPr lang="zh-TW" altLang="en-US" sz="2000" dirty="0" smtClean="0">
                <a:latin typeface="標楷體" pitchFamily="65" charset="-120"/>
                <a:ea typeface="標楷體" pitchFamily="65" charset="-120"/>
              </a:rPr>
              <a:t>資訊網</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公共</a:t>
            </a:r>
            <a:r>
              <a:rPr lang="zh-TW" altLang="en-US" sz="2000" dirty="0">
                <a:latin typeface="標楷體" pitchFamily="65" charset="-120"/>
                <a:ea typeface="標楷體" pitchFamily="65" charset="-120"/>
              </a:rPr>
              <a:t>工程履約管理參考手冊</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第</a:t>
            </a:r>
            <a:r>
              <a:rPr lang="en-US" altLang="zh-TW" sz="2000" dirty="0">
                <a:latin typeface="標楷體" pitchFamily="65" charset="-120"/>
                <a:ea typeface="標楷體" pitchFamily="65" charset="-120"/>
              </a:rPr>
              <a:t>5</a:t>
            </a:r>
            <a:r>
              <a:rPr lang="zh-TW" altLang="en-US" sz="2000" dirty="0">
                <a:latin typeface="標楷體" pitchFamily="65" charset="-120"/>
                <a:ea typeface="標楷體" pitchFamily="65" charset="-120"/>
              </a:rPr>
              <a:t>版</a:t>
            </a:r>
            <a:r>
              <a:rPr lang="en-US" altLang="zh-TW" sz="2000" dirty="0" smtClean="0">
                <a:latin typeface="標楷體" pitchFamily="65" charset="-120"/>
                <a:ea typeface="標楷體" pitchFamily="65" charset="-120"/>
              </a:rPr>
              <a:t>)</a:t>
            </a:r>
          </a:p>
          <a:p>
            <a:r>
              <a:rPr lang="zh-TW" altLang="en-US" sz="2000" dirty="0" smtClean="0">
                <a:latin typeface="標楷體" pitchFamily="65" charset="-120"/>
                <a:ea typeface="標楷體" pitchFamily="65" charset="-120"/>
              </a:rPr>
              <a:t>桃園市</a:t>
            </a:r>
            <a:r>
              <a:rPr lang="zh-TW" altLang="en-US" sz="2000" dirty="0">
                <a:latin typeface="標楷體" pitchFamily="65" charset="-120"/>
                <a:ea typeface="標楷體" pitchFamily="65" charset="-120"/>
              </a:rPr>
              <a:t>政府</a:t>
            </a:r>
            <a:r>
              <a:rPr lang="zh-TW" altLang="en-US" sz="2000" dirty="0" smtClean="0">
                <a:latin typeface="標楷體" pitchFamily="65" charset="-120"/>
                <a:ea typeface="標楷體" pitchFamily="65" charset="-120"/>
              </a:rPr>
              <a:t>工務局網頁</a:t>
            </a:r>
            <a:endParaRPr lang="zh-TW" altLang="en-US" sz="2000" dirty="0">
              <a:latin typeface="標楷體" pitchFamily="65" charset="-120"/>
              <a:ea typeface="標楷體" pitchFamily="65" charset="-120"/>
            </a:endParaRPr>
          </a:p>
          <a:p>
            <a:r>
              <a:rPr lang="zh-TW" altLang="en-US" sz="2000" dirty="0">
                <a:latin typeface="標楷體" pitchFamily="65" charset="-120"/>
                <a:ea typeface="標楷體" pitchFamily="65" charset="-120"/>
              </a:rPr>
              <a:t>桃園市政府法務</a:t>
            </a:r>
            <a:r>
              <a:rPr lang="zh-TW" altLang="en-US" sz="2000" dirty="0" smtClean="0">
                <a:latin typeface="標楷體" pitchFamily="65" charset="-120"/>
                <a:ea typeface="標楷體" pitchFamily="65" charset="-120"/>
              </a:rPr>
              <a:t>局網頁</a:t>
            </a:r>
            <a:endParaRPr lang="en-US" altLang="zh-TW" sz="2000" dirty="0" smtClean="0">
              <a:latin typeface="標楷體" pitchFamily="65" charset="-120"/>
              <a:ea typeface="標楷體" pitchFamily="65" charset="-120"/>
            </a:endParaRPr>
          </a:p>
          <a:p>
            <a:r>
              <a:rPr lang="zh-TW" altLang="en-US" sz="2000" smtClean="0">
                <a:latin typeface="標楷體" pitchFamily="65" charset="-120"/>
                <a:ea typeface="標楷體" pitchFamily="65" charset="-120"/>
              </a:rPr>
              <a:t>桃園市政府教育局電話詢問</a:t>
            </a:r>
            <a:endParaRPr lang="en-US" altLang="zh-TW" sz="2000" dirty="0" smtClean="0">
              <a:latin typeface="標楷體" pitchFamily="65" charset="-120"/>
              <a:ea typeface="標楷體" pitchFamily="65" charset="-120"/>
            </a:endParaRPr>
          </a:p>
          <a:p>
            <a:pPr marL="0" indent="0">
              <a:buNone/>
            </a:pPr>
            <a:endParaRPr lang="zh-TW" altLang="en-US" sz="2000" dirty="0"/>
          </a:p>
          <a:p>
            <a:endParaRPr lang="en-US" altLang="zh-TW" sz="2000" dirty="0" smtClean="0"/>
          </a:p>
          <a:p>
            <a:endParaRPr lang="en-US" altLang="zh-TW" sz="2000" dirty="0"/>
          </a:p>
          <a:p>
            <a:endParaRPr lang="zh-TW" altLang="en-US" sz="2000" dirty="0"/>
          </a:p>
        </p:txBody>
      </p:sp>
    </p:spTree>
    <p:extLst>
      <p:ext uri="{BB962C8B-B14F-4D97-AF65-F5344CB8AC3E}">
        <p14:creationId xmlns:p14="http://schemas.microsoft.com/office/powerpoint/2010/main" val="690928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922412"/>
            <a:ext cx="4320480" cy="1143000"/>
          </a:xfrm>
        </p:spPr>
        <p:txBody>
          <a:bodyPr/>
          <a:lstStyle/>
          <a:p>
            <a:r>
              <a:rPr lang="zh-TW" altLang="en-US" dirty="0">
                <a:latin typeface="標楷體" pitchFamily="65" charset="-120"/>
                <a:ea typeface="標楷體" pitchFamily="65" charset="-120"/>
              </a:rPr>
              <a:t>案例</a:t>
            </a:r>
            <a:r>
              <a:rPr lang="zh-TW" altLang="en-US" dirty="0" smtClean="0">
                <a:latin typeface="標楷體" pitchFamily="65" charset="-120"/>
                <a:ea typeface="標楷體" pitchFamily="65" charset="-120"/>
              </a:rPr>
              <a:t>分享與交流</a:t>
            </a:r>
            <a:endParaRPr lang="zh-TW" altLang="en-US" dirty="0"/>
          </a:p>
        </p:txBody>
      </p:sp>
      <p:pic>
        <p:nvPicPr>
          <p:cNvPr id="4"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5" y="21094"/>
            <a:ext cx="9104219" cy="1802635"/>
          </a:xfrm>
          <a:prstGeom prst="rect">
            <a:avLst/>
          </a:prstGeom>
          <a:noFill/>
          <a:extLst>
            <a:ext uri="{909E8E84-426E-40DD-AFC4-6F175D3DCCD1}">
              <a14:hiddenFill xmlns:a14="http://schemas.microsoft.com/office/drawing/2010/main">
                <a:solidFill>
                  <a:srgbClr val="FFFFFF"/>
                </a:solidFill>
              </a14:hiddenFill>
            </a:ext>
          </a:extLst>
        </p:spPr>
      </p:pic>
      <p:sp>
        <p:nvSpPr>
          <p:cNvPr id="5" name="內容版面配置區 2"/>
          <p:cNvSpPr>
            <a:spLocks noGrp="1"/>
          </p:cNvSpPr>
          <p:nvPr>
            <p:ph idx="1"/>
          </p:nvPr>
        </p:nvSpPr>
        <p:spPr>
          <a:xfrm>
            <a:off x="179512" y="2100048"/>
            <a:ext cx="8936266" cy="4641320"/>
          </a:xfrm>
        </p:spPr>
        <p:txBody>
          <a:bodyPr>
            <a:normAutofit fontScale="92500" lnSpcReduction="20000"/>
          </a:bodyPr>
          <a:lstStyle/>
          <a:p>
            <a:pPr>
              <a:spcBef>
                <a:spcPts val="3000"/>
              </a:spcBef>
            </a:pPr>
            <a:r>
              <a:rPr lang="zh-TW" altLang="en-US" sz="2800" dirty="0" smtClean="0">
                <a:latin typeface="標楷體" pitchFamily="65" charset="-120"/>
                <a:ea typeface="標楷體" pitchFamily="65" charset="-120"/>
              </a:rPr>
              <a:t>教育局交辦：某園耐震補強技術委託解約</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無法發包</a:t>
            </a:r>
            <a:r>
              <a:rPr lang="en-US" altLang="zh-TW" sz="1800" dirty="0" smtClean="0">
                <a:latin typeface="標楷體" pitchFamily="65" charset="-120"/>
                <a:ea typeface="標楷體" pitchFamily="65" charset="-120"/>
              </a:rPr>
              <a:t>)</a:t>
            </a:r>
          </a:p>
          <a:p>
            <a:pPr>
              <a:spcBef>
                <a:spcPts val="3000"/>
              </a:spcBef>
            </a:pPr>
            <a:r>
              <a:rPr lang="zh-TW" altLang="en-US" sz="2800" dirty="0" smtClean="0">
                <a:latin typeface="標楷體" pitchFamily="65" charset="-120"/>
                <a:ea typeface="標楷體" pitchFamily="65" charset="-120"/>
              </a:rPr>
              <a:t>教育局交辦：某園新建工程輔導結案</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改隸</a:t>
            </a:r>
            <a:r>
              <a:rPr lang="en-US" altLang="zh-TW" sz="1800" dirty="0" smtClean="0">
                <a:latin typeface="標楷體" pitchFamily="65" charset="-120"/>
                <a:ea typeface="標楷體" pitchFamily="65" charset="-120"/>
              </a:rPr>
              <a:t>)</a:t>
            </a:r>
          </a:p>
          <a:p>
            <a:pPr>
              <a:spcBef>
                <a:spcPts val="3000"/>
              </a:spcBef>
            </a:pPr>
            <a:r>
              <a:rPr lang="zh-TW" altLang="en-US" sz="2800" dirty="0" smtClean="0">
                <a:latin typeface="標楷體" pitchFamily="65" charset="-120"/>
                <a:ea typeface="標楷體" pitchFamily="65" charset="-120"/>
              </a:rPr>
              <a:t>教育局交辦：某校圖資大樓新建工程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經費不足、專款未專用</a:t>
            </a:r>
            <a:r>
              <a:rPr lang="en-US" altLang="zh-TW" sz="1800" dirty="0" smtClean="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spcBef>
                <a:spcPts val="3000"/>
              </a:spcBef>
            </a:pPr>
            <a:r>
              <a:rPr lang="zh-TW" altLang="en-US" sz="2800" dirty="0" smtClean="0">
                <a:latin typeface="標楷體" pitchFamily="65" charset="-120"/>
                <a:ea typeface="標楷體" pitchFamily="65" charset="-120"/>
              </a:rPr>
              <a:t>教育局交辦：某校活動中心新建工程</a:t>
            </a:r>
            <a:r>
              <a:rPr lang="en-US" altLang="zh-TW" sz="2800" dirty="0" smtClean="0">
                <a:latin typeface="標楷體" pitchFamily="65" charset="-120"/>
                <a:ea typeface="標楷體" pitchFamily="65" charset="-120"/>
              </a:rPr>
              <a:t>1</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減項致無法取得使照</a:t>
            </a:r>
            <a:r>
              <a:rPr lang="en-US" altLang="zh-TW" sz="1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spcBef>
                <a:spcPts val="3000"/>
              </a:spcBef>
            </a:pPr>
            <a:r>
              <a:rPr lang="zh-TW" altLang="en-US" sz="2800" dirty="0" smtClean="0">
                <a:latin typeface="標楷體" pitchFamily="65" charset="-120"/>
                <a:ea typeface="標楷體" pitchFamily="65" charset="-120"/>
              </a:rPr>
              <a:t>輔導工程：某校活動中心新建工程</a:t>
            </a:r>
            <a:r>
              <a:rPr lang="en-US" altLang="zh-TW" sz="2800" dirty="0" smtClean="0">
                <a:latin typeface="標楷體" pitchFamily="65" charset="-120"/>
                <a:ea typeface="標楷體" pitchFamily="65" charset="-120"/>
              </a:rPr>
              <a:t>2</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柱筋綁紮及排水管穿樑</a:t>
            </a:r>
            <a:r>
              <a:rPr lang="en-US" altLang="zh-TW" sz="1800" dirty="0" smtClean="0">
                <a:latin typeface="標楷體" pitchFamily="65" charset="-120"/>
                <a:ea typeface="標楷體" pitchFamily="65" charset="-120"/>
              </a:rPr>
              <a:t>)</a:t>
            </a:r>
          </a:p>
          <a:p>
            <a:pPr>
              <a:spcBef>
                <a:spcPts val="3000"/>
              </a:spcBef>
            </a:pPr>
            <a:r>
              <a:rPr lang="zh-TW" altLang="en-US" sz="2800" dirty="0" smtClean="0">
                <a:latin typeface="標楷體" pitchFamily="65" charset="-120"/>
                <a:ea typeface="標楷體" pitchFamily="65" charset="-120"/>
              </a:rPr>
              <a:t>電話諮詢：某校工程遭受監造、營造共同欺壓</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工程已逾期</a:t>
            </a:r>
            <a:r>
              <a:rPr lang="en-US" altLang="zh-TW" sz="1800" dirty="0" smtClean="0">
                <a:latin typeface="標楷體" pitchFamily="65" charset="-120"/>
                <a:ea typeface="標楷體" pitchFamily="65" charset="-120"/>
              </a:rPr>
              <a:t>)</a:t>
            </a:r>
          </a:p>
          <a:p>
            <a:pPr>
              <a:spcBef>
                <a:spcPts val="3000"/>
              </a:spcBef>
            </a:pPr>
            <a:r>
              <a:rPr lang="zh-TW" altLang="en-US" sz="2800" dirty="0">
                <a:latin typeface="標楷體" pitchFamily="65" charset="-120"/>
                <a:ea typeface="標楷體" pitchFamily="65" charset="-120"/>
              </a:rPr>
              <a:t>審計查核：某校新建工程遭審計指控三方分贓</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鋼筋超量</a:t>
            </a:r>
            <a:r>
              <a:rPr lang="en-US" altLang="zh-TW" sz="1800" dirty="0" smtClean="0">
                <a:latin typeface="標楷體" pitchFamily="65" charset="-120"/>
                <a:ea typeface="標楷體" pitchFamily="65" charset="-120"/>
              </a:rPr>
              <a:t>)</a:t>
            </a:r>
            <a:endParaRPr lang="zh-TW" altLang="en-US" sz="2000" dirty="0"/>
          </a:p>
          <a:p>
            <a:endParaRPr lang="en-US" altLang="zh-TW" sz="2000" dirty="0" smtClean="0"/>
          </a:p>
          <a:p>
            <a:endParaRPr lang="en-US" altLang="zh-TW" sz="2000" dirty="0"/>
          </a:p>
          <a:p>
            <a:endParaRPr lang="zh-TW" altLang="en-US" sz="2000" dirty="0"/>
          </a:p>
        </p:txBody>
      </p:sp>
    </p:spTree>
    <p:extLst>
      <p:ext uri="{BB962C8B-B14F-4D97-AF65-F5344CB8AC3E}">
        <p14:creationId xmlns:p14="http://schemas.microsoft.com/office/powerpoint/2010/main" val="1599995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3726160"/>
            <a:ext cx="8229600" cy="1143000"/>
          </a:xfrm>
        </p:spPr>
        <p:txBody>
          <a:bodyPr>
            <a:noAutofit/>
          </a:bodyPr>
          <a:lstStyle/>
          <a:p>
            <a:r>
              <a:rPr lang="en-US" altLang="zh-TW" sz="8800" dirty="0" smtClean="0">
                <a:latin typeface="Aharoni" panose="02010803020104030203" pitchFamily="2" charset="-79"/>
                <a:cs typeface="Aharoni" panose="02010803020104030203" pitchFamily="2" charset="-79"/>
              </a:rPr>
              <a:t>THE END</a:t>
            </a:r>
            <a:br>
              <a:rPr lang="en-US" altLang="zh-TW" sz="8800" dirty="0" smtClean="0">
                <a:latin typeface="Aharoni" panose="02010803020104030203" pitchFamily="2" charset="-79"/>
                <a:cs typeface="Aharoni" panose="02010803020104030203" pitchFamily="2" charset="-79"/>
              </a:rPr>
            </a:br>
            <a:r>
              <a:rPr lang="en-US" altLang="zh-TW" sz="8800" dirty="0" smtClean="0">
                <a:latin typeface="Aharoni" panose="02010803020104030203" pitchFamily="2" charset="-79"/>
                <a:cs typeface="Aharoni" panose="02010803020104030203" pitchFamily="2" charset="-79"/>
              </a:rPr>
              <a:t>THANKS!</a:t>
            </a:r>
            <a:endParaRPr lang="zh-TW" altLang="en-US" sz="8800" dirty="0">
              <a:latin typeface="Aharoni" panose="02010803020104030203" pitchFamily="2" charset="-79"/>
              <a:cs typeface="Aharoni" panose="02010803020104030203" pitchFamily="2" charset="-79"/>
            </a:endParaRPr>
          </a:p>
        </p:txBody>
      </p:sp>
      <p:pic>
        <p:nvPicPr>
          <p:cNvPr id="4" name="Picture 2" descr="http://163.30.179.4/Theme/PatternsE/image/%E6%A1%83%E5%9C%92%E5%B8%82%E6%94%BF%E5%BA%9C%E6%95%99%E8%82%B2%E5%B1%80%E7%B8%BD%E5%8B%99%E8%AB%AE%E8%A9%A2%E8%BC%94%E5%B0%8E%E5%9C%98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5" y="21094"/>
            <a:ext cx="9104219" cy="180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63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履約階段</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設計監造</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997152"/>
          </a:xfrm>
        </p:spPr>
        <p:txBody>
          <a:bodyPr>
            <a:normAutofit/>
          </a:bodyPr>
          <a:lstStyle/>
          <a:p>
            <a:r>
              <a:rPr lang="zh-TW" altLang="en-US" b="1" dirty="0" smtClean="0">
                <a:solidFill>
                  <a:srgbClr val="0070C0"/>
                </a:solidFill>
                <a:latin typeface="標楷體" pitchFamily="65" charset="-120"/>
                <a:ea typeface="標楷體" pitchFamily="65" charset="-120"/>
              </a:rPr>
              <a:t>設計階段</a:t>
            </a:r>
            <a:endParaRPr lang="en-US" altLang="zh-TW" b="1" dirty="0" smtClean="0">
              <a:solidFill>
                <a:srgbClr val="0070C0"/>
              </a:solidFill>
              <a:latin typeface="標楷體" pitchFamily="65" charset="-120"/>
              <a:ea typeface="標楷體" pitchFamily="65" charset="-120"/>
            </a:endParaRPr>
          </a:p>
          <a:p>
            <a:pPr marL="0" indent="0">
              <a:spcBef>
                <a:spcPts val="3000"/>
              </a:spcBef>
              <a:buNone/>
            </a:pPr>
            <a:r>
              <a:rPr lang="zh-TW" altLang="en-US" b="1" dirty="0" smtClean="0">
                <a:solidFill>
                  <a:srgbClr val="FF0000"/>
                </a:solidFill>
                <a:latin typeface="標楷體" pitchFamily="65" charset="-120"/>
                <a:ea typeface="標楷體" pitchFamily="65" charset="-120"/>
              </a:rPr>
              <a:t>  預算書圖</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製作、審查、核備</a:t>
            </a:r>
            <a:r>
              <a:rPr lang="en-US" altLang="zh-TW" sz="1800" dirty="0" smtClean="0">
                <a:latin typeface="標楷體" pitchFamily="65" charset="-120"/>
                <a:ea typeface="標楷體" pitchFamily="65" charset="-120"/>
              </a:rPr>
              <a:t>)</a:t>
            </a:r>
          </a:p>
          <a:p>
            <a:pPr marL="0" indent="0">
              <a:spcBef>
                <a:spcPts val="3000"/>
              </a:spcBef>
              <a:buNone/>
            </a:pPr>
            <a:r>
              <a:rPr lang="zh-TW" altLang="en-US" dirty="0" smtClean="0">
                <a:latin typeface="標楷體" pitchFamily="65" charset="-120"/>
                <a:ea typeface="標楷體" pitchFamily="65" charset="-120"/>
              </a:rPr>
              <a:t>  標章候選</a:t>
            </a:r>
            <a:r>
              <a:rPr lang="en-US" altLang="zh-TW" sz="2000" dirty="0" smtClean="0">
                <a:latin typeface="標楷體" pitchFamily="65" charset="-120"/>
                <a:ea typeface="標楷體" pitchFamily="65" charset="-120"/>
              </a:rPr>
              <a:t>(</a:t>
            </a:r>
            <a:r>
              <a:rPr lang="zh-TW" altLang="en-US" sz="2000" b="1" dirty="0" smtClean="0">
                <a:solidFill>
                  <a:schemeClr val="accent6">
                    <a:lumMod val="75000"/>
                  </a:schemeClr>
                </a:solidFill>
                <a:latin typeface="標楷體" pitchFamily="65" charset="-120"/>
                <a:ea typeface="標楷體" pitchFamily="65" charset="-120"/>
              </a:rPr>
              <a:t>綠建築</a:t>
            </a:r>
            <a:r>
              <a:rPr lang="zh-TW" altLang="en-US" sz="2000" dirty="0" smtClean="0">
                <a:latin typeface="標楷體" pitchFamily="65" charset="-120"/>
                <a:ea typeface="標楷體" pitchFamily="65" charset="-120"/>
              </a:rPr>
              <a:t>、</a:t>
            </a:r>
            <a:r>
              <a:rPr lang="zh-TW" altLang="en-US" sz="2000" b="1" dirty="0" smtClean="0">
                <a:solidFill>
                  <a:schemeClr val="accent6">
                    <a:lumMod val="75000"/>
                  </a:schemeClr>
                </a:solidFill>
                <a:latin typeface="標楷體" pitchFamily="65" charset="-120"/>
                <a:ea typeface="標楷體" pitchFamily="65" charset="-120"/>
              </a:rPr>
              <a:t>智慧建築</a:t>
            </a:r>
            <a:r>
              <a:rPr lang="en-US" altLang="zh-TW" sz="2000" dirty="0" smtClean="0">
                <a:latin typeface="標楷體" pitchFamily="65" charset="-120"/>
                <a:ea typeface="標楷體" pitchFamily="65" charset="-120"/>
              </a:rPr>
              <a:t>…)</a:t>
            </a: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b="1" dirty="0" smtClean="0">
                <a:solidFill>
                  <a:srgbClr val="FF0000"/>
                </a:solidFill>
                <a:latin typeface="標楷體" pitchFamily="65" charset="-120"/>
                <a:ea typeface="標楷體" pitchFamily="65" charset="-120"/>
              </a:rPr>
              <a:t>監</a:t>
            </a:r>
            <a:r>
              <a:rPr lang="zh-TW" altLang="en-US" b="1" dirty="0">
                <a:solidFill>
                  <a:srgbClr val="FF0000"/>
                </a:solidFill>
                <a:latin typeface="標楷體" pitchFamily="65" charset="-120"/>
                <a:ea typeface="標楷體" pitchFamily="65" charset="-120"/>
              </a:rPr>
              <a:t>造</a:t>
            </a:r>
            <a:r>
              <a:rPr lang="zh-TW" altLang="en-US" b="1" dirty="0" smtClean="0">
                <a:solidFill>
                  <a:srgbClr val="FF0000"/>
                </a:solidFill>
                <a:latin typeface="標楷體" pitchFamily="65" charset="-120"/>
                <a:ea typeface="標楷體" pitchFamily="65" charset="-120"/>
              </a:rPr>
              <a:t>計畫</a:t>
            </a:r>
            <a:r>
              <a:rPr lang="en-US" altLang="zh-TW" sz="1800" dirty="0" smtClean="0">
                <a:latin typeface="標楷體" pitchFamily="65" charset="-120"/>
                <a:ea typeface="標楷體" pitchFamily="65" charset="-120"/>
              </a:rPr>
              <a:t>(</a:t>
            </a:r>
            <a:r>
              <a:rPr lang="zh-TW" altLang="en-US" sz="1800" b="1" dirty="0" smtClean="0">
                <a:solidFill>
                  <a:schemeClr val="accent6">
                    <a:lumMod val="75000"/>
                  </a:schemeClr>
                </a:solidFill>
                <a:latin typeface="標楷體" pitchFamily="65" charset="-120"/>
                <a:ea typeface="標楷體" pitchFamily="65" charset="-120"/>
              </a:rPr>
              <a:t>審查</a:t>
            </a:r>
            <a:r>
              <a:rPr lang="en-US" altLang="zh-TW" sz="1800"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a:t>
            </a:r>
            <a:r>
              <a:rPr lang="en-US" altLang="zh-TW" b="1" dirty="0" smtClean="0">
                <a:solidFill>
                  <a:srgbClr val="0070C0"/>
                </a:solidFill>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spcBef>
                <a:spcPts val="3000"/>
              </a:spcBef>
              <a:buNone/>
            </a:pPr>
            <a:r>
              <a:rPr lang="en-US" altLang="zh-TW" b="1" dirty="0">
                <a:solidFill>
                  <a:srgbClr val="0070C0"/>
                </a:solidFill>
                <a:latin typeface="標楷體" pitchFamily="65" charset="-120"/>
                <a:ea typeface="標楷體" pitchFamily="65" charset="-120"/>
              </a:rPr>
              <a:t> </a:t>
            </a:r>
            <a:r>
              <a:rPr lang="en-US" altLang="zh-TW" b="1" dirty="0" smtClean="0">
                <a:solidFill>
                  <a:srgbClr val="0070C0"/>
                </a:solidFill>
                <a:latin typeface="標楷體" pitchFamily="65" charset="-120"/>
                <a:ea typeface="標楷體" pitchFamily="65" charset="-120"/>
              </a:rPr>
              <a:t> </a:t>
            </a:r>
            <a:r>
              <a:rPr lang="zh-TW" altLang="en-US" sz="3000" b="1" dirty="0" smtClean="0">
                <a:latin typeface="標楷體" pitchFamily="65" charset="-120"/>
                <a:ea typeface="標楷體" pitchFamily="65" charset="-120"/>
              </a:rPr>
              <a:t>善用校規小組及工程管理費外聘委員協助</a:t>
            </a:r>
            <a:endParaRPr lang="en-US" altLang="zh-TW" sz="3000" b="1" dirty="0" smtClean="0">
              <a:latin typeface="標楷體" pitchFamily="65" charset="-120"/>
              <a:ea typeface="標楷體" pitchFamily="65" charset="-120"/>
            </a:endParaRPr>
          </a:p>
        </p:txBody>
      </p:sp>
    </p:spTree>
    <p:extLst>
      <p:ext uri="{BB962C8B-B14F-4D97-AF65-F5344CB8AC3E}">
        <p14:creationId xmlns:p14="http://schemas.microsoft.com/office/powerpoint/2010/main" val="2645705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履約階段</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設計監造</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5069160"/>
          </a:xfrm>
        </p:spPr>
        <p:txBody>
          <a:bodyPr>
            <a:normAutofit/>
          </a:bodyPr>
          <a:lstStyle/>
          <a:p>
            <a:r>
              <a:rPr lang="zh-TW" altLang="en-US" b="1" dirty="0" smtClean="0">
                <a:solidFill>
                  <a:srgbClr val="0070C0"/>
                </a:solidFill>
                <a:latin typeface="標楷體" pitchFamily="65" charset="-120"/>
                <a:ea typeface="標楷體" pitchFamily="65" charset="-120"/>
              </a:rPr>
              <a:t>監造階段</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應詳</a:t>
            </a:r>
            <a:r>
              <a:rPr lang="zh-TW" altLang="en-US" sz="2800" b="1" dirty="0">
                <a:latin typeface="標楷體" pitchFamily="65" charset="-120"/>
                <a:ea typeface="標楷體" pitchFamily="65" charset="-120"/>
              </a:rPr>
              <a:t>載於監造計畫書</a:t>
            </a:r>
            <a:endParaRPr lang="en-US" altLang="zh-TW" sz="2800" b="1" dirty="0" smtClean="0">
              <a:latin typeface="標楷體" pitchFamily="65" charset="-120"/>
              <a:ea typeface="標楷體" pitchFamily="65" charset="-120"/>
            </a:endParaRPr>
          </a:p>
          <a:p>
            <a:pPr marL="0" indent="0">
              <a:spcBef>
                <a:spcPts val="3000"/>
              </a:spcBef>
              <a:buNone/>
            </a:pPr>
            <a:r>
              <a:rPr lang="zh-TW" altLang="en-US" dirty="0" smtClean="0">
                <a:latin typeface="標楷體" pitchFamily="65" charset="-120"/>
                <a:ea typeface="標楷體" pitchFamily="65" charset="-120"/>
              </a:rPr>
              <a:t>  </a:t>
            </a:r>
            <a:r>
              <a:rPr lang="zh-TW" altLang="en-US" b="1" dirty="0" smtClean="0">
                <a:solidFill>
                  <a:schemeClr val="accent6">
                    <a:lumMod val="75000"/>
                  </a:schemeClr>
                </a:solidFill>
                <a:latin typeface="標楷體" pitchFamily="65" charset="-120"/>
                <a:ea typeface="標楷體" pitchFamily="65" charset="-120"/>
              </a:rPr>
              <a:t>派駐監造人員</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依公共工程</a:t>
            </a:r>
            <a:r>
              <a:rPr lang="zh-TW" altLang="en-US" sz="2000" dirty="0">
                <a:latin typeface="標楷體" pitchFamily="65" charset="-120"/>
                <a:ea typeface="標楷體" pitchFamily="65" charset="-120"/>
              </a:rPr>
              <a:t>施工品質管理作業</a:t>
            </a:r>
            <a:r>
              <a:rPr lang="zh-TW" altLang="en-US" sz="2000" dirty="0" smtClean="0">
                <a:latin typeface="標楷體" pitchFamily="65" charset="-120"/>
                <a:ea typeface="標楷體" pitchFamily="65" charset="-120"/>
              </a:rPr>
              <a:t>要點規定</a:t>
            </a:r>
            <a:r>
              <a:rPr lang="zh-TW" altLang="en-US" sz="2000" dirty="0">
                <a:latin typeface="標楷體" pitchFamily="65" charset="-120"/>
                <a:ea typeface="標楷體" pitchFamily="65" charset="-120"/>
              </a:rPr>
              <a:t>辦</a:t>
            </a:r>
            <a:r>
              <a:rPr lang="zh-TW" altLang="en-US" sz="2000" dirty="0" smtClean="0">
                <a:latin typeface="標楷體" pitchFamily="65" charset="-120"/>
                <a:ea typeface="標楷體" pitchFamily="65" charset="-120"/>
              </a:rPr>
              <a:t>理</a:t>
            </a:r>
            <a:r>
              <a:rPr lang="en-US" altLang="zh-TW" sz="2000" dirty="0" smtClean="0">
                <a:latin typeface="標楷體" pitchFamily="65" charset="-120"/>
                <a:ea typeface="標楷體" pitchFamily="65" charset="-120"/>
              </a:rPr>
              <a:t>)</a:t>
            </a:r>
          </a:p>
          <a:p>
            <a:pPr marL="0" indent="0">
              <a:spcBef>
                <a:spcPts val="3000"/>
              </a:spcBef>
              <a:buNone/>
            </a:pPr>
            <a:r>
              <a:rPr lang="zh-TW" altLang="en-US" dirty="0" smtClean="0">
                <a:latin typeface="標楷體" pitchFamily="65" charset="-120"/>
                <a:ea typeface="標楷體" pitchFamily="65" charset="-120"/>
              </a:rPr>
              <a:t>  施工計畫、品質計畫及施工圖說審查</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主持</a:t>
            </a:r>
            <a:r>
              <a:rPr lang="zh-TW" altLang="en-US" dirty="0">
                <a:latin typeface="標楷體" pitchFamily="65" charset="-120"/>
                <a:ea typeface="標楷體" pitchFamily="65" charset="-120"/>
              </a:rPr>
              <a:t>工務</a:t>
            </a:r>
            <a:r>
              <a:rPr lang="zh-TW" altLang="en-US" dirty="0" smtClean="0">
                <a:latin typeface="標楷體" pitchFamily="65" charset="-120"/>
                <a:ea typeface="標楷體" pitchFamily="65" charset="-120"/>
              </a:rPr>
              <a:t>會議</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並撰寫監造日誌及提送月報表</a:t>
            </a:r>
            <a:r>
              <a:rPr lang="en-US" altLang="zh-TW" sz="2000" dirty="0" smtClean="0">
                <a:latin typeface="標楷體" pitchFamily="65" charset="-120"/>
                <a:ea typeface="標楷體" pitchFamily="65" charset="-120"/>
              </a:rPr>
              <a:t>)</a:t>
            </a: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材料</a:t>
            </a:r>
            <a:r>
              <a:rPr lang="zh-TW" altLang="en-US" dirty="0">
                <a:latin typeface="標楷體" pitchFamily="65" charset="-120"/>
                <a:ea typeface="標楷體" pitchFamily="65" charset="-120"/>
              </a:rPr>
              <a:t>與設備</a:t>
            </a:r>
            <a:r>
              <a:rPr lang="zh-TW" altLang="en-US" dirty="0" smtClean="0">
                <a:latin typeface="標楷體" pitchFamily="65" charset="-120"/>
                <a:ea typeface="標楷體" pitchFamily="65" charset="-120"/>
              </a:rPr>
              <a:t>抽、檢、試驗</a:t>
            </a:r>
            <a:r>
              <a:rPr lang="en-US" altLang="zh-TW" dirty="0" smtClean="0">
                <a:latin typeface="標楷體" pitchFamily="65" charset="-120"/>
                <a:ea typeface="標楷體" pitchFamily="65" charset="-120"/>
              </a:rPr>
              <a:t>  </a:t>
            </a:r>
            <a:endParaRPr lang="en-US" altLang="zh-TW" b="1" dirty="0" smtClean="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517621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履約階段</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設計監造</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5069160"/>
          </a:xfrm>
        </p:spPr>
        <p:txBody>
          <a:bodyPr>
            <a:normAutofit/>
          </a:bodyPr>
          <a:lstStyle/>
          <a:p>
            <a:r>
              <a:rPr lang="zh-TW" altLang="en-US" b="1" dirty="0" smtClean="0">
                <a:solidFill>
                  <a:srgbClr val="0070C0"/>
                </a:solidFill>
                <a:latin typeface="標楷體" pitchFamily="65" charset="-120"/>
                <a:ea typeface="標楷體" pitchFamily="65" charset="-120"/>
              </a:rPr>
              <a:t>監造階段</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應詳</a:t>
            </a:r>
            <a:r>
              <a:rPr lang="zh-TW" altLang="en-US" sz="2800" b="1" dirty="0">
                <a:latin typeface="標楷體" pitchFamily="65" charset="-120"/>
                <a:ea typeface="標楷體" pitchFamily="65" charset="-120"/>
              </a:rPr>
              <a:t>載於監造計畫書</a:t>
            </a:r>
            <a:endParaRPr lang="en-US" altLang="zh-TW" sz="2800" b="1" dirty="0" smtClean="0">
              <a:latin typeface="標楷體" pitchFamily="65" charset="-120"/>
              <a:ea typeface="標楷體" pitchFamily="65" charset="-120"/>
            </a:endParaRPr>
          </a:p>
          <a:p>
            <a:pPr marL="0" indent="0">
              <a:spcBef>
                <a:spcPts val="3000"/>
              </a:spcBef>
              <a:buNone/>
            </a:pPr>
            <a:r>
              <a:rPr lang="zh-TW" altLang="en-US" dirty="0" smtClean="0">
                <a:latin typeface="標楷體" pitchFamily="65" charset="-120"/>
                <a:ea typeface="標楷體" pitchFamily="65" charset="-120"/>
              </a:rPr>
              <a:t>  設備</a:t>
            </a:r>
            <a:r>
              <a:rPr lang="zh-TW" altLang="en-US" dirty="0">
                <a:latin typeface="標楷體" pitchFamily="65" charset="-120"/>
                <a:ea typeface="標楷體" pitchFamily="65" charset="-120"/>
              </a:rPr>
              <a:t>功能運轉測試</a:t>
            </a:r>
            <a:r>
              <a:rPr lang="zh-TW" altLang="en-US" dirty="0" smtClean="0">
                <a:latin typeface="標楷體" pitchFamily="65" charset="-120"/>
                <a:ea typeface="標楷體" pitchFamily="65" charset="-120"/>
              </a:rPr>
              <a:t>抽驗</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施工抽查暨品質稽核</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文件</a:t>
            </a:r>
            <a:r>
              <a:rPr lang="zh-TW" altLang="en-US" dirty="0">
                <a:latin typeface="標楷體" pitchFamily="65" charset="-120"/>
                <a:ea typeface="標楷體" pitchFamily="65" charset="-120"/>
              </a:rPr>
              <a:t>紀錄</a:t>
            </a:r>
            <a:r>
              <a:rPr lang="zh-TW" altLang="en-US" dirty="0" smtClean="0">
                <a:latin typeface="標楷體" pitchFamily="65" charset="-120"/>
                <a:ea typeface="標楷體" pitchFamily="65" charset="-120"/>
              </a:rPr>
              <a:t>管理</a:t>
            </a:r>
            <a:r>
              <a:rPr lang="en-US" altLang="zh-TW" dirty="0" smtClean="0">
                <a:latin typeface="標楷體" pitchFamily="65" charset="-120"/>
                <a:ea typeface="標楷體" pitchFamily="65" charset="-120"/>
              </a:rPr>
              <a:t>…</a:t>
            </a:r>
          </a:p>
          <a:p>
            <a:pPr marL="0" indent="0">
              <a:spcBef>
                <a:spcPts val="3000"/>
              </a:spcBef>
              <a:buNone/>
            </a:pPr>
            <a:r>
              <a:rPr lang="en-US" altLang="zh-TW" b="1" dirty="0" smtClean="0">
                <a:solidFill>
                  <a:srgbClr val="FF00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善用工程管理費外聘委員協助機關工程督導</a:t>
            </a:r>
            <a:endParaRPr lang="en-US" altLang="zh-TW" sz="2800" b="1" dirty="0" smtClean="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334693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履約階段</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設計監造</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5069160"/>
          </a:xfrm>
        </p:spPr>
        <p:txBody>
          <a:bodyPr>
            <a:normAutofit lnSpcReduction="10000"/>
          </a:bodyPr>
          <a:lstStyle/>
          <a:p>
            <a:r>
              <a:rPr lang="zh-TW" altLang="en-US" b="1" dirty="0" smtClean="0">
                <a:solidFill>
                  <a:srgbClr val="0070C0"/>
                </a:solidFill>
                <a:latin typeface="標楷體" pitchFamily="65" charset="-120"/>
                <a:ea typeface="標楷體" pitchFamily="65" charset="-120"/>
              </a:rPr>
              <a:t>驗收階段</a:t>
            </a:r>
            <a:endParaRPr lang="en-US" altLang="zh-TW" b="1" dirty="0" smtClean="0">
              <a:solidFill>
                <a:srgbClr val="0070C0"/>
              </a:solidFill>
              <a:latin typeface="標楷體" pitchFamily="65" charset="-120"/>
              <a:ea typeface="標楷體" pitchFamily="65" charset="-120"/>
            </a:endParaRPr>
          </a:p>
          <a:p>
            <a:pPr marL="0" indent="0">
              <a:spcBef>
                <a:spcPts val="3000"/>
              </a:spcBef>
              <a:buNone/>
            </a:pPr>
            <a:r>
              <a:rPr lang="en-US" altLang="zh-TW" sz="2400"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驗收</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結算</a:t>
            </a:r>
            <a:endParaRPr lang="en-US" altLang="zh-TW" dirty="0" smtClean="0">
              <a:latin typeface="標楷體" pitchFamily="65" charset="-120"/>
              <a:ea typeface="標楷體" pitchFamily="65" charset="-120"/>
            </a:endParaRPr>
          </a:p>
          <a:p>
            <a:pPr marL="0" indent="0">
              <a:spcBef>
                <a:spcPts val="3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使用執照、標章取得</a:t>
            </a:r>
            <a:r>
              <a:rPr lang="en-US" altLang="zh-TW" dirty="0" smtClean="0">
                <a:latin typeface="標楷體" pitchFamily="65" charset="-120"/>
                <a:ea typeface="標楷體" pitchFamily="65" charset="-120"/>
              </a:rPr>
              <a:t>  …</a:t>
            </a:r>
          </a:p>
          <a:p>
            <a:pPr marL="0" indent="0">
              <a:buNone/>
            </a:pPr>
            <a:endParaRPr lang="en-US" altLang="zh-TW" dirty="0" smtClean="0">
              <a:latin typeface="標楷體" pitchFamily="65" charset="-120"/>
              <a:ea typeface="標楷體" pitchFamily="65" charset="-120"/>
            </a:endParaRPr>
          </a:p>
          <a:p>
            <a:pPr marL="0" indent="0">
              <a:buNone/>
            </a:pPr>
            <a:r>
              <a:rPr lang="zh-TW" altLang="en-US" sz="24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其它詳如公共工程技術服務契約範本第八條履約管理、第九條履約 標的品管</a:t>
            </a:r>
            <a:r>
              <a:rPr lang="zh-TW" altLang="en-US" sz="2800" dirty="0">
                <a:latin typeface="標楷體" pitchFamily="65" charset="-120"/>
                <a:ea typeface="標楷體" pitchFamily="65" charset="-120"/>
              </a:rPr>
              <a:t>所</a:t>
            </a:r>
            <a:r>
              <a:rPr lang="zh-TW" altLang="en-US" sz="2800" dirty="0" smtClean="0">
                <a:latin typeface="標楷體" pitchFamily="65" charset="-120"/>
                <a:ea typeface="標楷體" pitchFamily="65" charset="-120"/>
              </a:rPr>
              <a:t>載及第</a:t>
            </a: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條</a:t>
            </a:r>
            <a:r>
              <a:rPr lang="zh-TW" altLang="en-US" sz="2800" dirty="0">
                <a:latin typeface="標楷體" pitchFamily="65" charset="-120"/>
                <a:ea typeface="標楷體" pitchFamily="65" charset="-120"/>
              </a:rPr>
              <a:t>附件</a:t>
            </a: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或</a:t>
            </a:r>
            <a:r>
              <a:rPr lang="en-US" altLang="zh-TW" sz="2800" dirty="0" smtClean="0">
                <a:latin typeface="標楷體" pitchFamily="65" charset="-120"/>
                <a:ea typeface="標楷體" pitchFamily="65" charset="-120"/>
              </a:rPr>
              <a:t>2 </a:t>
            </a:r>
            <a:r>
              <a:rPr lang="zh-TW" altLang="en-US" sz="2800" dirty="0">
                <a:latin typeface="標楷體" pitchFamily="65" charset="-120"/>
                <a:ea typeface="標楷體" pitchFamily="65" charset="-120"/>
              </a:rPr>
              <a:t>建築工程</a:t>
            </a:r>
            <a:r>
              <a:rPr lang="zh-TW" altLang="en-US" sz="2800" dirty="0" smtClean="0">
                <a:latin typeface="標楷體" pitchFamily="65" charset="-120"/>
                <a:ea typeface="標楷體" pitchFamily="65" charset="-120"/>
              </a:rPr>
              <a:t>之規劃設計</a:t>
            </a:r>
            <a:r>
              <a:rPr lang="zh-TW" altLang="en-US" sz="2800" dirty="0">
                <a:latin typeface="標楷體" pitchFamily="65" charset="-120"/>
                <a:ea typeface="標楷體" pitchFamily="65" charset="-120"/>
              </a:rPr>
              <a:t>監造</a:t>
            </a:r>
          </a:p>
          <a:p>
            <a:pPr marL="0" indent="0">
              <a:buNone/>
            </a:pPr>
            <a:endParaRPr lang="zh-TW" altLang="en-US" sz="2400" dirty="0">
              <a:latin typeface="標楷體" pitchFamily="65" charset="-120"/>
              <a:ea typeface="標楷體" pitchFamily="65" charset="-120"/>
            </a:endParaRPr>
          </a:p>
        </p:txBody>
      </p:sp>
    </p:spTree>
    <p:extLst>
      <p:ext uri="{BB962C8B-B14F-4D97-AF65-F5344CB8AC3E}">
        <p14:creationId xmlns:p14="http://schemas.microsoft.com/office/powerpoint/2010/main" val="3662592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997152"/>
          </a:xfrm>
        </p:spPr>
        <p:txBody>
          <a:bodyPr>
            <a:normAutofit fontScale="92500" lnSpcReduction="10000"/>
          </a:bodyPr>
          <a:lstStyle/>
          <a:p>
            <a:pPr marL="0" indent="0">
              <a:buNone/>
            </a:pPr>
            <a:r>
              <a:rPr lang="zh-TW" altLang="en-US" b="1" dirty="0" smtClean="0">
                <a:solidFill>
                  <a:srgbClr val="FF0000"/>
                </a:solidFill>
                <a:latin typeface="標楷體" panose="03000509000000000000" pitchFamily="65" charset="-120"/>
                <a:ea typeface="標楷體" panose="03000509000000000000" pitchFamily="65" charset="-120"/>
              </a:rPr>
              <a:t>常見困擾又算不上是爭議</a:t>
            </a:r>
            <a:endParaRPr lang="en-US" altLang="zh-TW" b="1" dirty="0" smtClean="0">
              <a:solidFill>
                <a:srgbClr val="FF0000"/>
              </a:solidFill>
              <a:latin typeface="標楷體" panose="03000509000000000000" pitchFamily="65" charset="-120"/>
              <a:ea typeface="標楷體" panose="03000509000000000000" pitchFamily="65" charset="-120"/>
            </a:endParaRPr>
          </a:p>
          <a:p>
            <a:pPr>
              <a:spcBef>
                <a:spcPts val="3000"/>
              </a:spcBef>
            </a:pPr>
            <a:r>
              <a:rPr lang="zh-TW" altLang="en-US" dirty="0" smtClean="0">
                <a:latin typeface="標楷體" panose="03000509000000000000" pitchFamily="65" charset="-120"/>
                <a:ea typeface="標楷體" panose="03000509000000000000" pitchFamily="65" charset="-120"/>
              </a:rPr>
              <a:t>困擾</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：規劃設計階段，時間一</a:t>
            </a:r>
            <a:r>
              <a:rPr lang="zh-TW" altLang="en-US" dirty="0">
                <a:latin typeface="標楷體" panose="03000509000000000000" pitchFamily="65" charset="-120"/>
                <a:ea typeface="標楷體" panose="03000509000000000000" pitchFamily="65" charset="-120"/>
              </a:rPr>
              <a:t>拖再</a:t>
            </a:r>
            <a:r>
              <a:rPr lang="zh-TW" altLang="en-US" dirty="0" smtClean="0">
                <a:latin typeface="標楷體" panose="03000509000000000000" pitchFamily="65" charset="-120"/>
                <a:ea typeface="標楷體" panose="03000509000000000000" pitchFamily="65" charset="-120"/>
              </a:rPr>
              <a:t>拖，校方就是很難裁罰建築師的依據。</a:t>
            </a:r>
            <a:endParaRPr lang="en-US" altLang="zh-TW" dirty="0" smtClean="0">
              <a:latin typeface="標楷體" panose="03000509000000000000" pitchFamily="65" charset="-120"/>
              <a:ea typeface="標楷體" panose="03000509000000000000" pitchFamily="65" charset="-120"/>
            </a:endParaRPr>
          </a:p>
          <a:p>
            <a:pPr>
              <a:spcBef>
                <a:spcPts val="3000"/>
              </a:spcBef>
            </a:pPr>
            <a:r>
              <a:rPr lang="zh-TW" altLang="en-US" dirty="0" smtClean="0">
                <a:latin typeface="標楷體" panose="03000509000000000000" pitchFamily="65" charset="-120"/>
                <a:ea typeface="標楷體" panose="03000509000000000000" pitchFamily="65" charset="-120"/>
              </a:rPr>
              <a:t>困擾</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：建築師不太理會學校的意見。</a:t>
            </a:r>
            <a:endParaRPr lang="en-US" altLang="zh-TW" dirty="0" smtClean="0">
              <a:latin typeface="標楷體" panose="03000509000000000000" pitchFamily="65" charset="-120"/>
              <a:ea typeface="標楷體" panose="03000509000000000000" pitchFamily="65" charset="-120"/>
            </a:endParaRPr>
          </a:p>
          <a:p>
            <a:pPr>
              <a:spcBef>
                <a:spcPts val="3000"/>
              </a:spcBef>
            </a:pPr>
            <a:r>
              <a:rPr lang="zh-TW" altLang="en-US" dirty="0" smtClean="0">
                <a:latin typeface="標楷體" panose="03000509000000000000" pitchFamily="65" charset="-120"/>
                <a:ea typeface="標楷體" panose="03000509000000000000" pitchFamily="65" charset="-120"/>
              </a:rPr>
              <a:t>困擾</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學校的要求愈來愈多，建築師真好，來者不拒。</a:t>
            </a:r>
          </a:p>
          <a:p>
            <a:pPr>
              <a:spcBef>
                <a:spcPts val="3000"/>
              </a:spcBef>
            </a:pPr>
            <a:r>
              <a:rPr lang="zh-TW" altLang="en-US" dirty="0" smtClean="0">
                <a:latin typeface="標楷體" panose="03000509000000000000" pitchFamily="65" charset="-120"/>
                <a:ea typeface="標楷體" panose="03000509000000000000" pitchFamily="65" charset="-120"/>
              </a:rPr>
              <a:t>困擾</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：設計案發包不出去，減了又減</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怎麼辦</a:t>
            </a:r>
            <a:r>
              <a:rPr lang="en-US" altLang="zh-TW" dirty="0" smtClean="0">
                <a:latin typeface="標楷體" panose="03000509000000000000" pitchFamily="65" charset="-120"/>
                <a:ea typeface="標楷體" panose="03000509000000000000" pitchFamily="65" charset="-120"/>
              </a:rPr>
              <a:t>?</a:t>
            </a:r>
          </a:p>
        </p:txBody>
      </p:sp>
      <p:sp>
        <p:nvSpPr>
          <p:cNvPr id="4" name="標題 1"/>
          <p:cNvSpPr>
            <a:spLocks noGrp="1"/>
          </p:cNvSpPr>
          <p:nvPr>
            <p:ph type="title"/>
          </p:nvPr>
        </p:nvSpPr>
        <p:spPr>
          <a:xfrm>
            <a:off x="457200" y="274638"/>
            <a:ext cx="8229600" cy="1143000"/>
          </a:xfrm>
        </p:spPr>
        <p:txBody>
          <a:bodyPr/>
          <a:lstStyle/>
          <a:p>
            <a:r>
              <a:rPr lang="zh-TW" altLang="en-US" dirty="0" smtClean="0">
                <a:solidFill>
                  <a:srgbClr val="FF0000"/>
                </a:solidFill>
                <a:latin typeface="標楷體" pitchFamily="65" charset="-120"/>
                <a:ea typeface="標楷體" pitchFamily="65" charset="-120"/>
              </a:rPr>
              <a:t>履約階段</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設計監造</a:t>
            </a: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573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2753</TotalTime>
  <Words>2409</Words>
  <Application>Microsoft Office PowerPoint</Application>
  <PresentationFormat>如螢幕大小 (4:3)</PresentationFormat>
  <Paragraphs>283</Paragraphs>
  <Slides>48</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48</vt:i4>
      </vt:variant>
    </vt:vector>
  </HeadingPairs>
  <TitlesOfParts>
    <vt:vector size="56" baseType="lpstr">
      <vt:lpstr>新細明體</vt:lpstr>
      <vt:lpstr>標楷體</vt:lpstr>
      <vt:lpstr>Aharoni</vt:lpstr>
      <vt:lpstr>Arial</vt:lpstr>
      <vt:lpstr>Calibri</vt:lpstr>
      <vt:lpstr>Century Schoolbook</vt:lpstr>
      <vt:lpstr>Wingdings</vt:lpstr>
      <vt:lpstr>Office 佈景主題</vt:lpstr>
      <vt:lpstr>108年3-5月教育訓練課程  履約爭議與驗收程序</vt:lpstr>
      <vt:lpstr>大綱</vt:lpstr>
      <vt:lpstr>PowerPoint 簡報</vt:lpstr>
      <vt:lpstr>履約階段—設計監造</vt:lpstr>
      <vt:lpstr>履約階段—設計監造</vt:lpstr>
      <vt:lpstr>履約階段—設計監造</vt:lpstr>
      <vt:lpstr>履約階段—設計監造</vt:lpstr>
      <vt:lpstr>履約階段—設計監造</vt:lpstr>
      <vt:lpstr>履約階段—設計監造</vt:lpstr>
      <vt:lpstr>履約階段—設計監造</vt:lpstr>
      <vt:lpstr>PowerPoint 簡報</vt:lpstr>
      <vt:lpstr>履約階段-工程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工程履約常見錯誤態樣</vt:lpstr>
      <vt:lpstr>工程履約常見錯誤態樣</vt:lpstr>
      <vt:lpstr>履約爭議</vt:lpstr>
      <vt:lpstr>履約爭議</vt:lpstr>
      <vt:lpstr>履約爭議</vt:lpstr>
      <vt:lpstr>履約爭議</vt:lpstr>
      <vt:lpstr>履約爭議</vt:lpstr>
      <vt:lpstr>履約爭議</vt:lpstr>
      <vt:lpstr>PowerPoint 簡報</vt:lpstr>
      <vt:lpstr>PowerPoint 簡報</vt:lpstr>
      <vt:lpstr>PowerPoint 簡報</vt:lpstr>
      <vt:lpstr>爭議處理</vt:lpstr>
      <vt:lpstr>爭議處理</vt:lpstr>
      <vt:lpstr>PowerPoint 簡報</vt:lpstr>
      <vt:lpstr>善用資源</vt:lpstr>
      <vt:lpstr>善用資源</vt:lpstr>
      <vt:lpstr>善用資源</vt:lpstr>
      <vt:lpstr>參考資料</vt:lpstr>
      <vt:lpstr>案例分享與交流</vt:lpstr>
      <vt:lpstr>THE END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107學年度市立幼兒園行政人員事務工作專業知能研習  履約案例分享</dc:title>
  <dc:creator>USER</dc:creator>
  <cp:lastModifiedBy>user</cp:lastModifiedBy>
  <cp:revision>127</cp:revision>
  <dcterms:created xsi:type="dcterms:W3CDTF">2018-10-04T01:30:13Z</dcterms:created>
  <dcterms:modified xsi:type="dcterms:W3CDTF">2019-04-18T14:57:46Z</dcterms:modified>
</cp:coreProperties>
</file>