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77" r:id="rId3"/>
    <p:sldId id="278" r:id="rId4"/>
    <p:sldId id="279" r:id="rId5"/>
    <p:sldId id="257" r:id="rId6"/>
    <p:sldId id="270" r:id="rId7"/>
    <p:sldId id="271" r:id="rId8"/>
    <p:sldId id="272" r:id="rId9"/>
    <p:sldId id="273" r:id="rId10"/>
    <p:sldId id="275" r:id="rId11"/>
    <p:sldId id="276" r:id="rId12"/>
    <p:sldId id="281" r:id="rId13"/>
    <p:sldId id="283" r:id="rId14"/>
    <p:sldId id="284" r:id="rId15"/>
    <p:sldId id="285" r:id="rId16"/>
    <p:sldId id="286" r:id="rId17"/>
    <p:sldId id="287" r:id="rId18"/>
    <p:sldId id="289" r:id="rId19"/>
    <p:sldId id="290" r:id="rId20"/>
    <p:sldId id="292" r:id="rId21"/>
    <p:sldId id="293" r:id="rId22"/>
    <p:sldId id="294" r:id="rId23"/>
    <p:sldId id="295" r:id="rId24"/>
    <p:sldId id="296" r:id="rId25"/>
    <p:sldId id="297" r:id="rId26"/>
    <p:sldId id="298" r:id="rId27"/>
    <p:sldId id="260" r:id="rId28"/>
  </p:sldIdLst>
  <p:sldSz cx="12192000" cy="6858000"/>
  <p:notesSz cx="6858000" cy="9144000"/>
  <p:defaultTextStyle>
    <a:defPPr rtl="0">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87640" autoAdjust="0"/>
  </p:normalViewPr>
  <p:slideViewPr>
    <p:cSldViewPr snapToGrid="0">
      <p:cViewPr varScale="1">
        <p:scale>
          <a:sx n="87" d="100"/>
          <a:sy n="87" d="100"/>
        </p:scale>
        <p:origin x="528" y="77"/>
      </p:cViewPr>
      <p:guideLst/>
    </p:cSldViewPr>
  </p:slideViewPr>
  <p:notesTextViewPr>
    <p:cViewPr>
      <p:scale>
        <a:sx n="1" d="1"/>
        <a:sy n="1" d="1"/>
      </p:scale>
      <p:origin x="0" y="0"/>
    </p:cViewPr>
  </p:notesTextViewPr>
  <p:notesViewPr>
    <p:cSldViewPr snapToGrid="0">
      <p:cViewPr varScale="1">
        <p:scale>
          <a:sx n="100" d="100"/>
          <a:sy n="100" d="100"/>
        </p:scale>
        <p:origin x="3552" y="4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預留位置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zh-TW" altLang="en-US" dirty="0">
              <a:latin typeface="微軟正黑體" panose="020B0604030504040204" pitchFamily="34" charset="-120"/>
              <a:ea typeface="微軟正黑體" panose="020B0604030504040204" pitchFamily="34" charset="-120"/>
            </a:endParaRPr>
          </a:p>
        </p:txBody>
      </p:sp>
      <p:sp>
        <p:nvSpPr>
          <p:cNvPr id="3" name="日期預留位置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4CC41EA7-2139-4E9D-AF99-8F454BB27995}" type="datetime1">
              <a:rPr lang="zh-TW" altLang="en-US" smtClean="0">
                <a:latin typeface="微軟正黑體" panose="020B0604030504040204" pitchFamily="34" charset="-120"/>
                <a:ea typeface="微軟正黑體" panose="020B0604030504040204" pitchFamily="34" charset="-120"/>
              </a:rPr>
              <a:pPr algn="r" rtl="0"/>
              <a:t>2019/3/10</a:t>
            </a:fld>
            <a:endParaRPr lang="zh-TW" altLang="en-US" dirty="0">
              <a:latin typeface="微軟正黑體" panose="020B0604030504040204" pitchFamily="34" charset="-120"/>
              <a:ea typeface="微軟正黑體" panose="020B0604030504040204" pitchFamily="34" charset="-120"/>
            </a:endParaRPr>
          </a:p>
        </p:txBody>
      </p:sp>
      <p:sp>
        <p:nvSpPr>
          <p:cNvPr id="4" name="頁尾預留位置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zh-TW" altLang="en-US" dirty="0">
              <a:latin typeface="微軟正黑體" panose="020B0604030504040204" pitchFamily="34" charset="-120"/>
              <a:ea typeface="微軟正黑體" panose="020B0604030504040204" pitchFamily="34" charset="-120"/>
            </a:endParaRPr>
          </a:p>
        </p:txBody>
      </p:sp>
      <p:sp>
        <p:nvSpPr>
          <p:cNvPr id="5" name="投影片編號預留位置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73F7AA83-DE31-4E93-AB07-EF7FB05F6670}" type="slidenum">
              <a:rPr lang="en-US" altLang="zh-TW">
                <a:latin typeface="微軟正黑體" panose="020B0604030504040204" pitchFamily="34" charset="-120"/>
                <a:ea typeface="微軟正黑體" panose="020B0604030504040204" pitchFamily="34" charset="-120"/>
              </a:rPr>
              <a:pPr algn="r" rtl="0"/>
              <a:t>‹#›</a:t>
            </a:fld>
            <a:endParaRPr lang="en-US" altLang="zh-TW"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投影片影像預留位置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zh-TW" altLang="en-US" dirty="0"/>
          </a:p>
        </p:txBody>
      </p:sp>
      <p:sp>
        <p:nvSpPr>
          <p:cNvPr id="5" name="備忘稿預留位置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zh-TW" altLang="en-US" dirty="0"/>
              <a:t>按一下以編輯母片文字樣式</a:t>
            </a:r>
          </a:p>
          <a:p>
            <a:pPr lvl="1" rtl="0"/>
            <a:r>
              <a:rPr lang="zh-TW" altLang="en-US" dirty="0"/>
              <a:t>第二層</a:t>
            </a:r>
          </a:p>
          <a:p>
            <a:pPr lvl="2" rtl="0"/>
            <a:r>
              <a:rPr lang="zh-TW" altLang="en-US" dirty="0"/>
              <a:t>第三層</a:t>
            </a:r>
          </a:p>
          <a:p>
            <a:pPr lvl="3" rtl="0"/>
            <a:r>
              <a:rPr lang="zh-TW" altLang="en-US" dirty="0"/>
              <a:t>第四層</a:t>
            </a:r>
          </a:p>
          <a:p>
            <a:pPr lvl="4" rtl="0"/>
            <a:r>
              <a:rPr lang="zh-TW" altLang="en-US" dirty="0"/>
              <a:t>第五層</a:t>
            </a:r>
          </a:p>
        </p:txBody>
      </p:sp>
      <p:sp>
        <p:nvSpPr>
          <p:cNvPr id="8" name="頁首預留位置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zh-TW" altLang="en-US" dirty="0">
              <a:latin typeface="微軟正黑體" panose="020B0604030504040204" pitchFamily="34" charset="-120"/>
              <a:ea typeface="微軟正黑體" panose="020B0604030504040204" pitchFamily="34" charset="-120"/>
            </a:endParaRPr>
          </a:p>
        </p:txBody>
      </p:sp>
      <p:sp>
        <p:nvSpPr>
          <p:cNvPr id="9" name="日期預留位置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4CC41EA7-2139-4E9D-AF99-8F454BB27995}" type="datetime1">
              <a:rPr lang="zh-TW" altLang="en-US" smtClean="0">
                <a:latin typeface="微軟正黑體" panose="020B0604030504040204" pitchFamily="34" charset="-120"/>
                <a:ea typeface="微軟正黑體" panose="020B0604030504040204" pitchFamily="34" charset="-120"/>
              </a:rPr>
              <a:pPr algn="r" rtl="0"/>
              <a:t>2019/3/10</a:t>
            </a:fld>
            <a:endParaRPr lang="zh-TW" altLang="en-US" dirty="0">
              <a:latin typeface="微軟正黑體" panose="020B0604030504040204" pitchFamily="34" charset="-120"/>
              <a:ea typeface="微軟正黑體" panose="020B0604030504040204" pitchFamily="34" charset="-120"/>
            </a:endParaRPr>
          </a:p>
        </p:txBody>
      </p:sp>
      <p:sp>
        <p:nvSpPr>
          <p:cNvPr id="10" name="頁尾預留位置 3"/>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zh-TW" altLang="en-US" dirty="0">
              <a:latin typeface="微軟正黑體" panose="020B0604030504040204" pitchFamily="34" charset="-120"/>
              <a:ea typeface="微軟正黑體" panose="020B0604030504040204" pitchFamily="34" charset="-120"/>
            </a:endParaRPr>
          </a:p>
        </p:txBody>
      </p:sp>
      <p:sp>
        <p:nvSpPr>
          <p:cNvPr id="11" name="投影片編號預留位置 4"/>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73F7AA83-DE31-4E93-AB07-EF7FB05F6670}" type="slidenum">
              <a:rPr lang="en-US" altLang="zh-TW">
                <a:latin typeface="微軟正黑體" panose="020B0604030504040204" pitchFamily="34" charset="-120"/>
                <a:ea typeface="微軟正黑體" panose="020B0604030504040204" pitchFamily="34" charset="-120"/>
              </a:rPr>
              <a:pPr algn="r" rtl="0"/>
              <a:t>‹#›</a:t>
            </a:fld>
            <a:endParaRPr lang="en-US" altLang="zh-TW"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微軟正黑體" panose="020B0604030504040204" pitchFamily="34" charset="-120"/>
        <a:ea typeface="微軟正黑體" panose="020B0604030504040204" pitchFamily="34" charset="-120"/>
        <a:cs typeface="+mn-cs"/>
      </a:defRPr>
    </a:lvl1pPr>
    <a:lvl2pPr marL="457200" algn="l" defTabSz="914400" rtl="0" eaLnBrk="1" latinLnBrk="0" hangingPunct="1">
      <a:defRPr sz="1200" kern="1200">
        <a:solidFill>
          <a:schemeClr val="tx1"/>
        </a:solidFill>
        <a:latin typeface="微軟正黑體" panose="020B0604030504040204" pitchFamily="34" charset="-120"/>
        <a:ea typeface="微軟正黑體" panose="020B0604030504040204" pitchFamily="34" charset="-120"/>
        <a:cs typeface="+mn-cs"/>
      </a:defRPr>
    </a:lvl2pPr>
    <a:lvl3pPr marL="914400" algn="l" defTabSz="914400" rtl="0" eaLnBrk="1" latinLnBrk="0" hangingPunct="1">
      <a:defRPr sz="1200" kern="1200">
        <a:solidFill>
          <a:schemeClr val="tx1"/>
        </a:solidFill>
        <a:latin typeface="微軟正黑體" panose="020B0604030504040204" pitchFamily="34" charset="-120"/>
        <a:ea typeface="微軟正黑體" panose="020B0604030504040204" pitchFamily="34" charset="-120"/>
        <a:cs typeface="+mn-cs"/>
      </a:defRPr>
    </a:lvl3pPr>
    <a:lvl4pPr marL="1371600" algn="l" defTabSz="914400" rtl="0" eaLnBrk="1" latinLnBrk="0" hangingPunct="1">
      <a:defRPr sz="1200" kern="1200">
        <a:solidFill>
          <a:schemeClr val="tx1"/>
        </a:solidFill>
        <a:latin typeface="微軟正黑體" panose="020B0604030504040204" pitchFamily="34" charset="-120"/>
        <a:ea typeface="微軟正黑體" panose="020B0604030504040204" pitchFamily="34" charset="-120"/>
        <a:cs typeface="+mn-cs"/>
      </a:defRPr>
    </a:lvl4pPr>
    <a:lvl5pPr marL="1828800" algn="l" defTabSz="914400" rtl="0" eaLnBrk="1" latinLnBrk="0" hangingPunct="1">
      <a:defRPr sz="1200" kern="1200">
        <a:solidFill>
          <a:schemeClr val="tx1"/>
        </a:solidFill>
        <a:latin typeface="微軟正黑體" panose="020B0604030504040204" pitchFamily="34" charset="-120"/>
        <a:ea typeface="微軟正黑體" panose="020B0604030504040204" pitchFamily="34"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預留位置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noProof="0" dirty="0"/>
          </a:p>
        </p:txBody>
      </p:sp>
      <p:sp>
        <p:nvSpPr>
          <p:cNvPr id="4" name="投影片編號預留位置 3"/>
          <p:cNvSpPr>
            <a:spLocks noGrp="1"/>
          </p:cNvSpPr>
          <p:nvPr>
            <p:ph type="sldNum" sz="quarter" idx="10"/>
          </p:nvPr>
        </p:nvSpPr>
        <p:spPr>
          <a:xfrm>
            <a:off x="3884613" y="8685213"/>
            <a:ext cx="2971800" cy="458787"/>
          </a:xfrm>
          <a:prstGeom prst="rect">
            <a:avLst/>
          </a:prstGeom>
        </p:spPr>
        <p:txBody>
          <a:bodyPr rtlCol="0"/>
          <a:lstStyle/>
          <a:p>
            <a:pPr algn="r" rtl="0"/>
            <a:fld id="{935E2820-AFE1-45FA-949E-17BDB534E1DC}" type="slidenum">
              <a:rPr lang="en-US" smtClean="0">
                <a:latin typeface="微軟正黑體" panose="020B0604030504040204" pitchFamily="34" charset="-120"/>
                <a:ea typeface="微軟正黑體" panose="020B0604030504040204" pitchFamily="34" charset="-120"/>
              </a:rPr>
              <a:pPr algn="r" rtl="0"/>
              <a:t>1</a:t>
            </a:fld>
            <a:endParaRPr 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069915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預留位置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noProof="0" dirty="0">
              <a:latin typeface="微軟正黑體" panose="020B0604030504040204" pitchFamily="34" charset="-120"/>
              <a:ea typeface="微軟正黑體" panose="020B0604030504040204" pitchFamily="34" charset="-120"/>
            </a:endParaRPr>
          </a:p>
        </p:txBody>
      </p:sp>
      <p:sp>
        <p:nvSpPr>
          <p:cNvPr id="5" name="投影片編號預留位置 3"/>
          <p:cNvSpPr>
            <a:spLocks noGrp="1"/>
          </p:cNvSpPr>
          <p:nvPr>
            <p:ph type="sldNum" sz="quarter" idx="5"/>
          </p:nvPr>
        </p:nvSpPr>
        <p:spPr>
          <a:xfrm>
            <a:off x="3884613" y="8685213"/>
            <a:ext cx="2971800" cy="458787"/>
          </a:xfrm>
          <a:prstGeom prst="rect">
            <a:avLst/>
          </a:prstGeom>
        </p:spPr>
        <p:txBody>
          <a:bodyPr rtlCol="0"/>
          <a:lstStyle/>
          <a:p>
            <a:pPr algn="r" rtl="0"/>
            <a:fld id="{935E2820-AFE1-45FA-949E-17BDB534E1DC}" type="slidenum">
              <a:rPr lang="en-US" smtClean="0">
                <a:latin typeface="微軟正黑體" panose="020B0604030504040204" pitchFamily="34" charset="-120"/>
                <a:ea typeface="微軟正黑體" panose="020B0604030504040204" pitchFamily="34" charset="-120"/>
              </a:rPr>
              <a:pPr algn="r" rtl="0"/>
              <a:t>13</a:t>
            </a:fld>
            <a:endParaRPr 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63229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預留位置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noProof="0" dirty="0">
              <a:latin typeface="微軟正黑體" panose="020B0604030504040204" pitchFamily="34" charset="-120"/>
              <a:ea typeface="微軟正黑體" panose="020B0604030504040204" pitchFamily="34" charset="-120"/>
            </a:endParaRPr>
          </a:p>
        </p:txBody>
      </p:sp>
      <p:sp>
        <p:nvSpPr>
          <p:cNvPr id="5" name="投影片編號預留位置 3"/>
          <p:cNvSpPr>
            <a:spLocks noGrp="1"/>
          </p:cNvSpPr>
          <p:nvPr>
            <p:ph type="sldNum" sz="quarter" idx="5"/>
          </p:nvPr>
        </p:nvSpPr>
        <p:spPr>
          <a:xfrm>
            <a:off x="3884613" y="8685213"/>
            <a:ext cx="2971800" cy="458787"/>
          </a:xfrm>
          <a:prstGeom prst="rect">
            <a:avLst/>
          </a:prstGeom>
        </p:spPr>
        <p:txBody>
          <a:bodyPr rtlCol="0"/>
          <a:lstStyle/>
          <a:p>
            <a:pPr algn="r" rtl="0"/>
            <a:fld id="{935E2820-AFE1-45FA-949E-17BDB534E1DC}" type="slidenum">
              <a:rPr lang="en-US" smtClean="0">
                <a:latin typeface="微軟正黑體" panose="020B0604030504040204" pitchFamily="34" charset="-120"/>
                <a:ea typeface="微軟正黑體" panose="020B0604030504040204" pitchFamily="34" charset="-120"/>
              </a:rPr>
              <a:pPr algn="r" rtl="0"/>
              <a:t>14</a:t>
            </a:fld>
            <a:endParaRPr 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2916535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預留位置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noProof="0" dirty="0">
              <a:latin typeface="微軟正黑體" panose="020B0604030504040204" pitchFamily="34" charset="-120"/>
              <a:ea typeface="微軟正黑體" panose="020B0604030504040204" pitchFamily="34" charset="-120"/>
            </a:endParaRPr>
          </a:p>
        </p:txBody>
      </p:sp>
      <p:sp>
        <p:nvSpPr>
          <p:cNvPr id="5" name="投影片編號預留位置 3"/>
          <p:cNvSpPr>
            <a:spLocks noGrp="1"/>
          </p:cNvSpPr>
          <p:nvPr>
            <p:ph type="sldNum" sz="quarter" idx="5"/>
          </p:nvPr>
        </p:nvSpPr>
        <p:spPr>
          <a:xfrm>
            <a:off x="3884613" y="8685213"/>
            <a:ext cx="2971800" cy="458787"/>
          </a:xfrm>
          <a:prstGeom prst="rect">
            <a:avLst/>
          </a:prstGeom>
        </p:spPr>
        <p:txBody>
          <a:bodyPr rtlCol="0"/>
          <a:lstStyle/>
          <a:p>
            <a:pPr algn="r" rtl="0"/>
            <a:fld id="{935E2820-AFE1-45FA-949E-17BDB534E1DC}" type="slidenum">
              <a:rPr lang="en-US" smtClean="0">
                <a:latin typeface="微軟正黑體" panose="020B0604030504040204" pitchFamily="34" charset="-120"/>
                <a:ea typeface="微軟正黑體" panose="020B0604030504040204" pitchFamily="34" charset="-120"/>
              </a:rPr>
              <a:pPr algn="r" rtl="0"/>
              <a:t>15</a:t>
            </a:fld>
            <a:endParaRPr 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129279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預留位置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noProof="0" dirty="0">
              <a:latin typeface="微軟正黑體" panose="020B0604030504040204" pitchFamily="34" charset="-120"/>
              <a:ea typeface="微軟正黑體" panose="020B0604030504040204" pitchFamily="34" charset="-120"/>
            </a:endParaRPr>
          </a:p>
        </p:txBody>
      </p:sp>
      <p:sp>
        <p:nvSpPr>
          <p:cNvPr id="5" name="投影片編號預留位置 3"/>
          <p:cNvSpPr>
            <a:spLocks noGrp="1"/>
          </p:cNvSpPr>
          <p:nvPr>
            <p:ph type="sldNum" sz="quarter" idx="5"/>
          </p:nvPr>
        </p:nvSpPr>
        <p:spPr>
          <a:xfrm>
            <a:off x="3884613" y="8685213"/>
            <a:ext cx="2971800" cy="458787"/>
          </a:xfrm>
          <a:prstGeom prst="rect">
            <a:avLst/>
          </a:prstGeom>
        </p:spPr>
        <p:txBody>
          <a:bodyPr rtlCol="0"/>
          <a:lstStyle/>
          <a:p>
            <a:pPr algn="r" rtl="0"/>
            <a:fld id="{935E2820-AFE1-45FA-949E-17BDB534E1DC}" type="slidenum">
              <a:rPr lang="en-US" smtClean="0">
                <a:latin typeface="微軟正黑體" panose="020B0604030504040204" pitchFamily="34" charset="-120"/>
                <a:ea typeface="微軟正黑體" panose="020B0604030504040204" pitchFamily="34" charset="-120"/>
              </a:rPr>
              <a:pPr algn="r" rtl="0"/>
              <a:t>16</a:t>
            </a:fld>
            <a:endParaRPr 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6304679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預留位置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noProof="0" dirty="0">
              <a:latin typeface="微軟正黑體" panose="020B0604030504040204" pitchFamily="34" charset="-120"/>
              <a:ea typeface="微軟正黑體" panose="020B0604030504040204" pitchFamily="34" charset="-120"/>
            </a:endParaRPr>
          </a:p>
        </p:txBody>
      </p:sp>
      <p:sp>
        <p:nvSpPr>
          <p:cNvPr id="5" name="投影片編號預留位置 3"/>
          <p:cNvSpPr>
            <a:spLocks noGrp="1"/>
          </p:cNvSpPr>
          <p:nvPr>
            <p:ph type="sldNum" sz="quarter" idx="5"/>
          </p:nvPr>
        </p:nvSpPr>
        <p:spPr>
          <a:xfrm>
            <a:off x="3884613" y="8685213"/>
            <a:ext cx="2971800" cy="458787"/>
          </a:xfrm>
          <a:prstGeom prst="rect">
            <a:avLst/>
          </a:prstGeom>
        </p:spPr>
        <p:txBody>
          <a:bodyPr rtlCol="0"/>
          <a:lstStyle/>
          <a:p>
            <a:pPr algn="r" rtl="0"/>
            <a:fld id="{935E2820-AFE1-45FA-949E-17BDB534E1DC}" type="slidenum">
              <a:rPr lang="en-US" smtClean="0">
                <a:latin typeface="微軟正黑體" panose="020B0604030504040204" pitchFamily="34" charset="-120"/>
                <a:ea typeface="微軟正黑體" panose="020B0604030504040204" pitchFamily="34" charset="-120"/>
              </a:rPr>
              <a:pPr algn="r" rtl="0"/>
              <a:t>17</a:t>
            </a:fld>
            <a:endParaRPr 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2011564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預留位置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noProof="0" dirty="0">
              <a:latin typeface="微軟正黑體" panose="020B0604030504040204" pitchFamily="34" charset="-120"/>
              <a:ea typeface="微軟正黑體" panose="020B0604030504040204" pitchFamily="34" charset="-120"/>
            </a:endParaRPr>
          </a:p>
        </p:txBody>
      </p:sp>
      <p:sp>
        <p:nvSpPr>
          <p:cNvPr id="5" name="投影片編號預留位置 3"/>
          <p:cNvSpPr>
            <a:spLocks noGrp="1"/>
          </p:cNvSpPr>
          <p:nvPr>
            <p:ph type="sldNum" sz="quarter" idx="5"/>
          </p:nvPr>
        </p:nvSpPr>
        <p:spPr>
          <a:xfrm>
            <a:off x="3884613" y="8685213"/>
            <a:ext cx="2971800" cy="458787"/>
          </a:xfrm>
          <a:prstGeom prst="rect">
            <a:avLst/>
          </a:prstGeom>
        </p:spPr>
        <p:txBody>
          <a:bodyPr rtlCol="0"/>
          <a:lstStyle/>
          <a:p>
            <a:pPr algn="r" rtl="0"/>
            <a:fld id="{935E2820-AFE1-45FA-949E-17BDB534E1DC}" type="slidenum">
              <a:rPr lang="en-US" smtClean="0">
                <a:latin typeface="微軟正黑體" panose="020B0604030504040204" pitchFamily="34" charset="-120"/>
                <a:ea typeface="微軟正黑體" panose="020B0604030504040204" pitchFamily="34" charset="-120"/>
              </a:rPr>
              <a:pPr algn="r" rtl="0"/>
              <a:t>18</a:t>
            </a:fld>
            <a:endParaRPr 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4442641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預留位置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noProof="0" dirty="0">
              <a:latin typeface="微軟正黑體" panose="020B0604030504040204" pitchFamily="34" charset="-120"/>
              <a:ea typeface="微軟正黑體" panose="020B0604030504040204" pitchFamily="34" charset="-120"/>
            </a:endParaRPr>
          </a:p>
        </p:txBody>
      </p:sp>
      <p:sp>
        <p:nvSpPr>
          <p:cNvPr id="5" name="投影片編號預留位置 3"/>
          <p:cNvSpPr>
            <a:spLocks noGrp="1"/>
          </p:cNvSpPr>
          <p:nvPr>
            <p:ph type="sldNum" sz="quarter" idx="5"/>
          </p:nvPr>
        </p:nvSpPr>
        <p:spPr>
          <a:xfrm>
            <a:off x="3884613" y="8685213"/>
            <a:ext cx="2971800" cy="458787"/>
          </a:xfrm>
          <a:prstGeom prst="rect">
            <a:avLst/>
          </a:prstGeom>
        </p:spPr>
        <p:txBody>
          <a:bodyPr rtlCol="0"/>
          <a:lstStyle/>
          <a:p>
            <a:pPr algn="r" rtl="0"/>
            <a:fld id="{935E2820-AFE1-45FA-949E-17BDB534E1DC}" type="slidenum">
              <a:rPr lang="en-US" smtClean="0">
                <a:latin typeface="微軟正黑體" panose="020B0604030504040204" pitchFamily="34" charset="-120"/>
                <a:ea typeface="微軟正黑體" panose="020B0604030504040204" pitchFamily="34" charset="-120"/>
              </a:rPr>
              <a:pPr algn="r" rtl="0"/>
              <a:t>19</a:t>
            </a:fld>
            <a:endParaRPr 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5310583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預留位置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noProof="0" dirty="0">
              <a:latin typeface="微軟正黑體" panose="020B0604030504040204" pitchFamily="34" charset="-120"/>
              <a:ea typeface="微軟正黑體" panose="020B0604030504040204" pitchFamily="34" charset="-120"/>
            </a:endParaRPr>
          </a:p>
        </p:txBody>
      </p:sp>
      <p:sp>
        <p:nvSpPr>
          <p:cNvPr id="5" name="投影片編號預留位置 3"/>
          <p:cNvSpPr>
            <a:spLocks noGrp="1"/>
          </p:cNvSpPr>
          <p:nvPr>
            <p:ph type="sldNum" sz="quarter" idx="5"/>
          </p:nvPr>
        </p:nvSpPr>
        <p:spPr>
          <a:xfrm>
            <a:off x="3884613" y="8685213"/>
            <a:ext cx="2971800" cy="458787"/>
          </a:xfrm>
          <a:prstGeom prst="rect">
            <a:avLst/>
          </a:prstGeom>
        </p:spPr>
        <p:txBody>
          <a:bodyPr rtlCol="0"/>
          <a:lstStyle/>
          <a:p>
            <a:pPr algn="r" rtl="0"/>
            <a:fld id="{935E2820-AFE1-45FA-949E-17BDB534E1DC}" type="slidenum">
              <a:rPr lang="en-US" smtClean="0">
                <a:latin typeface="微軟正黑體" panose="020B0604030504040204" pitchFamily="34" charset="-120"/>
                <a:ea typeface="微軟正黑體" panose="020B0604030504040204" pitchFamily="34" charset="-120"/>
              </a:rPr>
              <a:pPr algn="r" rtl="0"/>
              <a:t>20</a:t>
            </a:fld>
            <a:endParaRPr 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3187316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預留位置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noProof="0" dirty="0">
              <a:latin typeface="微軟正黑體" panose="020B0604030504040204" pitchFamily="34" charset="-120"/>
              <a:ea typeface="微軟正黑體" panose="020B0604030504040204" pitchFamily="34" charset="-120"/>
            </a:endParaRPr>
          </a:p>
        </p:txBody>
      </p:sp>
      <p:sp>
        <p:nvSpPr>
          <p:cNvPr id="5" name="投影片編號預留位置 3"/>
          <p:cNvSpPr>
            <a:spLocks noGrp="1"/>
          </p:cNvSpPr>
          <p:nvPr>
            <p:ph type="sldNum" sz="quarter" idx="5"/>
          </p:nvPr>
        </p:nvSpPr>
        <p:spPr>
          <a:xfrm>
            <a:off x="3884613" y="8685213"/>
            <a:ext cx="2971800" cy="458787"/>
          </a:xfrm>
          <a:prstGeom prst="rect">
            <a:avLst/>
          </a:prstGeom>
        </p:spPr>
        <p:txBody>
          <a:bodyPr rtlCol="0"/>
          <a:lstStyle/>
          <a:p>
            <a:pPr algn="r" rtl="0"/>
            <a:fld id="{935E2820-AFE1-45FA-949E-17BDB534E1DC}" type="slidenum">
              <a:rPr lang="en-US" smtClean="0">
                <a:latin typeface="微軟正黑體" panose="020B0604030504040204" pitchFamily="34" charset="-120"/>
                <a:ea typeface="微軟正黑體" panose="020B0604030504040204" pitchFamily="34" charset="-120"/>
              </a:rPr>
              <a:pPr algn="r" rtl="0"/>
              <a:t>21</a:t>
            </a:fld>
            <a:endParaRPr 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306562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預留位置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noProof="0" dirty="0">
              <a:latin typeface="微軟正黑體" panose="020B0604030504040204" pitchFamily="34" charset="-120"/>
              <a:ea typeface="微軟正黑體" panose="020B0604030504040204" pitchFamily="34" charset="-120"/>
            </a:endParaRPr>
          </a:p>
        </p:txBody>
      </p:sp>
      <p:sp>
        <p:nvSpPr>
          <p:cNvPr id="5" name="投影片編號預留位置 3"/>
          <p:cNvSpPr>
            <a:spLocks noGrp="1"/>
          </p:cNvSpPr>
          <p:nvPr>
            <p:ph type="sldNum" sz="quarter" idx="5"/>
          </p:nvPr>
        </p:nvSpPr>
        <p:spPr>
          <a:xfrm>
            <a:off x="3884613" y="8685213"/>
            <a:ext cx="2971800" cy="458787"/>
          </a:xfrm>
          <a:prstGeom prst="rect">
            <a:avLst/>
          </a:prstGeom>
        </p:spPr>
        <p:txBody>
          <a:bodyPr rtlCol="0"/>
          <a:lstStyle/>
          <a:p>
            <a:pPr algn="r" rtl="0"/>
            <a:fld id="{935E2820-AFE1-45FA-949E-17BDB534E1DC}" type="slidenum">
              <a:rPr lang="en-US" smtClean="0">
                <a:latin typeface="微軟正黑體" panose="020B0604030504040204" pitchFamily="34" charset="-120"/>
                <a:ea typeface="微軟正黑體" panose="020B0604030504040204" pitchFamily="34" charset="-120"/>
              </a:rPr>
              <a:pPr algn="r" rtl="0"/>
              <a:t>22</a:t>
            </a:fld>
            <a:endParaRPr 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468003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預留位置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noProof="0" dirty="0">
              <a:latin typeface="微軟正黑體" panose="020B0604030504040204" pitchFamily="34" charset="-120"/>
              <a:ea typeface="微軟正黑體" panose="020B0604030504040204" pitchFamily="34" charset="-120"/>
            </a:endParaRPr>
          </a:p>
        </p:txBody>
      </p:sp>
      <p:sp>
        <p:nvSpPr>
          <p:cNvPr id="5" name="投影片編號預留位置 3"/>
          <p:cNvSpPr>
            <a:spLocks noGrp="1"/>
          </p:cNvSpPr>
          <p:nvPr>
            <p:ph type="sldNum" sz="quarter" idx="5"/>
          </p:nvPr>
        </p:nvSpPr>
        <p:spPr>
          <a:xfrm>
            <a:off x="3884613" y="8685213"/>
            <a:ext cx="2971800" cy="458787"/>
          </a:xfrm>
          <a:prstGeom prst="rect">
            <a:avLst/>
          </a:prstGeom>
        </p:spPr>
        <p:txBody>
          <a:bodyPr rtlCol="0"/>
          <a:lstStyle/>
          <a:p>
            <a:pPr algn="r" rtl="0"/>
            <a:fld id="{935E2820-AFE1-45FA-949E-17BDB534E1DC}" type="slidenum">
              <a:rPr lang="en-US" smtClean="0">
                <a:latin typeface="微軟正黑體" panose="020B0604030504040204" pitchFamily="34" charset="-120"/>
                <a:ea typeface="微軟正黑體" panose="020B0604030504040204" pitchFamily="34" charset="-120"/>
              </a:rPr>
              <a:pPr algn="r" rtl="0"/>
              <a:t>5</a:t>
            </a:fld>
            <a:endParaRPr 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6609355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預留位置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noProof="0" dirty="0">
              <a:latin typeface="微軟正黑體" panose="020B0604030504040204" pitchFamily="34" charset="-120"/>
              <a:ea typeface="微軟正黑體" panose="020B0604030504040204" pitchFamily="34" charset="-120"/>
            </a:endParaRPr>
          </a:p>
        </p:txBody>
      </p:sp>
      <p:sp>
        <p:nvSpPr>
          <p:cNvPr id="5" name="投影片編號預留位置 3"/>
          <p:cNvSpPr>
            <a:spLocks noGrp="1"/>
          </p:cNvSpPr>
          <p:nvPr>
            <p:ph type="sldNum" sz="quarter" idx="5"/>
          </p:nvPr>
        </p:nvSpPr>
        <p:spPr>
          <a:xfrm>
            <a:off x="3884613" y="8685213"/>
            <a:ext cx="2971800" cy="458787"/>
          </a:xfrm>
          <a:prstGeom prst="rect">
            <a:avLst/>
          </a:prstGeom>
        </p:spPr>
        <p:txBody>
          <a:bodyPr rtlCol="0"/>
          <a:lstStyle/>
          <a:p>
            <a:pPr algn="r" rtl="0"/>
            <a:fld id="{935E2820-AFE1-45FA-949E-17BDB534E1DC}" type="slidenum">
              <a:rPr lang="en-US" smtClean="0">
                <a:latin typeface="微軟正黑體" panose="020B0604030504040204" pitchFamily="34" charset="-120"/>
                <a:ea typeface="微軟正黑體" panose="020B0604030504040204" pitchFamily="34" charset="-120"/>
              </a:rPr>
              <a:pPr algn="r" rtl="0"/>
              <a:t>23</a:t>
            </a:fld>
            <a:endParaRPr 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041527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預留位置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noProof="0" dirty="0">
              <a:latin typeface="微軟正黑體" panose="020B0604030504040204" pitchFamily="34" charset="-120"/>
              <a:ea typeface="微軟正黑體" panose="020B0604030504040204" pitchFamily="34" charset="-120"/>
            </a:endParaRPr>
          </a:p>
        </p:txBody>
      </p:sp>
      <p:sp>
        <p:nvSpPr>
          <p:cNvPr id="5" name="投影片編號預留位置 3"/>
          <p:cNvSpPr>
            <a:spLocks noGrp="1"/>
          </p:cNvSpPr>
          <p:nvPr>
            <p:ph type="sldNum" sz="quarter" idx="5"/>
          </p:nvPr>
        </p:nvSpPr>
        <p:spPr>
          <a:xfrm>
            <a:off x="3884613" y="8685213"/>
            <a:ext cx="2971800" cy="458787"/>
          </a:xfrm>
          <a:prstGeom prst="rect">
            <a:avLst/>
          </a:prstGeom>
        </p:spPr>
        <p:txBody>
          <a:bodyPr rtlCol="0"/>
          <a:lstStyle/>
          <a:p>
            <a:pPr algn="r" rtl="0"/>
            <a:fld id="{935E2820-AFE1-45FA-949E-17BDB534E1DC}" type="slidenum">
              <a:rPr lang="en-US" smtClean="0">
                <a:latin typeface="微軟正黑體" panose="020B0604030504040204" pitchFamily="34" charset="-120"/>
                <a:ea typeface="微軟正黑體" panose="020B0604030504040204" pitchFamily="34" charset="-120"/>
              </a:rPr>
              <a:pPr algn="r" rtl="0"/>
              <a:t>24</a:t>
            </a:fld>
            <a:endParaRPr 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1676627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預留位置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noProof="0" dirty="0">
              <a:latin typeface="微軟正黑體" panose="020B0604030504040204" pitchFamily="34" charset="-120"/>
              <a:ea typeface="微軟正黑體" panose="020B0604030504040204" pitchFamily="34" charset="-120"/>
            </a:endParaRPr>
          </a:p>
        </p:txBody>
      </p:sp>
      <p:sp>
        <p:nvSpPr>
          <p:cNvPr id="5" name="投影片編號預留位置 3"/>
          <p:cNvSpPr>
            <a:spLocks noGrp="1"/>
          </p:cNvSpPr>
          <p:nvPr>
            <p:ph type="sldNum" sz="quarter" idx="5"/>
          </p:nvPr>
        </p:nvSpPr>
        <p:spPr>
          <a:xfrm>
            <a:off x="3884613" y="8685213"/>
            <a:ext cx="2971800" cy="458787"/>
          </a:xfrm>
          <a:prstGeom prst="rect">
            <a:avLst/>
          </a:prstGeom>
        </p:spPr>
        <p:txBody>
          <a:bodyPr rtlCol="0"/>
          <a:lstStyle/>
          <a:p>
            <a:pPr algn="r" rtl="0"/>
            <a:fld id="{935E2820-AFE1-45FA-949E-17BDB534E1DC}" type="slidenum">
              <a:rPr lang="en-US" smtClean="0">
                <a:latin typeface="微軟正黑體" panose="020B0604030504040204" pitchFamily="34" charset="-120"/>
                <a:ea typeface="微軟正黑體" panose="020B0604030504040204" pitchFamily="34" charset="-120"/>
              </a:rPr>
              <a:pPr algn="r" rtl="0"/>
              <a:t>25</a:t>
            </a:fld>
            <a:endParaRPr 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39586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預留位置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noProof="0" dirty="0">
              <a:latin typeface="微軟正黑體" panose="020B0604030504040204" pitchFamily="34" charset="-120"/>
              <a:ea typeface="微軟正黑體" panose="020B0604030504040204" pitchFamily="34" charset="-120"/>
            </a:endParaRPr>
          </a:p>
        </p:txBody>
      </p:sp>
      <p:sp>
        <p:nvSpPr>
          <p:cNvPr id="5" name="投影片編號預留位置 3"/>
          <p:cNvSpPr>
            <a:spLocks noGrp="1"/>
          </p:cNvSpPr>
          <p:nvPr>
            <p:ph type="sldNum" sz="quarter" idx="5"/>
          </p:nvPr>
        </p:nvSpPr>
        <p:spPr>
          <a:xfrm>
            <a:off x="3884613" y="8685213"/>
            <a:ext cx="2971800" cy="458787"/>
          </a:xfrm>
          <a:prstGeom prst="rect">
            <a:avLst/>
          </a:prstGeom>
        </p:spPr>
        <p:txBody>
          <a:bodyPr rtlCol="0"/>
          <a:lstStyle/>
          <a:p>
            <a:pPr algn="r" rtl="0"/>
            <a:fld id="{935E2820-AFE1-45FA-949E-17BDB534E1DC}" type="slidenum">
              <a:rPr lang="en-US" smtClean="0">
                <a:latin typeface="微軟正黑體" panose="020B0604030504040204" pitchFamily="34" charset="-120"/>
                <a:ea typeface="微軟正黑體" panose="020B0604030504040204" pitchFamily="34" charset="-120"/>
              </a:rPr>
              <a:pPr algn="r" rtl="0"/>
              <a:t>26</a:t>
            </a:fld>
            <a:endParaRPr 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3297343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latin typeface="微軟正黑體" panose="020B0604030504040204" pitchFamily="34" charset="-120"/>
              <a:ea typeface="微軟正黑體" panose="020B0604030504040204" pitchFamily="34" charset="-120"/>
            </a:endParaRPr>
          </a:p>
        </p:txBody>
      </p:sp>
      <p:sp>
        <p:nvSpPr>
          <p:cNvPr id="5" name="投影片編號預留位置 3"/>
          <p:cNvSpPr>
            <a:spLocks noGrp="1"/>
          </p:cNvSpPr>
          <p:nvPr>
            <p:ph type="sldNum" sz="quarter" idx="5"/>
          </p:nvPr>
        </p:nvSpPr>
        <p:spPr>
          <a:xfrm>
            <a:off x="3884613" y="8685213"/>
            <a:ext cx="2971800" cy="458787"/>
          </a:xfrm>
          <a:prstGeom prst="rect">
            <a:avLst/>
          </a:prstGeom>
        </p:spPr>
        <p:txBody>
          <a:bodyPr rtlCol="0"/>
          <a:lstStyle/>
          <a:p>
            <a:pPr algn="r" rtl="0"/>
            <a:fld id="{935E2820-AFE1-45FA-949E-17BDB534E1DC}" type="slidenum">
              <a:rPr lang="en-US" smtClean="0">
                <a:latin typeface="微軟正黑體" panose="020B0604030504040204" pitchFamily="34" charset="-120"/>
                <a:ea typeface="微軟正黑體" panose="020B0604030504040204" pitchFamily="34" charset="-120"/>
              </a:rPr>
              <a:pPr algn="r" rtl="0"/>
              <a:t>27</a:t>
            </a:fld>
            <a:endParaRPr 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7953433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預留位置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noProof="0" dirty="0">
              <a:latin typeface="微軟正黑體" panose="020B0604030504040204" pitchFamily="34" charset="-120"/>
              <a:ea typeface="微軟正黑體" panose="020B0604030504040204" pitchFamily="34" charset="-120"/>
            </a:endParaRPr>
          </a:p>
        </p:txBody>
      </p:sp>
      <p:sp>
        <p:nvSpPr>
          <p:cNvPr id="5" name="投影片編號預留位置 3"/>
          <p:cNvSpPr>
            <a:spLocks noGrp="1"/>
          </p:cNvSpPr>
          <p:nvPr>
            <p:ph type="sldNum" sz="quarter" idx="5"/>
          </p:nvPr>
        </p:nvSpPr>
        <p:spPr>
          <a:xfrm>
            <a:off x="3884613" y="8685213"/>
            <a:ext cx="2971800" cy="458787"/>
          </a:xfrm>
          <a:prstGeom prst="rect">
            <a:avLst/>
          </a:prstGeom>
        </p:spPr>
        <p:txBody>
          <a:bodyPr rtlCol="0"/>
          <a:lstStyle/>
          <a:p>
            <a:pPr algn="r" rtl="0"/>
            <a:fld id="{935E2820-AFE1-45FA-949E-17BDB534E1DC}" type="slidenum">
              <a:rPr lang="en-US" smtClean="0">
                <a:latin typeface="微軟正黑體" panose="020B0604030504040204" pitchFamily="34" charset="-120"/>
                <a:ea typeface="微軟正黑體" panose="020B0604030504040204" pitchFamily="34" charset="-120"/>
              </a:rPr>
              <a:pPr algn="r" rtl="0"/>
              <a:t>6</a:t>
            </a:fld>
            <a:endParaRPr 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673620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預留位置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noProof="0" dirty="0">
              <a:latin typeface="微軟正黑體" panose="020B0604030504040204" pitchFamily="34" charset="-120"/>
              <a:ea typeface="微軟正黑體" panose="020B0604030504040204" pitchFamily="34" charset="-120"/>
            </a:endParaRPr>
          </a:p>
        </p:txBody>
      </p:sp>
      <p:sp>
        <p:nvSpPr>
          <p:cNvPr id="5" name="投影片編號預留位置 3"/>
          <p:cNvSpPr>
            <a:spLocks noGrp="1"/>
          </p:cNvSpPr>
          <p:nvPr>
            <p:ph type="sldNum" sz="quarter" idx="5"/>
          </p:nvPr>
        </p:nvSpPr>
        <p:spPr>
          <a:xfrm>
            <a:off x="3884613" y="8685213"/>
            <a:ext cx="2971800" cy="458787"/>
          </a:xfrm>
          <a:prstGeom prst="rect">
            <a:avLst/>
          </a:prstGeom>
        </p:spPr>
        <p:txBody>
          <a:bodyPr rtlCol="0"/>
          <a:lstStyle/>
          <a:p>
            <a:pPr algn="r" rtl="0"/>
            <a:fld id="{935E2820-AFE1-45FA-949E-17BDB534E1DC}" type="slidenum">
              <a:rPr lang="en-US" smtClean="0">
                <a:latin typeface="微軟正黑體" panose="020B0604030504040204" pitchFamily="34" charset="-120"/>
                <a:ea typeface="微軟正黑體" panose="020B0604030504040204" pitchFamily="34" charset="-120"/>
              </a:rPr>
              <a:pPr algn="r" rtl="0"/>
              <a:t>7</a:t>
            </a:fld>
            <a:endParaRPr 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9887998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預留位置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noProof="0" dirty="0">
              <a:latin typeface="微軟正黑體" panose="020B0604030504040204" pitchFamily="34" charset="-120"/>
              <a:ea typeface="微軟正黑體" panose="020B0604030504040204" pitchFamily="34" charset="-120"/>
            </a:endParaRPr>
          </a:p>
        </p:txBody>
      </p:sp>
      <p:sp>
        <p:nvSpPr>
          <p:cNvPr id="5" name="投影片編號預留位置 3"/>
          <p:cNvSpPr>
            <a:spLocks noGrp="1"/>
          </p:cNvSpPr>
          <p:nvPr>
            <p:ph type="sldNum" sz="quarter" idx="5"/>
          </p:nvPr>
        </p:nvSpPr>
        <p:spPr>
          <a:xfrm>
            <a:off x="3884613" y="8685213"/>
            <a:ext cx="2971800" cy="458787"/>
          </a:xfrm>
          <a:prstGeom prst="rect">
            <a:avLst/>
          </a:prstGeom>
        </p:spPr>
        <p:txBody>
          <a:bodyPr rtlCol="0"/>
          <a:lstStyle/>
          <a:p>
            <a:pPr algn="r" rtl="0"/>
            <a:fld id="{935E2820-AFE1-45FA-949E-17BDB534E1DC}" type="slidenum">
              <a:rPr lang="en-US" smtClean="0">
                <a:latin typeface="微軟正黑體" panose="020B0604030504040204" pitchFamily="34" charset="-120"/>
                <a:ea typeface="微軟正黑體" panose="020B0604030504040204" pitchFamily="34" charset="-120"/>
              </a:rPr>
              <a:pPr algn="r" rtl="0"/>
              <a:t>8</a:t>
            </a:fld>
            <a:endParaRPr 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200946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預留位置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noProof="0" dirty="0">
              <a:latin typeface="微軟正黑體" panose="020B0604030504040204" pitchFamily="34" charset="-120"/>
              <a:ea typeface="微軟正黑體" panose="020B0604030504040204" pitchFamily="34" charset="-120"/>
            </a:endParaRPr>
          </a:p>
        </p:txBody>
      </p:sp>
      <p:sp>
        <p:nvSpPr>
          <p:cNvPr id="5" name="投影片編號預留位置 3"/>
          <p:cNvSpPr>
            <a:spLocks noGrp="1"/>
          </p:cNvSpPr>
          <p:nvPr>
            <p:ph type="sldNum" sz="quarter" idx="5"/>
          </p:nvPr>
        </p:nvSpPr>
        <p:spPr>
          <a:xfrm>
            <a:off x="3884613" y="8685213"/>
            <a:ext cx="2971800" cy="458787"/>
          </a:xfrm>
          <a:prstGeom prst="rect">
            <a:avLst/>
          </a:prstGeom>
        </p:spPr>
        <p:txBody>
          <a:bodyPr rtlCol="0"/>
          <a:lstStyle/>
          <a:p>
            <a:pPr algn="r" rtl="0"/>
            <a:fld id="{935E2820-AFE1-45FA-949E-17BDB534E1DC}" type="slidenum">
              <a:rPr lang="en-US" smtClean="0">
                <a:latin typeface="微軟正黑體" panose="020B0604030504040204" pitchFamily="34" charset="-120"/>
                <a:ea typeface="微軟正黑體" panose="020B0604030504040204" pitchFamily="34" charset="-120"/>
              </a:rPr>
              <a:pPr algn="r" rtl="0"/>
              <a:t>9</a:t>
            </a:fld>
            <a:endParaRPr 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9649016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預留位置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noProof="0" dirty="0">
              <a:latin typeface="微軟正黑體" panose="020B0604030504040204" pitchFamily="34" charset="-120"/>
              <a:ea typeface="微軟正黑體" panose="020B0604030504040204" pitchFamily="34" charset="-120"/>
            </a:endParaRPr>
          </a:p>
        </p:txBody>
      </p:sp>
      <p:sp>
        <p:nvSpPr>
          <p:cNvPr id="5" name="投影片編號預留位置 3"/>
          <p:cNvSpPr>
            <a:spLocks noGrp="1"/>
          </p:cNvSpPr>
          <p:nvPr>
            <p:ph type="sldNum" sz="quarter" idx="5"/>
          </p:nvPr>
        </p:nvSpPr>
        <p:spPr>
          <a:xfrm>
            <a:off x="3884613" y="8685213"/>
            <a:ext cx="2971800" cy="458787"/>
          </a:xfrm>
          <a:prstGeom prst="rect">
            <a:avLst/>
          </a:prstGeom>
        </p:spPr>
        <p:txBody>
          <a:bodyPr rtlCol="0"/>
          <a:lstStyle/>
          <a:p>
            <a:pPr algn="r" rtl="0"/>
            <a:fld id="{935E2820-AFE1-45FA-949E-17BDB534E1DC}" type="slidenum">
              <a:rPr lang="en-US" smtClean="0">
                <a:latin typeface="微軟正黑體" panose="020B0604030504040204" pitchFamily="34" charset="-120"/>
                <a:ea typeface="微軟正黑體" panose="020B0604030504040204" pitchFamily="34" charset="-120"/>
              </a:rPr>
              <a:pPr algn="r" rtl="0"/>
              <a:t>10</a:t>
            </a:fld>
            <a:endParaRPr 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330057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預留位置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noProof="0" dirty="0">
              <a:latin typeface="微軟正黑體" panose="020B0604030504040204" pitchFamily="34" charset="-120"/>
              <a:ea typeface="微軟正黑體" panose="020B0604030504040204" pitchFamily="34" charset="-120"/>
            </a:endParaRPr>
          </a:p>
        </p:txBody>
      </p:sp>
      <p:sp>
        <p:nvSpPr>
          <p:cNvPr id="5" name="投影片編號預留位置 3"/>
          <p:cNvSpPr>
            <a:spLocks noGrp="1"/>
          </p:cNvSpPr>
          <p:nvPr>
            <p:ph type="sldNum" sz="quarter" idx="5"/>
          </p:nvPr>
        </p:nvSpPr>
        <p:spPr>
          <a:xfrm>
            <a:off x="3884613" y="8685213"/>
            <a:ext cx="2971800" cy="458787"/>
          </a:xfrm>
          <a:prstGeom prst="rect">
            <a:avLst/>
          </a:prstGeom>
        </p:spPr>
        <p:txBody>
          <a:bodyPr rtlCol="0"/>
          <a:lstStyle/>
          <a:p>
            <a:pPr algn="r" rtl="0"/>
            <a:fld id="{935E2820-AFE1-45FA-949E-17BDB534E1DC}" type="slidenum">
              <a:rPr lang="en-US" smtClean="0">
                <a:latin typeface="微軟正黑體" panose="020B0604030504040204" pitchFamily="34" charset="-120"/>
                <a:ea typeface="微軟正黑體" panose="020B0604030504040204" pitchFamily="34" charset="-120"/>
              </a:rPr>
              <a:pPr algn="r" rtl="0"/>
              <a:t>11</a:t>
            </a:fld>
            <a:endParaRPr 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8996020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預留位置 1"/>
          <p:cNvSpPr>
            <a:spLocks noGrp="1" noRot="1" noChangeAspect="1"/>
          </p:cNvSpPr>
          <p:nvPr>
            <p:ph type="sldImg"/>
          </p:nvPr>
        </p:nvSpPr>
        <p:spPr/>
      </p:sp>
      <p:sp>
        <p:nvSpPr>
          <p:cNvPr id="3" name="備忘稿預留位置 2"/>
          <p:cNvSpPr>
            <a:spLocks noGrp="1"/>
          </p:cNvSpPr>
          <p:nvPr>
            <p:ph type="body" idx="1"/>
          </p:nvPr>
        </p:nvSpPr>
        <p:spPr/>
        <p:txBody>
          <a:bodyPr rtlCol="0"/>
          <a:lstStyle/>
          <a:p>
            <a:pPr rtl="0"/>
            <a:endParaRPr lang="zh-TW" altLang="en-US" noProof="0" dirty="0">
              <a:latin typeface="微軟正黑體" panose="020B0604030504040204" pitchFamily="34" charset="-120"/>
              <a:ea typeface="微軟正黑體" panose="020B0604030504040204" pitchFamily="34" charset="-120"/>
            </a:endParaRPr>
          </a:p>
        </p:txBody>
      </p:sp>
      <p:sp>
        <p:nvSpPr>
          <p:cNvPr id="5" name="投影片編號預留位置 3"/>
          <p:cNvSpPr>
            <a:spLocks noGrp="1"/>
          </p:cNvSpPr>
          <p:nvPr>
            <p:ph type="sldNum" sz="quarter" idx="5"/>
          </p:nvPr>
        </p:nvSpPr>
        <p:spPr>
          <a:xfrm>
            <a:off x="3884613" y="8685213"/>
            <a:ext cx="2971800" cy="458787"/>
          </a:xfrm>
          <a:prstGeom prst="rect">
            <a:avLst/>
          </a:prstGeom>
        </p:spPr>
        <p:txBody>
          <a:bodyPr rtlCol="0"/>
          <a:lstStyle/>
          <a:p>
            <a:pPr algn="r" rtl="0"/>
            <a:fld id="{935E2820-AFE1-45FA-949E-17BDB534E1DC}" type="slidenum">
              <a:rPr lang="en-US" smtClean="0">
                <a:latin typeface="微軟正黑體" panose="020B0604030504040204" pitchFamily="34" charset="-120"/>
                <a:ea typeface="微軟正黑體" panose="020B0604030504040204" pitchFamily="34" charset="-120"/>
              </a:rPr>
              <a:pPr algn="r" rtl="0"/>
              <a:t>12</a:t>
            </a:fld>
            <a:endParaRPr 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9714250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a:xfrm>
            <a:off x="1065213" y="304800"/>
            <a:ext cx="7091361" cy="2793906"/>
          </a:xfrm>
        </p:spPr>
        <p:txBody>
          <a:bodyPr rtlCol="0" anchor="b">
            <a:normAutofit/>
          </a:bodyPr>
          <a:lstStyle>
            <a:lvl1pPr algn="l" rtl="0">
              <a:lnSpc>
                <a:spcPct val="80000"/>
              </a:lnSpc>
              <a:defRPr sz="6600"/>
            </a:lvl1pPr>
          </a:lstStyle>
          <a:p>
            <a:pPr rtl="0"/>
            <a:r>
              <a:rPr lang="zh-TW" altLang="en-US" noProof="0" smtClean="0"/>
              <a:t>按一下以編輯母片標題樣式</a:t>
            </a:r>
            <a:endParaRPr lang="zh-TW" altLang="en-US" noProof="0" dirty="0"/>
          </a:p>
        </p:txBody>
      </p:sp>
      <p:sp>
        <p:nvSpPr>
          <p:cNvPr id="3" name="副標題 2"/>
          <p:cNvSpPr>
            <a:spLocks noGrp="1"/>
          </p:cNvSpPr>
          <p:nvPr>
            <p:ph type="subTitle" idx="1"/>
          </p:nvPr>
        </p:nvSpPr>
        <p:spPr>
          <a:xfrm>
            <a:off x="1065213" y="3108804"/>
            <a:ext cx="7091361" cy="838200"/>
          </a:xfrm>
        </p:spPr>
        <p:txBody>
          <a:bodyPr rtlCol="0"/>
          <a:lstStyle>
            <a:lvl1pPr marL="0" indent="0" algn="l" rtl="0">
              <a:spcBef>
                <a:spcPts val="0"/>
              </a:spcBef>
              <a:buNone/>
              <a:defRPr sz="2400">
                <a:solidFill>
                  <a:schemeClr val="accent2"/>
                </a:solidFill>
              </a:defRPr>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zh-TW" altLang="en-US" noProof="0" smtClean="0"/>
              <a:t>按一下以編輯母片副標題樣式</a:t>
            </a:r>
            <a:endParaRPr lang="zh-TW" altLang="en-US" noProof="0" dirty="0"/>
          </a:p>
        </p:txBody>
      </p:sp>
      <p:sp>
        <p:nvSpPr>
          <p:cNvPr id="8" name="日期預留位置 7"/>
          <p:cNvSpPr>
            <a:spLocks noGrp="1"/>
          </p:cNvSpPr>
          <p:nvPr>
            <p:ph type="dt" sz="half" idx="10"/>
          </p:nvPr>
        </p:nvSpPr>
        <p:spPr/>
        <p:txBody>
          <a:bodyPr rtlCol="0"/>
          <a:lstStyle>
            <a:lvl1pPr>
              <a:defRPr/>
            </a:lvl1pPr>
          </a:lstStyle>
          <a:p>
            <a:fld id="{D6C8858E-052F-46F7-8A67-01067E1B6633}" type="datetime1">
              <a:rPr lang="zh-TW" altLang="en-US" smtClean="0"/>
              <a:pPr/>
              <a:t>2019/3/10</a:t>
            </a:fld>
            <a:endParaRPr lang="zh-TW" altLang="en-US" dirty="0"/>
          </a:p>
        </p:txBody>
      </p:sp>
      <p:sp>
        <p:nvSpPr>
          <p:cNvPr id="9" name="頁尾預留位置 8"/>
          <p:cNvSpPr>
            <a:spLocks noGrp="1"/>
          </p:cNvSpPr>
          <p:nvPr>
            <p:ph type="ftr" sz="quarter" idx="11"/>
          </p:nvPr>
        </p:nvSpPr>
        <p:spPr/>
        <p:txBody>
          <a:bodyPr rtlCol="0"/>
          <a:lstStyle/>
          <a:p>
            <a:pPr rtl="0"/>
            <a:endParaRPr lang="zh-TW" altLang="en-US" noProof="0" dirty="0"/>
          </a:p>
        </p:txBody>
      </p:sp>
      <p:sp>
        <p:nvSpPr>
          <p:cNvPr id="10" name="投影片編號預留位置 9"/>
          <p:cNvSpPr>
            <a:spLocks noGrp="1"/>
          </p:cNvSpPr>
          <p:nvPr>
            <p:ph type="sldNum" sz="quarter" idx="12"/>
          </p:nvPr>
        </p:nvSpPr>
        <p:spPr/>
        <p:txBody>
          <a:bodyPr rtlCol="0"/>
          <a:lstStyle/>
          <a:p>
            <a:pPr rtl="0"/>
            <a:fld id="{8FDBFFB2-86D9-4B8F-A59A-553A60B94BBE}" type="slidenum">
              <a:rPr lang="en-US" altLang="zh-TW" noProof="0" smtClean="0"/>
              <a:pPr/>
              <a:t>‹#›</a:t>
            </a:fld>
            <a:endParaRPr lang="zh-TW" altLang="en-US" noProof="0" dirty="0"/>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rtl="0"/>
            <a:r>
              <a:rPr lang="zh-TW" altLang="en-US" smtClean="0"/>
              <a:t>按一下以編輯母片標題樣式</a:t>
            </a:r>
            <a:endParaRPr lang="zh-TW" altLang="en-US" dirty="0"/>
          </a:p>
        </p:txBody>
      </p:sp>
      <p:sp>
        <p:nvSpPr>
          <p:cNvPr id="3" name="直排文字預留位置 2"/>
          <p:cNvSpPr>
            <a:spLocks noGrp="1"/>
          </p:cNvSpPr>
          <p:nvPr>
            <p:ph type="body" orient="vert" idx="1"/>
          </p:nvPr>
        </p:nvSpPr>
        <p:spPr/>
        <p:txBody>
          <a:bodyPr vert="eaVert" rtlCol="0"/>
          <a:lstStyle/>
          <a:p>
            <a:pPr lvl="0" rtl="0"/>
            <a:r>
              <a:rPr lang="zh-TW" altLang="en-US" smtClean="0"/>
              <a:t>按一下以編輯母片文字樣式</a:t>
            </a:r>
          </a:p>
          <a:p>
            <a:pPr lvl="1" rtl="0"/>
            <a:r>
              <a:rPr lang="zh-TW" altLang="en-US" smtClean="0"/>
              <a:t>第二層</a:t>
            </a:r>
          </a:p>
          <a:p>
            <a:pPr lvl="2" rtl="0"/>
            <a:r>
              <a:rPr lang="zh-TW" altLang="en-US" smtClean="0"/>
              <a:t>第三層</a:t>
            </a:r>
          </a:p>
          <a:p>
            <a:pPr lvl="3" rtl="0"/>
            <a:r>
              <a:rPr lang="zh-TW" altLang="en-US" smtClean="0"/>
              <a:t>第四層</a:t>
            </a:r>
          </a:p>
          <a:p>
            <a:pPr lvl="4" rtl="0"/>
            <a:r>
              <a:rPr lang="zh-TW" altLang="en-US" smtClean="0"/>
              <a:t>第五層</a:t>
            </a:r>
            <a:endParaRPr lang="zh-TW" altLang="en-US" dirty="0"/>
          </a:p>
        </p:txBody>
      </p:sp>
      <p:sp>
        <p:nvSpPr>
          <p:cNvPr id="4" name="日期預留位置 3"/>
          <p:cNvSpPr>
            <a:spLocks noGrp="1"/>
          </p:cNvSpPr>
          <p:nvPr>
            <p:ph type="dt" sz="half" idx="10"/>
          </p:nvPr>
        </p:nvSpPr>
        <p:spPr/>
        <p:txBody>
          <a:bodyPr rtlCol="0"/>
          <a:lstStyle/>
          <a:p>
            <a:fld id="{6CB3B4DE-620A-4586-AEA6-16BE28D6AA01}" type="datetime1">
              <a:rPr lang="zh-TW" altLang="en-US" smtClean="0"/>
              <a:pPr/>
              <a:t>2019/3/10</a:t>
            </a:fld>
            <a:endParaRPr lang="zh-TW" altLang="en-US" dirty="0"/>
          </a:p>
        </p:txBody>
      </p:sp>
      <p:sp>
        <p:nvSpPr>
          <p:cNvPr id="5" name="頁尾預留位置 4"/>
          <p:cNvSpPr>
            <a:spLocks noGrp="1"/>
          </p:cNvSpPr>
          <p:nvPr>
            <p:ph type="ftr" sz="quarter" idx="11"/>
          </p:nvPr>
        </p:nvSpPr>
        <p:spPr/>
        <p:txBody>
          <a:bodyPr rtlCol="0"/>
          <a:lstStyle/>
          <a:p>
            <a:pPr rtl="0"/>
            <a:endParaRPr lang="zh-TW" altLang="en-US" dirty="0"/>
          </a:p>
        </p:txBody>
      </p:sp>
      <p:sp>
        <p:nvSpPr>
          <p:cNvPr id="6" name="投影片編號預留位置 5"/>
          <p:cNvSpPr>
            <a:spLocks noGrp="1"/>
          </p:cNvSpPr>
          <p:nvPr>
            <p:ph type="sldNum" sz="quarter" idx="12"/>
          </p:nvPr>
        </p:nvSpPr>
        <p:spPr/>
        <p:txBody>
          <a:bodyPr rtlCol="0"/>
          <a:lstStyle/>
          <a:p>
            <a:pPr rtl="0"/>
            <a:fld id="{8FDBFFB2-86D9-4B8F-A59A-553A60B94BBE}" type="slidenum">
              <a:rPr lang="en-US" altLang="zh-TW" smtClean="0"/>
              <a:t>‹#›</a:t>
            </a:fld>
            <a:endParaRPr lang="en-US" altLang="zh-TW" dirty="0"/>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9865014" y="304801"/>
            <a:ext cx="1715800" cy="5410200"/>
          </a:xfrm>
        </p:spPr>
        <p:txBody>
          <a:bodyPr vert="eaVert" rtlCol="0"/>
          <a:lstStyle/>
          <a:p>
            <a:pPr rtl="0"/>
            <a:r>
              <a:rPr lang="zh-TW" altLang="en-US" smtClean="0"/>
              <a:t>按一下以編輯母片標題樣式</a:t>
            </a:r>
            <a:endParaRPr lang="zh-TW" altLang="en-US" dirty="0"/>
          </a:p>
        </p:txBody>
      </p:sp>
      <p:sp>
        <p:nvSpPr>
          <p:cNvPr id="3" name="直排文字預留位置 2"/>
          <p:cNvSpPr>
            <a:spLocks noGrp="1"/>
          </p:cNvSpPr>
          <p:nvPr>
            <p:ph type="body" orient="vert" idx="1"/>
          </p:nvPr>
        </p:nvSpPr>
        <p:spPr>
          <a:xfrm>
            <a:off x="2209800" y="304801"/>
            <a:ext cx="7502814" cy="5410200"/>
          </a:xfrm>
        </p:spPr>
        <p:txBody>
          <a:bodyPr vert="eaVert" rtlCol="0"/>
          <a:lstStyle/>
          <a:p>
            <a:pPr lvl="0" rtl="0"/>
            <a:r>
              <a:rPr lang="zh-TW" altLang="en-US" smtClean="0"/>
              <a:t>按一下以編輯母片文字樣式</a:t>
            </a:r>
          </a:p>
          <a:p>
            <a:pPr lvl="1" rtl="0"/>
            <a:r>
              <a:rPr lang="zh-TW" altLang="en-US" smtClean="0"/>
              <a:t>第二層</a:t>
            </a:r>
          </a:p>
          <a:p>
            <a:pPr lvl="2" rtl="0"/>
            <a:r>
              <a:rPr lang="zh-TW" altLang="en-US" smtClean="0"/>
              <a:t>第三層</a:t>
            </a:r>
          </a:p>
          <a:p>
            <a:pPr lvl="3" rtl="0"/>
            <a:r>
              <a:rPr lang="zh-TW" altLang="en-US" smtClean="0"/>
              <a:t>第四層</a:t>
            </a:r>
          </a:p>
          <a:p>
            <a:pPr lvl="4" rtl="0"/>
            <a:r>
              <a:rPr lang="zh-TW" altLang="en-US" smtClean="0"/>
              <a:t>第五層</a:t>
            </a:r>
            <a:endParaRPr lang="zh-TW" altLang="en-US" dirty="0"/>
          </a:p>
        </p:txBody>
      </p:sp>
      <p:sp>
        <p:nvSpPr>
          <p:cNvPr id="4" name="日期預留位置 3"/>
          <p:cNvSpPr>
            <a:spLocks noGrp="1"/>
          </p:cNvSpPr>
          <p:nvPr>
            <p:ph type="dt" sz="half" idx="10"/>
          </p:nvPr>
        </p:nvSpPr>
        <p:spPr/>
        <p:txBody>
          <a:bodyPr rtlCol="0"/>
          <a:lstStyle>
            <a:lvl1pPr>
              <a:defRPr/>
            </a:lvl1pPr>
          </a:lstStyle>
          <a:p>
            <a:fld id="{6CB3B4DE-620A-4586-AEA6-16BE28D6AA01}" type="datetime1">
              <a:rPr lang="zh-TW" altLang="en-US" smtClean="0"/>
              <a:pPr/>
              <a:t>2019/3/10</a:t>
            </a:fld>
            <a:endParaRPr lang="zh-TW" altLang="en-US" dirty="0"/>
          </a:p>
        </p:txBody>
      </p:sp>
      <p:sp>
        <p:nvSpPr>
          <p:cNvPr id="5" name="頁尾預留位置 4"/>
          <p:cNvSpPr>
            <a:spLocks noGrp="1"/>
          </p:cNvSpPr>
          <p:nvPr>
            <p:ph type="ftr" sz="quarter" idx="11"/>
          </p:nvPr>
        </p:nvSpPr>
        <p:spPr/>
        <p:txBody>
          <a:bodyPr rtlCol="0"/>
          <a:lstStyle/>
          <a:p>
            <a:pPr rtl="0"/>
            <a:endParaRPr lang="zh-TW" altLang="en-US" dirty="0"/>
          </a:p>
        </p:txBody>
      </p:sp>
      <p:sp>
        <p:nvSpPr>
          <p:cNvPr id="6" name="投影片編號預留位置 5"/>
          <p:cNvSpPr>
            <a:spLocks noGrp="1"/>
          </p:cNvSpPr>
          <p:nvPr>
            <p:ph type="sldNum" sz="quarter" idx="12"/>
          </p:nvPr>
        </p:nvSpPr>
        <p:spPr/>
        <p:txBody>
          <a:bodyPr rtlCol="0"/>
          <a:lstStyle/>
          <a:p>
            <a:pPr rtl="0"/>
            <a:fld id="{8FDBFFB2-86D9-4B8F-A59A-553A60B94BBE}" type="slidenum">
              <a:rPr lang="en-US" altLang="zh-TW" smtClean="0"/>
              <a:t>‹#›</a:t>
            </a:fld>
            <a:endParaRPr lang="en-US" altLang="zh-TW" dirty="0"/>
          </a:p>
        </p:txBody>
      </p:sp>
    </p:spTree>
    <p:extLst>
      <p:ext uri="{BB962C8B-B14F-4D97-AF65-F5344CB8AC3E}">
        <p14:creationId xmlns:p14="http://schemas.microsoft.com/office/powerpoint/2010/main" val="1299497733"/>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rtl="0"/>
            <a:r>
              <a:rPr lang="zh-TW" altLang="en-US" smtClean="0"/>
              <a:t>按一下以編輯母片標題樣式</a:t>
            </a:r>
            <a:endParaRPr lang="zh-TW" altLang="en-US" dirty="0"/>
          </a:p>
        </p:txBody>
      </p:sp>
      <p:sp>
        <p:nvSpPr>
          <p:cNvPr id="3" name="內容預留位置 2"/>
          <p:cNvSpPr>
            <a:spLocks noGrp="1"/>
          </p:cNvSpPr>
          <p:nvPr>
            <p:ph idx="1"/>
          </p:nvPr>
        </p:nvSpPr>
        <p:spPr/>
        <p:txBody>
          <a:bodyPr rtlCol="0"/>
          <a:lstStyle/>
          <a:p>
            <a:pPr lvl="0" rtl="0"/>
            <a:r>
              <a:rPr lang="zh-TW" altLang="en-US" smtClean="0"/>
              <a:t>按一下以編輯母片文字樣式</a:t>
            </a:r>
          </a:p>
          <a:p>
            <a:pPr lvl="1" rtl="0"/>
            <a:r>
              <a:rPr lang="zh-TW" altLang="en-US" smtClean="0"/>
              <a:t>第二層</a:t>
            </a:r>
          </a:p>
          <a:p>
            <a:pPr lvl="2" rtl="0"/>
            <a:r>
              <a:rPr lang="zh-TW" altLang="en-US" smtClean="0"/>
              <a:t>第三層</a:t>
            </a:r>
          </a:p>
          <a:p>
            <a:pPr lvl="3" rtl="0"/>
            <a:r>
              <a:rPr lang="zh-TW" altLang="en-US" smtClean="0"/>
              <a:t>第四層</a:t>
            </a:r>
          </a:p>
          <a:p>
            <a:pPr lvl="4" rtl="0"/>
            <a:r>
              <a:rPr lang="zh-TW" altLang="en-US" smtClean="0"/>
              <a:t>第五層</a:t>
            </a:r>
            <a:endParaRPr lang="zh-TW" altLang="en-US" dirty="0"/>
          </a:p>
        </p:txBody>
      </p:sp>
      <p:sp>
        <p:nvSpPr>
          <p:cNvPr id="4" name="日期預留位置 3"/>
          <p:cNvSpPr>
            <a:spLocks noGrp="1"/>
          </p:cNvSpPr>
          <p:nvPr>
            <p:ph type="dt" sz="half" idx="10"/>
          </p:nvPr>
        </p:nvSpPr>
        <p:spPr/>
        <p:txBody>
          <a:bodyPr rtlCol="0"/>
          <a:lstStyle>
            <a:lvl1pPr>
              <a:defRPr/>
            </a:lvl1pPr>
          </a:lstStyle>
          <a:p>
            <a:fld id="{9A66B22E-3CC6-4BEC-81AE-67F1D78B7B77}" type="datetime1">
              <a:rPr lang="zh-TW" altLang="en-US" smtClean="0"/>
              <a:pPr/>
              <a:t>2019/3/10</a:t>
            </a:fld>
            <a:endParaRPr lang="zh-TW" altLang="en-US" dirty="0"/>
          </a:p>
        </p:txBody>
      </p:sp>
      <p:sp>
        <p:nvSpPr>
          <p:cNvPr id="5" name="頁尾預留位置 4"/>
          <p:cNvSpPr>
            <a:spLocks noGrp="1"/>
          </p:cNvSpPr>
          <p:nvPr>
            <p:ph type="ftr" sz="quarter" idx="11"/>
          </p:nvPr>
        </p:nvSpPr>
        <p:spPr/>
        <p:txBody>
          <a:bodyPr rtlCol="0"/>
          <a:lstStyle/>
          <a:p>
            <a:pPr rtl="0"/>
            <a:endParaRPr lang="zh-TW" altLang="en-US" dirty="0"/>
          </a:p>
        </p:txBody>
      </p:sp>
      <p:sp>
        <p:nvSpPr>
          <p:cNvPr id="6" name="投影片編號預留位置 5"/>
          <p:cNvSpPr>
            <a:spLocks noGrp="1"/>
          </p:cNvSpPr>
          <p:nvPr>
            <p:ph type="sldNum" sz="quarter" idx="12"/>
          </p:nvPr>
        </p:nvSpPr>
        <p:spPr/>
        <p:txBody>
          <a:bodyPr rtlCol="0"/>
          <a:lstStyle/>
          <a:p>
            <a:pPr rtl="0"/>
            <a:fld id="{8FDBFFB2-86D9-4B8F-A59A-553A60B94BBE}" type="slidenum">
              <a:rPr lang="en-US" altLang="zh-TW" smtClean="0"/>
              <a:t>‹#›</a:t>
            </a:fld>
            <a:endParaRPr lang="en-US" altLang="zh-TW" dirty="0"/>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5180013" y="1600200"/>
            <a:ext cx="6400801" cy="2486025"/>
          </a:xfrm>
        </p:spPr>
        <p:txBody>
          <a:bodyPr rtlCol="0" anchor="b">
            <a:normAutofit/>
          </a:bodyPr>
          <a:lstStyle>
            <a:lvl1pPr algn="l" rtl="0">
              <a:defRPr sz="5200"/>
            </a:lvl1pPr>
          </a:lstStyle>
          <a:p>
            <a:pPr rtl="0"/>
            <a:r>
              <a:rPr lang="zh-TW" altLang="en-US" smtClean="0"/>
              <a:t>按一下以編輯母片標題樣式</a:t>
            </a:r>
            <a:endParaRPr lang="zh-TW" altLang="en-US" dirty="0"/>
          </a:p>
        </p:txBody>
      </p:sp>
      <p:sp>
        <p:nvSpPr>
          <p:cNvPr id="3" name="文字預留位置 2"/>
          <p:cNvSpPr>
            <a:spLocks noGrp="1"/>
          </p:cNvSpPr>
          <p:nvPr>
            <p:ph type="body" idx="1"/>
          </p:nvPr>
        </p:nvSpPr>
        <p:spPr>
          <a:xfrm>
            <a:off x="5180011" y="4105029"/>
            <a:ext cx="6400801" cy="914400"/>
          </a:xfrm>
        </p:spPr>
        <p:txBody>
          <a:bodyPr rtlCol="0">
            <a:normAutofit/>
          </a:bodyPr>
          <a:lstStyle>
            <a:lvl1pPr marL="0" indent="0" algn="l" rtl="0">
              <a:buNone/>
              <a:defRPr sz="2000">
                <a:solidFill>
                  <a:schemeClr val="accent2"/>
                </a:solidFill>
              </a:defRPr>
            </a:lvl1pPr>
            <a:lvl2pPr marL="457200" indent="0" algn="l" rtl="0">
              <a:buNone/>
              <a:defRPr sz="2000">
                <a:solidFill>
                  <a:schemeClr val="tx1">
                    <a:tint val="75000"/>
                  </a:schemeClr>
                </a:solidFill>
              </a:defRPr>
            </a:lvl2pPr>
            <a:lvl3pPr marL="914400" indent="0" algn="l" rtl="0">
              <a:buNone/>
              <a:defRPr sz="1800">
                <a:solidFill>
                  <a:schemeClr val="tx1">
                    <a:tint val="75000"/>
                  </a:schemeClr>
                </a:solidFill>
              </a:defRPr>
            </a:lvl3pPr>
            <a:lvl4pPr marL="1371600" indent="0" algn="l" rtl="0">
              <a:buNone/>
              <a:defRPr sz="1600">
                <a:solidFill>
                  <a:schemeClr val="tx1">
                    <a:tint val="75000"/>
                  </a:schemeClr>
                </a:solidFill>
              </a:defRPr>
            </a:lvl4pPr>
            <a:lvl5pPr marL="1828800" indent="0" algn="l" rtl="0">
              <a:buNone/>
              <a:defRPr sz="1600">
                <a:solidFill>
                  <a:schemeClr val="tx1">
                    <a:tint val="75000"/>
                  </a:schemeClr>
                </a:solidFill>
              </a:defRPr>
            </a:lvl5pPr>
            <a:lvl6pPr marL="2286000" indent="0" algn="l" rtl="0">
              <a:buNone/>
              <a:defRPr sz="1600">
                <a:solidFill>
                  <a:schemeClr val="tx1">
                    <a:tint val="75000"/>
                  </a:schemeClr>
                </a:solidFill>
              </a:defRPr>
            </a:lvl6pPr>
            <a:lvl7pPr marL="2743200" indent="0" algn="l" rtl="0">
              <a:buNone/>
              <a:defRPr sz="1600">
                <a:solidFill>
                  <a:schemeClr val="tx1">
                    <a:tint val="75000"/>
                  </a:schemeClr>
                </a:solidFill>
              </a:defRPr>
            </a:lvl7pPr>
            <a:lvl8pPr marL="3200400" indent="0" algn="l" rtl="0">
              <a:buNone/>
              <a:defRPr sz="1600">
                <a:solidFill>
                  <a:schemeClr val="tx1">
                    <a:tint val="75000"/>
                  </a:schemeClr>
                </a:solidFill>
              </a:defRPr>
            </a:lvl8pPr>
            <a:lvl9pPr marL="3657600" indent="0" algn="l" rtl="0">
              <a:buNone/>
              <a:defRPr sz="1600">
                <a:solidFill>
                  <a:schemeClr val="tx1">
                    <a:tint val="75000"/>
                  </a:schemeClr>
                </a:solidFill>
              </a:defRPr>
            </a:lvl9pPr>
          </a:lstStyle>
          <a:p>
            <a:pPr lvl="0" rtl="0"/>
            <a:r>
              <a:rPr lang="zh-TW" altLang="en-US" smtClean="0"/>
              <a:t>按一下以編輯母片文字樣式</a:t>
            </a:r>
          </a:p>
        </p:txBody>
      </p:sp>
      <p:sp>
        <p:nvSpPr>
          <p:cNvPr id="4" name="日期預留位置 3"/>
          <p:cNvSpPr>
            <a:spLocks noGrp="1"/>
          </p:cNvSpPr>
          <p:nvPr>
            <p:ph type="dt" sz="half" idx="10"/>
          </p:nvPr>
        </p:nvSpPr>
        <p:spPr/>
        <p:txBody>
          <a:bodyPr rtlCol="0"/>
          <a:lstStyle>
            <a:lvl1pPr>
              <a:defRPr/>
            </a:lvl1pPr>
          </a:lstStyle>
          <a:p>
            <a:fld id="{D54D69F2-8A86-4A80-84A1-8F66630EEFA9}" type="datetime1">
              <a:rPr lang="zh-TW" altLang="en-US" smtClean="0"/>
              <a:pPr/>
              <a:t>2019/3/10</a:t>
            </a:fld>
            <a:endParaRPr lang="zh-TW" altLang="en-US" dirty="0"/>
          </a:p>
        </p:txBody>
      </p:sp>
      <p:sp>
        <p:nvSpPr>
          <p:cNvPr id="5" name="頁尾預留位置 4"/>
          <p:cNvSpPr>
            <a:spLocks noGrp="1"/>
          </p:cNvSpPr>
          <p:nvPr>
            <p:ph type="ftr" sz="quarter" idx="11"/>
          </p:nvPr>
        </p:nvSpPr>
        <p:spPr/>
        <p:txBody>
          <a:bodyPr rtlCol="0"/>
          <a:lstStyle/>
          <a:p>
            <a:pPr rtl="0"/>
            <a:endParaRPr lang="zh-TW" altLang="en-US" dirty="0"/>
          </a:p>
        </p:txBody>
      </p:sp>
      <p:sp>
        <p:nvSpPr>
          <p:cNvPr id="6" name="投影片編號預留位置 5"/>
          <p:cNvSpPr>
            <a:spLocks noGrp="1"/>
          </p:cNvSpPr>
          <p:nvPr>
            <p:ph type="sldNum" sz="quarter" idx="12"/>
          </p:nvPr>
        </p:nvSpPr>
        <p:spPr/>
        <p:txBody>
          <a:bodyPr rtlCol="0"/>
          <a:lstStyle/>
          <a:p>
            <a:pPr rtl="0"/>
            <a:fld id="{8FDBFFB2-86D9-4B8F-A59A-553A60B94BBE}" type="slidenum">
              <a:rPr lang="en-US" altLang="zh-TW" smtClean="0"/>
              <a:t>‹#›</a:t>
            </a:fld>
            <a:endParaRPr lang="en-US" altLang="zh-TW" dirty="0"/>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內容">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rtl="0"/>
            <a:r>
              <a:rPr lang="zh-TW" altLang="en-US" smtClean="0"/>
              <a:t>按一下以編輯母片標題樣式</a:t>
            </a:r>
            <a:endParaRPr lang="zh-TW" altLang="en-US" dirty="0"/>
          </a:p>
        </p:txBody>
      </p:sp>
      <p:sp>
        <p:nvSpPr>
          <p:cNvPr id="3" name="內容預留位置 2"/>
          <p:cNvSpPr>
            <a:spLocks noGrp="1"/>
          </p:cNvSpPr>
          <p:nvPr>
            <p:ph sz="half" idx="1"/>
          </p:nvPr>
        </p:nvSpPr>
        <p:spPr>
          <a:xfrm>
            <a:off x="2208213" y="1600200"/>
            <a:ext cx="4572000" cy="4114800"/>
          </a:xfrm>
        </p:spPr>
        <p:txBody>
          <a:bodyPr rtlCol="0"/>
          <a:lstStyle/>
          <a:p>
            <a:pPr lvl="0" rtl="0"/>
            <a:r>
              <a:rPr lang="zh-TW" altLang="en-US" smtClean="0"/>
              <a:t>按一下以編輯母片文字樣式</a:t>
            </a:r>
          </a:p>
          <a:p>
            <a:pPr lvl="1" rtl="0"/>
            <a:r>
              <a:rPr lang="zh-TW" altLang="en-US" smtClean="0"/>
              <a:t>第二層</a:t>
            </a:r>
          </a:p>
          <a:p>
            <a:pPr lvl="2" rtl="0"/>
            <a:r>
              <a:rPr lang="zh-TW" altLang="en-US" smtClean="0"/>
              <a:t>第三層</a:t>
            </a:r>
          </a:p>
          <a:p>
            <a:pPr lvl="3" rtl="0"/>
            <a:r>
              <a:rPr lang="zh-TW" altLang="en-US" smtClean="0"/>
              <a:t>第四層</a:t>
            </a:r>
          </a:p>
          <a:p>
            <a:pPr lvl="4" rtl="0"/>
            <a:r>
              <a:rPr lang="zh-TW" altLang="en-US" smtClean="0"/>
              <a:t>第五層</a:t>
            </a:r>
            <a:endParaRPr lang="zh-TW" altLang="en-US" dirty="0"/>
          </a:p>
        </p:txBody>
      </p:sp>
      <p:sp>
        <p:nvSpPr>
          <p:cNvPr id="4" name="內容預留位置 3"/>
          <p:cNvSpPr>
            <a:spLocks noGrp="1"/>
          </p:cNvSpPr>
          <p:nvPr>
            <p:ph sz="half" idx="2"/>
          </p:nvPr>
        </p:nvSpPr>
        <p:spPr>
          <a:xfrm>
            <a:off x="7008813" y="1600200"/>
            <a:ext cx="4572000" cy="4114800"/>
          </a:xfrm>
        </p:spPr>
        <p:txBody>
          <a:bodyPr rtlCol="0"/>
          <a:lstStyle/>
          <a:p>
            <a:pPr lvl="0" rtl="0"/>
            <a:r>
              <a:rPr lang="zh-TW" altLang="en-US" smtClean="0"/>
              <a:t>按一下以編輯母片文字樣式</a:t>
            </a:r>
          </a:p>
          <a:p>
            <a:pPr lvl="1" rtl="0"/>
            <a:r>
              <a:rPr lang="zh-TW" altLang="en-US" smtClean="0"/>
              <a:t>第二層</a:t>
            </a:r>
          </a:p>
          <a:p>
            <a:pPr lvl="2" rtl="0"/>
            <a:r>
              <a:rPr lang="zh-TW" altLang="en-US" smtClean="0"/>
              <a:t>第三層</a:t>
            </a:r>
          </a:p>
          <a:p>
            <a:pPr lvl="3" rtl="0"/>
            <a:r>
              <a:rPr lang="zh-TW" altLang="en-US" smtClean="0"/>
              <a:t>第四層</a:t>
            </a:r>
          </a:p>
          <a:p>
            <a:pPr lvl="4" rtl="0"/>
            <a:r>
              <a:rPr lang="zh-TW" altLang="en-US" smtClean="0"/>
              <a:t>第五層</a:t>
            </a:r>
            <a:endParaRPr lang="zh-TW" altLang="en-US" dirty="0"/>
          </a:p>
        </p:txBody>
      </p:sp>
      <p:sp>
        <p:nvSpPr>
          <p:cNvPr id="5" name="日期預留位置 4"/>
          <p:cNvSpPr>
            <a:spLocks noGrp="1"/>
          </p:cNvSpPr>
          <p:nvPr>
            <p:ph type="dt" sz="half" idx="10"/>
          </p:nvPr>
        </p:nvSpPr>
        <p:spPr/>
        <p:txBody>
          <a:bodyPr rtlCol="0"/>
          <a:lstStyle/>
          <a:p>
            <a:fld id="{6CB3B4DE-620A-4586-AEA6-16BE28D6AA01}" type="datetime1">
              <a:rPr lang="zh-TW" altLang="en-US" smtClean="0"/>
              <a:pPr/>
              <a:t>2019/3/10</a:t>
            </a:fld>
            <a:endParaRPr lang="zh-TW" altLang="en-US" dirty="0"/>
          </a:p>
        </p:txBody>
      </p:sp>
      <p:sp>
        <p:nvSpPr>
          <p:cNvPr id="6" name="頁尾預留位置 5"/>
          <p:cNvSpPr>
            <a:spLocks noGrp="1"/>
          </p:cNvSpPr>
          <p:nvPr>
            <p:ph type="ftr" sz="quarter" idx="11"/>
          </p:nvPr>
        </p:nvSpPr>
        <p:spPr/>
        <p:txBody>
          <a:bodyPr rtlCol="0"/>
          <a:lstStyle/>
          <a:p>
            <a:pPr rtl="0"/>
            <a:endParaRPr lang="zh-TW" altLang="en-US" dirty="0"/>
          </a:p>
        </p:txBody>
      </p:sp>
      <p:sp>
        <p:nvSpPr>
          <p:cNvPr id="7" name="投影片編號預留位置 6"/>
          <p:cNvSpPr>
            <a:spLocks noGrp="1"/>
          </p:cNvSpPr>
          <p:nvPr>
            <p:ph type="sldNum" sz="quarter" idx="12"/>
          </p:nvPr>
        </p:nvSpPr>
        <p:spPr/>
        <p:txBody>
          <a:bodyPr rtlCol="0"/>
          <a:lstStyle/>
          <a:p>
            <a:pPr rtl="0"/>
            <a:fld id="{8FDBFFB2-86D9-4B8F-A59A-553A60B94BBE}" type="slidenum">
              <a:rPr lang="en-US" altLang="zh-TW" smtClean="0"/>
              <a:t>‹#›</a:t>
            </a:fld>
            <a:endParaRPr lang="en-US" altLang="zh-TW" dirty="0"/>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lvl1pPr>
              <a:defRPr>
                <a:latin typeface="微軟正黑體" panose="020B0604030504040204" pitchFamily="34" charset="-120"/>
                <a:ea typeface="微軟正黑體" panose="020B0604030504040204" pitchFamily="34" charset="-120"/>
              </a:defRPr>
            </a:lvl1pPr>
          </a:lstStyle>
          <a:p>
            <a:pPr rtl="0"/>
            <a:r>
              <a:rPr lang="zh-TW" altLang="en-US" smtClean="0"/>
              <a:t>按一下以編輯母片標題樣式</a:t>
            </a:r>
            <a:endParaRPr lang="zh-TW" altLang="en-US" dirty="0"/>
          </a:p>
        </p:txBody>
      </p:sp>
      <p:sp>
        <p:nvSpPr>
          <p:cNvPr id="3" name="文字預留位置 2"/>
          <p:cNvSpPr>
            <a:spLocks noGrp="1"/>
          </p:cNvSpPr>
          <p:nvPr>
            <p:ph type="body" idx="1"/>
          </p:nvPr>
        </p:nvSpPr>
        <p:spPr>
          <a:xfrm>
            <a:off x="2208213" y="1600200"/>
            <a:ext cx="4572000" cy="823912"/>
          </a:xfrm>
        </p:spPr>
        <p:txBody>
          <a:bodyPr rtlCol="0" anchor="ctr">
            <a:noAutofit/>
          </a:bodyPr>
          <a:lstStyle>
            <a:lvl1pPr marL="0" indent="0" algn="l" rtl="0">
              <a:spcBef>
                <a:spcPts val="0"/>
              </a:spcBef>
              <a:buNone/>
              <a:defRPr sz="2100" b="0">
                <a:solidFill>
                  <a:schemeClr val="accent2"/>
                </a:solidFill>
                <a:latin typeface="微軟正黑體" panose="020B0604030504040204" pitchFamily="34" charset="-120"/>
                <a:ea typeface="微軟正黑體" panose="020B0604030504040204" pitchFamily="34" charset="-120"/>
              </a:defRPr>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zh-TW" altLang="en-US" smtClean="0"/>
              <a:t>按一下以編輯母片文字樣式</a:t>
            </a:r>
          </a:p>
        </p:txBody>
      </p:sp>
      <p:sp>
        <p:nvSpPr>
          <p:cNvPr id="4" name="內容預留位置 3"/>
          <p:cNvSpPr>
            <a:spLocks noGrp="1"/>
          </p:cNvSpPr>
          <p:nvPr>
            <p:ph sz="half" idx="2"/>
          </p:nvPr>
        </p:nvSpPr>
        <p:spPr>
          <a:xfrm>
            <a:off x="2208213" y="2505075"/>
            <a:ext cx="4572000" cy="3337560"/>
          </a:xfrm>
        </p:spPr>
        <p:txBody>
          <a:bodyPr rtlCol="0"/>
          <a:lstStyle>
            <a:lvl1pPr>
              <a:defRPr>
                <a:latin typeface="微軟正黑體" panose="020B0604030504040204" pitchFamily="34" charset="-120"/>
                <a:ea typeface="微軟正黑體" panose="020B0604030504040204" pitchFamily="34" charset="-120"/>
              </a:defRPr>
            </a:lvl1pPr>
            <a:lvl2pPr>
              <a:defRPr>
                <a:latin typeface="微軟正黑體" panose="020B0604030504040204" pitchFamily="34" charset="-120"/>
                <a:ea typeface="微軟正黑體" panose="020B0604030504040204" pitchFamily="34" charset="-120"/>
              </a:defRPr>
            </a:lvl2pPr>
            <a:lvl3pPr>
              <a:defRPr>
                <a:latin typeface="微軟正黑體" panose="020B0604030504040204" pitchFamily="34" charset="-120"/>
                <a:ea typeface="微軟正黑體" panose="020B0604030504040204" pitchFamily="34" charset="-120"/>
              </a:defRPr>
            </a:lvl3pPr>
            <a:lvl4pPr>
              <a:defRPr>
                <a:latin typeface="微軟正黑體" panose="020B0604030504040204" pitchFamily="34" charset="-120"/>
                <a:ea typeface="微軟正黑體" panose="020B0604030504040204" pitchFamily="34" charset="-120"/>
              </a:defRPr>
            </a:lvl4pPr>
            <a:lvl5pPr>
              <a:defRPr>
                <a:latin typeface="微軟正黑體" panose="020B0604030504040204" pitchFamily="34" charset="-120"/>
                <a:ea typeface="微軟正黑體" panose="020B0604030504040204" pitchFamily="34" charset="-120"/>
              </a:defRPr>
            </a:lvl5pPr>
          </a:lstStyle>
          <a:p>
            <a:pPr lvl="0" rtl="0"/>
            <a:r>
              <a:rPr lang="zh-TW" altLang="en-US" smtClean="0"/>
              <a:t>按一下以編輯母片文字樣式</a:t>
            </a:r>
          </a:p>
          <a:p>
            <a:pPr lvl="1" rtl="0"/>
            <a:r>
              <a:rPr lang="zh-TW" altLang="en-US" smtClean="0"/>
              <a:t>第二層</a:t>
            </a:r>
          </a:p>
          <a:p>
            <a:pPr lvl="2" rtl="0"/>
            <a:r>
              <a:rPr lang="zh-TW" altLang="en-US" smtClean="0"/>
              <a:t>第三層</a:t>
            </a:r>
          </a:p>
          <a:p>
            <a:pPr lvl="3" rtl="0"/>
            <a:r>
              <a:rPr lang="zh-TW" altLang="en-US" smtClean="0"/>
              <a:t>第四層</a:t>
            </a:r>
          </a:p>
          <a:p>
            <a:pPr lvl="4" rtl="0"/>
            <a:r>
              <a:rPr lang="zh-TW" altLang="en-US" smtClean="0"/>
              <a:t>第五層</a:t>
            </a:r>
            <a:endParaRPr lang="zh-TW" altLang="en-US" dirty="0"/>
          </a:p>
        </p:txBody>
      </p:sp>
      <p:sp>
        <p:nvSpPr>
          <p:cNvPr id="5" name="文字預留位置 4"/>
          <p:cNvSpPr>
            <a:spLocks noGrp="1"/>
          </p:cNvSpPr>
          <p:nvPr>
            <p:ph type="body" sz="quarter" idx="3"/>
          </p:nvPr>
        </p:nvSpPr>
        <p:spPr>
          <a:xfrm>
            <a:off x="7008813" y="1600200"/>
            <a:ext cx="4572000" cy="823912"/>
          </a:xfrm>
        </p:spPr>
        <p:txBody>
          <a:bodyPr rtlCol="0" anchor="ctr">
            <a:noAutofit/>
          </a:bodyPr>
          <a:lstStyle>
            <a:lvl1pPr marL="0" indent="0" algn="l" rtl="0">
              <a:spcBef>
                <a:spcPts val="0"/>
              </a:spcBef>
              <a:buNone/>
              <a:defRPr sz="2100" b="0">
                <a:solidFill>
                  <a:schemeClr val="accent2"/>
                </a:solidFill>
                <a:latin typeface="微軟正黑體" panose="020B0604030504040204" pitchFamily="34" charset="-120"/>
                <a:ea typeface="微軟正黑體" panose="020B0604030504040204" pitchFamily="34" charset="-120"/>
              </a:defRPr>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zh-TW" altLang="en-US" smtClean="0"/>
              <a:t>按一下以編輯母片文字樣式</a:t>
            </a:r>
          </a:p>
        </p:txBody>
      </p:sp>
      <p:sp>
        <p:nvSpPr>
          <p:cNvPr id="6" name="內容預留位置 5"/>
          <p:cNvSpPr>
            <a:spLocks noGrp="1"/>
          </p:cNvSpPr>
          <p:nvPr>
            <p:ph sz="quarter" idx="4"/>
          </p:nvPr>
        </p:nvSpPr>
        <p:spPr>
          <a:xfrm>
            <a:off x="7008813" y="2505075"/>
            <a:ext cx="4572000" cy="3337560"/>
          </a:xfrm>
        </p:spPr>
        <p:txBody>
          <a:bodyPr rtlCol="0"/>
          <a:lstStyle>
            <a:lvl1pPr>
              <a:defRPr>
                <a:latin typeface="微軟正黑體" panose="020B0604030504040204" pitchFamily="34" charset="-120"/>
                <a:ea typeface="微軟正黑體" panose="020B0604030504040204" pitchFamily="34" charset="-120"/>
              </a:defRPr>
            </a:lvl1pPr>
            <a:lvl2pPr>
              <a:defRPr>
                <a:latin typeface="微軟正黑體" panose="020B0604030504040204" pitchFamily="34" charset="-120"/>
                <a:ea typeface="微軟正黑體" panose="020B0604030504040204" pitchFamily="34" charset="-120"/>
              </a:defRPr>
            </a:lvl2pPr>
            <a:lvl3pPr>
              <a:defRPr>
                <a:latin typeface="微軟正黑體" panose="020B0604030504040204" pitchFamily="34" charset="-120"/>
                <a:ea typeface="微軟正黑體" panose="020B0604030504040204" pitchFamily="34" charset="-120"/>
              </a:defRPr>
            </a:lvl3pPr>
            <a:lvl4pPr>
              <a:defRPr>
                <a:latin typeface="微軟正黑體" panose="020B0604030504040204" pitchFamily="34" charset="-120"/>
                <a:ea typeface="微軟正黑體" panose="020B0604030504040204" pitchFamily="34" charset="-120"/>
              </a:defRPr>
            </a:lvl4pPr>
            <a:lvl5pPr>
              <a:defRPr>
                <a:latin typeface="微軟正黑體" panose="020B0604030504040204" pitchFamily="34" charset="-120"/>
                <a:ea typeface="微軟正黑體" panose="020B0604030504040204" pitchFamily="34" charset="-120"/>
              </a:defRPr>
            </a:lvl5pPr>
          </a:lstStyle>
          <a:p>
            <a:pPr lvl="0" rtl="0"/>
            <a:r>
              <a:rPr lang="zh-TW" altLang="en-US" smtClean="0"/>
              <a:t>按一下以編輯母片文字樣式</a:t>
            </a:r>
          </a:p>
          <a:p>
            <a:pPr lvl="1" rtl="0"/>
            <a:r>
              <a:rPr lang="zh-TW" altLang="en-US" smtClean="0"/>
              <a:t>第二層</a:t>
            </a:r>
          </a:p>
          <a:p>
            <a:pPr lvl="2" rtl="0"/>
            <a:r>
              <a:rPr lang="zh-TW" altLang="en-US" smtClean="0"/>
              <a:t>第三層</a:t>
            </a:r>
          </a:p>
          <a:p>
            <a:pPr lvl="3" rtl="0"/>
            <a:r>
              <a:rPr lang="zh-TW" altLang="en-US" smtClean="0"/>
              <a:t>第四層</a:t>
            </a:r>
          </a:p>
          <a:p>
            <a:pPr lvl="4" rtl="0"/>
            <a:r>
              <a:rPr lang="zh-TW" altLang="en-US" smtClean="0"/>
              <a:t>第五層</a:t>
            </a:r>
            <a:endParaRPr lang="zh-TW" altLang="en-US" dirty="0"/>
          </a:p>
        </p:txBody>
      </p:sp>
      <p:sp>
        <p:nvSpPr>
          <p:cNvPr id="7" name="日期預留位置 6"/>
          <p:cNvSpPr>
            <a:spLocks noGrp="1"/>
          </p:cNvSpPr>
          <p:nvPr>
            <p:ph type="dt" sz="half" idx="10"/>
          </p:nvPr>
        </p:nvSpPr>
        <p:spPr/>
        <p:txBody>
          <a:bodyPr rtlCol="0"/>
          <a:lstStyle>
            <a:lvl1pPr>
              <a:defRPr>
                <a:latin typeface="微軟正黑體" panose="020B0604030504040204" pitchFamily="34" charset="-120"/>
                <a:ea typeface="微軟正黑體" panose="020B0604030504040204" pitchFamily="34" charset="-120"/>
              </a:defRPr>
            </a:lvl1pPr>
          </a:lstStyle>
          <a:p>
            <a:fld id="{6CB3B4DE-620A-4586-AEA6-16BE28D6AA01}" type="datetime1">
              <a:rPr lang="zh-TW" altLang="en-US" smtClean="0"/>
              <a:pPr/>
              <a:t>2019/3/10</a:t>
            </a:fld>
            <a:endParaRPr lang="zh-TW" altLang="en-US" dirty="0"/>
          </a:p>
        </p:txBody>
      </p:sp>
      <p:sp>
        <p:nvSpPr>
          <p:cNvPr id="8" name="頁尾預留位置 7"/>
          <p:cNvSpPr>
            <a:spLocks noGrp="1"/>
          </p:cNvSpPr>
          <p:nvPr>
            <p:ph type="ftr" sz="quarter" idx="11"/>
          </p:nvPr>
        </p:nvSpPr>
        <p:spPr/>
        <p:txBody>
          <a:bodyPr rtlCol="0"/>
          <a:lstStyle>
            <a:lvl1pPr>
              <a:defRPr>
                <a:latin typeface="微軟正黑體" panose="020B0604030504040204" pitchFamily="34" charset="-120"/>
                <a:ea typeface="微軟正黑體" panose="020B0604030504040204" pitchFamily="34" charset="-120"/>
              </a:defRPr>
            </a:lvl1pPr>
          </a:lstStyle>
          <a:p>
            <a:endParaRPr lang="zh-TW" altLang="en-US" dirty="0"/>
          </a:p>
        </p:txBody>
      </p:sp>
      <p:sp>
        <p:nvSpPr>
          <p:cNvPr id="9" name="投影片編號預留位置 8"/>
          <p:cNvSpPr>
            <a:spLocks noGrp="1"/>
          </p:cNvSpPr>
          <p:nvPr>
            <p:ph type="sldNum" sz="quarter" idx="12"/>
          </p:nvPr>
        </p:nvSpPr>
        <p:spPr/>
        <p:txBody>
          <a:bodyPr rtlCol="0"/>
          <a:lstStyle>
            <a:lvl1pPr>
              <a:defRPr>
                <a:latin typeface="微軟正黑體" panose="020B0604030504040204" pitchFamily="34" charset="-120"/>
                <a:ea typeface="微軟正黑體" panose="020B0604030504040204" pitchFamily="34" charset="-120"/>
              </a:defRPr>
            </a:lvl1pPr>
          </a:lstStyle>
          <a:p>
            <a:fld id="{8FDBFFB2-86D9-4B8F-A59A-553A60B94BBE}" type="slidenum">
              <a:rPr lang="en-US" altLang="zh-TW" smtClean="0"/>
              <a:pPr/>
              <a:t>‹#›</a:t>
            </a:fld>
            <a:endParaRPr lang="en-US" altLang="zh-TW" dirty="0"/>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rtl="0"/>
            <a:r>
              <a:rPr lang="zh-TW" altLang="en-US" smtClean="0"/>
              <a:t>按一下以編輯母片標題樣式</a:t>
            </a:r>
            <a:endParaRPr lang="zh-TW" altLang="en-US" dirty="0"/>
          </a:p>
        </p:txBody>
      </p:sp>
      <p:sp>
        <p:nvSpPr>
          <p:cNvPr id="3" name="日期預留位置 2"/>
          <p:cNvSpPr>
            <a:spLocks noGrp="1"/>
          </p:cNvSpPr>
          <p:nvPr>
            <p:ph type="dt" sz="half" idx="10"/>
          </p:nvPr>
        </p:nvSpPr>
        <p:spPr/>
        <p:txBody>
          <a:bodyPr rtlCol="0"/>
          <a:lstStyle/>
          <a:p>
            <a:fld id="{6CB3B4DE-620A-4586-AEA6-16BE28D6AA01}" type="datetime1">
              <a:rPr lang="zh-TW" altLang="en-US" smtClean="0"/>
              <a:pPr/>
              <a:t>2019/3/10</a:t>
            </a:fld>
            <a:endParaRPr lang="zh-TW" altLang="en-US" dirty="0"/>
          </a:p>
        </p:txBody>
      </p:sp>
      <p:sp>
        <p:nvSpPr>
          <p:cNvPr id="4" name="頁尾預留位置 3"/>
          <p:cNvSpPr>
            <a:spLocks noGrp="1"/>
          </p:cNvSpPr>
          <p:nvPr>
            <p:ph type="ftr" sz="quarter" idx="11"/>
          </p:nvPr>
        </p:nvSpPr>
        <p:spPr/>
        <p:txBody>
          <a:bodyPr rtlCol="0"/>
          <a:lstStyle/>
          <a:p>
            <a:pPr rtl="0"/>
            <a:endParaRPr lang="zh-TW" altLang="en-US" dirty="0"/>
          </a:p>
        </p:txBody>
      </p:sp>
      <p:sp>
        <p:nvSpPr>
          <p:cNvPr id="5" name="投影片編號預留位置 4"/>
          <p:cNvSpPr>
            <a:spLocks noGrp="1"/>
          </p:cNvSpPr>
          <p:nvPr>
            <p:ph type="sldNum" sz="quarter" idx="12"/>
          </p:nvPr>
        </p:nvSpPr>
        <p:spPr/>
        <p:txBody>
          <a:bodyPr rtlCol="0"/>
          <a:lstStyle/>
          <a:p>
            <a:pPr rtl="0"/>
            <a:fld id="{8FDBFFB2-86D9-4B8F-A59A-553A60B94BBE}" type="slidenum">
              <a:rPr lang="en-US" altLang="zh-TW" smtClean="0"/>
              <a:t>‹#›</a:t>
            </a:fld>
            <a:endParaRPr lang="en-US" altLang="zh-TW" dirty="0"/>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預留位置 1"/>
          <p:cNvSpPr>
            <a:spLocks noGrp="1"/>
          </p:cNvSpPr>
          <p:nvPr>
            <p:ph type="dt" sz="half" idx="10"/>
          </p:nvPr>
        </p:nvSpPr>
        <p:spPr/>
        <p:txBody>
          <a:bodyPr rtlCol="0"/>
          <a:lstStyle/>
          <a:p>
            <a:fld id="{6CB3B4DE-620A-4586-AEA6-16BE28D6AA01}" type="datetime1">
              <a:rPr lang="zh-TW" altLang="en-US" smtClean="0"/>
              <a:pPr/>
              <a:t>2019/3/10</a:t>
            </a:fld>
            <a:endParaRPr lang="zh-TW" altLang="en-US" dirty="0"/>
          </a:p>
        </p:txBody>
      </p:sp>
      <p:sp>
        <p:nvSpPr>
          <p:cNvPr id="3" name="頁尾預留位置 2"/>
          <p:cNvSpPr>
            <a:spLocks noGrp="1"/>
          </p:cNvSpPr>
          <p:nvPr>
            <p:ph type="ftr" sz="quarter" idx="11"/>
          </p:nvPr>
        </p:nvSpPr>
        <p:spPr/>
        <p:txBody>
          <a:bodyPr rtlCol="0"/>
          <a:lstStyle/>
          <a:p>
            <a:pPr rtl="0"/>
            <a:endParaRPr lang="zh-TW" altLang="en-US" dirty="0"/>
          </a:p>
        </p:txBody>
      </p:sp>
      <p:sp>
        <p:nvSpPr>
          <p:cNvPr id="4" name="投影片編號預留位置 3"/>
          <p:cNvSpPr>
            <a:spLocks noGrp="1"/>
          </p:cNvSpPr>
          <p:nvPr>
            <p:ph type="sldNum" sz="quarter" idx="12"/>
          </p:nvPr>
        </p:nvSpPr>
        <p:spPr/>
        <p:txBody>
          <a:bodyPr rtlCol="0"/>
          <a:lstStyle/>
          <a:p>
            <a:pPr rtl="0"/>
            <a:fld id="{8FDBFFB2-86D9-4B8F-A59A-553A60B94BBE}" type="slidenum">
              <a:rPr lang="en-US" altLang="zh-TW" smtClean="0"/>
              <a:t>‹#›</a:t>
            </a:fld>
            <a:endParaRPr lang="en-US" altLang="zh-TW" dirty="0"/>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8837612" y="2277477"/>
            <a:ext cx="2743201" cy="2322178"/>
          </a:xfrm>
        </p:spPr>
        <p:txBody>
          <a:bodyPr rtlCol="0" anchor="b">
            <a:normAutofit/>
          </a:bodyPr>
          <a:lstStyle>
            <a:lvl1pPr algn="l" rtl="0">
              <a:defRPr sz="2600">
                <a:solidFill>
                  <a:schemeClr val="accent2"/>
                </a:solidFill>
              </a:defRPr>
            </a:lvl1pPr>
          </a:lstStyle>
          <a:p>
            <a:pPr rtl="0"/>
            <a:r>
              <a:rPr lang="zh-TW" altLang="en-US" smtClean="0"/>
              <a:t>按一下以編輯母片標題樣式</a:t>
            </a:r>
            <a:endParaRPr lang="zh-TW" altLang="en-US" dirty="0"/>
          </a:p>
        </p:txBody>
      </p:sp>
      <p:sp>
        <p:nvSpPr>
          <p:cNvPr id="3" name="內容預留位置 2"/>
          <p:cNvSpPr>
            <a:spLocks noGrp="1"/>
          </p:cNvSpPr>
          <p:nvPr>
            <p:ph idx="1"/>
          </p:nvPr>
        </p:nvSpPr>
        <p:spPr>
          <a:xfrm>
            <a:off x="1293813" y="533400"/>
            <a:ext cx="6858000" cy="48006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algn="l" rtl="0">
              <a:defRPr sz="1400"/>
            </a:lvl6pPr>
            <a:lvl7pPr algn="l" rtl="0">
              <a:defRPr sz="1400"/>
            </a:lvl7pPr>
            <a:lvl8pPr algn="l" rtl="0">
              <a:defRPr sz="1400"/>
            </a:lvl8pPr>
            <a:lvl9pPr algn="l" rtl="0">
              <a:defRPr sz="1400"/>
            </a:lvl9pPr>
          </a:lstStyle>
          <a:p>
            <a:pPr lvl="0" rtl="0"/>
            <a:r>
              <a:rPr lang="zh-TW" altLang="en-US" smtClean="0"/>
              <a:t>按一下以編輯母片文字樣式</a:t>
            </a:r>
          </a:p>
          <a:p>
            <a:pPr lvl="1" rtl="0"/>
            <a:r>
              <a:rPr lang="zh-TW" altLang="en-US" smtClean="0"/>
              <a:t>第二層</a:t>
            </a:r>
          </a:p>
          <a:p>
            <a:pPr lvl="2" rtl="0"/>
            <a:r>
              <a:rPr lang="zh-TW" altLang="en-US" smtClean="0"/>
              <a:t>第三層</a:t>
            </a:r>
          </a:p>
          <a:p>
            <a:pPr lvl="3" rtl="0"/>
            <a:r>
              <a:rPr lang="zh-TW" altLang="en-US" smtClean="0"/>
              <a:t>第四層</a:t>
            </a:r>
          </a:p>
          <a:p>
            <a:pPr lvl="4" rtl="0"/>
            <a:r>
              <a:rPr lang="zh-TW" altLang="en-US" smtClean="0"/>
              <a:t>第五層</a:t>
            </a:r>
            <a:endParaRPr lang="zh-TW" altLang="en-US" dirty="0"/>
          </a:p>
        </p:txBody>
      </p:sp>
      <p:sp>
        <p:nvSpPr>
          <p:cNvPr id="4" name="文字預留位置 3"/>
          <p:cNvSpPr>
            <a:spLocks noGrp="1"/>
          </p:cNvSpPr>
          <p:nvPr>
            <p:ph type="body" sz="half" idx="2"/>
          </p:nvPr>
        </p:nvSpPr>
        <p:spPr>
          <a:xfrm>
            <a:off x="8837614" y="4583187"/>
            <a:ext cx="2743200" cy="1131813"/>
          </a:xfrm>
        </p:spPr>
        <p:txBody>
          <a:bodyPr rtlCol="0">
            <a:normAutofit/>
          </a:bodyPr>
          <a:lstStyle>
            <a:lvl1pPr marL="0" indent="0" algn="l" rtl="0">
              <a:spcBef>
                <a:spcPts val="1000"/>
              </a:spcBef>
              <a:buNone/>
              <a:defRPr sz="14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zh-TW" altLang="en-US" smtClean="0"/>
              <a:t>按一下以編輯母片文字樣式</a:t>
            </a:r>
          </a:p>
        </p:txBody>
      </p:sp>
      <p:sp>
        <p:nvSpPr>
          <p:cNvPr id="5" name="日期預留位置 4"/>
          <p:cNvSpPr>
            <a:spLocks noGrp="1"/>
          </p:cNvSpPr>
          <p:nvPr>
            <p:ph type="dt" sz="half" idx="10"/>
          </p:nvPr>
        </p:nvSpPr>
        <p:spPr/>
        <p:txBody>
          <a:bodyPr rtlCol="0"/>
          <a:lstStyle/>
          <a:p>
            <a:fld id="{6CB3B4DE-620A-4586-AEA6-16BE28D6AA01}" type="datetime1">
              <a:rPr lang="zh-TW" altLang="en-US" smtClean="0"/>
              <a:pPr/>
              <a:t>2019/3/10</a:t>
            </a:fld>
            <a:endParaRPr lang="zh-TW" altLang="en-US" dirty="0"/>
          </a:p>
        </p:txBody>
      </p:sp>
      <p:sp>
        <p:nvSpPr>
          <p:cNvPr id="6" name="頁尾預留位置 5"/>
          <p:cNvSpPr>
            <a:spLocks noGrp="1"/>
          </p:cNvSpPr>
          <p:nvPr>
            <p:ph type="ftr" sz="quarter" idx="11"/>
          </p:nvPr>
        </p:nvSpPr>
        <p:spPr/>
        <p:txBody>
          <a:bodyPr rtlCol="0"/>
          <a:lstStyle/>
          <a:p>
            <a:pPr rtl="0"/>
            <a:endParaRPr lang="zh-TW" altLang="en-US" dirty="0"/>
          </a:p>
        </p:txBody>
      </p:sp>
      <p:sp>
        <p:nvSpPr>
          <p:cNvPr id="7" name="投影片編號預留位置 6"/>
          <p:cNvSpPr>
            <a:spLocks noGrp="1"/>
          </p:cNvSpPr>
          <p:nvPr>
            <p:ph type="sldNum" sz="quarter" idx="12"/>
          </p:nvPr>
        </p:nvSpPr>
        <p:spPr/>
        <p:txBody>
          <a:bodyPr rtlCol="0"/>
          <a:lstStyle/>
          <a:p>
            <a:pPr rtl="0"/>
            <a:fld id="{8FDBFFB2-86D9-4B8F-A59A-553A60B94BBE}" type="slidenum">
              <a:rPr lang="en-US" altLang="zh-TW" smtClean="0"/>
              <a:t>‹#›</a:t>
            </a:fld>
            <a:endParaRPr lang="en-US" altLang="zh-TW" dirty="0"/>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8837612" y="2277477"/>
            <a:ext cx="2743201" cy="2322178"/>
          </a:xfrm>
        </p:spPr>
        <p:txBody>
          <a:bodyPr rtlCol="0" anchor="b">
            <a:normAutofit/>
          </a:bodyPr>
          <a:lstStyle>
            <a:lvl1pPr algn="l" rtl="0">
              <a:defRPr sz="2600">
                <a:solidFill>
                  <a:schemeClr val="accent2"/>
                </a:solidFill>
                <a:latin typeface="微軟正黑體" panose="020B0604030504040204" pitchFamily="34" charset="-120"/>
                <a:ea typeface="微軟正黑體" panose="020B0604030504040204" pitchFamily="34" charset="-120"/>
              </a:defRPr>
            </a:lvl1pPr>
          </a:lstStyle>
          <a:p>
            <a:pPr rtl="0"/>
            <a:r>
              <a:rPr lang="zh-TW" altLang="en-US" smtClean="0"/>
              <a:t>按一下以編輯母片標題樣式</a:t>
            </a:r>
            <a:endParaRPr lang="zh-TW" altLang="en-US" dirty="0"/>
          </a:p>
        </p:txBody>
      </p:sp>
      <p:sp>
        <p:nvSpPr>
          <p:cNvPr id="8" name="圓角矩形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TW" altLang="en-US" dirty="0">
              <a:latin typeface="微軟正黑體" panose="020B0604030504040204" pitchFamily="34" charset="-120"/>
              <a:ea typeface="微軟正黑體" panose="020B0604030504040204" pitchFamily="34" charset="-120"/>
            </a:endParaRPr>
          </a:p>
        </p:txBody>
      </p:sp>
      <p:sp>
        <p:nvSpPr>
          <p:cNvPr id="3" name="圖片預留位置 2" descr="要新增影像的空白預留位置。按一下預留位置，然後選取您想要新增的影像。"/>
          <p:cNvSpPr>
            <a:spLocks noGrp="1"/>
          </p:cNvSpPr>
          <p:nvPr>
            <p:ph type="pic" idx="1"/>
          </p:nvPr>
        </p:nvSpPr>
        <p:spPr>
          <a:xfrm>
            <a:off x="1408112" y="647700"/>
            <a:ext cx="6629400" cy="4572000"/>
          </a:xfrm>
          <a:prstGeom prst="roundRect">
            <a:avLst>
              <a:gd name="adj" fmla="val 3725"/>
            </a:avLst>
          </a:prstGeom>
        </p:spPr>
        <p:txBody>
          <a:bodyPr tIns="914400" rtlCol="0">
            <a:normAutofit/>
          </a:bodyPr>
          <a:lstStyle>
            <a:lvl1pPr marL="0" indent="0" algn="ctr" rtl="0">
              <a:buNone/>
              <a:defRPr sz="2400">
                <a:latin typeface="微軟正黑體" panose="020B0604030504040204" pitchFamily="34" charset="-120"/>
                <a:ea typeface="微軟正黑體" panose="020B0604030504040204" pitchFamily="34" charset="-120"/>
              </a:defRPr>
            </a:lvl1pPr>
            <a:lvl2pPr marL="457200" indent="0" algn="l" rtl="0">
              <a:buNone/>
              <a:defRPr sz="2800"/>
            </a:lvl2pPr>
            <a:lvl3pPr marL="914400" indent="0" algn="l" rtl="0">
              <a:buNone/>
              <a:defRPr sz="2400"/>
            </a:lvl3pPr>
            <a:lvl4pPr marL="1371600" indent="0" algn="l" rtl="0">
              <a:buNone/>
              <a:defRPr sz="2000"/>
            </a:lvl4pPr>
            <a:lvl5pPr marL="1828800" indent="0" algn="l" rtl="0">
              <a:buNone/>
              <a:defRPr sz="2000"/>
            </a:lvl5pPr>
            <a:lvl6pPr marL="2286000" indent="0" algn="l" rtl="0">
              <a:buNone/>
              <a:defRPr sz="2000"/>
            </a:lvl6pPr>
            <a:lvl7pPr marL="2743200" indent="0" algn="l" rtl="0">
              <a:buNone/>
              <a:defRPr sz="2000"/>
            </a:lvl7pPr>
            <a:lvl8pPr marL="3200400" indent="0" algn="l" rtl="0">
              <a:buNone/>
              <a:defRPr sz="2000"/>
            </a:lvl8pPr>
            <a:lvl9pPr marL="3657600" indent="0" algn="l" rtl="0">
              <a:buNone/>
              <a:defRPr sz="2000"/>
            </a:lvl9pPr>
          </a:lstStyle>
          <a:p>
            <a:pPr rtl="0"/>
            <a:r>
              <a:rPr lang="zh-TW" altLang="en-US" smtClean="0"/>
              <a:t>按一下圖示以新增圖片</a:t>
            </a:r>
            <a:endParaRPr lang="zh-TW" altLang="en-US" dirty="0"/>
          </a:p>
        </p:txBody>
      </p:sp>
      <p:sp>
        <p:nvSpPr>
          <p:cNvPr id="4" name="文字預留位置 3"/>
          <p:cNvSpPr>
            <a:spLocks noGrp="1"/>
          </p:cNvSpPr>
          <p:nvPr>
            <p:ph type="body" sz="half" idx="2"/>
          </p:nvPr>
        </p:nvSpPr>
        <p:spPr>
          <a:xfrm>
            <a:off x="8837614" y="4583187"/>
            <a:ext cx="2743200" cy="1131813"/>
          </a:xfrm>
        </p:spPr>
        <p:txBody>
          <a:bodyPr rtlCol="0">
            <a:normAutofit/>
          </a:bodyPr>
          <a:lstStyle>
            <a:lvl1pPr marL="0" indent="0" algn="l" rtl="0">
              <a:spcBef>
                <a:spcPts val="1000"/>
              </a:spcBef>
              <a:buNone/>
              <a:defRPr sz="1400">
                <a:latin typeface="微軟正黑體" panose="020B0604030504040204" pitchFamily="34" charset="-120"/>
                <a:ea typeface="微軟正黑體" panose="020B0604030504040204" pitchFamily="34" charset="-120"/>
              </a:defRPr>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zh-TW" altLang="en-US" smtClean="0"/>
              <a:t>按一下以編輯母片文字樣式</a:t>
            </a:r>
          </a:p>
        </p:txBody>
      </p:sp>
      <p:sp>
        <p:nvSpPr>
          <p:cNvPr id="5" name="日期預留位置 4"/>
          <p:cNvSpPr>
            <a:spLocks noGrp="1"/>
          </p:cNvSpPr>
          <p:nvPr>
            <p:ph type="dt" sz="half" idx="10"/>
          </p:nvPr>
        </p:nvSpPr>
        <p:spPr/>
        <p:txBody>
          <a:bodyPr rtlCol="0"/>
          <a:lstStyle>
            <a:lvl1pPr>
              <a:defRPr>
                <a:latin typeface="微軟正黑體" panose="020B0604030504040204" pitchFamily="34" charset="-120"/>
                <a:ea typeface="微軟正黑體" panose="020B0604030504040204" pitchFamily="34" charset="-120"/>
              </a:defRPr>
            </a:lvl1pPr>
          </a:lstStyle>
          <a:p>
            <a:fld id="{6CB3B4DE-620A-4586-AEA6-16BE28D6AA01}" type="datetime1">
              <a:rPr lang="zh-TW" altLang="en-US" smtClean="0"/>
              <a:pPr/>
              <a:t>2019/3/10</a:t>
            </a:fld>
            <a:endParaRPr lang="zh-TW" altLang="en-US" dirty="0"/>
          </a:p>
        </p:txBody>
      </p:sp>
      <p:sp>
        <p:nvSpPr>
          <p:cNvPr id="6" name="頁尾預留位置 5"/>
          <p:cNvSpPr>
            <a:spLocks noGrp="1"/>
          </p:cNvSpPr>
          <p:nvPr>
            <p:ph type="ftr" sz="quarter" idx="11"/>
          </p:nvPr>
        </p:nvSpPr>
        <p:spPr/>
        <p:txBody>
          <a:bodyPr rtlCol="0"/>
          <a:lstStyle>
            <a:lvl1pPr>
              <a:defRPr>
                <a:latin typeface="微軟正黑體" panose="020B0604030504040204" pitchFamily="34" charset="-120"/>
                <a:ea typeface="微軟正黑體" panose="020B0604030504040204" pitchFamily="34" charset="-120"/>
              </a:defRPr>
            </a:lvl1pPr>
          </a:lstStyle>
          <a:p>
            <a:endParaRPr lang="zh-TW" altLang="en-US" dirty="0"/>
          </a:p>
        </p:txBody>
      </p:sp>
      <p:sp>
        <p:nvSpPr>
          <p:cNvPr id="7" name="投影片編號預留位置 6"/>
          <p:cNvSpPr>
            <a:spLocks noGrp="1"/>
          </p:cNvSpPr>
          <p:nvPr>
            <p:ph type="sldNum" sz="quarter" idx="12"/>
          </p:nvPr>
        </p:nvSpPr>
        <p:spPr/>
        <p:txBody>
          <a:bodyPr rtlCol="0"/>
          <a:lstStyle>
            <a:lvl1pPr>
              <a:defRPr>
                <a:latin typeface="微軟正黑體" panose="020B0604030504040204" pitchFamily="34" charset="-120"/>
                <a:ea typeface="微軟正黑體" panose="020B0604030504040204" pitchFamily="34" charset="-120"/>
              </a:defRPr>
            </a:lvl1pPr>
          </a:lstStyle>
          <a:p>
            <a:fld id="{8FDBFFB2-86D9-4B8F-A59A-553A60B94BBE}" type="slidenum">
              <a:rPr lang="en-US" altLang="zh-TW" smtClean="0"/>
              <a:pPr/>
              <a:t>‹#›</a:t>
            </a:fld>
            <a:endParaRPr lang="en-US" altLang="zh-TW" dirty="0"/>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標題預留位置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pPr rtl="0"/>
            <a:r>
              <a:rPr lang="zh-TW" altLang="en-US" noProof="0" dirty="0"/>
              <a:t>按一下以編輯母片標題樣式</a:t>
            </a:r>
          </a:p>
        </p:txBody>
      </p:sp>
      <p:sp>
        <p:nvSpPr>
          <p:cNvPr id="3" name="文字預留位置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rtl="0"/>
            <a:r>
              <a:rPr lang="zh-TW" altLang="en-US" noProof="0" dirty="0"/>
              <a:t>按一下以編輯母片文字樣式</a:t>
            </a:r>
          </a:p>
          <a:p>
            <a:pPr lvl="1" rtl="0"/>
            <a:r>
              <a:rPr lang="zh-TW" altLang="en-US" noProof="0" dirty="0"/>
              <a:t>第二層</a:t>
            </a:r>
          </a:p>
          <a:p>
            <a:pPr lvl="2" rtl="0"/>
            <a:r>
              <a:rPr lang="zh-TW" altLang="en-US" noProof="0" dirty="0"/>
              <a:t>第三層</a:t>
            </a:r>
          </a:p>
          <a:p>
            <a:pPr lvl="3" rtl="0"/>
            <a:r>
              <a:rPr lang="zh-TW" altLang="en-US" noProof="0" dirty="0"/>
              <a:t>第四層</a:t>
            </a:r>
          </a:p>
          <a:p>
            <a:pPr lvl="4" rtl="0"/>
            <a:r>
              <a:rPr lang="zh-TW" altLang="en-US" noProof="0" dirty="0"/>
              <a:t>第五層</a:t>
            </a:r>
          </a:p>
        </p:txBody>
      </p:sp>
      <p:sp>
        <p:nvSpPr>
          <p:cNvPr id="4" name="日期預留位置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rtl="0">
              <a:defRPr sz="1100">
                <a:solidFill>
                  <a:schemeClr val="tx2"/>
                </a:solidFill>
                <a:latin typeface="微軟正黑體" panose="020B0604030504040204" pitchFamily="34" charset="-120"/>
                <a:ea typeface="微軟正黑體" panose="020B0604030504040204" pitchFamily="34" charset="-120"/>
              </a:defRPr>
            </a:lvl1pPr>
          </a:lstStyle>
          <a:p>
            <a:fld id="{B8288638-A9D7-4AA9-B33E-D9A764F8FD84}" type="datetime1">
              <a:rPr lang="zh-TW" altLang="en-US" smtClean="0"/>
              <a:pPr/>
              <a:t>2019/3/10</a:t>
            </a:fld>
            <a:endParaRPr lang="zh-TW" altLang="en-US" dirty="0"/>
          </a:p>
        </p:txBody>
      </p:sp>
      <p:sp>
        <p:nvSpPr>
          <p:cNvPr id="5" name="頁尾預留位置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rtl="0">
              <a:defRPr sz="1100">
                <a:solidFill>
                  <a:schemeClr val="tx2"/>
                </a:solidFill>
                <a:latin typeface="微軟正黑體" panose="020B0604030504040204" pitchFamily="34" charset="-120"/>
                <a:ea typeface="微軟正黑體" panose="020B0604030504040204" pitchFamily="34" charset="-120"/>
              </a:defRPr>
            </a:lvl1pPr>
          </a:lstStyle>
          <a:p>
            <a:endParaRPr lang="zh-TW" altLang="en-US" noProof="0" dirty="0"/>
          </a:p>
        </p:txBody>
      </p:sp>
      <p:sp>
        <p:nvSpPr>
          <p:cNvPr id="6" name="投影片編號預留位置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rtl="0">
              <a:defRPr sz="1100" b="1">
                <a:solidFill>
                  <a:srgbClr val="AB3C19"/>
                </a:solidFill>
                <a:latin typeface="微軟正黑體" panose="020B0604030504040204" pitchFamily="34" charset="-120"/>
                <a:ea typeface="微軟正黑體" panose="020B0604030504040204" pitchFamily="34" charset="-120"/>
              </a:defRPr>
            </a:lvl1pPr>
          </a:lstStyle>
          <a:p>
            <a:fld id="{8FDBFFB2-86D9-4B8F-A59A-553A60B94BBE}" type="slidenum">
              <a:rPr lang="en-US" altLang="zh-TW" noProof="0" smtClean="0"/>
              <a:pPr/>
              <a:t>‹#›</a:t>
            </a:fld>
            <a:endParaRPr lang="zh-TW" altLang="en-US" noProof="0" dirty="0"/>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400" kern="1200">
          <a:solidFill>
            <a:schemeClr val="tx1"/>
          </a:solidFill>
          <a:latin typeface="微軟正黑體" panose="020B0604030504040204" pitchFamily="34" charset="-120"/>
          <a:ea typeface="微軟正黑體" panose="020B0604030504040204" pitchFamily="34" charset="-120"/>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微軟正黑體" panose="020B0604030504040204" pitchFamily="34" charset="-120"/>
          <a:ea typeface="微軟正黑體" panose="020B0604030504040204" pitchFamily="34" charset="-120"/>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微軟正黑體" panose="020B0604030504040204" pitchFamily="34" charset="-120"/>
          <a:ea typeface="微軟正黑體" panose="020B0604030504040204" pitchFamily="34" charset="-120"/>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微軟正黑體" panose="020B0604030504040204" pitchFamily="34" charset="-120"/>
          <a:ea typeface="微軟正黑體" panose="020B0604030504040204" pitchFamily="34" charset="-120"/>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微軟正黑體" panose="020B0604030504040204" pitchFamily="34" charset="-120"/>
          <a:ea typeface="微軟正黑體" panose="020B0604030504040204" pitchFamily="34" charset="-120"/>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微軟正黑體" panose="020B0604030504040204" pitchFamily="34" charset="-120"/>
          <a:ea typeface="微軟正黑體" panose="020B0604030504040204" pitchFamily="34" charset="-120"/>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hFJAzTqYFHc"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ekDzlSB1p28&amp;list=PLpQU-E0fUK3TBeIWpfKFwNE7IOCBPJPlW" TargetMode="External"/><Relationship Id="rId7" Type="http://schemas.openxmlformats.org/officeDocument/2006/relationships/hyperlink" Target="https://www.youtube.com/watch?v=sHD_z90ZKV0" TargetMode="External"/><Relationship Id="rId2" Type="http://schemas.openxmlformats.org/officeDocument/2006/relationships/hyperlink" Target="https://www.youtube.com/watch?v=wJnBTPUQS5A" TargetMode="External"/><Relationship Id="rId1" Type="http://schemas.openxmlformats.org/officeDocument/2006/relationships/slideLayout" Target="../slideLayouts/slideLayout2.xml"/><Relationship Id="rId6" Type="http://schemas.openxmlformats.org/officeDocument/2006/relationships/hyperlink" Target="https://www.youtube.com/watch?v=aa2AhDaK_iY" TargetMode="External"/><Relationship Id="rId5" Type="http://schemas.openxmlformats.org/officeDocument/2006/relationships/hyperlink" Target="https://www.youtube.com/watch?v=OHbwkZgkBIU" TargetMode="External"/><Relationship Id="rId4" Type="http://schemas.openxmlformats.org/officeDocument/2006/relationships/hyperlink" Target="https://www.youtube.com/watch?v=2pXXjBe1fXo"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rtlCol="0"/>
          <a:lstStyle/>
          <a:p>
            <a:pPr rtl="0"/>
            <a:r>
              <a:rPr lang="zh-TW" altLang="en-US" dirty="0" smtClean="0">
                <a:latin typeface="標楷體" panose="03000509000000000000" pitchFamily="65" charset="-120"/>
                <a:ea typeface="標楷體" panose="03000509000000000000" pitchFamily="65" charset="-120"/>
                <a:sym typeface="Salesforce Sans"/>
              </a:rPr>
              <a:t>採購常犯的錯誤</a:t>
            </a:r>
            <a:endParaRPr lang="zh-TW" altLang="en-US" dirty="0">
              <a:latin typeface="標楷體" panose="03000509000000000000" pitchFamily="65" charset="-120"/>
              <a:ea typeface="標楷體" panose="03000509000000000000" pitchFamily="65" charset="-120"/>
              <a:sym typeface="Salesforce Sans"/>
            </a:endParaRPr>
          </a:p>
        </p:txBody>
      </p:sp>
      <p:sp>
        <p:nvSpPr>
          <p:cNvPr id="3" name="副標題 2"/>
          <p:cNvSpPr>
            <a:spLocks noGrp="1"/>
          </p:cNvSpPr>
          <p:nvPr>
            <p:ph type="subTitle" idx="1"/>
          </p:nvPr>
        </p:nvSpPr>
        <p:spPr>
          <a:xfrm>
            <a:off x="1587727" y="4001985"/>
            <a:ext cx="7091361" cy="598162"/>
          </a:xfrm>
        </p:spPr>
        <p:txBody>
          <a:bodyPr rtlCol="0">
            <a:noAutofit/>
          </a:bodyPr>
          <a:lstStyle/>
          <a:p>
            <a:pPr algn="r" rtl="0"/>
            <a:r>
              <a:rPr lang="zh-TW" altLang="en-US" sz="2800" dirty="0" smtClean="0">
                <a:latin typeface="標楷體" panose="03000509000000000000" pitchFamily="65" charset="-120"/>
                <a:ea typeface="標楷體" panose="03000509000000000000" pitchFamily="65" charset="-120"/>
                <a:sym typeface="Salesforce Sans"/>
                <a:hlinkClick r:id="rId3"/>
              </a:rPr>
              <a:t>分享者：趙念魯</a:t>
            </a:r>
            <a:endParaRPr lang="zh-TW" altLang="en-US" sz="2800" dirty="0">
              <a:latin typeface="標楷體" panose="03000509000000000000" pitchFamily="65" charset="-120"/>
              <a:ea typeface="標楷體" panose="03000509000000000000" pitchFamily="65" charset="-120"/>
              <a:sym typeface="Salesforce Sans"/>
            </a:endParaRPr>
          </a:p>
        </p:txBody>
      </p:sp>
    </p:spTree>
    <p:extLst>
      <p:ext uri="{BB962C8B-B14F-4D97-AF65-F5344CB8AC3E}">
        <p14:creationId xmlns:p14="http://schemas.microsoft.com/office/powerpoint/2010/main" val="35784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456045" y="245806"/>
            <a:ext cx="9372600" cy="1200416"/>
          </a:xfrm>
        </p:spPr>
        <p:txBody>
          <a:bodyPr rtlCol="0"/>
          <a:lstStyle/>
          <a:p>
            <a:pPr algn="ctr"/>
            <a:r>
              <a:rPr lang="zh-TW" altLang="en-US" dirty="0">
                <a:latin typeface="標楷體" panose="03000509000000000000" pitchFamily="65" charset="-120"/>
                <a:ea typeface="標楷體" panose="03000509000000000000" pitchFamily="65" charset="-120"/>
                <a:sym typeface="Salesforce Sans"/>
              </a:rPr>
              <a:t>政府採購錯誤行為態</a:t>
            </a:r>
            <a:r>
              <a:rPr lang="zh-TW" altLang="en-US" dirty="0" smtClean="0">
                <a:latin typeface="標楷體" panose="03000509000000000000" pitchFamily="65" charset="-120"/>
                <a:ea typeface="標楷體" panose="03000509000000000000" pitchFamily="65" charset="-120"/>
                <a:sym typeface="Salesforce Sans"/>
              </a:rPr>
              <a:t>樣</a:t>
            </a:r>
            <a:r>
              <a:rPr lang="en-US" altLang="zh-TW" dirty="0" smtClean="0">
                <a:latin typeface="標楷體" panose="03000509000000000000" pitchFamily="65" charset="-120"/>
                <a:ea typeface="標楷體" panose="03000509000000000000" pitchFamily="65" charset="-120"/>
                <a:sym typeface="Salesforce Sans"/>
              </a:rPr>
              <a:t>-</a:t>
            </a:r>
            <a:r>
              <a:rPr lang="zh-TW" altLang="en-US" dirty="0">
                <a:latin typeface="標楷體" panose="03000509000000000000" pitchFamily="65" charset="-120"/>
                <a:ea typeface="標楷體" panose="03000509000000000000" pitchFamily="65" charset="-120"/>
                <a:sym typeface="Salesforce Sans"/>
              </a:rPr>
              <a:t>刊登招標</a:t>
            </a:r>
            <a:r>
              <a:rPr lang="zh-TW" altLang="en-US" dirty="0" smtClean="0">
                <a:latin typeface="標楷體" panose="03000509000000000000" pitchFamily="65" charset="-120"/>
                <a:ea typeface="標楷體" panose="03000509000000000000" pitchFamily="65" charset="-120"/>
                <a:sym typeface="Salesforce Sans"/>
              </a:rPr>
              <a:t>公告</a:t>
            </a:r>
            <a:endParaRPr lang="zh-TW" altLang="en-US" dirty="0">
              <a:latin typeface="標楷體" panose="03000509000000000000" pitchFamily="65" charset="-120"/>
              <a:ea typeface="標楷體" panose="03000509000000000000" pitchFamily="65" charset="-120"/>
              <a:sym typeface="Salesforce Sans"/>
            </a:endParaRPr>
          </a:p>
        </p:txBody>
      </p:sp>
      <p:sp>
        <p:nvSpPr>
          <p:cNvPr id="3" name="內容預留位置 2"/>
          <p:cNvSpPr>
            <a:spLocks noGrp="1"/>
          </p:cNvSpPr>
          <p:nvPr>
            <p:ph idx="1"/>
          </p:nvPr>
        </p:nvSpPr>
        <p:spPr>
          <a:xfrm>
            <a:off x="2208213" y="1600200"/>
            <a:ext cx="8432078" cy="4114800"/>
          </a:xfrm>
        </p:spPr>
        <p:txBody>
          <a:bodyPr rtlCol="0">
            <a:noAutofit/>
          </a:bodyPr>
          <a:lstStyle/>
          <a:p>
            <a:r>
              <a:rPr lang="zh-TW" altLang="en-US" dirty="0">
                <a:latin typeface="標楷體" panose="03000509000000000000" pitchFamily="65" charset="-120"/>
                <a:ea typeface="標楷體" panose="03000509000000000000" pitchFamily="65" charset="-120"/>
                <a:sym typeface="Salesforce Sans"/>
              </a:rPr>
              <a:t>漏刊</a:t>
            </a:r>
            <a:r>
              <a:rPr lang="zh-TW" altLang="en-US" dirty="0" smtClean="0">
                <a:latin typeface="標楷體" panose="03000509000000000000" pitchFamily="65" charset="-120"/>
                <a:ea typeface="標楷體" panose="03000509000000000000" pitchFamily="65" charset="-120"/>
                <a:sym typeface="Salesforce Sans"/>
              </a:rPr>
              <a:t>公告</a:t>
            </a:r>
            <a:r>
              <a:rPr lang="en-US" altLang="zh-TW" dirty="0" smtClean="0">
                <a:latin typeface="標楷體" panose="03000509000000000000" pitchFamily="65" charset="-120"/>
                <a:ea typeface="標楷體" panose="03000509000000000000" pitchFamily="65" charset="-120"/>
                <a:sym typeface="Salesforce Sans"/>
              </a:rPr>
              <a:t>-</a:t>
            </a:r>
            <a:r>
              <a:rPr lang="zh-TW" altLang="en-US" dirty="0">
                <a:latin typeface="標楷體" panose="03000509000000000000" pitchFamily="65" charset="-120"/>
                <a:ea typeface="標楷體" panose="03000509000000000000" pitchFamily="65" charset="-120"/>
                <a:sym typeface="Salesforce Sans"/>
              </a:rPr>
              <a:t>例</a:t>
            </a:r>
            <a:r>
              <a:rPr lang="zh-TW" altLang="en-US" dirty="0" smtClean="0">
                <a:latin typeface="標楷體" panose="03000509000000000000" pitchFamily="65" charset="-120"/>
                <a:ea typeface="標楷體" panose="03000509000000000000" pitchFamily="65" charset="-120"/>
                <a:sym typeface="Salesforce Sans"/>
              </a:rPr>
              <a:t>如依</a:t>
            </a:r>
            <a:r>
              <a:rPr lang="zh-TW" altLang="en-US" dirty="0">
                <a:latin typeface="標楷體" panose="03000509000000000000" pitchFamily="65" charset="-120"/>
                <a:ea typeface="標楷體" panose="03000509000000000000" pitchFamily="65" charset="-120"/>
                <a:sym typeface="Salesforce Sans"/>
              </a:rPr>
              <a:t>採購法第二十二條第一</a:t>
            </a:r>
            <a:r>
              <a:rPr lang="zh-TW" altLang="en-US" dirty="0" smtClean="0">
                <a:latin typeface="標楷體" panose="03000509000000000000" pitchFamily="65" charset="-120"/>
                <a:ea typeface="標楷體" panose="03000509000000000000" pitchFamily="65" charset="-120"/>
                <a:sym typeface="Salesforce Sans"/>
              </a:rPr>
              <a:t>項第九</a:t>
            </a:r>
            <a:r>
              <a:rPr lang="zh-TW" altLang="en-US" dirty="0">
                <a:latin typeface="標楷體" panose="03000509000000000000" pitchFamily="65" charset="-120"/>
                <a:ea typeface="標楷體" panose="03000509000000000000" pitchFamily="65" charset="-120"/>
                <a:sym typeface="Salesforce Sans"/>
              </a:rPr>
              <a:t>款至第十一款辦理限制性招標，未刊登</a:t>
            </a:r>
            <a:r>
              <a:rPr lang="zh-TW" altLang="en-US" dirty="0" smtClean="0">
                <a:latin typeface="標楷體" panose="03000509000000000000" pitchFamily="65" charset="-120"/>
                <a:ea typeface="標楷體" panose="03000509000000000000" pitchFamily="65" charset="-120"/>
                <a:sym typeface="Salesforce Sans"/>
              </a:rPr>
              <a:t>政府</a:t>
            </a:r>
            <a:r>
              <a:rPr lang="zh-TW" altLang="en-US" dirty="0">
                <a:latin typeface="標楷體" panose="03000509000000000000" pitchFamily="65" charset="-120"/>
                <a:ea typeface="標楷體" panose="03000509000000000000" pitchFamily="65" charset="-120"/>
                <a:sym typeface="Salesforce Sans"/>
              </a:rPr>
              <a:t>採購公報</a:t>
            </a:r>
            <a:r>
              <a:rPr lang="zh-TW" altLang="en-US" dirty="0" smtClean="0">
                <a:latin typeface="標楷體" panose="03000509000000000000" pitchFamily="65" charset="-120"/>
                <a:ea typeface="標楷體" panose="03000509000000000000" pitchFamily="65" charset="-120"/>
                <a:sym typeface="Salesforce Sans"/>
              </a:rPr>
              <a:t>。</a:t>
            </a:r>
            <a:endParaRPr lang="en-US" altLang="zh-TW" dirty="0" smtClean="0">
              <a:latin typeface="標楷體" panose="03000509000000000000" pitchFamily="65" charset="-120"/>
              <a:ea typeface="標楷體" panose="03000509000000000000" pitchFamily="65" charset="-120"/>
              <a:sym typeface="Salesforce Sans"/>
            </a:endParaRPr>
          </a:p>
          <a:p>
            <a:r>
              <a:rPr lang="zh-TW" altLang="en-US" dirty="0">
                <a:latin typeface="標楷體" panose="03000509000000000000" pitchFamily="65" charset="-120"/>
                <a:ea typeface="標楷體" panose="03000509000000000000" pitchFamily="65" charset="-120"/>
                <a:sym typeface="Salesforce Sans"/>
              </a:rPr>
              <a:t>採購案之</a:t>
            </a:r>
            <a:r>
              <a:rPr lang="zh-TW" altLang="en-US" dirty="0">
                <a:solidFill>
                  <a:srgbClr val="FF0000"/>
                </a:solidFill>
                <a:latin typeface="標楷體" panose="03000509000000000000" pitchFamily="65" charset="-120"/>
                <a:ea typeface="標楷體" panose="03000509000000000000" pitchFamily="65" charset="-120"/>
                <a:sym typeface="Salesforce Sans"/>
              </a:rPr>
              <a:t>屬性歸類</a:t>
            </a:r>
            <a:r>
              <a:rPr lang="zh-TW" altLang="en-US" dirty="0">
                <a:latin typeface="標楷體" panose="03000509000000000000" pitchFamily="65" charset="-120"/>
                <a:ea typeface="標楷體" panose="03000509000000000000" pitchFamily="65" charset="-120"/>
                <a:sym typeface="Salesforce Sans"/>
              </a:rPr>
              <a:t>錯誤</a:t>
            </a:r>
            <a:r>
              <a:rPr lang="en-US" altLang="zh-TW" dirty="0">
                <a:latin typeface="標楷體" panose="03000509000000000000" pitchFamily="65" charset="-120"/>
                <a:ea typeface="標楷體" panose="03000509000000000000" pitchFamily="65" charset="-120"/>
                <a:sym typeface="Salesforce Sans"/>
              </a:rPr>
              <a:t>(</a:t>
            </a:r>
            <a:r>
              <a:rPr lang="zh-TW" altLang="en-US" dirty="0">
                <a:latin typeface="標楷體" panose="03000509000000000000" pitchFamily="65" charset="-120"/>
                <a:ea typeface="標楷體" panose="03000509000000000000" pitchFamily="65" charset="-120"/>
                <a:sym typeface="Salesforce Sans"/>
              </a:rPr>
              <a:t>故意或過失</a:t>
            </a:r>
            <a:r>
              <a:rPr lang="en-US" altLang="zh-TW" dirty="0" smtClean="0">
                <a:latin typeface="標楷體" panose="03000509000000000000" pitchFamily="65" charset="-120"/>
                <a:ea typeface="標楷體" panose="03000509000000000000" pitchFamily="65" charset="-120"/>
                <a:sym typeface="Salesforce Sans"/>
              </a:rPr>
              <a:t>)</a:t>
            </a:r>
          </a:p>
          <a:p>
            <a:r>
              <a:rPr lang="zh-TW" altLang="en-US" dirty="0">
                <a:latin typeface="標楷體" panose="03000509000000000000" pitchFamily="65" charset="-120"/>
                <a:ea typeface="標楷體" panose="03000509000000000000" pitchFamily="65" charset="-120"/>
                <a:sym typeface="Salesforce Sans"/>
              </a:rPr>
              <a:t>公告內容未完全符合政府採購公告及公報發</a:t>
            </a:r>
            <a:r>
              <a:rPr lang="zh-TW" altLang="en-US" dirty="0" smtClean="0">
                <a:latin typeface="標楷體" panose="03000509000000000000" pitchFamily="65" charset="-120"/>
                <a:ea typeface="標楷體" panose="03000509000000000000" pitchFamily="65" charset="-120"/>
                <a:sym typeface="Salesforce Sans"/>
              </a:rPr>
              <a:t>行辦法</a:t>
            </a:r>
            <a:r>
              <a:rPr lang="zh-TW" altLang="en-US" dirty="0">
                <a:latin typeface="標楷體" panose="03000509000000000000" pitchFamily="65" charset="-120"/>
                <a:ea typeface="標楷體" panose="03000509000000000000" pitchFamily="65" charset="-120"/>
                <a:sym typeface="Salesforce Sans"/>
              </a:rPr>
              <a:t>之規定，例如：漏填、錯填、未詳實填寫</a:t>
            </a:r>
            <a:r>
              <a:rPr lang="en-US" altLang="zh-TW" dirty="0">
                <a:latin typeface="標楷體" panose="03000509000000000000" pitchFamily="65" charset="-120"/>
                <a:ea typeface="標楷體" panose="03000509000000000000" pitchFamily="65" charset="-120"/>
                <a:sym typeface="Salesforce Sans"/>
              </a:rPr>
              <a:t>(</a:t>
            </a:r>
            <a:r>
              <a:rPr lang="zh-TW" altLang="en-US" dirty="0" smtClean="0">
                <a:latin typeface="標楷體" panose="03000509000000000000" pitchFamily="65" charset="-120"/>
                <a:ea typeface="標楷體" panose="03000509000000000000" pitchFamily="65" charset="-120"/>
                <a:sym typeface="Salesforce Sans"/>
              </a:rPr>
              <a:t>以「</a:t>
            </a:r>
            <a:r>
              <a:rPr lang="zh-TW" altLang="en-US" dirty="0">
                <a:solidFill>
                  <a:srgbClr val="FF0000"/>
                </a:solidFill>
                <a:latin typeface="標楷體" panose="03000509000000000000" pitchFamily="65" charset="-120"/>
                <a:ea typeface="標楷體" panose="03000509000000000000" pitchFamily="65" charset="-120"/>
                <a:sym typeface="Salesforce Sans"/>
              </a:rPr>
              <a:t>詳招標文件</a:t>
            </a:r>
            <a:r>
              <a:rPr lang="zh-TW" altLang="en-US" dirty="0">
                <a:latin typeface="標楷體" panose="03000509000000000000" pitchFamily="65" charset="-120"/>
                <a:ea typeface="標楷體" panose="03000509000000000000" pitchFamily="65" charset="-120"/>
                <a:sym typeface="Salesforce Sans"/>
              </a:rPr>
              <a:t>」一語帶過</a:t>
            </a:r>
            <a:r>
              <a:rPr lang="en-US" altLang="zh-TW" dirty="0">
                <a:latin typeface="標楷體" panose="03000509000000000000" pitchFamily="65" charset="-120"/>
                <a:ea typeface="標楷體" panose="03000509000000000000" pitchFamily="65" charset="-120"/>
                <a:sym typeface="Salesforce Sans"/>
              </a:rPr>
              <a:t>)</a:t>
            </a:r>
            <a:r>
              <a:rPr lang="zh-TW" altLang="en-US" dirty="0" smtClean="0">
                <a:latin typeface="標楷體" panose="03000509000000000000" pitchFamily="65" charset="-120"/>
                <a:ea typeface="標楷體" panose="03000509000000000000" pitchFamily="65" charset="-120"/>
                <a:sym typeface="Salesforce Sans"/>
              </a:rPr>
              <a:t>。</a:t>
            </a:r>
            <a:endParaRPr lang="en-US" altLang="zh-TW" dirty="0" smtClean="0">
              <a:latin typeface="標楷體" panose="03000509000000000000" pitchFamily="65" charset="-120"/>
              <a:ea typeface="標楷體" panose="03000509000000000000" pitchFamily="65" charset="-120"/>
              <a:sym typeface="Salesforce Sans"/>
            </a:endParaRPr>
          </a:p>
          <a:p>
            <a:r>
              <a:rPr lang="zh-TW" altLang="en-US" dirty="0">
                <a:solidFill>
                  <a:srgbClr val="FF0000"/>
                </a:solidFill>
                <a:latin typeface="標楷體" panose="03000509000000000000" pitchFamily="65" charset="-120"/>
                <a:ea typeface="標楷體" panose="03000509000000000000" pitchFamily="65" charset="-120"/>
                <a:sym typeface="Salesforce Sans"/>
              </a:rPr>
              <a:t>等標期違反規定</a:t>
            </a:r>
            <a:r>
              <a:rPr lang="zh-TW" altLang="en-US" dirty="0">
                <a:latin typeface="標楷體" panose="03000509000000000000" pitchFamily="65" charset="-120"/>
                <a:ea typeface="標楷體" panose="03000509000000000000" pitchFamily="65" charset="-120"/>
                <a:sym typeface="Salesforce Sans"/>
              </a:rPr>
              <a:t>，例如：未考慮案件之複雜</a:t>
            </a:r>
            <a:r>
              <a:rPr lang="zh-TW" altLang="en-US" dirty="0" smtClean="0">
                <a:latin typeface="標楷體" panose="03000509000000000000" pitchFamily="65" charset="-120"/>
                <a:ea typeface="標楷體" panose="03000509000000000000" pitchFamily="65" charset="-120"/>
                <a:sym typeface="Salesforce Sans"/>
              </a:rPr>
              <a:t>度逕</a:t>
            </a:r>
            <a:r>
              <a:rPr lang="zh-TW" altLang="en-US" dirty="0">
                <a:latin typeface="標楷體" panose="03000509000000000000" pitchFamily="65" charset="-120"/>
                <a:ea typeface="標楷體" panose="03000509000000000000" pitchFamily="65" charset="-120"/>
                <a:sym typeface="Salesforce Sans"/>
              </a:rPr>
              <a:t>依等標期法定下限訂定等標期</a:t>
            </a:r>
            <a:r>
              <a:rPr lang="zh-TW" altLang="en-US" dirty="0" smtClean="0">
                <a:latin typeface="標楷體" panose="03000509000000000000" pitchFamily="65" charset="-120"/>
                <a:ea typeface="標楷體" panose="03000509000000000000" pitchFamily="65" charset="-120"/>
                <a:sym typeface="Salesforce Sans"/>
              </a:rPr>
              <a:t>。</a:t>
            </a:r>
            <a:endParaRPr lang="en-US" altLang="zh-TW" dirty="0" smtClean="0">
              <a:latin typeface="標楷體" panose="03000509000000000000" pitchFamily="65" charset="-120"/>
              <a:ea typeface="標楷體" panose="03000509000000000000" pitchFamily="65" charset="-120"/>
              <a:sym typeface="Salesforce Sans"/>
            </a:endParaRPr>
          </a:p>
          <a:p>
            <a:r>
              <a:rPr lang="zh-TW" altLang="en-US" dirty="0">
                <a:latin typeface="標楷體" panose="03000509000000000000" pitchFamily="65" charset="-120"/>
                <a:ea typeface="標楷體" panose="03000509000000000000" pitchFamily="65" charset="-120"/>
                <a:sym typeface="Salesforce Sans"/>
              </a:rPr>
              <a:t>招標文件有保留增購權利卻未於招標公告</a:t>
            </a:r>
            <a:r>
              <a:rPr lang="zh-TW" altLang="en-US" dirty="0" smtClean="0">
                <a:latin typeface="標楷體" panose="03000509000000000000" pitchFamily="65" charset="-120"/>
                <a:ea typeface="標楷體" panose="03000509000000000000" pitchFamily="65" charset="-120"/>
                <a:sym typeface="Salesforce Sans"/>
              </a:rPr>
              <a:t>載明。</a:t>
            </a:r>
            <a:endParaRPr lang="en-US" altLang="zh-TW" dirty="0" smtClean="0">
              <a:latin typeface="標楷體" panose="03000509000000000000" pitchFamily="65" charset="-120"/>
              <a:ea typeface="標楷體" panose="03000509000000000000" pitchFamily="65" charset="-120"/>
              <a:sym typeface="Salesforce Sans"/>
            </a:endParaRPr>
          </a:p>
          <a:p>
            <a:r>
              <a:rPr lang="zh-TW" altLang="en-US" dirty="0">
                <a:solidFill>
                  <a:srgbClr val="FF0000"/>
                </a:solidFill>
                <a:latin typeface="標楷體" panose="03000509000000000000" pitchFamily="65" charset="-120"/>
                <a:ea typeface="標楷體" panose="03000509000000000000" pitchFamily="65" charset="-120"/>
                <a:sym typeface="Salesforce Sans"/>
              </a:rPr>
              <a:t>公告內容與招標文件之內容不一致</a:t>
            </a:r>
          </a:p>
        </p:txBody>
      </p:sp>
    </p:spTree>
    <p:extLst>
      <p:ext uri="{BB962C8B-B14F-4D97-AF65-F5344CB8AC3E}">
        <p14:creationId xmlns:p14="http://schemas.microsoft.com/office/powerpoint/2010/main" val="7218469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algn="ctr"/>
            <a:r>
              <a:rPr lang="zh-TW" altLang="en-US" dirty="0">
                <a:latin typeface="標楷體" panose="03000509000000000000" pitchFamily="65" charset="-120"/>
                <a:ea typeface="標楷體" panose="03000509000000000000" pitchFamily="65" charset="-120"/>
                <a:sym typeface="Salesforce Sans"/>
              </a:rPr>
              <a:t>政府採購錯誤行為態</a:t>
            </a:r>
            <a:r>
              <a:rPr lang="zh-TW" altLang="en-US" dirty="0" smtClean="0">
                <a:latin typeface="標楷體" panose="03000509000000000000" pitchFamily="65" charset="-120"/>
                <a:ea typeface="標楷體" panose="03000509000000000000" pitchFamily="65" charset="-120"/>
                <a:sym typeface="Salesforce Sans"/>
              </a:rPr>
              <a:t>樣</a:t>
            </a:r>
            <a:r>
              <a:rPr lang="en-US" altLang="zh-TW" dirty="0" smtClean="0">
                <a:latin typeface="標楷體" panose="03000509000000000000" pitchFamily="65" charset="-120"/>
                <a:ea typeface="標楷體" panose="03000509000000000000" pitchFamily="65" charset="-120"/>
                <a:sym typeface="Salesforce Sans"/>
              </a:rPr>
              <a:t>-</a:t>
            </a:r>
            <a:r>
              <a:rPr lang="zh-TW" altLang="en-US" dirty="0">
                <a:latin typeface="標楷體" panose="03000509000000000000" pitchFamily="65" charset="-120"/>
                <a:ea typeface="標楷體" panose="03000509000000000000" pitchFamily="65" charset="-120"/>
                <a:sym typeface="Salesforce Sans"/>
              </a:rPr>
              <a:t>領標投標</a:t>
            </a:r>
            <a:r>
              <a:rPr lang="zh-TW" altLang="en-US" dirty="0" smtClean="0">
                <a:latin typeface="標楷體" panose="03000509000000000000" pitchFamily="65" charset="-120"/>
                <a:ea typeface="標楷體" panose="03000509000000000000" pitchFamily="65" charset="-120"/>
                <a:sym typeface="Salesforce Sans"/>
              </a:rPr>
              <a:t>程序</a:t>
            </a:r>
            <a:endParaRPr lang="zh-TW" altLang="en-US" dirty="0">
              <a:latin typeface="標楷體" panose="03000509000000000000" pitchFamily="65" charset="-120"/>
              <a:ea typeface="標楷體" panose="03000509000000000000" pitchFamily="65" charset="-120"/>
              <a:sym typeface="Salesforce Sans"/>
            </a:endParaRPr>
          </a:p>
        </p:txBody>
      </p:sp>
      <p:sp>
        <p:nvSpPr>
          <p:cNvPr id="3" name="內容預留位置 2"/>
          <p:cNvSpPr>
            <a:spLocks noGrp="1"/>
          </p:cNvSpPr>
          <p:nvPr>
            <p:ph idx="1"/>
          </p:nvPr>
        </p:nvSpPr>
        <p:spPr>
          <a:xfrm>
            <a:off x="2208213" y="1600200"/>
            <a:ext cx="8432078" cy="4114800"/>
          </a:xfrm>
        </p:spPr>
        <p:txBody>
          <a:bodyPr rtlCol="0">
            <a:normAutofit/>
          </a:bodyPr>
          <a:lstStyle/>
          <a:p>
            <a:r>
              <a:rPr lang="zh-TW" altLang="en-US" sz="2800" dirty="0">
                <a:latin typeface="標楷體" panose="03000509000000000000" pitchFamily="65" charset="-120"/>
                <a:ea typeface="標楷體" panose="03000509000000000000" pitchFamily="65" charset="-120"/>
                <a:sym typeface="Salesforce Sans"/>
              </a:rPr>
              <a:t>領標投標</a:t>
            </a:r>
            <a:r>
              <a:rPr lang="zh-TW" altLang="en-US" sz="2800" dirty="0" smtClean="0">
                <a:latin typeface="標楷體" panose="03000509000000000000" pitchFamily="65" charset="-120"/>
                <a:ea typeface="標楷體" panose="03000509000000000000" pitchFamily="65" charset="-120"/>
                <a:sym typeface="Salesforce Sans"/>
              </a:rPr>
              <a:t>程序</a:t>
            </a:r>
            <a:endParaRPr lang="en-US" altLang="zh-TW" sz="2800" dirty="0" smtClean="0">
              <a:latin typeface="標楷體" panose="03000509000000000000" pitchFamily="65" charset="-120"/>
              <a:ea typeface="標楷體" panose="03000509000000000000" pitchFamily="65" charset="-120"/>
              <a:sym typeface="Salesforce Sans"/>
            </a:endParaRPr>
          </a:p>
          <a:p>
            <a:r>
              <a:rPr lang="zh-TW" altLang="en-US" sz="2800" dirty="0">
                <a:latin typeface="標楷體" panose="03000509000000000000" pitchFamily="65" charset="-120"/>
                <a:ea typeface="標楷體" panose="03000509000000000000" pitchFamily="65" charset="-120"/>
                <a:sym typeface="Salesforce Sans"/>
              </a:rPr>
              <a:t>招標文件索價過高</a:t>
            </a:r>
            <a:r>
              <a:rPr lang="zh-TW" altLang="en-US" sz="2800" dirty="0" smtClean="0">
                <a:latin typeface="標楷體" panose="03000509000000000000" pitchFamily="65" charset="-120"/>
                <a:ea typeface="標楷體" panose="03000509000000000000" pitchFamily="65" charset="-120"/>
                <a:sym typeface="Salesforce Sans"/>
              </a:rPr>
              <a:t>。</a:t>
            </a:r>
            <a:endParaRPr lang="en-US" altLang="zh-TW" sz="2800" dirty="0" smtClean="0">
              <a:latin typeface="標楷體" panose="03000509000000000000" pitchFamily="65" charset="-120"/>
              <a:ea typeface="標楷體" panose="03000509000000000000" pitchFamily="65" charset="-120"/>
              <a:sym typeface="Salesforce Sans"/>
            </a:endParaRPr>
          </a:p>
          <a:p>
            <a:r>
              <a:rPr lang="zh-TW" altLang="en-US" sz="2800" dirty="0" smtClean="0">
                <a:latin typeface="標楷體" panose="03000509000000000000" pitchFamily="65" charset="-120"/>
                <a:ea typeface="標楷體" panose="03000509000000000000" pitchFamily="65" charset="-120"/>
                <a:sym typeface="Salesforce Sans"/>
              </a:rPr>
              <a:t>詢問</a:t>
            </a:r>
            <a:r>
              <a:rPr lang="zh-TW" altLang="en-US" sz="2800" dirty="0">
                <a:latin typeface="標楷體" panose="03000509000000000000" pitchFamily="65" charset="-120"/>
                <a:ea typeface="標楷體" panose="03000509000000000000" pitchFamily="65" charset="-120"/>
                <a:sym typeface="Salesforce Sans"/>
              </a:rPr>
              <a:t>領標廠商名稱或索取名片</a:t>
            </a:r>
            <a:r>
              <a:rPr lang="zh-TW" altLang="en-US" sz="2800" dirty="0" smtClean="0">
                <a:latin typeface="標楷體" panose="03000509000000000000" pitchFamily="65" charset="-120"/>
                <a:ea typeface="標楷體" panose="03000509000000000000" pitchFamily="65" charset="-120"/>
                <a:sym typeface="Salesforce Sans"/>
              </a:rPr>
              <a:t>。</a:t>
            </a:r>
            <a:endParaRPr lang="en-US" altLang="zh-TW" sz="2800" dirty="0" smtClean="0">
              <a:latin typeface="標楷體" panose="03000509000000000000" pitchFamily="65" charset="-120"/>
              <a:ea typeface="標楷體" panose="03000509000000000000" pitchFamily="65" charset="-120"/>
              <a:sym typeface="Salesforce Sans"/>
            </a:endParaRPr>
          </a:p>
          <a:p>
            <a:r>
              <a:rPr lang="zh-TW" altLang="en-US" sz="2800" dirty="0">
                <a:latin typeface="標楷體" panose="03000509000000000000" pitchFamily="65" charset="-120"/>
                <a:ea typeface="標楷體" panose="03000509000000000000" pitchFamily="65" charset="-120"/>
                <a:sym typeface="Salesforce Sans"/>
              </a:rPr>
              <a:t>招標公告上之</a:t>
            </a:r>
            <a:r>
              <a:rPr lang="zh-TW" altLang="en-US" sz="2800" dirty="0">
                <a:solidFill>
                  <a:srgbClr val="FF0000"/>
                </a:solidFill>
                <a:latin typeface="標楷體" panose="03000509000000000000" pitchFamily="65" charset="-120"/>
                <a:ea typeface="標楷體" panose="03000509000000000000" pitchFamily="65" charset="-120"/>
                <a:sym typeface="Salesforce Sans"/>
              </a:rPr>
              <a:t>廠商資格內容過簡</a:t>
            </a:r>
            <a:r>
              <a:rPr lang="zh-TW" altLang="en-US" sz="2800" dirty="0">
                <a:latin typeface="標楷體" panose="03000509000000000000" pitchFamily="65" charset="-120"/>
                <a:ea typeface="標楷體" panose="03000509000000000000" pitchFamily="65" charset="-120"/>
                <a:sym typeface="Salesforce Sans"/>
              </a:rPr>
              <a:t>，致廠商誤</a:t>
            </a:r>
            <a:r>
              <a:rPr lang="zh-TW" altLang="en-US" sz="2800" dirty="0" smtClean="0">
                <a:latin typeface="標楷體" panose="03000509000000000000" pitchFamily="65" charset="-120"/>
                <a:ea typeface="標楷體" panose="03000509000000000000" pitchFamily="65" charset="-120"/>
                <a:sym typeface="Salesforce Sans"/>
              </a:rPr>
              <a:t>付費</a:t>
            </a:r>
            <a:r>
              <a:rPr lang="zh-TW" altLang="en-US" sz="2800" dirty="0">
                <a:latin typeface="標楷體" panose="03000509000000000000" pitchFamily="65" charset="-120"/>
                <a:ea typeface="標楷體" panose="03000509000000000000" pitchFamily="65" charset="-120"/>
                <a:sym typeface="Salesforce Sans"/>
              </a:rPr>
              <a:t>領標，而機關拒退費，例如：僅填寫「</a:t>
            </a:r>
            <a:r>
              <a:rPr lang="zh-TW" altLang="en-US" sz="2800" dirty="0">
                <a:solidFill>
                  <a:srgbClr val="FF0000"/>
                </a:solidFill>
                <a:latin typeface="標楷體" panose="03000509000000000000" pitchFamily="65" charset="-120"/>
                <a:ea typeface="標楷體" panose="03000509000000000000" pitchFamily="65" charset="-120"/>
                <a:sym typeface="Salesforce Sans"/>
              </a:rPr>
              <a:t>詳</a:t>
            </a:r>
            <a:r>
              <a:rPr lang="zh-TW" altLang="en-US" sz="2800" dirty="0" smtClean="0">
                <a:solidFill>
                  <a:srgbClr val="FF0000"/>
                </a:solidFill>
                <a:latin typeface="標楷體" panose="03000509000000000000" pitchFamily="65" charset="-120"/>
                <a:ea typeface="標楷體" panose="03000509000000000000" pitchFamily="65" charset="-120"/>
                <a:sym typeface="Salesforce Sans"/>
              </a:rPr>
              <a:t>招標</a:t>
            </a:r>
            <a:r>
              <a:rPr lang="zh-TW" altLang="en-US" sz="2800" dirty="0">
                <a:solidFill>
                  <a:srgbClr val="FF0000"/>
                </a:solidFill>
                <a:latin typeface="標楷體" panose="03000509000000000000" pitchFamily="65" charset="-120"/>
                <a:ea typeface="標楷體" panose="03000509000000000000" pitchFamily="65" charset="-120"/>
                <a:sym typeface="Salesforce Sans"/>
              </a:rPr>
              <a:t>文件</a:t>
            </a:r>
            <a:r>
              <a:rPr lang="zh-TW" altLang="en-US" sz="2800" dirty="0">
                <a:latin typeface="標楷體" panose="03000509000000000000" pitchFamily="65" charset="-120"/>
                <a:ea typeface="標楷體" panose="03000509000000000000" pitchFamily="65" charset="-120"/>
                <a:sym typeface="Salesforce Sans"/>
              </a:rPr>
              <a:t>」。</a:t>
            </a:r>
          </a:p>
        </p:txBody>
      </p:sp>
    </p:spTree>
    <p:extLst>
      <p:ext uri="{BB962C8B-B14F-4D97-AF65-F5344CB8AC3E}">
        <p14:creationId xmlns:p14="http://schemas.microsoft.com/office/powerpoint/2010/main" val="22134427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algn="ctr"/>
            <a:r>
              <a:rPr lang="zh-TW" altLang="en-US" dirty="0"/>
              <a:t>個人稽核經驗</a:t>
            </a:r>
            <a:r>
              <a:rPr lang="zh-TW" altLang="en-US" dirty="0" smtClean="0"/>
              <a:t>分享</a:t>
            </a:r>
            <a:endParaRPr lang="zh-TW" altLang="en-US" dirty="0">
              <a:latin typeface="標楷體" panose="03000509000000000000" pitchFamily="65" charset="-120"/>
              <a:ea typeface="標楷體" panose="03000509000000000000" pitchFamily="65" charset="-120"/>
              <a:sym typeface="Salesforce Sans"/>
            </a:endParaRPr>
          </a:p>
        </p:txBody>
      </p:sp>
      <p:sp>
        <p:nvSpPr>
          <p:cNvPr id="3" name="內容預留位置 2"/>
          <p:cNvSpPr>
            <a:spLocks noGrp="1"/>
          </p:cNvSpPr>
          <p:nvPr>
            <p:ph sz="half" idx="1"/>
          </p:nvPr>
        </p:nvSpPr>
        <p:spPr>
          <a:xfrm>
            <a:off x="2208213" y="1600200"/>
            <a:ext cx="8645834" cy="4114800"/>
          </a:xfrm>
        </p:spPr>
        <p:txBody>
          <a:bodyPr rtlCol="0">
            <a:normAutofit/>
          </a:bodyPr>
          <a:lstStyle/>
          <a:p>
            <a:r>
              <a:rPr lang="zh-TW" altLang="en-US" dirty="0">
                <a:latin typeface="標楷體" panose="03000509000000000000" pitchFamily="65" charset="-120"/>
                <a:ea typeface="標楷體" panose="03000509000000000000" pitchFamily="65" charset="-120"/>
                <a:sym typeface="Salesforce Sans"/>
              </a:rPr>
              <a:t>招標公告中</a:t>
            </a:r>
            <a:r>
              <a:rPr lang="en-US" altLang="zh-TW" dirty="0">
                <a:latin typeface="標楷體" panose="03000509000000000000" pitchFamily="65" charset="-120"/>
                <a:ea typeface="標楷體" panose="03000509000000000000" pitchFamily="65" charset="-120"/>
                <a:sym typeface="Salesforce Sans"/>
              </a:rPr>
              <a:t>〔</a:t>
            </a:r>
            <a:r>
              <a:rPr lang="zh-TW" altLang="en-US" dirty="0">
                <a:solidFill>
                  <a:srgbClr val="FF0000"/>
                </a:solidFill>
                <a:latin typeface="標楷體" panose="03000509000000000000" pitchFamily="65" charset="-120"/>
                <a:ea typeface="標楷體" panose="03000509000000000000" pitchFamily="65" charset="-120"/>
                <a:sym typeface="Salesforce Sans"/>
              </a:rPr>
              <a:t>廠商資格摘要</a:t>
            </a:r>
            <a:r>
              <a:rPr lang="en-US" altLang="zh-TW" dirty="0">
                <a:latin typeface="標楷體" panose="03000509000000000000" pitchFamily="65" charset="-120"/>
                <a:ea typeface="標楷體" panose="03000509000000000000" pitchFamily="65" charset="-120"/>
                <a:sym typeface="Salesforce Sans"/>
              </a:rPr>
              <a:t>〕</a:t>
            </a:r>
            <a:r>
              <a:rPr lang="zh-TW" altLang="en-US" dirty="0">
                <a:latin typeface="標楷體" panose="03000509000000000000" pitchFamily="65" charset="-120"/>
                <a:ea typeface="標楷體" panose="03000509000000000000" pitchFamily="65" charset="-120"/>
                <a:sym typeface="Salesforce Sans"/>
              </a:rPr>
              <a:t>未詳細敘明投標廠商業別、營業項目（應以經濟部編訂之公司行號營業項目代碼表所列之大類、中類、小類或細類項目為基準）及應附具之證明文件以供</a:t>
            </a:r>
            <a:r>
              <a:rPr lang="zh-TW" altLang="en-US" dirty="0" smtClean="0">
                <a:latin typeface="標楷體" panose="03000509000000000000" pitchFamily="65" charset="-120"/>
                <a:ea typeface="標楷體" panose="03000509000000000000" pitchFamily="65" charset="-120"/>
                <a:sym typeface="Salesforce Sans"/>
              </a:rPr>
              <a:t>審查，</a:t>
            </a:r>
            <a:r>
              <a:rPr lang="zh-TW" altLang="en-US" dirty="0">
                <a:latin typeface="標楷體" panose="03000509000000000000" pitchFamily="65" charset="-120"/>
                <a:ea typeface="標楷體" panose="03000509000000000000" pitchFamily="65" charset="-120"/>
                <a:sym typeface="Salesforce Sans"/>
              </a:rPr>
              <a:t>核有</a:t>
            </a:r>
            <a:r>
              <a:rPr lang="en-US" altLang="zh-TW" dirty="0">
                <a:latin typeface="標楷體" panose="03000509000000000000" pitchFamily="65" charset="-120"/>
                <a:ea typeface="標楷體" panose="03000509000000000000" pitchFamily="65" charset="-120"/>
                <a:sym typeface="Salesforce Sans"/>
              </a:rPr>
              <a:t>『</a:t>
            </a:r>
            <a:r>
              <a:rPr lang="zh-TW" altLang="en-US" dirty="0">
                <a:latin typeface="標楷體" panose="03000509000000000000" pitchFamily="65" charset="-120"/>
                <a:ea typeface="標楷體" panose="03000509000000000000" pitchFamily="65" charset="-120"/>
                <a:sym typeface="Salesforce Sans"/>
              </a:rPr>
              <a:t>政府採購錯誤行為態樣</a:t>
            </a:r>
            <a:r>
              <a:rPr lang="en-US" altLang="zh-TW" dirty="0">
                <a:latin typeface="標楷體" panose="03000509000000000000" pitchFamily="65" charset="-120"/>
                <a:ea typeface="標楷體" panose="03000509000000000000" pitchFamily="65" charset="-120"/>
                <a:sym typeface="Salesforce Sans"/>
              </a:rPr>
              <a:t>』</a:t>
            </a:r>
            <a:r>
              <a:rPr lang="zh-TW" altLang="en-US" dirty="0">
                <a:latin typeface="標楷體" panose="03000509000000000000" pitchFamily="65" charset="-120"/>
                <a:ea typeface="標楷體" panose="03000509000000000000" pitchFamily="65" charset="-120"/>
                <a:sym typeface="Salesforce Sans"/>
              </a:rPr>
              <a:t>序號</a:t>
            </a:r>
            <a:r>
              <a:rPr lang="en-US" altLang="zh-TW" dirty="0">
                <a:latin typeface="標楷體" panose="03000509000000000000" pitchFamily="65" charset="-120"/>
                <a:ea typeface="標楷體" panose="03000509000000000000" pitchFamily="65" charset="-120"/>
                <a:sym typeface="Salesforce Sans"/>
              </a:rPr>
              <a:t>6-4</a:t>
            </a:r>
            <a:r>
              <a:rPr lang="zh-TW" altLang="en-US" dirty="0">
                <a:latin typeface="標楷體" panose="03000509000000000000" pitchFamily="65" charset="-120"/>
                <a:ea typeface="標楷體" panose="03000509000000000000" pitchFamily="65" charset="-120"/>
                <a:sym typeface="Salesforce Sans"/>
              </a:rPr>
              <a:t>「公告內容未詳實填寫」情事</a:t>
            </a:r>
            <a:r>
              <a:rPr lang="zh-TW" altLang="en-US" dirty="0" smtClean="0">
                <a:latin typeface="標楷體" panose="03000509000000000000" pitchFamily="65" charset="-120"/>
                <a:ea typeface="標楷體" panose="03000509000000000000" pitchFamily="65" charset="-120"/>
                <a:sym typeface="Salesforce Sans"/>
              </a:rPr>
              <a:t>。</a:t>
            </a:r>
            <a:endParaRPr lang="en-US" altLang="zh-TW" dirty="0" smtClean="0">
              <a:latin typeface="標楷體" panose="03000509000000000000" pitchFamily="65" charset="-120"/>
              <a:ea typeface="標楷體" panose="03000509000000000000" pitchFamily="65" charset="-120"/>
              <a:sym typeface="Salesforce Sans"/>
            </a:endParaRPr>
          </a:p>
          <a:p>
            <a:r>
              <a:rPr lang="zh-TW" altLang="en-US" dirty="0">
                <a:latin typeface="標楷體" panose="03000509000000000000" pitchFamily="65" charset="-120"/>
                <a:ea typeface="標楷體" panose="03000509000000000000" pitchFamily="65" charset="-120"/>
                <a:sym typeface="Salesforce Sans"/>
              </a:rPr>
              <a:t>招標公告中「</a:t>
            </a:r>
            <a:r>
              <a:rPr lang="zh-TW" altLang="en-US" dirty="0">
                <a:solidFill>
                  <a:srgbClr val="FF0000"/>
                </a:solidFill>
                <a:latin typeface="標楷體" panose="03000509000000000000" pitchFamily="65" charset="-120"/>
                <a:ea typeface="標楷體" panose="03000509000000000000" pitchFamily="65" charset="-120"/>
                <a:sym typeface="Salesforce Sans"/>
              </a:rPr>
              <a:t>是否訂有與履約能力有關之基本資格」欄位登載內容過簡</a:t>
            </a:r>
            <a:r>
              <a:rPr lang="zh-TW" altLang="en-US" dirty="0" smtClean="0">
                <a:latin typeface="標楷體" panose="03000509000000000000" pitchFamily="65" charset="-120"/>
                <a:ea typeface="標楷體" panose="03000509000000000000" pitchFamily="65" charset="-120"/>
                <a:sym typeface="Salesforce Sans"/>
              </a:rPr>
              <a:t>，核</a:t>
            </a:r>
            <a:r>
              <a:rPr lang="zh-TW" altLang="en-US" dirty="0">
                <a:latin typeface="標楷體" panose="03000509000000000000" pitchFamily="65" charset="-120"/>
                <a:ea typeface="標楷體" panose="03000509000000000000" pitchFamily="65" charset="-120"/>
                <a:sym typeface="Salesforce Sans"/>
              </a:rPr>
              <a:t>有</a:t>
            </a:r>
            <a:r>
              <a:rPr lang="en-US" altLang="zh-TW" dirty="0">
                <a:latin typeface="標楷體" panose="03000509000000000000" pitchFamily="65" charset="-120"/>
                <a:ea typeface="標楷體" panose="03000509000000000000" pitchFamily="65" charset="-120"/>
                <a:sym typeface="Salesforce Sans"/>
              </a:rPr>
              <a:t>『</a:t>
            </a:r>
            <a:r>
              <a:rPr lang="zh-TW" altLang="en-US" dirty="0">
                <a:latin typeface="標楷體" panose="03000509000000000000" pitchFamily="65" charset="-120"/>
                <a:ea typeface="標楷體" panose="03000509000000000000" pitchFamily="65" charset="-120"/>
                <a:sym typeface="Salesforce Sans"/>
              </a:rPr>
              <a:t>政府採購錯誤行為態樣</a:t>
            </a:r>
            <a:r>
              <a:rPr lang="en-US" altLang="zh-TW" dirty="0">
                <a:latin typeface="標楷體" panose="03000509000000000000" pitchFamily="65" charset="-120"/>
                <a:ea typeface="標楷體" panose="03000509000000000000" pitchFamily="65" charset="-120"/>
                <a:sym typeface="Salesforce Sans"/>
              </a:rPr>
              <a:t>』</a:t>
            </a:r>
            <a:r>
              <a:rPr lang="zh-TW" altLang="en-US" dirty="0">
                <a:latin typeface="標楷體" panose="03000509000000000000" pitchFamily="65" charset="-120"/>
                <a:ea typeface="標楷體" panose="03000509000000000000" pitchFamily="65" charset="-120"/>
                <a:sym typeface="Salesforce Sans"/>
              </a:rPr>
              <a:t>序號</a:t>
            </a:r>
            <a:r>
              <a:rPr lang="en-US" altLang="zh-TW" dirty="0">
                <a:latin typeface="標楷體" panose="03000509000000000000" pitchFamily="65" charset="-120"/>
                <a:ea typeface="標楷體" panose="03000509000000000000" pitchFamily="65" charset="-120"/>
                <a:sym typeface="Salesforce Sans"/>
              </a:rPr>
              <a:t>6-4</a:t>
            </a:r>
            <a:r>
              <a:rPr lang="zh-TW" altLang="en-US" dirty="0">
                <a:latin typeface="標楷體" panose="03000509000000000000" pitchFamily="65" charset="-120"/>
                <a:ea typeface="標楷體" panose="03000509000000000000" pitchFamily="65" charset="-120"/>
                <a:sym typeface="Salesforce Sans"/>
              </a:rPr>
              <a:t>「公告內容未詳實填寫」</a:t>
            </a:r>
            <a:r>
              <a:rPr lang="zh-TW" altLang="en-US" dirty="0" smtClean="0">
                <a:latin typeface="標楷體" panose="03000509000000000000" pitchFamily="65" charset="-120"/>
                <a:ea typeface="標楷體" panose="03000509000000000000" pitchFamily="65" charset="-120"/>
                <a:sym typeface="Salesforce Sans"/>
              </a:rPr>
              <a:t>情事。</a:t>
            </a:r>
            <a:endParaRPr lang="en-US" altLang="zh-TW" dirty="0" smtClean="0">
              <a:latin typeface="標楷體" panose="03000509000000000000" pitchFamily="65" charset="-120"/>
              <a:ea typeface="標楷體" panose="03000509000000000000" pitchFamily="65" charset="-120"/>
              <a:sym typeface="Salesforce Sans"/>
            </a:endParaRPr>
          </a:p>
          <a:p>
            <a:r>
              <a:rPr lang="zh-TW" altLang="en-US" dirty="0">
                <a:solidFill>
                  <a:schemeClr val="tx2"/>
                </a:solidFill>
                <a:latin typeface="標楷體" panose="03000509000000000000" pitchFamily="65" charset="-120"/>
                <a:ea typeface="標楷體" panose="03000509000000000000" pitchFamily="65" charset="-120"/>
                <a:sym typeface="Salesforce Sans"/>
              </a:rPr>
              <a:t>招標公告中</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招標文件領取方式及地點</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欄位記載「</a:t>
            </a:r>
            <a:r>
              <a:rPr lang="zh-TW" altLang="en-US" dirty="0">
                <a:solidFill>
                  <a:srgbClr val="FF0000"/>
                </a:solidFill>
                <a:latin typeface="標楷體" panose="03000509000000000000" pitchFamily="65" charset="-120"/>
                <a:ea typeface="標楷體" panose="03000509000000000000" pitchFamily="65" charset="-120"/>
                <a:sym typeface="Salesforce Sans"/>
              </a:rPr>
              <a:t>不提供現場領標</a:t>
            </a:r>
            <a:r>
              <a:rPr lang="zh-TW" altLang="en-US" dirty="0">
                <a:solidFill>
                  <a:schemeClr val="tx2"/>
                </a:solidFill>
                <a:latin typeface="標楷體" panose="03000509000000000000" pitchFamily="65" charset="-120"/>
                <a:ea typeface="標楷體" panose="03000509000000000000" pitchFamily="65" charset="-120"/>
                <a:sym typeface="Salesforce Sans"/>
              </a:rPr>
              <a:t>」，建議招標機關考量符合投標資格之廠商是否普遍具有電子領標之能力，爾後採購請依本法第</a:t>
            </a:r>
            <a:r>
              <a:rPr lang="en-US" altLang="zh-TW" dirty="0">
                <a:solidFill>
                  <a:schemeClr val="tx2"/>
                </a:solidFill>
                <a:latin typeface="標楷體" panose="03000509000000000000" pitchFamily="65" charset="-120"/>
                <a:ea typeface="標楷體" panose="03000509000000000000" pitchFamily="65" charset="-120"/>
                <a:sym typeface="Salesforce Sans"/>
              </a:rPr>
              <a:t>29</a:t>
            </a:r>
            <a:r>
              <a:rPr lang="zh-TW" altLang="en-US" dirty="0">
                <a:solidFill>
                  <a:schemeClr val="tx2"/>
                </a:solidFill>
                <a:latin typeface="標楷體" panose="03000509000000000000" pitchFamily="65" charset="-120"/>
                <a:ea typeface="標楷體" panose="03000509000000000000" pitchFamily="65" charset="-120"/>
                <a:sym typeface="Salesforce Sans"/>
              </a:rPr>
              <a:t>條第</a:t>
            </a:r>
            <a:r>
              <a:rPr lang="en-US" altLang="zh-TW" dirty="0">
                <a:solidFill>
                  <a:schemeClr val="tx2"/>
                </a:solidFill>
                <a:latin typeface="標楷體" panose="03000509000000000000" pitchFamily="65" charset="-120"/>
                <a:ea typeface="標楷體" panose="03000509000000000000" pitchFamily="65" charset="-120"/>
                <a:sym typeface="Salesforce Sans"/>
              </a:rPr>
              <a:t>1</a:t>
            </a:r>
            <a:r>
              <a:rPr lang="zh-TW" altLang="en-US" dirty="0">
                <a:solidFill>
                  <a:schemeClr val="tx2"/>
                </a:solidFill>
                <a:latin typeface="標楷體" panose="03000509000000000000" pitchFamily="65" charset="-120"/>
                <a:ea typeface="標楷體" panose="03000509000000000000" pitchFamily="65" charset="-120"/>
                <a:sym typeface="Salesforce Sans"/>
              </a:rPr>
              <a:t>項前段「公開招標之招標文件及選擇性招標之預先辦理資格審查文件，應自公告日起至截止投標日或收件日止，公開發給、發售及郵遞方式辦理」之規定，開放郵遞及親自領取方式辦理為宜</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endParaRPr lang="en-US" altLang="zh-TW" dirty="0" smtClean="0">
              <a:solidFill>
                <a:schemeClr val="tx2"/>
              </a:solidFill>
              <a:latin typeface="標楷體" panose="03000509000000000000" pitchFamily="65" charset="-120"/>
              <a:ea typeface="標楷體" panose="03000509000000000000" pitchFamily="65" charset="-120"/>
              <a:sym typeface="Salesforce Sans"/>
            </a:endParaRPr>
          </a:p>
          <a:p>
            <a:pPr rtl="0"/>
            <a:endParaRPr lang="zh-TW" altLang="en-US" dirty="0">
              <a:latin typeface="Salesforce Sans"/>
              <a:sym typeface="Salesforce Sans"/>
            </a:endParaRPr>
          </a:p>
        </p:txBody>
      </p:sp>
    </p:spTree>
    <p:extLst>
      <p:ext uri="{BB962C8B-B14F-4D97-AF65-F5344CB8AC3E}">
        <p14:creationId xmlns:p14="http://schemas.microsoft.com/office/powerpoint/2010/main" val="25262774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algn="ctr"/>
            <a:r>
              <a:rPr lang="zh-TW" altLang="en-US" dirty="0"/>
              <a:t>個人稽核經驗</a:t>
            </a:r>
            <a:r>
              <a:rPr lang="zh-TW" altLang="en-US" dirty="0" smtClean="0"/>
              <a:t>分享</a:t>
            </a:r>
            <a:endParaRPr lang="zh-TW" altLang="en-US" dirty="0">
              <a:latin typeface="標楷體" panose="03000509000000000000" pitchFamily="65" charset="-120"/>
              <a:ea typeface="標楷體" panose="03000509000000000000" pitchFamily="65" charset="-120"/>
              <a:sym typeface="Salesforce Sans"/>
            </a:endParaRPr>
          </a:p>
        </p:txBody>
      </p:sp>
      <p:sp>
        <p:nvSpPr>
          <p:cNvPr id="3" name="內容預留位置 2"/>
          <p:cNvSpPr>
            <a:spLocks noGrp="1"/>
          </p:cNvSpPr>
          <p:nvPr>
            <p:ph sz="half" idx="1"/>
          </p:nvPr>
        </p:nvSpPr>
        <p:spPr>
          <a:xfrm>
            <a:off x="2208213" y="1600200"/>
            <a:ext cx="8645834" cy="4114800"/>
          </a:xfrm>
        </p:spPr>
        <p:txBody>
          <a:bodyPr rtlCol="0">
            <a:normAutofit fontScale="92500" lnSpcReduction="10000"/>
          </a:bodyPr>
          <a:lstStyle/>
          <a:p>
            <a:r>
              <a:rPr lang="zh-TW" altLang="en-US" dirty="0" smtClean="0">
                <a:latin typeface="標楷體" panose="03000509000000000000" pitchFamily="65" charset="-120"/>
                <a:ea typeface="標楷體" panose="03000509000000000000" pitchFamily="65" charset="-120"/>
                <a:sym typeface="Salesforce Sans"/>
              </a:rPr>
              <a:t>招標</a:t>
            </a:r>
            <a:r>
              <a:rPr lang="zh-TW" altLang="en-US" dirty="0">
                <a:latin typeface="標楷體" panose="03000509000000000000" pitchFamily="65" charset="-120"/>
                <a:ea typeface="標楷體" panose="03000509000000000000" pitchFamily="65" charset="-120"/>
                <a:sym typeface="Salesforce Sans"/>
              </a:rPr>
              <a:t>公告</a:t>
            </a:r>
            <a:r>
              <a:rPr lang="en-US" altLang="zh-TW" dirty="0">
                <a:latin typeface="標楷體" panose="03000509000000000000" pitchFamily="65" charset="-120"/>
                <a:ea typeface="標楷體" panose="03000509000000000000" pitchFamily="65" charset="-120"/>
                <a:sym typeface="Salesforce Sans"/>
              </a:rPr>
              <a:t>[</a:t>
            </a:r>
            <a:r>
              <a:rPr lang="zh-TW" altLang="en-US" dirty="0">
                <a:latin typeface="標楷體" panose="03000509000000000000" pitchFamily="65" charset="-120"/>
                <a:ea typeface="標楷體" panose="03000509000000000000" pitchFamily="65" charset="-120"/>
                <a:sym typeface="Salesforce Sans"/>
              </a:rPr>
              <a:t>申訴受理單位</a:t>
            </a:r>
            <a:r>
              <a:rPr lang="en-US" altLang="zh-TW" dirty="0">
                <a:latin typeface="標楷體" panose="03000509000000000000" pitchFamily="65" charset="-120"/>
                <a:ea typeface="標楷體" panose="03000509000000000000" pitchFamily="65" charset="-120"/>
                <a:sym typeface="Salesforce Sans"/>
              </a:rPr>
              <a:t>]</a:t>
            </a:r>
            <a:r>
              <a:rPr lang="zh-TW" altLang="en-US" dirty="0">
                <a:latin typeface="標楷體" panose="03000509000000000000" pitchFamily="65" charset="-120"/>
                <a:ea typeface="標楷體" panose="03000509000000000000" pitchFamily="65" charset="-120"/>
                <a:sym typeface="Salesforce Sans"/>
              </a:rPr>
              <a:t>仍記載為行政院公共工程委員會採購申訴審議委員會，因本府已於</a:t>
            </a:r>
            <a:r>
              <a:rPr lang="en-US" altLang="zh-TW" dirty="0">
                <a:latin typeface="標楷體" panose="03000509000000000000" pitchFamily="65" charset="-120"/>
                <a:ea typeface="標楷體" panose="03000509000000000000" pitchFamily="65" charset="-120"/>
                <a:sym typeface="Salesforce Sans"/>
              </a:rPr>
              <a:t>105</a:t>
            </a:r>
            <a:r>
              <a:rPr lang="zh-TW" altLang="en-US" dirty="0">
                <a:latin typeface="標楷體" panose="03000509000000000000" pitchFamily="65" charset="-120"/>
                <a:ea typeface="標楷體" panose="03000509000000000000" pitchFamily="65" charset="-120"/>
                <a:sym typeface="Salesforce Sans"/>
              </a:rPr>
              <a:t>年</a:t>
            </a:r>
            <a:r>
              <a:rPr lang="en-US" altLang="zh-TW" dirty="0">
                <a:latin typeface="標楷體" panose="03000509000000000000" pitchFamily="65" charset="-120"/>
                <a:ea typeface="標楷體" panose="03000509000000000000" pitchFamily="65" charset="-120"/>
                <a:sym typeface="Salesforce Sans"/>
              </a:rPr>
              <a:t>7</a:t>
            </a:r>
            <a:r>
              <a:rPr lang="zh-TW" altLang="en-US" dirty="0">
                <a:latin typeface="標楷體" panose="03000509000000000000" pitchFamily="65" charset="-120"/>
                <a:ea typeface="標楷體" panose="03000509000000000000" pitchFamily="65" charset="-120"/>
                <a:sym typeface="Salesforce Sans"/>
              </a:rPr>
              <a:t>月</a:t>
            </a:r>
            <a:r>
              <a:rPr lang="en-US" altLang="zh-TW" dirty="0">
                <a:latin typeface="標楷體" panose="03000509000000000000" pitchFamily="65" charset="-120"/>
                <a:ea typeface="標楷體" panose="03000509000000000000" pitchFamily="65" charset="-120"/>
                <a:sym typeface="Salesforce Sans"/>
              </a:rPr>
              <a:t>20</a:t>
            </a:r>
            <a:r>
              <a:rPr lang="zh-TW" altLang="en-US" dirty="0">
                <a:latin typeface="標楷體" panose="03000509000000000000" pitchFamily="65" charset="-120"/>
                <a:ea typeface="標楷體" panose="03000509000000000000" pitchFamily="65" charset="-120"/>
                <a:sym typeface="Salesforce Sans"/>
              </a:rPr>
              <a:t>日成立</a:t>
            </a:r>
            <a:r>
              <a:rPr lang="zh-TW" altLang="en-US" dirty="0">
                <a:solidFill>
                  <a:srgbClr val="FF0000"/>
                </a:solidFill>
                <a:latin typeface="標楷體" panose="03000509000000000000" pitchFamily="65" charset="-120"/>
                <a:ea typeface="標楷體" panose="03000509000000000000" pitchFamily="65" charset="-120"/>
                <a:sym typeface="Salesforce Sans"/>
              </a:rPr>
              <a:t>桃園市政府採購申訴審議委員會</a:t>
            </a:r>
            <a:r>
              <a:rPr lang="zh-TW" altLang="en-US" dirty="0">
                <a:latin typeface="標楷體" panose="03000509000000000000" pitchFamily="65" charset="-120"/>
                <a:ea typeface="標楷體" panose="03000509000000000000" pitchFamily="65" charset="-120"/>
                <a:sym typeface="Salesforce Sans"/>
              </a:rPr>
              <a:t>，早於本案招標期間成立，故核有</a:t>
            </a:r>
            <a:r>
              <a:rPr lang="en-US" altLang="zh-TW" dirty="0">
                <a:latin typeface="標楷體" panose="03000509000000000000" pitchFamily="65" charset="-120"/>
                <a:ea typeface="標楷體" panose="03000509000000000000" pitchFamily="65" charset="-120"/>
                <a:sym typeface="Salesforce Sans"/>
              </a:rPr>
              <a:t>『</a:t>
            </a:r>
            <a:r>
              <a:rPr lang="zh-TW" altLang="en-US" dirty="0">
                <a:latin typeface="標楷體" panose="03000509000000000000" pitchFamily="65" charset="-120"/>
                <a:ea typeface="標楷體" panose="03000509000000000000" pitchFamily="65" charset="-120"/>
                <a:sym typeface="Salesforce Sans"/>
              </a:rPr>
              <a:t>政府採購錯誤行為態樣</a:t>
            </a:r>
            <a:r>
              <a:rPr lang="en-US" altLang="zh-TW" dirty="0">
                <a:latin typeface="標楷體" panose="03000509000000000000" pitchFamily="65" charset="-120"/>
                <a:ea typeface="標楷體" panose="03000509000000000000" pitchFamily="65" charset="-120"/>
                <a:sym typeface="Salesforce Sans"/>
              </a:rPr>
              <a:t>』</a:t>
            </a:r>
            <a:r>
              <a:rPr lang="zh-TW" altLang="en-US" dirty="0">
                <a:latin typeface="標楷體" panose="03000509000000000000" pitchFamily="65" charset="-120"/>
                <a:ea typeface="標楷體" panose="03000509000000000000" pitchFamily="65" charset="-120"/>
                <a:sym typeface="Salesforce Sans"/>
              </a:rPr>
              <a:t>序號</a:t>
            </a:r>
            <a:r>
              <a:rPr lang="en-US" altLang="zh-TW" dirty="0">
                <a:latin typeface="標楷體" panose="03000509000000000000" pitchFamily="65" charset="-120"/>
                <a:ea typeface="標楷體" panose="03000509000000000000" pitchFamily="65" charset="-120"/>
                <a:sym typeface="Salesforce Sans"/>
              </a:rPr>
              <a:t>1-9</a:t>
            </a:r>
            <a:r>
              <a:rPr lang="zh-TW" altLang="en-US" dirty="0">
                <a:latin typeface="標楷體" panose="03000509000000000000" pitchFamily="65" charset="-120"/>
                <a:ea typeface="標楷體" panose="03000509000000000000" pitchFamily="65" charset="-120"/>
                <a:sym typeface="Salesforce Sans"/>
              </a:rPr>
              <a:t>「招標文件中之資料錯誤：引用過時或失效之資料」之情事</a:t>
            </a:r>
            <a:r>
              <a:rPr lang="zh-TW" altLang="en-US" dirty="0" smtClean="0">
                <a:latin typeface="標楷體" panose="03000509000000000000" pitchFamily="65" charset="-120"/>
                <a:ea typeface="標楷體" panose="03000509000000000000" pitchFamily="65" charset="-120"/>
                <a:sym typeface="Salesforce Sans"/>
              </a:rPr>
              <a:t>。</a:t>
            </a:r>
            <a:endParaRPr lang="en-US" altLang="zh-TW" dirty="0" smtClean="0">
              <a:latin typeface="標楷體" panose="03000509000000000000" pitchFamily="65" charset="-120"/>
              <a:ea typeface="標楷體" panose="03000509000000000000" pitchFamily="65" charset="-120"/>
              <a:sym typeface="Salesforce Sans"/>
            </a:endParaRPr>
          </a:p>
          <a:p>
            <a:r>
              <a:rPr lang="zh-TW" altLang="en-US" dirty="0" smtClean="0">
                <a:latin typeface="標楷體" panose="03000509000000000000" pitchFamily="65" charset="-120"/>
                <a:ea typeface="標楷體" panose="03000509000000000000" pitchFamily="65" charset="-120"/>
                <a:sym typeface="Salesforce Sans"/>
              </a:rPr>
              <a:t>契約</a:t>
            </a:r>
            <a:r>
              <a:rPr lang="zh-TW" altLang="en-US" dirty="0">
                <a:latin typeface="標楷體" panose="03000509000000000000" pitchFamily="65" charset="-120"/>
                <a:ea typeface="標楷體" panose="03000509000000000000" pitchFamily="65" charset="-120"/>
                <a:sym typeface="Salesforce Sans"/>
              </a:rPr>
              <a:t>書第</a:t>
            </a:r>
            <a:r>
              <a:rPr lang="en-US" altLang="zh-TW" dirty="0">
                <a:latin typeface="標楷體" panose="03000509000000000000" pitchFamily="65" charset="-120"/>
                <a:ea typeface="標楷體" panose="03000509000000000000" pitchFamily="65" charset="-120"/>
                <a:sym typeface="Salesforce Sans"/>
              </a:rPr>
              <a:t>18</a:t>
            </a:r>
            <a:r>
              <a:rPr lang="zh-TW" altLang="en-US" dirty="0">
                <a:latin typeface="標楷體" panose="03000509000000000000" pitchFamily="65" charset="-120"/>
                <a:ea typeface="標楷體" panose="03000509000000000000" pitchFamily="65" charset="-120"/>
                <a:sym typeface="Salesforce Sans"/>
              </a:rPr>
              <a:t>條</a:t>
            </a:r>
            <a:r>
              <a:rPr lang="zh-TW" altLang="en-US" dirty="0">
                <a:solidFill>
                  <a:srgbClr val="FF0000"/>
                </a:solidFill>
                <a:latin typeface="標楷體" panose="03000509000000000000" pitchFamily="65" charset="-120"/>
                <a:ea typeface="標楷體" panose="03000509000000000000" pitchFamily="65" charset="-120"/>
                <a:sym typeface="Salesforce Sans"/>
              </a:rPr>
              <a:t>爭議處理</a:t>
            </a:r>
            <a:r>
              <a:rPr lang="zh-TW" altLang="en-US" dirty="0">
                <a:latin typeface="標楷體" panose="03000509000000000000" pitchFamily="65" charset="-120"/>
                <a:ea typeface="標楷體" panose="03000509000000000000" pitchFamily="65" charset="-120"/>
                <a:sym typeface="Salesforce Sans"/>
              </a:rPr>
              <a:t>，誤植為桃園市政府採購稽核小組，允請注意</a:t>
            </a:r>
            <a:r>
              <a:rPr lang="zh-TW" altLang="en-US" dirty="0" smtClean="0">
                <a:latin typeface="標楷體" panose="03000509000000000000" pitchFamily="65" charset="-120"/>
                <a:ea typeface="標楷體" panose="03000509000000000000" pitchFamily="65" charset="-120"/>
                <a:sym typeface="Salesforce Sans"/>
              </a:rPr>
              <a:t>。</a:t>
            </a:r>
            <a:endParaRPr lang="en-US" altLang="zh-TW" dirty="0" smtClean="0">
              <a:latin typeface="標楷體" panose="03000509000000000000" pitchFamily="65" charset="-120"/>
              <a:ea typeface="標楷體" panose="03000509000000000000" pitchFamily="65" charset="-120"/>
              <a:sym typeface="Salesforce Sans"/>
            </a:endParaRPr>
          </a:p>
          <a:p>
            <a:r>
              <a:rPr lang="zh-TW" altLang="en-US" dirty="0">
                <a:solidFill>
                  <a:schemeClr val="tx2"/>
                </a:solidFill>
                <a:latin typeface="標楷體" panose="03000509000000000000" pitchFamily="65" charset="-120"/>
                <a:ea typeface="標楷體" panose="03000509000000000000" pitchFamily="65" charset="-120"/>
                <a:sym typeface="Salesforce Sans"/>
              </a:rPr>
              <a:t>評選總表與三份委員評選評分表皆出現</a:t>
            </a:r>
            <a:r>
              <a:rPr lang="zh-TW" altLang="en-US" dirty="0">
                <a:solidFill>
                  <a:srgbClr val="FF0000"/>
                </a:solidFill>
                <a:latin typeface="標楷體" panose="03000509000000000000" pitchFamily="65" charset="-120"/>
                <a:ea typeface="標楷體" panose="03000509000000000000" pitchFamily="65" charset="-120"/>
                <a:sym typeface="Salesforce Sans"/>
              </a:rPr>
              <a:t>塗改修正卻未簽名</a:t>
            </a:r>
            <a:r>
              <a:rPr lang="zh-TW" altLang="en-US" dirty="0">
                <a:solidFill>
                  <a:schemeClr val="tx2"/>
                </a:solidFill>
                <a:latin typeface="標楷體" panose="03000509000000000000" pitchFamily="65" charset="-120"/>
                <a:ea typeface="標楷體" panose="03000509000000000000" pitchFamily="65" charset="-120"/>
                <a:sym typeface="Salesforce Sans"/>
              </a:rPr>
              <a:t>之情事。</a:t>
            </a:r>
            <a:endParaRPr lang="en-US" altLang="zh-TW" dirty="0">
              <a:solidFill>
                <a:schemeClr val="tx2"/>
              </a:solidFill>
              <a:latin typeface="標楷體" panose="03000509000000000000" pitchFamily="65" charset="-120"/>
              <a:ea typeface="標楷體" panose="03000509000000000000" pitchFamily="65" charset="-120"/>
              <a:sym typeface="Salesforce Sans"/>
            </a:endParaRPr>
          </a:p>
          <a:p>
            <a:r>
              <a:rPr lang="zh-TW" altLang="en-US" dirty="0">
                <a:solidFill>
                  <a:srgbClr val="FF0000"/>
                </a:solidFill>
                <a:latin typeface="標楷體" panose="03000509000000000000" pitchFamily="65" charset="-120"/>
                <a:ea typeface="標楷體" panose="03000509000000000000" pitchFamily="65" charset="-120"/>
                <a:sym typeface="Salesforce Sans"/>
              </a:rPr>
              <a:t>等標期縮減</a:t>
            </a:r>
            <a:r>
              <a:rPr lang="zh-TW" altLang="en-US" dirty="0">
                <a:solidFill>
                  <a:schemeClr val="tx2"/>
                </a:solidFill>
                <a:latin typeface="標楷體" panose="03000509000000000000" pitchFamily="65" charset="-120"/>
                <a:ea typeface="標楷體" panose="03000509000000000000" pitchFamily="65" charset="-120"/>
                <a:sym typeface="Salesforce Sans"/>
              </a:rPr>
              <a:t>惟簽呈卻未詳加說明相關法令規範辦理依據並鑒請鈞長准以核章之請求就逕為判行。</a:t>
            </a:r>
            <a:endParaRPr lang="en-US" altLang="zh-TW" dirty="0">
              <a:solidFill>
                <a:schemeClr val="tx2"/>
              </a:solidFill>
              <a:latin typeface="標楷體" panose="03000509000000000000" pitchFamily="65" charset="-120"/>
              <a:ea typeface="標楷體" panose="03000509000000000000" pitchFamily="65" charset="-120"/>
              <a:sym typeface="Salesforce Sans"/>
            </a:endParaRPr>
          </a:p>
          <a:p>
            <a:r>
              <a:rPr lang="zh-TW" altLang="en-US" dirty="0" smtClean="0">
                <a:latin typeface="標楷體" panose="03000509000000000000" pitchFamily="65" charset="-120"/>
                <a:ea typeface="標楷體" panose="03000509000000000000" pitchFamily="65" charset="-120"/>
                <a:sym typeface="Salesforce Sans"/>
              </a:rPr>
              <a:t>底價</a:t>
            </a:r>
            <a:r>
              <a:rPr lang="zh-TW" altLang="en-US" dirty="0">
                <a:latin typeface="標楷體" panose="03000509000000000000" pitchFamily="65" charset="-120"/>
                <a:ea typeface="標楷體" panose="03000509000000000000" pitchFamily="65" charset="-120"/>
                <a:sym typeface="Salesforce Sans"/>
              </a:rPr>
              <a:t>簽核過程未見依本法第</a:t>
            </a:r>
            <a:r>
              <a:rPr lang="en-US" altLang="zh-TW" dirty="0">
                <a:latin typeface="標楷體" panose="03000509000000000000" pitchFamily="65" charset="-120"/>
                <a:ea typeface="標楷體" panose="03000509000000000000" pitchFamily="65" charset="-120"/>
                <a:sym typeface="Salesforce Sans"/>
              </a:rPr>
              <a:t>46</a:t>
            </a:r>
            <a:r>
              <a:rPr lang="zh-TW" altLang="en-US" dirty="0">
                <a:latin typeface="標楷體" panose="03000509000000000000" pitchFamily="65" charset="-120"/>
                <a:ea typeface="標楷體" panose="03000509000000000000" pitchFamily="65" charset="-120"/>
                <a:sym typeface="Salesforce Sans"/>
              </a:rPr>
              <a:t>條「底價應依圖說、規範、契約並考量成本、市場行情及政府機關決標資料逐項編列」及本法施行細則第</a:t>
            </a:r>
            <a:r>
              <a:rPr lang="en-US" altLang="zh-TW" dirty="0">
                <a:latin typeface="標楷體" panose="03000509000000000000" pitchFamily="65" charset="-120"/>
                <a:ea typeface="標楷體" panose="03000509000000000000" pitchFamily="65" charset="-120"/>
                <a:sym typeface="Salesforce Sans"/>
              </a:rPr>
              <a:t>53</a:t>
            </a:r>
            <a:r>
              <a:rPr lang="zh-TW" altLang="en-US" dirty="0">
                <a:latin typeface="標楷體" panose="03000509000000000000" pitchFamily="65" charset="-120"/>
                <a:ea typeface="標楷體" panose="03000509000000000000" pitchFamily="65" charset="-120"/>
                <a:sym typeface="Salesforce Sans"/>
              </a:rPr>
              <a:t>條規定「機關訂定底價，應由規劃、設計、需求或使用單位提出預估金額及其分析，由承辦採購單位簽報機關首長或其授權人員核定」，提出相關書面分析資料，作為機關首長或其授權人員核定</a:t>
            </a:r>
            <a:r>
              <a:rPr lang="zh-TW" altLang="en-US" dirty="0">
                <a:solidFill>
                  <a:srgbClr val="FF0000"/>
                </a:solidFill>
                <a:latin typeface="標楷體" panose="03000509000000000000" pitchFamily="65" charset="-120"/>
                <a:ea typeface="標楷體" panose="03000509000000000000" pitchFamily="65" charset="-120"/>
                <a:sym typeface="Salesforce Sans"/>
              </a:rPr>
              <a:t>底價</a:t>
            </a:r>
            <a:r>
              <a:rPr lang="zh-TW" altLang="en-US" dirty="0" smtClean="0">
                <a:solidFill>
                  <a:srgbClr val="FF0000"/>
                </a:solidFill>
                <a:latin typeface="標楷體" panose="03000509000000000000" pitchFamily="65" charset="-120"/>
                <a:ea typeface="標楷體" panose="03000509000000000000" pitchFamily="65" charset="-120"/>
                <a:sym typeface="Salesforce Sans"/>
              </a:rPr>
              <a:t>參考</a:t>
            </a:r>
            <a:r>
              <a:rPr lang="zh-TW" altLang="en-US" dirty="0" smtClean="0">
                <a:latin typeface="標楷體" panose="03000509000000000000" pitchFamily="65" charset="-120"/>
                <a:ea typeface="標楷體" panose="03000509000000000000" pitchFamily="65" charset="-120"/>
                <a:sym typeface="Salesforce Sans"/>
              </a:rPr>
              <a:t>。</a:t>
            </a:r>
            <a:endParaRPr lang="en-US" altLang="zh-TW" dirty="0" smtClean="0">
              <a:latin typeface="標楷體" panose="03000509000000000000" pitchFamily="65" charset="-120"/>
              <a:ea typeface="標楷體" panose="03000509000000000000" pitchFamily="65" charset="-120"/>
              <a:sym typeface="Salesforce Sans"/>
            </a:endParaRPr>
          </a:p>
          <a:p>
            <a:endParaRPr lang="en-US" altLang="zh-TW" dirty="0" smtClean="0">
              <a:latin typeface="標楷體" panose="03000509000000000000" pitchFamily="65" charset="-120"/>
              <a:ea typeface="標楷體" panose="03000509000000000000" pitchFamily="65" charset="-120"/>
              <a:sym typeface="Salesforce Sans"/>
            </a:endParaRPr>
          </a:p>
          <a:p>
            <a:pPr rtl="0"/>
            <a:endParaRPr lang="zh-TW" altLang="en-US" dirty="0">
              <a:latin typeface="Salesforce Sans"/>
              <a:sym typeface="Salesforce Sans"/>
            </a:endParaRPr>
          </a:p>
        </p:txBody>
      </p:sp>
    </p:spTree>
    <p:extLst>
      <p:ext uri="{BB962C8B-B14F-4D97-AF65-F5344CB8AC3E}">
        <p14:creationId xmlns:p14="http://schemas.microsoft.com/office/powerpoint/2010/main" val="18711989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algn="ctr"/>
            <a:r>
              <a:rPr lang="zh-TW" altLang="en-US" dirty="0"/>
              <a:t>個人稽核經驗</a:t>
            </a:r>
            <a:r>
              <a:rPr lang="zh-TW" altLang="en-US" dirty="0" smtClean="0"/>
              <a:t>分享</a:t>
            </a:r>
            <a:endParaRPr lang="zh-TW" altLang="en-US" dirty="0">
              <a:latin typeface="標楷體" panose="03000509000000000000" pitchFamily="65" charset="-120"/>
              <a:ea typeface="標楷體" panose="03000509000000000000" pitchFamily="65" charset="-120"/>
              <a:sym typeface="Salesforce Sans"/>
            </a:endParaRPr>
          </a:p>
        </p:txBody>
      </p:sp>
      <p:sp>
        <p:nvSpPr>
          <p:cNvPr id="3" name="內容預留位置 2"/>
          <p:cNvSpPr>
            <a:spLocks noGrp="1"/>
          </p:cNvSpPr>
          <p:nvPr>
            <p:ph sz="half" idx="1"/>
          </p:nvPr>
        </p:nvSpPr>
        <p:spPr>
          <a:xfrm>
            <a:off x="2208213" y="1600200"/>
            <a:ext cx="8645834" cy="4114800"/>
          </a:xfrm>
        </p:spPr>
        <p:txBody>
          <a:bodyPr rtlCol="0">
            <a:normAutofit fontScale="92500" lnSpcReduction="10000"/>
          </a:bodyPr>
          <a:lstStyle/>
          <a:p>
            <a:r>
              <a:rPr lang="zh-TW" altLang="en-US" dirty="0">
                <a:latin typeface="標楷體" panose="03000509000000000000" pitchFamily="65" charset="-120"/>
                <a:ea typeface="標楷體" panose="03000509000000000000" pitchFamily="65" charset="-120"/>
                <a:sym typeface="Salesforce Sans"/>
              </a:rPr>
              <a:t>機關辦理招標，不得於開標前洩漏底價及底價於開標後至決標前，仍應保密。本案招標機關簽陳核定底價，</a:t>
            </a:r>
            <a:r>
              <a:rPr lang="zh-TW" altLang="en-US" dirty="0">
                <a:solidFill>
                  <a:srgbClr val="FF0000"/>
                </a:solidFill>
                <a:latin typeface="標楷體" panose="03000509000000000000" pitchFamily="65" charset="-120"/>
                <a:ea typeface="標楷體" panose="03000509000000000000" pitchFamily="65" charset="-120"/>
                <a:sym typeface="Salesforce Sans"/>
              </a:rPr>
              <a:t>未予註記密</a:t>
            </a:r>
            <a:r>
              <a:rPr lang="zh-TW" altLang="en-US" dirty="0" smtClean="0">
                <a:solidFill>
                  <a:srgbClr val="FF0000"/>
                </a:solidFill>
                <a:latin typeface="標楷體" panose="03000509000000000000" pitchFamily="65" charset="-120"/>
                <a:ea typeface="標楷體" panose="03000509000000000000" pitchFamily="65" charset="-120"/>
                <a:sym typeface="Salesforce Sans"/>
              </a:rPr>
              <a:t>等</a:t>
            </a:r>
            <a:r>
              <a:rPr lang="zh-TW" altLang="en-US" dirty="0" smtClean="0">
                <a:latin typeface="標楷體" panose="03000509000000000000" pitchFamily="65" charset="-120"/>
                <a:ea typeface="標楷體" panose="03000509000000000000" pitchFamily="65" charset="-120"/>
                <a:sym typeface="Salesforce Sans"/>
              </a:rPr>
              <a:t>。</a:t>
            </a:r>
            <a:endParaRPr lang="en-US" altLang="zh-TW" dirty="0" smtClean="0">
              <a:latin typeface="標楷體" panose="03000509000000000000" pitchFamily="65" charset="-120"/>
              <a:ea typeface="標楷體" panose="03000509000000000000" pitchFamily="65" charset="-120"/>
              <a:sym typeface="Salesforce Sans"/>
            </a:endParaRPr>
          </a:p>
          <a:p>
            <a:r>
              <a:rPr lang="zh-TW" altLang="en-US" dirty="0">
                <a:latin typeface="標楷體" panose="03000509000000000000" pitchFamily="65" charset="-120"/>
                <a:ea typeface="標楷體" panose="03000509000000000000" pitchFamily="65" charset="-120"/>
                <a:sym typeface="Salesforce Sans"/>
              </a:rPr>
              <a:t>雖依規定刊登決標公告，惟未見以</a:t>
            </a:r>
            <a:r>
              <a:rPr lang="zh-TW" altLang="en-US" dirty="0">
                <a:solidFill>
                  <a:srgbClr val="FF0000"/>
                </a:solidFill>
                <a:latin typeface="標楷體" panose="03000509000000000000" pitchFamily="65" charset="-120"/>
                <a:ea typeface="標楷體" panose="03000509000000000000" pitchFamily="65" charset="-120"/>
                <a:sym typeface="Salesforce Sans"/>
              </a:rPr>
              <a:t>書面方式通知各投標廠商決標結果</a:t>
            </a:r>
            <a:r>
              <a:rPr lang="zh-TW" altLang="en-US" dirty="0">
                <a:latin typeface="標楷體" panose="03000509000000000000" pitchFamily="65" charset="-120"/>
                <a:ea typeface="標楷體" panose="03000509000000000000" pitchFamily="65" charset="-120"/>
                <a:sym typeface="Salesforce Sans"/>
              </a:rPr>
              <a:t>，核與本法第</a:t>
            </a:r>
            <a:r>
              <a:rPr lang="en-US" altLang="zh-TW" dirty="0">
                <a:latin typeface="標楷體" panose="03000509000000000000" pitchFamily="65" charset="-120"/>
                <a:ea typeface="標楷體" panose="03000509000000000000" pitchFamily="65" charset="-120"/>
                <a:sym typeface="Salesforce Sans"/>
              </a:rPr>
              <a:t>61</a:t>
            </a:r>
            <a:r>
              <a:rPr lang="zh-TW" altLang="en-US" dirty="0">
                <a:latin typeface="標楷體" panose="03000509000000000000" pitchFamily="65" charset="-120"/>
                <a:ea typeface="標楷體" panose="03000509000000000000" pitchFamily="65" charset="-120"/>
                <a:sym typeface="Salesforce Sans"/>
              </a:rPr>
              <a:t>條「應於決標後一定期間內，將決標結果之公告刊登於政府採購公報，並以書面通知各投標廠商」規定不符。</a:t>
            </a:r>
            <a:endParaRPr lang="en-US" altLang="zh-TW" dirty="0" smtClean="0">
              <a:latin typeface="標楷體" panose="03000509000000000000" pitchFamily="65" charset="-120"/>
              <a:ea typeface="標楷體" panose="03000509000000000000" pitchFamily="65" charset="-120"/>
              <a:sym typeface="Salesforce Sans"/>
            </a:endParaRPr>
          </a:p>
          <a:p>
            <a:r>
              <a:rPr lang="zh-TW" altLang="en-US" dirty="0" smtClean="0">
                <a:latin typeface="標楷體" panose="03000509000000000000" pitchFamily="65" charset="-120"/>
                <a:ea typeface="標楷體" panose="03000509000000000000" pitchFamily="65" charset="-120"/>
                <a:sym typeface="Salesforce Sans"/>
              </a:rPr>
              <a:t>「</a:t>
            </a:r>
            <a:r>
              <a:rPr lang="zh-TW" altLang="en-US" dirty="0" smtClean="0">
                <a:solidFill>
                  <a:srgbClr val="FF0000"/>
                </a:solidFill>
                <a:latin typeface="標楷體" panose="03000509000000000000" pitchFamily="65" charset="-120"/>
                <a:ea typeface="標楷體" panose="03000509000000000000" pitchFamily="65" charset="-120"/>
                <a:sym typeface="Salesforce Sans"/>
              </a:rPr>
              <a:t>驗收</a:t>
            </a:r>
            <a:r>
              <a:rPr lang="zh-TW" altLang="en-US" dirty="0">
                <a:solidFill>
                  <a:srgbClr val="FF0000"/>
                </a:solidFill>
                <a:latin typeface="標楷體" panose="03000509000000000000" pitchFamily="65" charset="-120"/>
                <a:ea typeface="標楷體" panose="03000509000000000000" pitchFamily="65" charset="-120"/>
                <a:sym typeface="Salesforce Sans"/>
              </a:rPr>
              <a:t>經過」一欄記載過簡</a:t>
            </a:r>
            <a:r>
              <a:rPr lang="zh-TW" altLang="en-US" dirty="0">
                <a:latin typeface="標楷體" panose="03000509000000000000" pitchFamily="65" charset="-120"/>
                <a:ea typeface="標楷體" panose="03000509000000000000" pitchFamily="65" charset="-120"/>
                <a:sym typeface="Salesforce Sans"/>
              </a:rPr>
              <a:t>。</a:t>
            </a:r>
            <a:endParaRPr lang="en-US" altLang="zh-TW" dirty="0" smtClean="0">
              <a:latin typeface="標楷體" panose="03000509000000000000" pitchFamily="65" charset="-120"/>
              <a:ea typeface="標楷體" panose="03000509000000000000" pitchFamily="65" charset="-120"/>
              <a:sym typeface="Salesforce Sans"/>
            </a:endParaRPr>
          </a:p>
          <a:p>
            <a:r>
              <a:rPr lang="zh-TW" altLang="en-US" dirty="0">
                <a:latin typeface="標楷體" panose="03000509000000000000" pitchFamily="65" charset="-120"/>
                <a:ea typeface="標楷體" panose="03000509000000000000" pitchFamily="65" charset="-120"/>
                <a:sym typeface="Salesforce Sans"/>
              </a:rPr>
              <a:t>機關應於接獲廠商通知備驗或可得驗收之程序完成後</a:t>
            </a:r>
            <a:r>
              <a:rPr lang="en-US" altLang="zh-TW" dirty="0">
                <a:solidFill>
                  <a:srgbClr val="FF0000"/>
                </a:solidFill>
                <a:latin typeface="標楷體" panose="03000509000000000000" pitchFamily="65" charset="-120"/>
                <a:ea typeface="標楷體" panose="03000509000000000000" pitchFamily="65" charset="-120"/>
                <a:sym typeface="Salesforce Sans"/>
              </a:rPr>
              <a:t>30</a:t>
            </a:r>
            <a:r>
              <a:rPr lang="zh-TW" altLang="en-US" dirty="0">
                <a:solidFill>
                  <a:srgbClr val="FF0000"/>
                </a:solidFill>
                <a:latin typeface="標楷體" panose="03000509000000000000" pitchFamily="65" charset="-120"/>
                <a:ea typeface="標楷體" panose="03000509000000000000" pitchFamily="65" charset="-120"/>
                <a:sym typeface="Salesforce Sans"/>
              </a:rPr>
              <a:t>日內（契約另有規定者，從其規定）辦理驗收。</a:t>
            </a:r>
            <a:r>
              <a:rPr lang="zh-TW" altLang="en-US" dirty="0">
                <a:latin typeface="標楷體" panose="03000509000000000000" pitchFamily="65" charset="-120"/>
                <a:ea typeface="標楷體" panose="03000509000000000000" pitchFamily="65" charset="-120"/>
                <a:sym typeface="Salesforce Sans"/>
              </a:rPr>
              <a:t>查本案部分驗收時間，與上揭規定</a:t>
            </a:r>
            <a:r>
              <a:rPr lang="zh-TW" altLang="en-US" dirty="0" smtClean="0">
                <a:latin typeface="標楷體" panose="03000509000000000000" pitchFamily="65" charset="-120"/>
                <a:ea typeface="標楷體" panose="03000509000000000000" pitchFamily="65" charset="-120"/>
                <a:sym typeface="Salesforce Sans"/>
              </a:rPr>
              <a:t>不符</a:t>
            </a:r>
            <a:endParaRPr lang="en-US" altLang="zh-TW" dirty="0" smtClean="0">
              <a:latin typeface="標楷體" panose="03000509000000000000" pitchFamily="65" charset="-120"/>
              <a:ea typeface="標楷體" panose="03000509000000000000" pitchFamily="65" charset="-120"/>
              <a:sym typeface="Salesforce Sans"/>
            </a:endParaRPr>
          </a:p>
          <a:p>
            <a:r>
              <a:rPr lang="zh-TW" altLang="en-US" dirty="0">
                <a:latin typeface="標楷體" panose="03000509000000000000" pitchFamily="65" charset="-120"/>
                <a:ea typeface="標楷體" panose="03000509000000000000" pitchFamily="65" charset="-120"/>
                <a:sym typeface="Salesforce Sans"/>
              </a:rPr>
              <a:t>部分簽呈文件會簽人員僅核章</a:t>
            </a:r>
            <a:r>
              <a:rPr lang="zh-TW" altLang="en-US" dirty="0">
                <a:solidFill>
                  <a:srgbClr val="FF0000"/>
                </a:solidFill>
                <a:latin typeface="標楷體" panose="03000509000000000000" pitchFamily="65" charset="-120"/>
                <a:ea typeface="標楷體" panose="03000509000000000000" pitchFamily="65" charset="-120"/>
                <a:sym typeface="Salesforce Sans"/>
              </a:rPr>
              <a:t>未簽註日期及時間</a:t>
            </a:r>
            <a:r>
              <a:rPr lang="zh-TW" altLang="en-US" dirty="0">
                <a:latin typeface="標楷體" panose="03000509000000000000" pitchFamily="65" charset="-120"/>
                <a:ea typeface="標楷體" panose="03000509000000000000" pitchFamily="65" charset="-120"/>
                <a:sym typeface="Salesforce Sans"/>
              </a:rPr>
              <a:t>，建請爾後依</a:t>
            </a:r>
            <a:r>
              <a:rPr lang="en-US" altLang="zh-TW" dirty="0">
                <a:latin typeface="標楷體" panose="03000509000000000000" pitchFamily="65" charset="-120"/>
                <a:ea typeface="標楷體" panose="03000509000000000000" pitchFamily="65" charset="-120"/>
                <a:sym typeface="Salesforce Sans"/>
              </a:rPr>
              <a:t>99</a:t>
            </a:r>
            <a:r>
              <a:rPr lang="zh-TW" altLang="en-US" dirty="0">
                <a:latin typeface="標楷體" panose="03000509000000000000" pitchFamily="65" charset="-120"/>
                <a:ea typeface="標楷體" panose="03000509000000000000" pitchFamily="65" charset="-120"/>
                <a:sym typeface="Salesforce Sans"/>
              </a:rPr>
              <a:t>年</a:t>
            </a:r>
            <a:r>
              <a:rPr lang="en-US" altLang="zh-TW" dirty="0">
                <a:latin typeface="標楷體" panose="03000509000000000000" pitchFamily="65" charset="-120"/>
                <a:ea typeface="標楷體" panose="03000509000000000000" pitchFamily="65" charset="-120"/>
                <a:sym typeface="Salesforce Sans"/>
              </a:rPr>
              <a:t>1</a:t>
            </a:r>
            <a:r>
              <a:rPr lang="zh-TW" altLang="en-US" dirty="0">
                <a:latin typeface="標楷體" panose="03000509000000000000" pitchFamily="65" charset="-120"/>
                <a:ea typeface="標楷體" panose="03000509000000000000" pitchFamily="65" charset="-120"/>
                <a:sym typeface="Salesforce Sans"/>
              </a:rPr>
              <a:t>月</a:t>
            </a:r>
            <a:r>
              <a:rPr lang="en-US" altLang="zh-TW" dirty="0">
                <a:latin typeface="標楷體" panose="03000509000000000000" pitchFamily="65" charset="-120"/>
                <a:ea typeface="標楷體" panose="03000509000000000000" pitchFamily="65" charset="-120"/>
                <a:sym typeface="Salesforce Sans"/>
              </a:rPr>
              <a:t>22</a:t>
            </a:r>
            <a:r>
              <a:rPr lang="zh-TW" altLang="en-US" dirty="0">
                <a:latin typeface="標楷體" panose="03000509000000000000" pitchFamily="65" charset="-120"/>
                <a:ea typeface="標楷體" panose="03000509000000000000" pitchFamily="65" charset="-120"/>
                <a:sym typeface="Salesforce Sans"/>
              </a:rPr>
              <a:t>日行政院院臺秘字第</a:t>
            </a:r>
            <a:r>
              <a:rPr lang="en-US" altLang="zh-TW" dirty="0">
                <a:latin typeface="標楷體" panose="03000509000000000000" pitchFamily="65" charset="-120"/>
                <a:ea typeface="標楷體" panose="03000509000000000000" pitchFamily="65" charset="-120"/>
                <a:sym typeface="Salesforce Sans"/>
              </a:rPr>
              <a:t>0990091522</a:t>
            </a:r>
            <a:r>
              <a:rPr lang="zh-TW" altLang="en-US" dirty="0">
                <a:latin typeface="標楷體" panose="03000509000000000000" pitchFamily="65" charset="-120"/>
                <a:ea typeface="標楷體" panose="03000509000000000000" pitchFamily="65" charset="-120"/>
                <a:sym typeface="Salesforce Sans"/>
              </a:rPr>
              <a:t>號函修正之「文書處理手冊」叁、處理程序</a:t>
            </a:r>
            <a:r>
              <a:rPr lang="en-US" altLang="zh-TW" dirty="0">
                <a:latin typeface="標楷體" panose="03000509000000000000" pitchFamily="65" charset="-120"/>
                <a:ea typeface="標楷體" panose="03000509000000000000" pitchFamily="65" charset="-120"/>
                <a:sym typeface="Salesforce Sans"/>
              </a:rPr>
              <a:t>﹙</a:t>
            </a:r>
            <a:r>
              <a:rPr lang="zh-TW" altLang="en-US" dirty="0">
                <a:latin typeface="標楷體" panose="03000509000000000000" pitchFamily="65" charset="-120"/>
                <a:ea typeface="標楷體" panose="03000509000000000000" pitchFamily="65" charset="-120"/>
                <a:sym typeface="Salesforce Sans"/>
              </a:rPr>
              <a:t>八</a:t>
            </a:r>
            <a:r>
              <a:rPr lang="en-US" altLang="zh-TW" dirty="0">
                <a:latin typeface="標楷體" panose="03000509000000000000" pitchFamily="65" charset="-120"/>
                <a:ea typeface="標楷體" panose="03000509000000000000" pitchFamily="65" charset="-120"/>
                <a:sym typeface="Salesforce Sans"/>
              </a:rPr>
              <a:t>﹚</a:t>
            </a:r>
            <a:r>
              <a:rPr lang="zh-TW" altLang="en-US" dirty="0">
                <a:latin typeface="標楷體" panose="03000509000000000000" pitchFamily="65" charset="-120"/>
                <a:ea typeface="標楷體" panose="03000509000000000000" pitchFamily="65" charset="-120"/>
                <a:sym typeface="Salesforce Sans"/>
              </a:rPr>
              <a:t>「文書處理過程中之有關人員，均應於文面適當位置蓋章或簽名，並註明時間，以明責任」規定辦理，確實註明時間</a:t>
            </a:r>
            <a:r>
              <a:rPr lang="en-US" altLang="zh-TW" dirty="0">
                <a:latin typeface="標楷體" panose="03000509000000000000" pitchFamily="65" charset="-120"/>
                <a:ea typeface="標楷體" panose="03000509000000000000" pitchFamily="65" charset="-120"/>
                <a:sym typeface="Salesforce Sans"/>
              </a:rPr>
              <a:t>8</a:t>
            </a:r>
            <a:r>
              <a:rPr lang="zh-TW" altLang="en-US" dirty="0">
                <a:latin typeface="標楷體" panose="03000509000000000000" pitchFamily="65" charset="-120"/>
                <a:ea typeface="標楷體" panose="03000509000000000000" pitchFamily="65" charset="-120"/>
                <a:sym typeface="Salesforce Sans"/>
              </a:rPr>
              <a:t>碼，以符文件之完整性。</a:t>
            </a:r>
            <a:endParaRPr lang="en-US" altLang="zh-TW" dirty="0" smtClean="0">
              <a:latin typeface="標楷體" panose="03000509000000000000" pitchFamily="65" charset="-120"/>
              <a:ea typeface="標楷體" panose="03000509000000000000" pitchFamily="65" charset="-120"/>
              <a:sym typeface="Salesforce Sans"/>
            </a:endParaRPr>
          </a:p>
          <a:p>
            <a:pPr rtl="0"/>
            <a:endParaRPr lang="zh-TW" altLang="en-US" dirty="0">
              <a:latin typeface="Salesforce Sans"/>
              <a:sym typeface="Salesforce Sans"/>
            </a:endParaRPr>
          </a:p>
        </p:txBody>
      </p:sp>
    </p:spTree>
    <p:extLst>
      <p:ext uri="{BB962C8B-B14F-4D97-AF65-F5344CB8AC3E}">
        <p14:creationId xmlns:p14="http://schemas.microsoft.com/office/powerpoint/2010/main" val="6105734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algn="ctr"/>
            <a:r>
              <a:rPr lang="zh-TW" altLang="en-US" dirty="0"/>
              <a:t>個人稽核經驗</a:t>
            </a:r>
            <a:r>
              <a:rPr lang="zh-TW" altLang="en-US" dirty="0" smtClean="0"/>
              <a:t>分享</a:t>
            </a:r>
            <a:endParaRPr lang="zh-TW" altLang="en-US" dirty="0">
              <a:latin typeface="標楷體" panose="03000509000000000000" pitchFamily="65" charset="-120"/>
              <a:ea typeface="標楷體" panose="03000509000000000000" pitchFamily="65" charset="-120"/>
              <a:sym typeface="Salesforce Sans"/>
            </a:endParaRPr>
          </a:p>
        </p:txBody>
      </p:sp>
      <p:sp>
        <p:nvSpPr>
          <p:cNvPr id="3" name="內容預留位置 2"/>
          <p:cNvSpPr>
            <a:spLocks noGrp="1"/>
          </p:cNvSpPr>
          <p:nvPr>
            <p:ph sz="half" idx="1"/>
          </p:nvPr>
        </p:nvSpPr>
        <p:spPr>
          <a:xfrm>
            <a:off x="2208213" y="1600200"/>
            <a:ext cx="8645834" cy="4114800"/>
          </a:xfrm>
        </p:spPr>
        <p:txBody>
          <a:bodyPr rtlCol="0">
            <a:normAutofit lnSpcReduction="10000"/>
          </a:bodyPr>
          <a:lstStyle/>
          <a:p>
            <a:r>
              <a:rPr lang="zh-TW" altLang="en-US" dirty="0">
                <a:solidFill>
                  <a:srgbClr val="FF0000"/>
                </a:solidFill>
                <a:latin typeface="標楷體" panose="03000509000000000000" pitchFamily="65" charset="-120"/>
                <a:ea typeface="標楷體" panose="03000509000000000000" pitchFamily="65" charset="-120"/>
                <a:sym typeface="Salesforce Sans"/>
              </a:rPr>
              <a:t>招標文件要廠商於投標時具結切結書乙份，此切結書非本案之適用，且因本法已訂有相關處置規定</a:t>
            </a:r>
            <a:r>
              <a:rPr lang="en-US" altLang="zh-TW" dirty="0">
                <a:solidFill>
                  <a:srgbClr val="FF0000"/>
                </a:solidFill>
                <a:latin typeface="標楷體" panose="03000509000000000000" pitchFamily="65" charset="-120"/>
                <a:ea typeface="標楷體" panose="03000509000000000000" pitchFamily="65" charset="-120"/>
                <a:sym typeface="Salesforce Sans"/>
              </a:rPr>
              <a:t>(</a:t>
            </a:r>
            <a:r>
              <a:rPr lang="zh-TW" altLang="en-US" dirty="0">
                <a:solidFill>
                  <a:srgbClr val="FF0000"/>
                </a:solidFill>
                <a:latin typeface="標楷體" panose="03000509000000000000" pitchFamily="65" charset="-120"/>
                <a:ea typeface="標楷體" panose="03000509000000000000" pitchFamily="65" charset="-120"/>
                <a:sym typeface="Salesforce Sans"/>
              </a:rPr>
              <a:t>如本法第</a:t>
            </a:r>
            <a:r>
              <a:rPr lang="en-US" altLang="zh-TW" dirty="0">
                <a:solidFill>
                  <a:srgbClr val="FF0000"/>
                </a:solidFill>
                <a:latin typeface="標楷體" panose="03000509000000000000" pitchFamily="65" charset="-120"/>
                <a:ea typeface="標楷體" panose="03000509000000000000" pitchFamily="65" charset="-120"/>
                <a:sym typeface="Salesforce Sans"/>
              </a:rPr>
              <a:t>48</a:t>
            </a:r>
            <a:r>
              <a:rPr lang="zh-TW" altLang="en-US" dirty="0">
                <a:solidFill>
                  <a:srgbClr val="FF0000"/>
                </a:solidFill>
                <a:latin typeface="標楷體" panose="03000509000000000000" pitchFamily="65" charset="-120"/>
                <a:ea typeface="標楷體" panose="03000509000000000000" pitchFamily="65" charset="-120"/>
                <a:sym typeface="Salesforce Sans"/>
              </a:rPr>
              <a:t>條、</a:t>
            </a:r>
            <a:r>
              <a:rPr lang="en-US" altLang="zh-TW" dirty="0">
                <a:solidFill>
                  <a:srgbClr val="FF0000"/>
                </a:solidFill>
                <a:latin typeface="標楷體" panose="03000509000000000000" pitchFamily="65" charset="-120"/>
                <a:ea typeface="標楷體" panose="03000509000000000000" pitchFamily="65" charset="-120"/>
                <a:sym typeface="Salesforce Sans"/>
              </a:rPr>
              <a:t>50</a:t>
            </a:r>
            <a:r>
              <a:rPr lang="zh-TW" altLang="en-US" dirty="0">
                <a:solidFill>
                  <a:srgbClr val="FF0000"/>
                </a:solidFill>
                <a:latin typeface="標楷體" panose="03000509000000000000" pitchFamily="65" charset="-120"/>
                <a:ea typeface="標楷體" panose="03000509000000000000" pitchFamily="65" charset="-120"/>
                <a:sym typeface="Salesforce Sans"/>
              </a:rPr>
              <a:t>條、</a:t>
            </a:r>
            <a:r>
              <a:rPr lang="en-US" altLang="zh-TW" dirty="0">
                <a:solidFill>
                  <a:srgbClr val="FF0000"/>
                </a:solidFill>
                <a:latin typeface="標楷體" panose="03000509000000000000" pitchFamily="65" charset="-120"/>
                <a:ea typeface="標楷體" panose="03000509000000000000" pitchFamily="65" charset="-120"/>
                <a:sym typeface="Salesforce Sans"/>
              </a:rPr>
              <a:t>101</a:t>
            </a:r>
            <a:r>
              <a:rPr lang="zh-TW" altLang="en-US" dirty="0">
                <a:solidFill>
                  <a:srgbClr val="FF0000"/>
                </a:solidFill>
                <a:latin typeface="標楷體" panose="03000509000000000000" pitchFamily="65" charset="-120"/>
                <a:ea typeface="標楷體" panose="03000509000000000000" pitchFamily="65" charset="-120"/>
                <a:sym typeface="Salesforce Sans"/>
              </a:rPr>
              <a:t>條至</a:t>
            </a:r>
            <a:r>
              <a:rPr lang="en-US" altLang="zh-TW" dirty="0">
                <a:solidFill>
                  <a:srgbClr val="FF0000"/>
                </a:solidFill>
                <a:latin typeface="標楷體" panose="03000509000000000000" pitchFamily="65" charset="-120"/>
                <a:ea typeface="標楷體" panose="03000509000000000000" pitchFamily="65" charset="-120"/>
                <a:sym typeface="Salesforce Sans"/>
              </a:rPr>
              <a:t>103</a:t>
            </a:r>
            <a:r>
              <a:rPr lang="zh-TW" altLang="en-US" dirty="0">
                <a:solidFill>
                  <a:srgbClr val="FF0000"/>
                </a:solidFill>
                <a:latin typeface="標楷體" panose="03000509000000000000" pitchFamily="65" charset="-120"/>
                <a:ea typeface="標楷體" panose="03000509000000000000" pitchFamily="65" charset="-120"/>
                <a:sym typeface="Salesforce Sans"/>
              </a:rPr>
              <a:t>條等</a:t>
            </a:r>
            <a:r>
              <a:rPr lang="en-US" altLang="zh-TW" dirty="0">
                <a:solidFill>
                  <a:srgbClr val="FF0000"/>
                </a:solidFill>
                <a:latin typeface="標楷體" panose="03000509000000000000" pitchFamily="65" charset="-120"/>
                <a:ea typeface="標楷體" panose="03000509000000000000" pitchFamily="65" charset="-120"/>
                <a:sym typeface="Salesforce Sans"/>
              </a:rPr>
              <a:t>)</a:t>
            </a:r>
            <a:r>
              <a:rPr lang="zh-TW" altLang="en-US" dirty="0">
                <a:solidFill>
                  <a:srgbClr val="FF0000"/>
                </a:solidFill>
                <a:latin typeface="標楷體" panose="03000509000000000000" pitchFamily="65" charset="-120"/>
                <a:ea typeface="標楷體" panose="03000509000000000000" pitchFamily="65" charset="-120"/>
                <a:sym typeface="Salesforce Sans"/>
              </a:rPr>
              <a:t>，毋需要求廠商另提出具結，爾後建請刪除為宜</a:t>
            </a:r>
            <a:r>
              <a:rPr lang="zh-TW" altLang="en-US" dirty="0" smtClean="0">
                <a:solidFill>
                  <a:srgbClr val="FF0000"/>
                </a:solidFill>
                <a:latin typeface="標楷體" panose="03000509000000000000" pitchFamily="65" charset="-120"/>
                <a:ea typeface="標楷體" panose="03000509000000000000" pitchFamily="65" charset="-120"/>
                <a:sym typeface="Salesforce Sans"/>
              </a:rPr>
              <a:t>。</a:t>
            </a:r>
            <a:endParaRPr lang="en-US" altLang="zh-TW" dirty="0" smtClean="0">
              <a:solidFill>
                <a:srgbClr val="FF0000"/>
              </a:solidFill>
              <a:latin typeface="標楷體" panose="03000509000000000000" pitchFamily="65" charset="-120"/>
              <a:ea typeface="標楷體" panose="03000509000000000000" pitchFamily="65" charset="-120"/>
              <a:sym typeface="Salesforce Sans"/>
            </a:endParaRPr>
          </a:p>
          <a:p>
            <a:r>
              <a:rPr lang="zh-TW" altLang="en-US" dirty="0" smtClean="0">
                <a:solidFill>
                  <a:schemeClr val="tx2"/>
                </a:solidFill>
                <a:latin typeface="標楷體" panose="03000509000000000000" pitchFamily="65" charset="-120"/>
                <a:ea typeface="標楷體" panose="03000509000000000000" pitchFamily="65" charset="-120"/>
                <a:sym typeface="Salesforce Sans"/>
              </a:rPr>
              <a:t>為</a:t>
            </a:r>
            <a:r>
              <a:rPr lang="zh-TW" altLang="en-US" dirty="0">
                <a:solidFill>
                  <a:schemeClr val="tx2"/>
                </a:solidFill>
                <a:latin typeface="標楷體" panose="03000509000000000000" pitchFamily="65" charset="-120"/>
                <a:ea typeface="標楷體" panose="03000509000000000000" pitchFamily="65" charset="-120"/>
                <a:sym typeface="Salesforce Sans"/>
              </a:rPr>
              <a:t>確保採購品質及減少採購文件內容誤繕導致履約爭議，爾後請於</a:t>
            </a:r>
            <a:r>
              <a:rPr lang="zh-TW" altLang="en-US" dirty="0">
                <a:solidFill>
                  <a:srgbClr val="FF0000"/>
                </a:solidFill>
                <a:latin typeface="標楷體" panose="03000509000000000000" pitchFamily="65" charset="-120"/>
                <a:ea typeface="標楷體" panose="03000509000000000000" pitchFamily="65" charset="-120"/>
                <a:sym typeface="Salesforce Sans"/>
              </a:rPr>
              <a:t>契約書末頁增列有製約及覆核之欄位</a:t>
            </a:r>
            <a:r>
              <a:rPr lang="zh-TW" altLang="en-US" dirty="0">
                <a:solidFill>
                  <a:schemeClr val="tx2"/>
                </a:solidFill>
                <a:latin typeface="標楷體" panose="03000509000000000000" pitchFamily="65" charset="-120"/>
                <a:ea typeface="標楷體" panose="03000509000000000000" pitchFamily="65" charset="-120"/>
                <a:sym typeface="Salesforce Sans"/>
              </a:rPr>
              <a:t>，以加強行政文書作業之複核程序並簽名核章</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endParaRPr lang="en-US" altLang="zh-TW" dirty="0" smtClean="0">
              <a:solidFill>
                <a:schemeClr val="tx2"/>
              </a:solidFill>
              <a:latin typeface="標楷體" panose="03000509000000000000" pitchFamily="65" charset="-120"/>
              <a:ea typeface="標楷體" panose="03000509000000000000" pitchFamily="65" charset="-120"/>
              <a:sym typeface="Salesforce Sans"/>
            </a:endParaRPr>
          </a:p>
          <a:p>
            <a:r>
              <a:rPr lang="zh-TW" altLang="en-US" dirty="0">
                <a:solidFill>
                  <a:schemeClr val="tx2"/>
                </a:solidFill>
                <a:latin typeface="標楷體" panose="03000509000000000000" pitchFamily="65" charset="-120"/>
                <a:ea typeface="標楷體" panose="03000509000000000000" pitchFamily="65" charset="-120"/>
                <a:sym typeface="Salesforce Sans"/>
              </a:rPr>
              <a:t>招標公告</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聯絡人</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欄位僅記載</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r>
              <a:rPr lang="en-US" altLang="zh-TW" smtClean="0">
                <a:solidFill>
                  <a:schemeClr val="tx2"/>
                </a:solidFill>
                <a:latin typeface="標楷體" panose="03000509000000000000" pitchFamily="65" charset="-120"/>
                <a:ea typeface="標楷體" panose="03000509000000000000" pitchFamily="65" charset="-120"/>
                <a:sym typeface="Salesforce Sans"/>
              </a:rPr>
              <a:t>o</a:t>
            </a:r>
            <a:r>
              <a:rPr lang="zh-TW" altLang="en-US" smtClean="0">
                <a:solidFill>
                  <a:schemeClr val="tx2"/>
                </a:solidFill>
                <a:latin typeface="標楷體" panose="03000509000000000000" pitchFamily="65" charset="-120"/>
                <a:ea typeface="標楷體" panose="03000509000000000000" pitchFamily="65" charset="-120"/>
                <a:sym typeface="Salesforce Sans"/>
              </a:rPr>
              <a:t>小姐</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endParaRPr lang="en-US" altLang="zh-TW" dirty="0" smtClean="0">
              <a:solidFill>
                <a:schemeClr val="tx2"/>
              </a:solidFill>
              <a:latin typeface="標楷體" panose="03000509000000000000" pitchFamily="65" charset="-120"/>
              <a:ea typeface="標楷體" panose="03000509000000000000" pitchFamily="65" charset="-120"/>
              <a:sym typeface="Salesforce Sans"/>
            </a:endParaRPr>
          </a:p>
          <a:p>
            <a:r>
              <a:rPr lang="zh-TW" altLang="en-US" dirty="0" smtClean="0">
                <a:solidFill>
                  <a:srgbClr val="FF0000"/>
                </a:solidFill>
                <a:latin typeface="標楷體" panose="03000509000000000000" pitchFamily="65" charset="-120"/>
                <a:ea typeface="標楷體" panose="03000509000000000000" pitchFamily="65" charset="-120"/>
                <a:sym typeface="Salesforce Sans"/>
              </a:rPr>
              <a:t>招標</a:t>
            </a:r>
            <a:r>
              <a:rPr lang="zh-TW" altLang="en-US" dirty="0">
                <a:solidFill>
                  <a:srgbClr val="FF0000"/>
                </a:solidFill>
                <a:latin typeface="標楷體" panose="03000509000000000000" pitchFamily="65" charset="-120"/>
                <a:ea typeface="標楷體" panose="03000509000000000000" pitchFamily="65" charset="-120"/>
                <a:sym typeface="Salesforce Sans"/>
              </a:rPr>
              <a:t>文件未註明版次及時間</a:t>
            </a:r>
            <a:r>
              <a:rPr lang="zh-TW" altLang="en-US" dirty="0">
                <a:solidFill>
                  <a:schemeClr val="tx2"/>
                </a:solidFill>
                <a:latin typeface="標楷體" panose="03000509000000000000" pitchFamily="65" charset="-120"/>
                <a:ea typeface="標楷體" panose="03000509000000000000" pitchFamily="65" charset="-120"/>
                <a:sym typeface="Salesforce Sans"/>
              </a:rPr>
              <a:t>，為避免引用過時招標文件資料情事，請儘速下載工程會最新範本，並依行政院公共工程委員會</a:t>
            </a:r>
            <a:r>
              <a:rPr lang="en-US" altLang="zh-TW" dirty="0">
                <a:solidFill>
                  <a:schemeClr val="tx2"/>
                </a:solidFill>
                <a:latin typeface="標楷體" panose="03000509000000000000" pitchFamily="65" charset="-120"/>
                <a:ea typeface="標楷體" panose="03000509000000000000" pitchFamily="65" charset="-120"/>
                <a:sym typeface="Salesforce Sans"/>
              </a:rPr>
              <a:t>102</a:t>
            </a:r>
            <a:r>
              <a:rPr lang="zh-TW" altLang="en-US" dirty="0">
                <a:solidFill>
                  <a:schemeClr val="tx2"/>
                </a:solidFill>
                <a:latin typeface="標楷體" panose="03000509000000000000" pitchFamily="65" charset="-120"/>
                <a:ea typeface="標楷體" panose="03000509000000000000" pitchFamily="65" charset="-120"/>
                <a:sym typeface="Salesforce Sans"/>
              </a:rPr>
              <a:t>年</a:t>
            </a:r>
            <a:r>
              <a:rPr lang="en-US" altLang="zh-TW" dirty="0">
                <a:solidFill>
                  <a:schemeClr val="tx2"/>
                </a:solidFill>
                <a:latin typeface="標楷體" panose="03000509000000000000" pitchFamily="65" charset="-120"/>
                <a:ea typeface="標楷體" panose="03000509000000000000" pitchFamily="65" charset="-120"/>
                <a:sym typeface="Salesforce Sans"/>
              </a:rPr>
              <a:t>5</a:t>
            </a:r>
            <a:r>
              <a:rPr lang="zh-TW" altLang="en-US" dirty="0">
                <a:solidFill>
                  <a:schemeClr val="tx2"/>
                </a:solidFill>
                <a:latin typeface="標楷體" panose="03000509000000000000" pitchFamily="65" charset="-120"/>
                <a:ea typeface="標楷體" panose="03000509000000000000" pitchFamily="65" charset="-120"/>
                <a:sym typeface="Salesforce Sans"/>
              </a:rPr>
              <a:t>月</a:t>
            </a:r>
            <a:r>
              <a:rPr lang="en-US" altLang="zh-TW" dirty="0">
                <a:solidFill>
                  <a:schemeClr val="tx2"/>
                </a:solidFill>
                <a:latin typeface="標楷體" panose="03000509000000000000" pitchFamily="65" charset="-120"/>
                <a:ea typeface="標楷體" panose="03000509000000000000" pitchFamily="65" charset="-120"/>
                <a:sym typeface="Salesforce Sans"/>
              </a:rPr>
              <a:t>13</a:t>
            </a:r>
            <a:r>
              <a:rPr lang="zh-TW" altLang="en-US" dirty="0">
                <a:solidFill>
                  <a:schemeClr val="tx2"/>
                </a:solidFill>
                <a:latin typeface="標楷體" panose="03000509000000000000" pitchFamily="65" charset="-120"/>
                <a:ea typeface="標楷體" panose="03000509000000000000" pitchFamily="65" charset="-120"/>
                <a:sym typeface="Salesforce Sans"/>
              </a:rPr>
              <a:t>日工程稽字第</a:t>
            </a:r>
            <a:r>
              <a:rPr lang="en-US" altLang="zh-TW" dirty="0">
                <a:solidFill>
                  <a:schemeClr val="tx2"/>
                </a:solidFill>
                <a:latin typeface="標楷體" panose="03000509000000000000" pitchFamily="65" charset="-120"/>
                <a:ea typeface="標楷體" panose="03000509000000000000" pitchFamily="65" charset="-120"/>
                <a:sym typeface="Salesforce Sans"/>
              </a:rPr>
              <a:t>10200169940</a:t>
            </a:r>
            <a:r>
              <a:rPr lang="zh-TW" altLang="en-US" dirty="0">
                <a:solidFill>
                  <a:schemeClr val="tx2"/>
                </a:solidFill>
                <a:latin typeface="標楷體" panose="03000509000000000000" pitchFamily="65" charset="-120"/>
                <a:ea typeface="標楷體" panose="03000509000000000000" pitchFamily="65" charset="-120"/>
                <a:sym typeface="Salesforce Sans"/>
              </a:rPr>
              <a:t>號函釋，請各採購主辦機關選擇必要之採購文件時，應於首頁註記引用工程會範本之版次及時間，以避免違反本法第</a:t>
            </a:r>
            <a:r>
              <a:rPr lang="en-US" altLang="zh-TW" dirty="0">
                <a:solidFill>
                  <a:schemeClr val="tx2"/>
                </a:solidFill>
                <a:latin typeface="標楷體" panose="03000509000000000000" pitchFamily="65" charset="-120"/>
                <a:ea typeface="標楷體" panose="03000509000000000000" pitchFamily="65" charset="-120"/>
                <a:sym typeface="Salesforce Sans"/>
              </a:rPr>
              <a:t>63</a:t>
            </a:r>
            <a:r>
              <a:rPr lang="zh-TW" altLang="en-US" dirty="0">
                <a:solidFill>
                  <a:schemeClr val="tx2"/>
                </a:solidFill>
                <a:latin typeface="標楷體" panose="03000509000000000000" pitchFamily="65" charset="-120"/>
                <a:ea typeface="標楷體" panose="03000509000000000000" pitchFamily="65" charset="-120"/>
                <a:sym typeface="Salesforce Sans"/>
              </a:rPr>
              <a:t>條規定及</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政府採購錯誤行為態樣</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序號</a:t>
            </a:r>
            <a:r>
              <a:rPr lang="en-US" altLang="zh-TW" dirty="0">
                <a:solidFill>
                  <a:schemeClr val="tx2"/>
                </a:solidFill>
                <a:latin typeface="標楷體" panose="03000509000000000000" pitchFamily="65" charset="-120"/>
                <a:ea typeface="標楷體" panose="03000509000000000000" pitchFamily="65" charset="-120"/>
                <a:sym typeface="Salesforce Sans"/>
              </a:rPr>
              <a:t>1-17</a:t>
            </a:r>
            <a:r>
              <a:rPr lang="zh-TW" altLang="en-US" dirty="0">
                <a:solidFill>
                  <a:schemeClr val="tx2"/>
                </a:solidFill>
                <a:latin typeface="標楷體" panose="03000509000000000000" pitchFamily="65" charset="-120"/>
                <a:ea typeface="標楷體" panose="03000509000000000000" pitchFamily="65" charset="-120"/>
                <a:sym typeface="Salesforce Sans"/>
              </a:rPr>
              <a:t>「未使用工程會之範本，致使錯漏頻生」之情事。</a:t>
            </a:r>
          </a:p>
        </p:txBody>
      </p:sp>
    </p:spTree>
    <p:extLst>
      <p:ext uri="{BB962C8B-B14F-4D97-AF65-F5344CB8AC3E}">
        <p14:creationId xmlns:p14="http://schemas.microsoft.com/office/powerpoint/2010/main" val="3022868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algn="ctr"/>
            <a:r>
              <a:rPr lang="zh-TW" altLang="en-US" dirty="0"/>
              <a:t>個人稽核經驗</a:t>
            </a:r>
            <a:r>
              <a:rPr lang="zh-TW" altLang="en-US" dirty="0" smtClean="0"/>
              <a:t>分享</a:t>
            </a:r>
            <a:endParaRPr lang="zh-TW" altLang="en-US" dirty="0">
              <a:latin typeface="標楷體" panose="03000509000000000000" pitchFamily="65" charset="-120"/>
              <a:ea typeface="標楷體" panose="03000509000000000000" pitchFamily="65" charset="-120"/>
              <a:sym typeface="Salesforce Sans"/>
            </a:endParaRPr>
          </a:p>
        </p:txBody>
      </p:sp>
      <p:sp>
        <p:nvSpPr>
          <p:cNvPr id="3" name="內容預留位置 2"/>
          <p:cNvSpPr>
            <a:spLocks noGrp="1"/>
          </p:cNvSpPr>
          <p:nvPr>
            <p:ph sz="half" idx="1"/>
          </p:nvPr>
        </p:nvSpPr>
        <p:spPr>
          <a:xfrm>
            <a:off x="2208213" y="1600200"/>
            <a:ext cx="8645834" cy="4114800"/>
          </a:xfrm>
        </p:spPr>
        <p:txBody>
          <a:bodyPr rtlCol="0">
            <a:normAutofit/>
          </a:bodyPr>
          <a:lstStyle/>
          <a:p>
            <a:r>
              <a:rPr lang="zh-TW" altLang="en-US" dirty="0">
                <a:solidFill>
                  <a:schemeClr val="tx2"/>
                </a:solidFill>
                <a:latin typeface="標楷體" panose="03000509000000000000" pitchFamily="65" charset="-120"/>
                <a:ea typeface="標楷體" panose="03000509000000000000" pitchFamily="65" charset="-120"/>
                <a:sym typeface="Salesforce Sans"/>
              </a:rPr>
              <a:t>契約書規範並載明保險承保範圍與需附加之保險或條款，及規定</a:t>
            </a:r>
            <a:r>
              <a:rPr lang="zh-TW" altLang="en-US" dirty="0">
                <a:solidFill>
                  <a:srgbClr val="FF0000"/>
                </a:solidFill>
                <a:latin typeface="標楷體" panose="03000509000000000000" pitchFamily="65" charset="-120"/>
                <a:ea typeface="標楷體" panose="03000509000000000000" pitchFamily="65" charset="-120"/>
                <a:sym typeface="Salesforce Sans"/>
              </a:rPr>
              <a:t>每一事故之自負額上限為</a:t>
            </a:r>
            <a:r>
              <a:rPr lang="en-US" altLang="zh-TW" dirty="0">
                <a:solidFill>
                  <a:srgbClr val="FF0000"/>
                </a:solidFill>
                <a:latin typeface="標楷體" panose="03000509000000000000" pitchFamily="65" charset="-120"/>
                <a:ea typeface="標楷體" panose="03000509000000000000" pitchFamily="65" charset="-120"/>
                <a:sym typeface="Salesforce Sans"/>
              </a:rPr>
              <a:t>2000</a:t>
            </a:r>
            <a:r>
              <a:rPr lang="zh-TW" altLang="en-US" dirty="0">
                <a:solidFill>
                  <a:srgbClr val="FF0000"/>
                </a:solidFill>
                <a:latin typeface="標楷體" panose="03000509000000000000" pitchFamily="65" charset="-120"/>
                <a:ea typeface="標楷體" panose="03000509000000000000" pitchFamily="65" charset="-120"/>
                <a:sym typeface="Salesforce Sans"/>
              </a:rPr>
              <a:t>元</a:t>
            </a:r>
            <a:r>
              <a:rPr lang="zh-TW" altLang="en-US" dirty="0">
                <a:solidFill>
                  <a:schemeClr val="tx2"/>
                </a:solidFill>
                <a:latin typeface="標楷體" panose="03000509000000000000" pitchFamily="65" charset="-120"/>
                <a:ea typeface="標楷體" panose="03000509000000000000" pitchFamily="65" charset="-120"/>
                <a:sym typeface="Salesforce Sans"/>
              </a:rPr>
              <a:t>，如此高額自負額略顯不合理，核有「政府採購錯誤行為態樣」序號</a:t>
            </a:r>
            <a:r>
              <a:rPr lang="en-US" altLang="zh-TW" dirty="0">
                <a:solidFill>
                  <a:schemeClr val="tx2"/>
                </a:solidFill>
                <a:latin typeface="標楷體" panose="03000509000000000000" pitchFamily="65" charset="-120"/>
                <a:ea typeface="標楷體" panose="03000509000000000000" pitchFamily="65" charset="-120"/>
                <a:sym typeface="Salesforce Sans"/>
              </a:rPr>
              <a:t>1-12</a:t>
            </a:r>
            <a:r>
              <a:rPr lang="zh-TW" altLang="en-US" dirty="0">
                <a:solidFill>
                  <a:schemeClr val="tx2"/>
                </a:solidFill>
                <a:latin typeface="標楷體" panose="03000509000000000000" pitchFamily="65" charset="-120"/>
                <a:ea typeface="標楷體" panose="03000509000000000000" pitchFamily="65" charset="-120"/>
                <a:sym typeface="Salesforce Sans"/>
              </a:rPr>
              <a:t>「未預為防範問題之發生」之情事，爾後契約書訂定之保險條款應注意其完整性及履約有效時程，避免後續問題</a:t>
            </a:r>
            <a:r>
              <a:rPr lang="zh-TW" altLang="en-US" dirty="0" smtClean="0">
                <a:solidFill>
                  <a:schemeClr val="tx2"/>
                </a:solidFill>
                <a:latin typeface="標楷體" panose="03000509000000000000" pitchFamily="65" charset="-120"/>
                <a:ea typeface="標楷體" panose="03000509000000000000" pitchFamily="65" charset="-120"/>
                <a:sym typeface="Salesforce Sans"/>
              </a:rPr>
              <a:t>衍生。</a:t>
            </a:r>
            <a:endParaRPr lang="en-US" altLang="zh-TW" dirty="0" smtClean="0">
              <a:solidFill>
                <a:schemeClr val="tx2"/>
              </a:solidFill>
              <a:latin typeface="標楷體" panose="03000509000000000000" pitchFamily="65" charset="-120"/>
              <a:ea typeface="標楷體" panose="03000509000000000000" pitchFamily="65" charset="-120"/>
              <a:sym typeface="Salesforce Sans"/>
            </a:endParaRPr>
          </a:p>
          <a:p>
            <a:r>
              <a:rPr lang="zh-TW" altLang="en-US" dirty="0">
                <a:solidFill>
                  <a:schemeClr val="tx2"/>
                </a:solidFill>
                <a:latin typeface="標楷體" panose="03000509000000000000" pitchFamily="65" charset="-120"/>
                <a:ea typeface="標楷體" panose="03000509000000000000" pitchFamily="65" charset="-120"/>
                <a:sym typeface="Salesforce Sans"/>
              </a:rPr>
              <a:t>廠商投標資格</a:t>
            </a:r>
            <a:r>
              <a:rPr lang="zh-TW" altLang="en-US" dirty="0">
                <a:solidFill>
                  <a:srgbClr val="FF0000"/>
                </a:solidFill>
                <a:latin typeface="標楷體" panose="03000509000000000000" pitchFamily="65" charset="-120"/>
                <a:ea typeface="標楷體" panose="03000509000000000000" pitchFamily="65" charset="-120"/>
                <a:sym typeface="Salesforce Sans"/>
              </a:rPr>
              <a:t>文件審查表，其「廠商信用證明文件」欄位過簡</a:t>
            </a:r>
            <a:r>
              <a:rPr lang="zh-TW" altLang="en-US" dirty="0">
                <a:solidFill>
                  <a:schemeClr val="tx2"/>
                </a:solidFill>
                <a:latin typeface="標楷體" panose="03000509000000000000" pitchFamily="65" charset="-120"/>
                <a:ea typeface="標楷體" panose="03000509000000000000" pitchFamily="65" charset="-120"/>
                <a:sym typeface="Salesforce Sans"/>
              </a:rPr>
              <a:t>，核有「政府採購錯誤行為態樣」序號</a:t>
            </a:r>
            <a:r>
              <a:rPr lang="en-US" altLang="zh-TW" dirty="0">
                <a:solidFill>
                  <a:schemeClr val="tx2"/>
                </a:solidFill>
                <a:latin typeface="標楷體" panose="03000509000000000000" pitchFamily="65" charset="-120"/>
                <a:ea typeface="標楷體" panose="03000509000000000000" pitchFamily="65" charset="-120"/>
                <a:sym typeface="Salesforce Sans"/>
              </a:rPr>
              <a:t>1-11</a:t>
            </a:r>
            <a:r>
              <a:rPr lang="zh-TW" altLang="en-US" dirty="0">
                <a:solidFill>
                  <a:schemeClr val="tx2"/>
                </a:solidFill>
                <a:latin typeface="標楷體" panose="03000509000000000000" pitchFamily="65" charset="-120"/>
                <a:ea typeface="標楷體" panose="03000509000000000000" pitchFamily="65" charset="-120"/>
                <a:sym typeface="Salesforce Sans"/>
              </a:rPr>
              <a:t>「招標文件過簡</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endParaRPr lang="en-US" altLang="zh-TW" dirty="0" smtClean="0">
              <a:solidFill>
                <a:schemeClr val="tx2"/>
              </a:solidFill>
              <a:latin typeface="標楷體" panose="03000509000000000000" pitchFamily="65" charset="-120"/>
              <a:ea typeface="標楷體" panose="03000509000000000000" pitchFamily="65" charset="-120"/>
              <a:sym typeface="Salesforce Sans"/>
            </a:endParaRPr>
          </a:p>
          <a:p>
            <a:r>
              <a:rPr lang="zh-TW" altLang="en-US" dirty="0">
                <a:solidFill>
                  <a:schemeClr val="tx2"/>
                </a:solidFill>
                <a:latin typeface="標楷體" panose="03000509000000000000" pitchFamily="65" charset="-120"/>
                <a:ea typeface="標楷體" panose="03000509000000000000" pitchFamily="65" charset="-120"/>
                <a:sym typeface="Salesforce Sans"/>
              </a:rPr>
              <a:t>廠商投標資格文件審查表，「</a:t>
            </a:r>
            <a:r>
              <a:rPr lang="zh-TW" altLang="en-US" dirty="0">
                <a:solidFill>
                  <a:srgbClr val="FF0000"/>
                </a:solidFill>
                <a:latin typeface="標楷體" panose="03000509000000000000" pitchFamily="65" charset="-120"/>
                <a:ea typeface="標楷體" panose="03000509000000000000" pitchFamily="65" charset="-120"/>
                <a:sym typeface="Salesforce Sans"/>
              </a:rPr>
              <a:t>責任保險單影本</a:t>
            </a:r>
            <a:r>
              <a:rPr lang="zh-TW" altLang="en-US" dirty="0">
                <a:solidFill>
                  <a:schemeClr val="tx2"/>
                </a:solidFill>
                <a:latin typeface="標楷體" panose="03000509000000000000" pitchFamily="65" charset="-120"/>
                <a:ea typeface="標楷體" panose="03000509000000000000" pitchFamily="65" charset="-120"/>
                <a:sym typeface="Salesforce Sans"/>
              </a:rPr>
              <a:t>」欄位要求廠商投標時應附有責任保險單影本，否則視為資格不符。此舉形同強迫廠商未得標前便需擁有該採購標的物，然此舉與本案投標廠商履約能力並無必然關係，如因缺少該證明文件即被判定為不合格</a:t>
            </a:r>
            <a:r>
              <a:rPr lang="zh-TW" altLang="en-US" dirty="0" smtClean="0">
                <a:solidFill>
                  <a:schemeClr val="tx2"/>
                </a:solidFill>
                <a:latin typeface="標楷體" panose="03000509000000000000" pitchFamily="65" charset="-120"/>
                <a:ea typeface="標楷體" panose="03000509000000000000" pitchFamily="65" charset="-120"/>
                <a:sym typeface="Salesforce Sans"/>
              </a:rPr>
              <a:t>廠商。</a:t>
            </a:r>
            <a:endParaRPr lang="zh-TW" altLang="en-US" dirty="0">
              <a:solidFill>
                <a:schemeClr val="tx2"/>
              </a:solidFill>
              <a:latin typeface="標楷體" panose="03000509000000000000" pitchFamily="65" charset="-120"/>
              <a:ea typeface="標楷體" panose="03000509000000000000" pitchFamily="65" charset="-120"/>
              <a:sym typeface="Salesforce Sans"/>
            </a:endParaRPr>
          </a:p>
        </p:txBody>
      </p:sp>
    </p:spTree>
    <p:extLst>
      <p:ext uri="{BB962C8B-B14F-4D97-AF65-F5344CB8AC3E}">
        <p14:creationId xmlns:p14="http://schemas.microsoft.com/office/powerpoint/2010/main" val="37036881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algn="ctr"/>
            <a:r>
              <a:rPr lang="zh-TW" altLang="en-US" dirty="0"/>
              <a:t>個人稽核經驗</a:t>
            </a:r>
            <a:r>
              <a:rPr lang="zh-TW" altLang="en-US" dirty="0" smtClean="0"/>
              <a:t>分享</a:t>
            </a:r>
            <a:endParaRPr lang="zh-TW" altLang="en-US" dirty="0">
              <a:latin typeface="標楷體" panose="03000509000000000000" pitchFamily="65" charset="-120"/>
              <a:ea typeface="標楷體" panose="03000509000000000000" pitchFamily="65" charset="-120"/>
              <a:sym typeface="Salesforce Sans"/>
            </a:endParaRPr>
          </a:p>
        </p:txBody>
      </p:sp>
      <p:sp>
        <p:nvSpPr>
          <p:cNvPr id="3" name="內容預留位置 2"/>
          <p:cNvSpPr>
            <a:spLocks noGrp="1"/>
          </p:cNvSpPr>
          <p:nvPr>
            <p:ph sz="half" idx="1"/>
          </p:nvPr>
        </p:nvSpPr>
        <p:spPr>
          <a:xfrm>
            <a:off x="2208213" y="1600200"/>
            <a:ext cx="8645834" cy="4114800"/>
          </a:xfrm>
        </p:spPr>
        <p:txBody>
          <a:bodyPr rtlCol="0">
            <a:normAutofit/>
          </a:bodyPr>
          <a:lstStyle/>
          <a:p>
            <a:r>
              <a:rPr lang="zh-TW" altLang="en-US" dirty="0">
                <a:solidFill>
                  <a:schemeClr val="tx2"/>
                </a:solidFill>
                <a:latin typeface="標楷體" panose="03000509000000000000" pitchFamily="65" charset="-120"/>
                <a:ea typeface="標楷體" panose="03000509000000000000" pitchFamily="65" charset="-120"/>
                <a:sym typeface="Salesforce Sans"/>
              </a:rPr>
              <a:t>招標機關提供之評選會資料所述，第一次外聘評選委員有</a:t>
            </a:r>
            <a:r>
              <a:rPr lang="zh-TW" altLang="en-US" dirty="0">
                <a:solidFill>
                  <a:srgbClr val="FF0000"/>
                </a:solidFill>
                <a:latin typeface="標楷體" panose="03000509000000000000" pitchFamily="65" charset="-120"/>
                <a:ea typeface="標楷體" panose="03000509000000000000" pitchFamily="65" charset="-120"/>
                <a:sym typeface="Salesforce Sans"/>
              </a:rPr>
              <a:t>家長會代表</a:t>
            </a:r>
            <a:r>
              <a:rPr lang="zh-TW" altLang="en-US" dirty="0">
                <a:solidFill>
                  <a:schemeClr val="tx2"/>
                </a:solidFill>
                <a:latin typeface="標楷體" panose="03000509000000000000" pitchFamily="65" charset="-120"/>
                <a:ea typeface="標楷體" panose="03000509000000000000" pitchFamily="65" charset="-120"/>
                <a:sym typeface="Salesforce Sans"/>
              </a:rPr>
              <a:t>壹人，此舉與外聘委員專家學者之規定不符，然第二次評選會時卻有家長會代表列席，然此規範核有</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政府採購錯誤行為態樣</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序號</a:t>
            </a:r>
            <a:r>
              <a:rPr lang="en-US" altLang="zh-TW" dirty="0">
                <a:solidFill>
                  <a:schemeClr val="tx2"/>
                </a:solidFill>
                <a:latin typeface="標楷體" panose="03000509000000000000" pitchFamily="65" charset="-120"/>
                <a:ea typeface="標楷體" panose="03000509000000000000" pitchFamily="65" charset="-120"/>
                <a:sym typeface="Salesforce Sans"/>
              </a:rPr>
              <a:t>1-5</a:t>
            </a:r>
            <a:r>
              <a:rPr lang="zh-TW" altLang="en-US" dirty="0">
                <a:solidFill>
                  <a:schemeClr val="tx2"/>
                </a:solidFill>
                <a:latin typeface="標楷體" panose="03000509000000000000" pitchFamily="65" charset="-120"/>
                <a:ea typeface="標楷體" panose="03000509000000000000" pitchFamily="65" charset="-120"/>
                <a:sym typeface="Salesforce Sans"/>
              </a:rPr>
              <a:t>「不當增列法規所無之規定」之虞</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endParaRPr lang="en-US" altLang="zh-TW" dirty="0" smtClean="0">
              <a:solidFill>
                <a:schemeClr val="tx2"/>
              </a:solidFill>
              <a:latin typeface="標楷體" panose="03000509000000000000" pitchFamily="65" charset="-120"/>
              <a:ea typeface="標楷體" panose="03000509000000000000" pitchFamily="65" charset="-120"/>
              <a:sym typeface="Salesforce Sans"/>
            </a:endParaRPr>
          </a:p>
          <a:p>
            <a:r>
              <a:rPr lang="zh-TW" altLang="en-US" dirty="0">
                <a:solidFill>
                  <a:schemeClr val="tx2"/>
                </a:solidFill>
                <a:latin typeface="標楷體" panose="03000509000000000000" pitchFamily="65" charset="-120"/>
                <a:ea typeface="標楷體" panose="03000509000000000000" pitchFamily="65" charset="-120"/>
                <a:sym typeface="Salesforce Sans"/>
              </a:rPr>
              <a:t>「召集人、副召集人均為委員，由機關首長或其授權人員指定委員擔任，或由委員互選展生之。」惟本案採購評選委員會僅設置召集人，而</a:t>
            </a:r>
            <a:r>
              <a:rPr lang="zh-TW" altLang="en-US" dirty="0">
                <a:solidFill>
                  <a:srgbClr val="FF0000"/>
                </a:solidFill>
                <a:latin typeface="標楷體" panose="03000509000000000000" pitchFamily="65" charset="-120"/>
                <a:ea typeface="標楷體" panose="03000509000000000000" pitchFamily="65" charset="-120"/>
                <a:sym typeface="Salesforce Sans"/>
              </a:rPr>
              <a:t>未設置副召集人</a:t>
            </a:r>
            <a:r>
              <a:rPr lang="zh-TW" altLang="en-US" dirty="0">
                <a:solidFill>
                  <a:schemeClr val="tx2"/>
                </a:solidFill>
                <a:latin typeface="標楷體" panose="03000509000000000000" pitchFamily="65" charset="-120"/>
                <a:ea typeface="標楷體" panose="03000509000000000000" pitchFamily="65" charset="-120"/>
                <a:sym typeface="Salesforce Sans"/>
              </a:rPr>
              <a:t>，顯與上開規定不符</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endParaRPr lang="en-US" altLang="zh-TW" dirty="0" smtClean="0">
              <a:solidFill>
                <a:schemeClr val="tx2"/>
              </a:solidFill>
              <a:latin typeface="標楷體" panose="03000509000000000000" pitchFamily="65" charset="-120"/>
              <a:ea typeface="標楷體" panose="03000509000000000000" pitchFamily="65" charset="-120"/>
              <a:sym typeface="Salesforce Sans"/>
            </a:endParaRPr>
          </a:p>
          <a:p>
            <a:r>
              <a:rPr lang="zh-TW" altLang="en-US" dirty="0">
                <a:solidFill>
                  <a:schemeClr val="tx2"/>
                </a:solidFill>
                <a:latin typeface="標楷體" panose="03000509000000000000" pitchFamily="65" charset="-120"/>
                <a:ea typeface="標楷體" panose="03000509000000000000" pitchFamily="65" charset="-120"/>
                <a:sym typeface="Salesforce Sans"/>
              </a:rPr>
              <a:t>契約書簽約日期為</a:t>
            </a:r>
            <a:r>
              <a:rPr lang="en-US" altLang="zh-TW" dirty="0">
                <a:solidFill>
                  <a:schemeClr val="tx2"/>
                </a:solidFill>
                <a:latin typeface="標楷體" panose="03000509000000000000" pitchFamily="65" charset="-120"/>
                <a:ea typeface="標楷體" panose="03000509000000000000" pitchFamily="65" charset="-120"/>
                <a:sym typeface="Salesforce Sans"/>
              </a:rPr>
              <a:t>105</a:t>
            </a:r>
            <a:r>
              <a:rPr lang="zh-TW" altLang="en-US" dirty="0">
                <a:solidFill>
                  <a:schemeClr val="tx2"/>
                </a:solidFill>
                <a:latin typeface="標楷體" panose="03000509000000000000" pitchFamily="65" charset="-120"/>
                <a:ea typeface="標楷體" panose="03000509000000000000" pitchFamily="65" charset="-120"/>
                <a:sym typeface="Salesforce Sans"/>
              </a:rPr>
              <a:t>年</a:t>
            </a:r>
            <a:r>
              <a:rPr lang="en-US" altLang="zh-TW" dirty="0">
                <a:solidFill>
                  <a:schemeClr val="tx2"/>
                </a:solidFill>
                <a:latin typeface="標楷體" panose="03000509000000000000" pitchFamily="65" charset="-120"/>
                <a:ea typeface="標楷體" panose="03000509000000000000" pitchFamily="65" charset="-120"/>
                <a:sym typeface="Salesforce Sans"/>
              </a:rPr>
              <a:t>08</a:t>
            </a:r>
            <a:r>
              <a:rPr lang="zh-TW" altLang="en-US" dirty="0">
                <a:solidFill>
                  <a:schemeClr val="tx2"/>
                </a:solidFill>
                <a:latin typeface="標楷體" panose="03000509000000000000" pitchFamily="65" charset="-120"/>
                <a:ea typeface="標楷體" panose="03000509000000000000" pitchFamily="65" charset="-120"/>
                <a:sym typeface="Salesforce Sans"/>
              </a:rPr>
              <a:t>月</a:t>
            </a:r>
            <a:r>
              <a:rPr lang="en-US" altLang="zh-TW" dirty="0">
                <a:solidFill>
                  <a:schemeClr val="tx2"/>
                </a:solidFill>
                <a:latin typeface="標楷體" panose="03000509000000000000" pitchFamily="65" charset="-120"/>
                <a:ea typeface="標楷體" panose="03000509000000000000" pitchFamily="65" charset="-120"/>
                <a:sym typeface="Salesforce Sans"/>
              </a:rPr>
              <a:t>12</a:t>
            </a:r>
            <a:r>
              <a:rPr lang="zh-TW" altLang="en-US" dirty="0">
                <a:solidFill>
                  <a:schemeClr val="tx2"/>
                </a:solidFill>
                <a:latin typeface="標楷體" panose="03000509000000000000" pitchFamily="65" charset="-120"/>
                <a:ea typeface="標楷體" panose="03000509000000000000" pitchFamily="65" charset="-120"/>
                <a:sym typeface="Salesforce Sans"/>
              </a:rPr>
              <a:t>日，但該案履約期限為</a:t>
            </a:r>
            <a:r>
              <a:rPr lang="en-US" altLang="zh-TW" dirty="0">
                <a:solidFill>
                  <a:schemeClr val="tx2"/>
                </a:solidFill>
                <a:latin typeface="標楷體" panose="03000509000000000000" pitchFamily="65" charset="-120"/>
                <a:ea typeface="標楷體" panose="03000509000000000000" pitchFamily="65" charset="-120"/>
                <a:sym typeface="Salesforce Sans"/>
              </a:rPr>
              <a:t>105</a:t>
            </a:r>
            <a:r>
              <a:rPr lang="zh-TW" altLang="en-US" dirty="0">
                <a:solidFill>
                  <a:schemeClr val="tx2"/>
                </a:solidFill>
                <a:latin typeface="標楷體" panose="03000509000000000000" pitchFamily="65" charset="-120"/>
                <a:ea typeface="標楷體" panose="03000509000000000000" pitchFamily="65" charset="-120"/>
                <a:sym typeface="Salesforce Sans"/>
              </a:rPr>
              <a:t>年</a:t>
            </a:r>
            <a:r>
              <a:rPr lang="en-US" altLang="zh-TW" dirty="0">
                <a:solidFill>
                  <a:schemeClr val="tx2"/>
                </a:solidFill>
                <a:latin typeface="標楷體" panose="03000509000000000000" pitchFamily="65" charset="-120"/>
                <a:ea typeface="標楷體" panose="03000509000000000000" pitchFamily="65" charset="-120"/>
                <a:sym typeface="Salesforce Sans"/>
              </a:rPr>
              <a:t>08</a:t>
            </a:r>
            <a:r>
              <a:rPr lang="zh-TW" altLang="en-US" dirty="0">
                <a:solidFill>
                  <a:schemeClr val="tx2"/>
                </a:solidFill>
                <a:latin typeface="標楷體" panose="03000509000000000000" pitchFamily="65" charset="-120"/>
                <a:ea typeface="標楷體" panose="03000509000000000000" pitchFamily="65" charset="-120"/>
                <a:sym typeface="Salesforce Sans"/>
              </a:rPr>
              <a:t>月</a:t>
            </a:r>
            <a:r>
              <a:rPr lang="en-US" altLang="zh-TW" dirty="0">
                <a:solidFill>
                  <a:schemeClr val="tx2"/>
                </a:solidFill>
                <a:latin typeface="標楷體" panose="03000509000000000000" pitchFamily="65" charset="-120"/>
                <a:ea typeface="標楷體" panose="03000509000000000000" pitchFamily="65" charset="-120"/>
                <a:sym typeface="Salesforce Sans"/>
              </a:rPr>
              <a:t>01</a:t>
            </a:r>
            <a:r>
              <a:rPr lang="zh-TW" altLang="en-US" dirty="0">
                <a:solidFill>
                  <a:schemeClr val="tx2"/>
                </a:solidFill>
                <a:latin typeface="標楷體" panose="03000509000000000000" pitchFamily="65" charset="-120"/>
                <a:ea typeface="標楷體" panose="03000509000000000000" pitchFamily="65" charset="-120"/>
                <a:sym typeface="Salesforce Sans"/>
              </a:rPr>
              <a:t>日至</a:t>
            </a:r>
            <a:r>
              <a:rPr lang="en-US" altLang="zh-TW" dirty="0">
                <a:solidFill>
                  <a:schemeClr val="tx2"/>
                </a:solidFill>
                <a:latin typeface="標楷體" panose="03000509000000000000" pitchFamily="65" charset="-120"/>
                <a:ea typeface="標楷體" panose="03000509000000000000" pitchFamily="65" charset="-120"/>
                <a:sym typeface="Salesforce Sans"/>
              </a:rPr>
              <a:t>106</a:t>
            </a:r>
            <a:r>
              <a:rPr lang="zh-TW" altLang="en-US" dirty="0">
                <a:solidFill>
                  <a:schemeClr val="tx2"/>
                </a:solidFill>
                <a:latin typeface="標楷體" panose="03000509000000000000" pitchFamily="65" charset="-120"/>
                <a:ea typeface="標楷體" panose="03000509000000000000" pitchFamily="65" charset="-120"/>
                <a:sym typeface="Salesforce Sans"/>
              </a:rPr>
              <a:t>年</a:t>
            </a:r>
            <a:r>
              <a:rPr lang="en-US" altLang="zh-TW" dirty="0">
                <a:solidFill>
                  <a:schemeClr val="tx2"/>
                </a:solidFill>
                <a:latin typeface="標楷體" panose="03000509000000000000" pitchFamily="65" charset="-120"/>
                <a:ea typeface="標楷體" panose="03000509000000000000" pitchFamily="65" charset="-120"/>
                <a:sym typeface="Salesforce Sans"/>
              </a:rPr>
              <a:t>07</a:t>
            </a:r>
            <a:r>
              <a:rPr lang="zh-TW" altLang="en-US" dirty="0">
                <a:solidFill>
                  <a:schemeClr val="tx2"/>
                </a:solidFill>
                <a:latin typeface="標楷體" panose="03000509000000000000" pitchFamily="65" charset="-120"/>
                <a:ea typeface="標楷體" panose="03000509000000000000" pitchFamily="65" charset="-120"/>
                <a:sym typeface="Salesforce Sans"/>
              </a:rPr>
              <a:t>月</a:t>
            </a:r>
            <a:r>
              <a:rPr lang="en-US" altLang="zh-TW" dirty="0">
                <a:solidFill>
                  <a:schemeClr val="tx2"/>
                </a:solidFill>
                <a:latin typeface="標楷體" panose="03000509000000000000" pitchFamily="65" charset="-120"/>
                <a:ea typeface="標楷體" panose="03000509000000000000" pitchFamily="65" charset="-120"/>
                <a:sym typeface="Salesforce Sans"/>
              </a:rPr>
              <a:t>31</a:t>
            </a:r>
            <a:r>
              <a:rPr lang="zh-TW" altLang="en-US" dirty="0">
                <a:solidFill>
                  <a:schemeClr val="tx2"/>
                </a:solidFill>
                <a:latin typeface="標楷體" panose="03000509000000000000" pitchFamily="65" charset="-120"/>
                <a:ea typeface="標楷體" panose="03000509000000000000" pitchFamily="65" charset="-120"/>
                <a:sym typeface="Salesforce Sans"/>
              </a:rPr>
              <a:t>日，核有</a:t>
            </a:r>
            <a:r>
              <a:rPr lang="en-US" altLang="zh-TW" dirty="0">
                <a:solidFill>
                  <a:schemeClr val="tx2"/>
                </a:solidFill>
                <a:latin typeface="標楷體" panose="03000509000000000000" pitchFamily="65" charset="-120"/>
                <a:ea typeface="標楷體" panose="03000509000000000000" pitchFamily="65" charset="-120"/>
                <a:sym typeface="Salesforce Sans"/>
              </a:rPr>
              <a:t>1-9</a:t>
            </a:r>
            <a:r>
              <a:rPr lang="zh-TW" altLang="en-US"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rgbClr val="FF0000"/>
                </a:solidFill>
                <a:latin typeface="標楷體" panose="03000509000000000000" pitchFamily="65" charset="-120"/>
                <a:ea typeface="標楷體" panose="03000509000000000000" pitchFamily="65" charset="-120"/>
                <a:sym typeface="Salesforce Sans"/>
              </a:rPr>
              <a:t>招標文件資料前後不一、資料錯誤</a:t>
            </a:r>
            <a:r>
              <a:rPr lang="zh-TW" altLang="en-US" dirty="0">
                <a:solidFill>
                  <a:schemeClr val="tx2"/>
                </a:solidFill>
                <a:latin typeface="標楷體" panose="03000509000000000000" pitchFamily="65" charset="-120"/>
                <a:ea typeface="標楷體" panose="03000509000000000000" pitchFamily="65" charset="-120"/>
                <a:sym typeface="Salesforce Sans"/>
              </a:rPr>
              <a:t>」之</a:t>
            </a:r>
            <a:r>
              <a:rPr lang="zh-TW" altLang="en-US" dirty="0" smtClean="0">
                <a:solidFill>
                  <a:schemeClr val="tx2"/>
                </a:solidFill>
                <a:latin typeface="標楷體" panose="03000509000000000000" pitchFamily="65" charset="-120"/>
                <a:ea typeface="標楷體" panose="03000509000000000000" pitchFamily="65" charset="-120"/>
                <a:sym typeface="Salesforce Sans"/>
              </a:rPr>
              <a:t>情形</a:t>
            </a:r>
            <a:endParaRPr lang="en-US" altLang="zh-TW" dirty="0" smtClean="0">
              <a:solidFill>
                <a:schemeClr val="tx2"/>
              </a:solidFill>
              <a:latin typeface="標楷體" panose="03000509000000000000" pitchFamily="65" charset="-120"/>
              <a:ea typeface="標楷體" panose="03000509000000000000" pitchFamily="65" charset="-120"/>
              <a:sym typeface="Salesforce Sans"/>
            </a:endParaRPr>
          </a:p>
          <a:p>
            <a:r>
              <a:rPr lang="zh-TW" altLang="en-US" dirty="0">
                <a:solidFill>
                  <a:schemeClr val="tx2"/>
                </a:solidFill>
                <a:latin typeface="標楷體" panose="03000509000000000000" pitchFamily="65" charset="-120"/>
                <a:ea typeface="標楷體" panose="03000509000000000000" pitchFamily="65" charset="-120"/>
                <a:sym typeface="Salesforce Sans"/>
              </a:rPr>
              <a:t>契約第九條第十項機關</a:t>
            </a:r>
            <a:r>
              <a:rPr lang="zh-TW" altLang="en-US" dirty="0">
                <a:solidFill>
                  <a:srgbClr val="FF0000"/>
                </a:solidFill>
                <a:latin typeface="標楷體" panose="03000509000000000000" pitchFamily="65" charset="-120"/>
                <a:ea typeface="標楷體" panose="03000509000000000000" pitchFamily="65" charset="-120"/>
                <a:sym typeface="Salesforce Sans"/>
              </a:rPr>
              <a:t>得</a:t>
            </a:r>
            <a:r>
              <a:rPr lang="zh-TW" altLang="en-US" dirty="0">
                <a:solidFill>
                  <a:schemeClr val="tx2"/>
                </a:solidFill>
                <a:latin typeface="標楷體" panose="03000509000000000000" pitchFamily="65" charset="-120"/>
                <a:ea typeface="標楷體" panose="03000509000000000000" pitchFamily="65" charset="-120"/>
                <a:sym typeface="Salesforce Sans"/>
              </a:rPr>
              <a:t>派員每學期至少一次前往廠商查核，但</a:t>
            </a:r>
            <a:r>
              <a:rPr lang="zh-TW" altLang="en-US" dirty="0">
                <a:solidFill>
                  <a:srgbClr val="FF0000"/>
                </a:solidFill>
                <a:latin typeface="標楷體" panose="03000509000000000000" pitchFamily="65" charset="-120"/>
                <a:ea typeface="標楷體" panose="03000509000000000000" pitchFamily="65" charset="-120"/>
                <a:sym typeface="Salesforce Sans"/>
              </a:rPr>
              <a:t>財務結算驗收證明書卻未詳載明此查核作為與檢附相關查核書面資料</a:t>
            </a:r>
            <a:r>
              <a:rPr lang="zh-TW" altLang="en-US" dirty="0">
                <a:solidFill>
                  <a:schemeClr val="tx2"/>
                </a:solidFill>
                <a:latin typeface="標楷體" panose="03000509000000000000" pitchFamily="65" charset="-120"/>
                <a:ea typeface="標楷體" panose="03000509000000000000" pitchFamily="65" charset="-120"/>
                <a:sym typeface="Salesforce Sans"/>
              </a:rPr>
              <a:t>，核有「政府採購行為錯誤態樣」序號</a:t>
            </a:r>
            <a:r>
              <a:rPr lang="en-US" altLang="zh-TW" dirty="0">
                <a:solidFill>
                  <a:schemeClr val="tx2"/>
                </a:solidFill>
                <a:latin typeface="標楷體" panose="03000509000000000000" pitchFamily="65" charset="-120"/>
                <a:ea typeface="標楷體" panose="03000509000000000000" pitchFamily="65" charset="-120"/>
                <a:sym typeface="Salesforce Sans"/>
              </a:rPr>
              <a:t>12-2</a:t>
            </a:r>
            <a:r>
              <a:rPr lang="zh-TW" altLang="en-US" dirty="0">
                <a:solidFill>
                  <a:schemeClr val="tx2"/>
                </a:solidFill>
                <a:latin typeface="標楷體" panose="03000509000000000000" pitchFamily="65" charset="-120"/>
                <a:ea typeface="標楷體" panose="03000509000000000000" pitchFamily="65" charset="-120"/>
                <a:sym typeface="Salesforce Sans"/>
              </a:rPr>
              <a:t>「查驗或驗收作業不實」之</a:t>
            </a:r>
            <a:r>
              <a:rPr lang="zh-TW" altLang="en-US" dirty="0" smtClean="0">
                <a:solidFill>
                  <a:schemeClr val="tx2"/>
                </a:solidFill>
                <a:latin typeface="標楷體" panose="03000509000000000000" pitchFamily="65" charset="-120"/>
                <a:ea typeface="標楷體" panose="03000509000000000000" pitchFamily="65" charset="-120"/>
                <a:sym typeface="Salesforce Sans"/>
              </a:rPr>
              <a:t>情形。</a:t>
            </a:r>
            <a:endParaRPr lang="zh-TW" altLang="en-US" dirty="0">
              <a:solidFill>
                <a:schemeClr val="tx2"/>
              </a:solidFill>
              <a:latin typeface="標楷體" panose="03000509000000000000" pitchFamily="65" charset="-120"/>
              <a:ea typeface="標楷體" panose="03000509000000000000" pitchFamily="65" charset="-120"/>
              <a:sym typeface="Salesforce Sans"/>
            </a:endParaRPr>
          </a:p>
        </p:txBody>
      </p:sp>
    </p:spTree>
    <p:extLst>
      <p:ext uri="{BB962C8B-B14F-4D97-AF65-F5344CB8AC3E}">
        <p14:creationId xmlns:p14="http://schemas.microsoft.com/office/powerpoint/2010/main" val="9268118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algn="ctr"/>
            <a:r>
              <a:rPr lang="zh-TW" altLang="en-US" dirty="0"/>
              <a:t>個人稽核經驗</a:t>
            </a:r>
            <a:r>
              <a:rPr lang="zh-TW" altLang="en-US" dirty="0" smtClean="0"/>
              <a:t>分享</a:t>
            </a:r>
            <a:endParaRPr lang="zh-TW" altLang="en-US" dirty="0">
              <a:latin typeface="標楷體" panose="03000509000000000000" pitchFamily="65" charset="-120"/>
              <a:ea typeface="標楷體" panose="03000509000000000000" pitchFamily="65" charset="-120"/>
              <a:sym typeface="Salesforce Sans"/>
            </a:endParaRPr>
          </a:p>
        </p:txBody>
      </p:sp>
      <p:sp>
        <p:nvSpPr>
          <p:cNvPr id="3" name="內容預留位置 2"/>
          <p:cNvSpPr>
            <a:spLocks noGrp="1"/>
          </p:cNvSpPr>
          <p:nvPr>
            <p:ph sz="half" idx="1"/>
          </p:nvPr>
        </p:nvSpPr>
        <p:spPr>
          <a:xfrm>
            <a:off x="2208213" y="1600200"/>
            <a:ext cx="8645834" cy="4114800"/>
          </a:xfrm>
        </p:spPr>
        <p:txBody>
          <a:bodyPr rtlCol="0">
            <a:normAutofit fontScale="92500" lnSpcReduction="10000"/>
          </a:bodyPr>
          <a:lstStyle/>
          <a:p>
            <a:r>
              <a:rPr lang="zh-TW" altLang="en-US" dirty="0" smtClean="0">
                <a:solidFill>
                  <a:schemeClr val="tx2"/>
                </a:solidFill>
                <a:latin typeface="標楷體" panose="03000509000000000000" pitchFamily="65" charset="-120"/>
                <a:ea typeface="標楷體" panose="03000509000000000000" pitchFamily="65" charset="-120"/>
                <a:sym typeface="Salesforce Sans"/>
              </a:rPr>
              <a:t>招標</a:t>
            </a:r>
            <a:r>
              <a:rPr lang="zh-TW" altLang="en-US" dirty="0">
                <a:solidFill>
                  <a:schemeClr val="tx2"/>
                </a:solidFill>
                <a:latin typeface="標楷體" panose="03000509000000000000" pitchFamily="65" charset="-120"/>
                <a:ea typeface="標楷體" panose="03000509000000000000" pitchFamily="65" charset="-120"/>
                <a:sym typeface="Salesforce Sans"/>
              </a:rPr>
              <a:t>文件</a:t>
            </a:r>
            <a:r>
              <a:rPr lang="zh-TW" altLang="en-US" dirty="0">
                <a:solidFill>
                  <a:srgbClr val="FF0000"/>
                </a:solidFill>
                <a:latin typeface="標楷體" panose="03000509000000000000" pitchFamily="65" charset="-120"/>
                <a:ea typeface="標楷體" panose="03000509000000000000" pitchFamily="65" charset="-120"/>
                <a:sym typeface="Salesforce Sans"/>
              </a:rPr>
              <a:t>規格要求</a:t>
            </a:r>
            <a:r>
              <a:rPr lang="zh-TW" altLang="en-US" dirty="0">
                <a:solidFill>
                  <a:schemeClr val="tx2"/>
                </a:solidFill>
                <a:latin typeface="標楷體" panose="03000509000000000000" pitchFamily="65" charset="-120"/>
                <a:ea typeface="標楷體" panose="03000509000000000000" pitchFamily="65" charset="-120"/>
                <a:sym typeface="Salesforce Sans"/>
              </a:rPr>
              <a:t>，以</a:t>
            </a:r>
            <a:r>
              <a:rPr lang="zh-TW" altLang="en-US" dirty="0">
                <a:solidFill>
                  <a:srgbClr val="FF0000"/>
                </a:solidFill>
                <a:latin typeface="標楷體" panose="03000509000000000000" pitchFamily="65" charset="-120"/>
                <a:ea typeface="標楷體" panose="03000509000000000000" pitchFamily="65" charset="-120"/>
                <a:sym typeface="Salesforce Sans"/>
              </a:rPr>
              <a:t>互動觸控式顯示器</a:t>
            </a:r>
            <a:r>
              <a:rPr lang="en-US" altLang="zh-TW" dirty="0">
                <a:solidFill>
                  <a:srgbClr val="FF0000"/>
                </a:solidFill>
                <a:latin typeface="標楷體" panose="03000509000000000000" pitchFamily="65" charset="-120"/>
                <a:ea typeface="標楷體" panose="03000509000000000000" pitchFamily="65" charset="-120"/>
                <a:sym typeface="Salesforce Sans"/>
              </a:rPr>
              <a:t>75</a:t>
            </a:r>
            <a:r>
              <a:rPr lang="zh-TW" altLang="en-US" dirty="0">
                <a:solidFill>
                  <a:srgbClr val="FF0000"/>
                </a:solidFill>
                <a:latin typeface="標楷體" panose="03000509000000000000" pitchFamily="65" charset="-120"/>
                <a:ea typeface="標楷體" panose="03000509000000000000" pitchFamily="65" charset="-120"/>
                <a:sym typeface="Salesforce Sans"/>
              </a:rPr>
              <a:t>型</a:t>
            </a:r>
            <a:r>
              <a:rPr lang="zh-TW" altLang="en-US" dirty="0">
                <a:solidFill>
                  <a:schemeClr val="tx2"/>
                </a:solidFill>
                <a:latin typeface="標楷體" panose="03000509000000000000" pitchFamily="65" charset="-120"/>
                <a:ea typeface="標楷體" panose="03000509000000000000" pitchFamily="65" charset="-120"/>
                <a:sym typeface="Salesforce Sans"/>
              </a:rPr>
              <a:t>（非</a:t>
            </a:r>
            <a:r>
              <a:rPr lang="en-US" altLang="zh-TW" dirty="0">
                <a:solidFill>
                  <a:schemeClr val="tx2"/>
                </a:solidFill>
                <a:latin typeface="標楷體" panose="03000509000000000000" pitchFamily="65" charset="-120"/>
                <a:ea typeface="標楷體" panose="03000509000000000000" pitchFamily="65" charset="-120"/>
                <a:sym typeface="Salesforce Sans"/>
              </a:rPr>
              <a:t>75</a:t>
            </a:r>
            <a:r>
              <a:rPr lang="zh-TW" altLang="en-US" dirty="0">
                <a:solidFill>
                  <a:schemeClr val="tx2"/>
                </a:solidFill>
                <a:latin typeface="標楷體" panose="03000509000000000000" pitchFamily="65" charset="-120"/>
                <a:ea typeface="標楷體" panose="03000509000000000000" pitchFamily="65" charset="-120"/>
                <a:sym typeface="Salesforce Sans"/>
              </a:rPr>
              <a:t>吋，實為</a:t>
            </a:r>
            <a:r>
              <a:rPr lang="en-US" altLang="zh-TW" dirty="0">
                <a:solidFill>
                  <a:schemeClr val="tx2"/>
                </a:solidFill>
                <a:latin typeface="標楷體" panose="03000509000000000000" pitchFamily="65" charset="-120"/>
                <a:ea typeface="標楷體" panose="03000509000000000000" pitchFamily="65" charset="-120"/>
                <a:sym typeface="Salesforce Sans"/>
              </a:rPr>
              <a:t>86</a:t>
            </a:r>
            <a:r>
              <a:rPr lang="zh-TW" altLang="en-US" dirty="0">
                <a:solidFill>
                  <a:schemeClr val="tx2"/>
                </a:solidFill>
                <a:latin typeface="標楷體" panose="03000509000000000000" pitchFamily="65" charset="-120"/>
                <a:ea typeface="標楷體" panose="03000509000000000000" pitchFamily="65" charset="-120"/>
                <a:sym typeface="Salesforce Sans"/>
              </a:rPr>
              <a:t>吋）為例，其規格已限制競爭，除可供貨廠商</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r>
              <a:rPr lang="en-US" altLang="zh-TW" dirty="0" err="1" smtClean="0">
                <a:solidFill>
                  <a:schemeClr val="tx2"/>
                </a:solidFill>
                <a:latin typeface="標楷體" panose="03000509000000000000" pitchFamily="65" charset="-120"/>
                <a:ea typeface="標楷體" panose="03000509000000000000" pitchFamily="65" charset="-120"/>
                <a:sym typeface="Salesforce Sans"/>
              </a:rPr>
              <a:t>oo</a:t>
            </a:r>
            <a:r>
              <a:rPr lang="zh-TW" altLang="en-US" dirty="0" smtClean="0">
                <a:solidFill>
                  <a:schemeClr val="tx2"/>
                </a:solidFill>
                <a:latin typeface="標楷體" panose="03000509000000000000" pitchFamily="65" charset="-120"/>
                <a:ea typeface="標楷體" panose="03000509000000000000" pitchFamily="65" charset="-120"/>
                <a:sym typeface="Salesforce Sans"/>
              </a:rPr>
              <a:t>精密</a:t>
            </a:r>
            <a:r>
              <a:rPr lang="zh-TW" altLang="en-US" dirty="0">
                <a:solidFill>
                  <a:schemeClr val="tx2"/>
                </a:solidFill>
                <a:latin typeface="標楷體" panose="03000509000000000000" pitchFamily="65" charset="-120"/>
                <a:ea typeface="標楷體" panose="03000509000000000000" pitchFamily="65" charset="-120"/>
                <a:sym typeface="Salesforce Sans"/>
              </a:rPr>
              <a:t>工業股份有限公司）外，是否有其他廠商符合該顯示器規格</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smtClean="0">
                <a:solidFill>
                  <a:schemeClr val="tx2"/>
                </a:solidFill>
                <a:latin typeface="標楷體" panose="03000509000000000000" pitchFamily="65" charset="-120"/>
                <a:ea typeface="標楷體" panose="03000509000000000000" pitchFamily="65" charset="-120"/>
                <a:sym typeface="Salesforce Sans"/>
              </a:rPr>
              <a:t>另</a:t>
            </a:r>
            <a:r>
              <a:rPr lang="zh-TW" altLang="en-US" dirty="0" smtClean="0">
                <a:solidFill>
                  <a:srgbClr val="FF0000"/>
                </a:solidFill>
                <a:latin typeface="標楷體" panose="03000509000000000000" pitchFamily="65" charset="-120"/>
                <a:ea typeface="標楷體" panose="03000509000000000000" pitchFamily="65" charset="-120"/>
                <a:sym typeface="Salesforce Sans"/>
              </a:rPr>
              <a:t>信號</a:t>
            </a:r>
            <a:r>
              <a:rPr lang="zh-TW" altLang="en-US" dirty="0">
                <a:solidFill>
                  <a:srgbClr val="FF0000"/>
                </a:solidFill>
                <a:latin typeface="標楷體" panose="03000509000000000000" pitchFamily="65" charset="-120"/>
                <a:ea typeface="標楷體" panose="03000509000000000000" pitchFamily="65" charset="-120"/>
                <a:sym typeface="Salesforce Sans"/>
              </a:rPr>
              <a:t>輸出及輸入部分規範似有過細</a:t>
            </a:r>
            <a:r>
              <a:rPr lang="zh-TW" altLang="en-US" dirty="0">
                <a:solidFill>
                  <a:schemeClr val="tx2"/>
                </a:solidFill>
                <a:latin typeface="標楷體" panose="03000509000000000000" pitchFamily="65" charset="-120"/>
                <a:ea typeface="標楷體" panose="03000509000000000000" pitchFamily="65" charset="-120"/>
                <a:sym typeface="Salesforce Sans"/>
              </a:rPr>
              <a:t>，其他廠商如上所述無法全面符合本案規格，且</a:t>
            </a:r>
            <a:r>
              <a:rPr lang="zh-TW" altLang="en-US" dirty="0">
                <a:solidFill>
                  <a:srgbClr val="FF0000"/>
                </a:solidFill>
                <a:latin typeface="標楷體" panose="03000509000000000000" pitchFamily="65" charset="-120"/>
                <a:ea typeface="標楷體" panose="03000509000000000000" pitchFamily="65" charset="-120"/>
                <a:sym typeface="Salesforce Sans"/>
              </a:rPr>
              <a:t>文件規格幾乎與供貨廠商型錄相同</a:t>
            </a:r>
            <a:r>
              <a:rPr lang="zh-TW" altLang="en-US" dirty="0">
                <a:solidFill>
                  <a:schemeClr val="tx2"/>
                </a:solidFill>
                <a:latin typeface="標楷體" panose="03000509000000000000" pitchFamily="65" charset="-120"/>
                <a:ea typeface="標楷體" panose="03000509000000000000" pitchFamily="65" charset="-120"/>
                <a:sym typeface="Salesforce Sans"/>
              </a:rPr>
              <a:t>，參本法第</a:t>
            </a:r>
            <a:r>
              <a:rPr lang="en-US" altLang="zh-TW" dirty="0">
                <a:solidFill>
                  <a:schemeClr val="tx2"/>
                </a:solidFill>
                <a:latin typeface="標楷體" panose="03000509000000000000" pitchFamily="65" charset="-120"/>
                <a:ea typeface="標楷體" panose="03000509000000000000" pitchFamily="65" charset="-120"/>
                <a:sym typeface="Salesforce Sans"/>
              </a:rPr>
              <a:t>26</a:t>
            </a:r>
            <a:r>
              <a:rPr lang="zh-TW" altLang="en-US" dirty="0">
                <a:solidFill>
                  <a:schemeClr val="tx2"/>
                </a:solidFill>
                <a:latin typeface="標楷體" panose="03000509000000000000" pitchFamily="65" charset="-120"/>
                <a:ea typeface="標楷體" panose="03000509000000000000" pitchFamily="65" charset="-120"/>
                <a:sym typeface="Salesforce Sans"/>
              </a:rPr>
              <a:t>條第</a:t>
            </a:r>
            <a:r>
              <a:rPr lang="en-US" altLang="zh-TW" dirty="0">
                <a:solidFill>
                  <a:schemeClr val="tx2"/>
                </a:solidFill>
                <a:latin typeface="標楷體" panose="03000509000000000000" pitchFamily="65" charset="-120"/>
                <a:ea typeface="標楷體" panose="03000509000000000000" pitchFamily="65" charset="-120"/>
                <a:sym typeface="Salesforce Sans"/>
              </a:rPr>
              <a:t>2</a:t>
            </a:r>
            <a:r>
              <a:rPr lang="zh-TW" altLang="en-US" dirty="0">
                <a:solidFill>
                  <a:schemeClr val="tx2"/>
                </a:solidFill>
                <a:latin typeface="標楷體" panose="03000509000000000000" pitchFamily="65" charset="-120"/>
                <a:ea typeface="標楷體" panose="03000509000000000000" pitchFamily="65" charset="-120"/>
                <a:sym typeface="Salesforce Sans"/>
              </a:rPr>
              <a:t>項規定，機關所擬定、採用或適用之技術規格，在目的及效果上均不得限制競爭，亦須以本法第</a:t>
            </a:r>
            <a:r>
              <a:rPr lang="en-US" altLang="zh-TW" dirty="0">
                <a:solidFill>
                  <a:schemeClr val="tx2"/>
                </a:solidFill>
                <a:latin typeface="標楷體" panose="03000509000000000000" pitchFamily="65" charset="-120"/>
                <a:ea typeface="標楷體" panose="03000509000000000000" pitchFamily="65" charset="-120"/>
                <a:sym typeface="Salesforce Sans"/>
              </a:rPr>
              <a:t>6</a:t>
            </a:r>
            <a:r>
              <a:rPr lang="zh-TW" altLang="en-US" dirty="0">
                <a:solidFill>
                  <a:schemeClr val="tx2"/>
                </a:solidFill>
                <a:latin typeface="標楷體" panose="03000509000000000000" pitchFamily="65" charset="-120"/>
                <a:ea typeface="標楷體" panose="03000509000000000000" pitchFamily="65" charset="-120"/>
                <a:sym typeface="Salesforce Sans"/>
              </a:rPr>
              <a:t>條第</a:t>
            </a:r>
            <a:r>
              <a:rPr lang="en-US" altLang="zh-TW" dirty="0">
                <a:solidFill>
                  <a:schemeClr val="tx2"/>
                </a:solidFill>
                <a:latin typeface="標楷體" panose="03000509000000000000" pitchFamily="65" charset="-120"/>
                <a:ea typeface="標楷體" panose="03000509000000000000" pitchFamily="65" charset="-120"/>
                <a:sym typeface="Salesforce Sans"/>
              </a:rPr>
              <a:t>1</a:t>
            </a:r>
            <a:r>
              <a:rPr lang="zh-TW" altLang="en-US" dirty="0">
                <a:solidFill>
                  <a:schemeClr val="tx2"/>
                </a:solidFill>
                <a:latin typeface="標楷體" panose="03000509000000000000" pitchFamily="65" charset="-120"/>
                <a:ea typeface="標楷體" panose="03000509000000000000" pitchFamily="65" charset="-120"/>
                <a:sym typeface="Salesforce Sans"/>
              </a:rPr>
              <a:t>項「機關辦理採購，應以維護公共利益及公平合理為原則，對廠商不得為無正當理由之差別待遇。」規定為原則，查本案似有「政府採購錯誤行為態樣」序號</a:t>
            </a:r>
            <a:r>
              <a:rPr lang="en-US" altLang="zh-TW" dirty="0">
                <a:solidFill>
                  <a:schemeClr val="tx2"/>
                </a:solidFill>
                <a:latin typeface="標楷體" panose="03000509000000000000" pitchFamily="65" charset="-120"/>
                <a:ea typeface="標楷體" panose="03000509000000000000" pitchFamily="65" charset="-120"/>
                <a:sym typeface="Salesforce Sans"/>
              </a:rPr>
              <a:t>3-1</a:t>
            </a:r>
            <a:r>
              <a:rPr lang="zh-TW" altLang="en-US" dirty="0">
                <a:solidFill>
                  <a:schemeClr val="tx2"/>
                </a:solidFill>
                <a:latin typeface="標楷體" panose="03000509000000000000" pitchFamily="65" charset="-120"/>
                <a:ea typeface="標楷體" panose="03000509000000000000" pitchFamily="65" charset="-120"/>
                <a:sym typeface="Salesforce Sans"/>
              </a:rPr>
              <a:t>「抄襲特定廠商之規格資料」之情事，請檢討改進。另按本法第</a:t>
            </a:r>
            <a:r>
              <a:rPr lang="en-US" altLang="zh-TW" dirty="0">
                <a:solidFill>
                  <a:schemeClr val="tx2"/>
                </a:solidFill>
                <a:latin typeface="標楷體" panose="03000509000000000000" pitchFamily="65" charset="-120"/>
                <a:ea typeface="標楷體" panose="03000509000000000000" pitchFamily="65" charset="-120"/>
                <a:sym typeface="Salesforce Sans"/>
              </a:rPr>
              <a:t>26</a:t>
            </a:r>
            <a:r>
              <a:rPr lang="zh-TW" altLang="en-US" dirty="0">
                <a:solidFill>
                  <a:schemeClr val="tx2"/>
                </a:solidFill>
                <a:latin typeface="標楷體" panose="03000509000000000000" pitchFamily="65" charset="-120"/>
                <a:ea typeface="標楷體" panose="03000509000000000000" pitchFamily="65" charset="-120"/>
                <a:sym typeface="Salesforce Sans"/>
              </a:rPr>
              <a:t>條第</a:t>
            </a:r>
            <a:r>
              <a:rPr lang="en-US" altLang="zh-TW" dirty="0">
                <a:solidFill>
                  <a:schemeClr val="tx2"/>
                </a:solidFill>
                <a:latin typeface="標楷體" panose="03000509000000000000" pitchFamily="65" charset="-120"/>
                <a:ea typeface="標楷體" panose="03000509000000000000" pitchFamily="65" charset="-120"/>
                <a:sym typeface="Salesforce Sans"/>
              </a:rPr>
              <a:t>2</a:t>
            </a:r>
            <a:r>
              <a:rPr lang="zh-TW" altLang="en-US" dirty="0">
                <a:solidFill>
                  <a:schemeClr val="tx2"/>
                </a:solidFill>
                <a:latin typeface="標楷體" panose="03000509000000000000" pitchFamily="65" charset="-120"/>
                <a:ea typeface="標楷體" panose="03000509000000000000" pitchFamily="65" charset="-120"/>
                <a:sym typeface="Salesforce Sans"/>
              </a:rPr>
              <a:t>、</a:t>
            </a:r>
            <a:r>
              <a:rPr lang="en-US" altLang="zh-TW" dirty="0">
                <a:solidFill>
                  <a:schemeClr val="tx2"/>
                </a:solidFill>
                <a:latin typeface="標楷體" panose="03000509000000000000" pitchFamily="65" charset="-120"/>
                <a:ea typeface="標楷體" panose="03000509000000000000" pitchFamily="65" charset="-120"/>
                <a:sym typeface="Salesforce Sans"/>
              </a:rPr>
              <a:t>3</a:t>
            </a:r>
            <a:r>
              <a:rPr lang="zh-TW" altLang="en-US" dirty="0">
                <a:solidFill>
                  <a:schemeClr val="tx2"/>
                </a:solidFill>
                <a:latin typeface="標楷體" panose="03000509000000000000" pitchFamily="65" charset="-120"/>
                <a:ea typeface="標楷體" panose="03000509000000000000" pitchFamily="65" charset="-120"/>
                <a:sym typeface="Salesforce Sans"/>
              </a:rPr>
              <a:t>項規定：「機關所擬定、採用或適用之技術規格，其所標示之擬採購產品或服務之特性，諸如品質、性能、安全、尺寸、符號、術語、包裝、標誌及標示或生產程序、方法及評估之程序，在目的及效果上均不得限制競爭。招標文件不得要求或提及特定之商標或商名、專利、設計或型式、特定來源地、生產者或供應者。但無法以精確之方式說明招標要求，而已在招標文件內註明諸如</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或同等品</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字樣者，不在此限。」亦即對「規格」部分，應依採購標的所需要的功能或效益來訂定招標文件，對無關的部分就不得設限，且訂定相關的規格或其他條件在目的及效果上均不得限制競爭。</a:t>
            </a:r>
          </a:p>
        </p:txBody>
      </p:sp>
    </p:spTree>
    <p:extLst>
      <p:ext uri="{BB962C8B-B14F-4D97-AF65-F5344CB8AC3E}">
        <p14:creationId xmlns:p14="http://schemas.microsoft.com/office/powerpoint/2010/main" val="36111253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algn="ctr"/>
            <a:r>
              <a:rPr lang="zh-TW" altLang="en-US" dirty="0"/>
              <a:t>個人稽核經驗</a:t>
            </a:r>
            <a:r>
              <a:rPr lang="zh-TW" altLang="en-US" dirty="0" smtClean="0"/>
              <a:t>分享</a:t>
            </a:r>
            <a:endParaRPr lang="zh-TW" altLang="en-US" dirty="0">
              <a:latin typeface="標楷體" panose="03000509000000000000" pitchFamily="65" charset="-120"/>
              <a:ea typeface="標楷體" panose="03000509000000000000" pitchFamily="65" charset="-120"/>
              <a:sym typeface="Salesforce Sans"/>
            </a:endParaRPr>
          </a:p>
        </p:txBody>
      </p:sp>
      <p:sp>
        <p:nvSpPr>
          <p:cNvPr id="3" name="內容預留位置 2"/>
          <p:cNvSpPr>
            <a:spLocks noGrp="1"/>
          </p:cNvSpPr>
          <p:nvPr>
            <p:ph sz="half" idx="1"/>
          </p:nvPr>
        </p:nvSpPr>
        <p:spPr>
          <a:xfrm>
            <a:off x="2208213" y="1600200"/>
            <a:ext cx="8645834" cy="4114800"/>
          </a:xfrm>
        </p:spPr>
        <p:txBody>
          <a:bodyPr rtlCol="0">
            <a:normAutofit fontScale="85000" lnSpcReduction="10000"/>
          </a:bodyPr>
          <a:lstStyle/>
          <a:p>
            <a:r>
              <a:rPr lang="zh-TW" altLang="en-US" dirty="0" smtClean="0">
                <a:solidFill>
                  <a:schemeClr val="tx2"/>
                </a:solidFill>
                <a:latin typeface="標楷體" panose="03000509000000000000" pitchFamily="65" charset="-120"/>
                <a:ea typeface="標楷體" panose="03000509000000000000" pitchFamily="65" charset="-120"/>
                <a:sym typeface="Salesforce Sans"/>
              </a:rPr>
              <a:t>行政院</a:t>
            </a:r>
            <a:r>
              <a:rPr lang="zh-TW" altLang="en-US" dirty="0">
                <a:solidFill>
                  <a:schemeClr val="tx2"/>
                </a:solidFill>
                <a:latin typeface="標楷體" panose="03000509000000000000" pitchFamily="65" charset="-120"/>
                <a:ea typeface="標楷體" panose="03000509000000000000" pitchFamily="65" charset="-120"/>
                <a:sym typeface="Salesforce Sans"/>
              </a:rPr>
              <a:t>公共工程委員會</a:t>
            </a:r>
            <a:r>
              <a:rPr lang="en-US" altLang="zh-TW" dirty="0">
                <a:solidFill>
                  <a:schemeClr val="tx2"/>
                </a:solidFill>
                <a:latin typeface="標楷體" panose="03000509000000000000" pitchFamily="65" charset="-120"/>
                <a:ea typeface="標楷體" panose="03000509000000000000" pitchFamily="65" charset="-120"/>
                <a:sym typeface="Salesforce Sans"/>
              </a:rPr>
              <a:t>98</a:t>
            </a:r>
            <a:r>
              <a:rPr lang="zh-TW" altLang="en-US" dirty="0">
                <a:solidFill>
                  <a:schemeClr val="tx2"/>
                </a:solidFill>
                <a:latin typeface="標楷體" panose="03000509000000000000" pitchFamily="65" charset="-120"/>
                <a:ea typeface="標楷體" panose="03000509000000000000" pitchFamily="65" charset="-120"/>
                <a:sym typeface="Salesforce Sans"/>
              </a:rPr>
              <a:t>年</a:t>
            </a:r>
            <a:r>
              <a:rPr lang="en-US" altLang="zh-TW" dirty="0">
                <a:solidFill>
                  <a:schemeClr val="tx2"/>
                </a:solidFill>
                <a:latin typeface="標楷體" panose="03000509000000000000" pitchFamily="65" charset="-120"/>
                <a:ea typeface="標楷體" panose="03000509000000000000" pitchFamily="65" charset="-120"/>
                <a:sym typeface="Salesforce Sans"/>
              </a:rPr>
              <a:t>5</a:t>
            </a:r>
            <a:r>
              <a:rPr lang="zh-TW" altLang="en-US" dirty="0">
                <a:solidFill>
                  <a:schemeClr val="tx2"/>
                </a:solidFill>
                <a:latin typeface="標楷體" panose="03000509000000000000" pitchFamily="65" charset="-120"/>
                <a:ea typeface="標楷體" panose="03000509000000000000" pitchFamily="65" charset="-120"/>
                <a:sym typeface="Salesforce Sans"/>
              </a:rPr>
              <a:t>月</a:t>
            </a:r>
            <a:r>
              <a:rPr lang="en-US" altLang="zh-TW" dirty="0">
                <a:solidFill>
                  <a:schemeClr val="tx2"/>
                </a:solidFill>
                <a:latin typeface="標楷體" panose="03000509000000000000" pitchFamily="65" charset="-120"/>
                <a:ea typeface="標楷體" panose="03000509000000000000" pitchFamily="65" charset="-120"/>
                <a:sym typeface="Salesforce Sans"/>
              </a:rPr>
              <a:t>26</a:t>
            </a:r>
            <a:r>
              <a:rPr lang="zh-TW" altLang="en-US" dirty="0">
                <a:solidFill>
                  <a:schemeClr val="tx2"/>
                </a:solidFill>
                <a:latin typeface="標楷體" panose="03000509000000000000" pitchFamily="65" charset="-120"/>
                <a:ea typeface="標楷體" panose="03000509000000000000" pitchFamily="65" charset="-120"/>
                <a:sym typeface="Salesforce Sans"/>
              </a:rPr>
              <a:t>日工程企字第</a:t>
            </a:r>
            <a:r>
              <a:rPr lang="en-US" altLang="zh-TW" dirty="0">
                <a:solidFill>
                  <a:schemeClr val="tx2"/>
                </a:solidFill>
                <a:latin typeface="標楷體" panose="03000509000000000000" pitchFamily="65" charset="-120"/>
                <a:ea typeface="標楷體" panose="03000509000000000000" pitchFamily="65" charset="-120"/>
                <a:sym typeface="Salesforce Sans"/>
              </a:rPr>
              <a:t>09800230740</a:t>
            </a:r>
            <a:r>
              <a:rPr lang="zh-TW" altLang="en-US" dirty="0">
                <a:solidFill>
                  <a:schemeClr val="tx2"/>
                </a:solidFill>
                <a:latin typeface="標楷體" panose="03000509000000000000" pitchFamily="65" charset="-120"/>
                <a:ea typeface="標楷體" panose="03000509000000000000" pitchFamily="65" charset="-120"/>
                <a:sym typeface="Salesforce Sans"/>
              </a:rPr>
              <a:t>號函釋，說明二：「依本法第</a:t>
            </a:r>
            <a:r>
              <a:rPr lang="en-US" altLang="zh-TW" dirty="0">
                <a:solidFill>
                  <a:schemeClr val="tx2"/>
                </a:solidFill>
                <a:latin typeface="標楷體" panose="03000509000000000000" pitchFamily="65" charset="-120"/>
                <a:ea typeface="標楷體" panose="03000509000000000000" pitchFamily="65" charset="-120"/>
                <a:sym typeface="Salesforce Sans"/>
              </a:rPr>
              <a:t>96</a:t>
            </a:r>
            <a:r>
              <a:rPr lang="zh-TW" altLang="en-US" dirty="0">
                <a:solidFill>
                  <a:schemeClr val="tx2"/>
                </a:solidFill>
                <a:latin typeface="標楷體" panose="03000509000000000000" pitchFamily="65" charset="-120"/>
                <a:ea typeface="標楷體" panose="03000509000000000000" pitchFamily="65" charset="-120"/>
                <a:sym typeface="Salesforce Sans"/>
              </a:rPr>
              <a:t>條第</a:t>
            </a:r>
            <a:r>
              <a:rPr lang="en-US" altLang="zh-TW" dirty="0">
                <a:solidFill>
                  <a:schemeClr val="tx2"/>
                </a:solidFill>
                <a:latin typeface="標楷體" panose="03000509000000000000" pitchFamily="65" charset="-120"/>
                <a:ea typeface="標楷體" panose="03000509000000000000" pitchFamily="65" charset="-120"/>
                <a:sym typeface="Salesforce Sans"/>
              </a:rPr>
              <a:t>3</a:t>
            </a:r>
            <a:r>
              <a:rPr lang="zh-TW" altLang="en-US" dirty="0">
                <a:solidFill>
                  <a:schemeClr val="tx2"/>
                </a:solidFill>
                <a:latin typeface="標楷體" panose="03000509000000000000" pitchFamily="65" charset="-120"/>
                <a:ea typeface="標楷體" panose="03000509000000000000" pitchFamily="65" charset="-120"/>
                <a:sym typeface="Salesforce Sans"/>
              </a:rPr>
              <a:t>項所訂之</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rgbClr val="FF0000"/>
                </a:solidFill>
                <a:latin typeface="標楷體" panose="03000509000000000000" pitchFamily="65" charset="-120"/>
                <a:ea typeface="標楷體" panose="03000509000000000000" pitchFamily="65" charset="-120"/>
                <a:sym typeface="Salesforce Sans"/>
              </a:rPr>
              <a:t>機關優先採購環境保護產品辦法</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（以下簡稱本辦法）規定，環境保護產品包括下列</a:t>
            </a:r>
            <a:r>
              <a:rPr lang="en-US" altLang="zh-TW" dirty="0">
                <a:solidFill>
                  <a:schemeClr val="tx2"/>
                </a:solidFill>
                <a:latin typeface="標楷體" panose="03000509000000000000" pitchFamily="65" charset="-120"/>
                <a:ea typeface="標楷體" panose="03000509000000000000" pitchFamily="65" charset="-120"/>
                <a:sym typeface="Salesforce Sans"/>
              </a:rPr>
              <a:t>3</a:t>
            </a:r>
            <a:r>
              <a:rPr lang="zh-TW" altLang="en-US" dirty="0">
                <a:solidFill>
                  <a:schemeClr val="tx2"/>
                </a:solidFill>
                <a:latin typeface="標楷體" panose="03000509000000000000" pitchFamily="65" charset="-120"/>
                <a:ea typeface="標楷體" panose="03000509000000000000" pitchFamily="65" charset="-120"/>
                <a:sym typeface="Salesforce Sans"/>
              </a:rPr>
              <a:t>類：</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一</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第</a:t>
            </a:r>
            <a:r>
              <a:rPr lang="en-US" altLang="zh-TW" dirty="0">
                <a:solidFill>
                  <a:schemeClr val="tx2"/>
                </a:solidFill>
                <a:latin typeface="標楷體" panose="03000509000000000000" pitchFamily="65" charset="-120"/>
                <a:ea typeface="標楷體" panose="03000509000000000000" pitchFamily="65" charset="-120"/>
                <a:sym typeface="Salesforce Sans"/>
              </a:rPr>
              <a:t>1</a:t>
            </a:r>
            <a:r>
              <a:rPr lang="zh-TW" altLang="en-US" dirty="0">
                <a:solidFill>
                  <a:schemeClr val="tx2"/>
                </a:solidFill>
                <a:latin typeface="標楷體" panose="03000509000000000000" pitchFamily="65" charset="-120"/>
                <a:ea typeface="標楷體" panose="03000509000000000000" pitchFamily="65" charset="-120"/>
                <a:sym typeface="Salesforce Sans"/>
              </a:rPr>
              <a:t>類：指該產品屬行政院環境保護署公告之環保標章產品項目，且符合取得該署認可之環保標章使用許可或取得與我國達成相互承認協議之外國環保標章使用許可（本辦法第</a:t>
            </a:r>
            <a:r>
              <a:rPr lang="en-US" altLang="zh-TW" dirty="0">
                <a:solidFill>
                  <a:schemeClr val="tx2"/>
                </a:solidFill>
                <a:latin typeface="標楷體" panose="03000509000000000000" pitchFamily="65" charset="-120"/>
                <a:ea typeface="標楷體" panose="03000509000000000000" pitchFamily="65" charset="-120"/>
                <a:sym typeface="Salesforce Sans"/>
              </a:rPr>
              <a:t>3</a:t>
            </a:r>
            <a:r>
              <a:rPr lang="zh-TW" altLang="en-US" dirty="0">
                <a:solidFill>
                  <a:schemeClr val="tx2"/>
                </a:solidFill>
                <a:latin typeface="標楷體" panose="03000509000000000000" pitchFamily="65" charset="-120"/>
                <a:ea typeface="標楷體" panose="03000509000000000000" pitchFamily="65" charset="-120"/>
                <a:sym typeface="Salesforce Sans"/>
              </a:rPr>
              <a:t>條請查閱，例如：環保標章產品）</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二</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第</a:t>
            </a:r>
            <a:r>
              <a:rPr lang="en-US" altLang="zh-TW" dirty="0">
                <a:solidFill>
                  <a:schemeClr val="tx2"/>
                </a:solidFill>
                <a:latin typeface="標楷體" panose="03000509000000000000" pitchFamily="65" charset="-120"/>
                <a:ea typeface="標楷體" panose="03000509000000000000" pitchFamily="65" charset="-120"/>
                <a:sym typeface="Salesforce Sans"/>
              </a:rPr>
              <a:t>2</a:t>
            </a:r>
            <a:r>
              <a:rPr lang="zh-TW" altLang="en-US" dirty="0">
                <a:solidFill>
                  <a:schemeClr val="tx2"/>
                </a:solidFill>
                <a:latin typeface="標楷體" panose="03000509000000000000" pitchFamily="65" charset="-120"/>
                <a:ea typeface="標楷體" panose="03000509000000000000" pitchFamily="65" charset="-120"/>
                <a:sym typeface="Salesforce Sans"/>
              </a:rPr>
              <a:t>類：指非屬環保署公告之環保標章產品項目之產品，經環保署認定該產品或其原料之製造、使用過程及廢棄物處理，符合再生材質、可回收、低污染或省能源，並發給證明文件者（本辦法第</a:t>
            </a:r>
            <a:r>
              <a:rPr lang="en-US" altLang="zh-TW" dirty="0">
                <a:solidFill>
                  <a:schemeClr val="tx2"/>
                </a:solidFill>
                <a:latin typeface="標楷體" panose="03000509000000000000" pitchFamily="65" charset="-120"/>
                <a:ea typeface="標楷體" panose="03000509000000000000" pitchFamily="65" charset="-120"/>
                <a:sym typeface="Salesforce Sans"/>
              </a:rPr>
              <a:t>4</a:t>
            </a:r>
            <a:r>
              <a:rPr lang="zh-TW" altLang="en-US" dirty="0">
                <a:solidFill>
                  <a:schemeClr val="tx2"/>
                </a:solidFill>
                <a:latin typeface="標楷體" panose="03000509000000000000" pitchFamily="65" charset="-120"/>
                <a:ea typeface="標楷體" panose="03000509000000000000" pitchFamily="65" charset="-120"/>
                <a:sym typeface="Salesforce Sans"/>
              </a:rPr>
              <a:t>條請查閱）。</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三</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第</a:t>
            </a:r>
            <a:r>
              <a:rPr lang="en-US" altLang="zh-TW" dirty="0">
                <a:solidFill>
                  <a:schemeClr val="tx2"/>
                </a:solidFill>
                <a:latin typeface="標楷體" panose="03000509000000000000" pitchFamily="65" charset="-120"/>
                <a:ea typeface="標楷體" panose="03000509000000000000" pitchFamily="65" charset="-120"/>
                <a:sym typeface="Salesforce Sans"/>
              </a:rPr>
              <a:t>3</a:t>
            </a:r>
            <a:r>
              <a:rPr lang="zh-TW" altLang="en-US" dirty="0">
                <a:solidFill>
                  <a:schemeClr val="tx2"/>
                </a:solidFill>
                <a:latin typeface="標楷體" panose="03000509000000000000" pitchFamily="65" charset="-120"/>
                <a:ea typeface="標楷體" panose="03000509000000000000" pitchFamily="65" charset="-120"/>
                <a:sym typeface="Salesforce Sans"/>
              </a:rPr>
              <a:t>類：指該產品經相關目的事業主管機關認定符合增加社會利益或減少社會成本，並發給證明文件者（本辦法第</a:t>
            </a:r>
            <a:r>
              <a:rPr lang="en-US" altLang="zh-TW" dirty="0">
                <a:solidFill>
                  <a:schemeClr val="tx2"/>
                </a:solidFill>
                <a:latin typeface="標楷體" panose="03000509000000000000" pitchFamily="65" charset="-120"/>
                <a:ea typeface="標楷體" panose="03000509000000000000" pitchFamily="65" charset="-120"/>
                <a:sym typeface="Salesforce Sans"/>
              </a:rPr>
              <a:t>6</a:t>
            </a:r>
            <a:r>
              <a:rPr lang="zh-TW" altLang="en-US" dirty="0">
                <a:solidFill>
                  <a:schemeClr val="tx2"/>
                </a:solidFill>
                <a:latin typeface="標楷體" panose="03000509000000000000" pitchFamily="65" charset="-120"/>
                <a:ea typeface="標楷體" panose="03000509000000000000" pitchFamily="65" charset="-120"/>
                <a:sym typeface="Salesforce Sans"/>
              </a:rPr>
              <a:t>條請查閱，例如：節能標章、省水標章、綠建材標章產品）」；說明三：「依本辦法規定辦理者，應於招標文件明定相關事項，且</a:t>
            </a:r>
            <a:r>
              <a:rPr lang="zh-TW" altLang="en-US" dirty="0">
                <a:solidFill>
                  <a:srgbClr val="FF0000"/>
                </a:solidFill>
                <a:latin typeface="標楷體" panose="03000509000000000000" pitchFamily="65" charset="-120"/>
                <a:ea typeface="標楷體" panose="03000509000000000000" pitchFamily="65" charset="-120"/>
                <a:sym typeface="Salesforce Sans"/>
              </a:rPr>
              <a:t>不得排除提供非環保產品之廠商參與投標</a:t>
            </a:r>
            <a:r>
              <a:rPr lang="zh-TW" altLang="en-US"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rgbClr val="FF0000"/>
                </a:solidFill>
                <a:latin typeface="標楷體" panose="03000509000000000000" pitchFamily="65" charset="-120"/>
                <a:ea typeface="標楷體" panose="03000509000000000000" pitchFamily="65" charset="-120"/>
                <a:sym typeface="Salesforce Sans"/>
              </a:rPr>
              <a:t>有關採行優先決標予提供環保產品廠商或允許價差優惠方式，依本辦法第</a:t>
            </a:r>
            <a:r>
              <a:rPr lang="en-US" altLang="zh-TW" dirty="0">
                <a:solidFill>
                  <a:srgbClr val="FF0000"/>
                </a:solidFill>
                <a:latin typeface="標楷體" panose="03000509000000000000" pitchFamily="65" charset="-120"/>
                <a:ea typeface="標楷體" panose="03000509000000000000" pitchFamily="65" charset="-120"/>
                <a:sym typeface="Salesforce Sans"/>
              </a:rPr>
              <a:t>12</a:t>
            </a:r>
            <a:r>
              <a:rPr lang="zh-TW" altLang="en-US" dirty="0">
                <a:solidFill>
                  <a:srgbClr val="FF0000"/>
                </a:solidFill>
                <a:latin typeface="標楷體" panose="03000509000000000000" pitchFamily="65" charset="-120"/>
                <a:ea typeface="標楷體" panose="03000509000000000000" pitchFamily="65" charset="-120"/>
                <a:sym typeface="Salesforce Sans"/>
              </a:rPr>
              <a:t>條規定，由機關擇一辦理。另請注意本法第</a:t>
            </a:r>
            <a:r>
              <a:rPr lang="en-US" altLang="zh-TW" dirty="0">
                <a:solidFill>
                  <a:srgbClr val="FF0000"/>
                </a:solidFill>
                <a:latin typeface="標楷體" panose="03000509000000000000" pitchFamily="65" charset="-120"/>
                <a:ea typeface="標楷體" panose="03000509000000000000" pitchFamily="65" charset="-120"/>
                <a:sym typeface="Salesforce Sans"/>
              </a:rPr>
              <a:t>26</a:t>
            </a:r>
            <a:r>
              <a:rPr lang="zh-TW" altLang="en-US" dirty="0">
                <a:solidFill>
                  <a:srgbClr val="FF0000"/>
                </a:solidFill>
                <a:latin typeface="標楷體" panose="03000509000000000000" pitchFamily="65" charset="-120"/>
                <a:ea typeface="標楷體" panose="03000509000000000000" pitchFamily="65" charset="-120"/>
                <a:sym typeface="Salesforce Sans"/>
              </a:rPr>
              <a:t>條（規格之訂定）及本辦法第</a:t>
            </a:r>
            <a:r>
              <a:rPr lang="en-US" altLang="zh-TW" dirty="0">
                <a:solidFill>
                  <a:srgbClr val="FF0000"/>
                </a:solidFill>
                <a:latin typeface="標楷體" panose="03000509000000000000" pitchFamily="65" charset="-120"/>
                <a:ea typeface="標楷體" panose="03000509000000000000" pitchFamily="65" charset="-120"/>
                <a:sym typeface="Salesforce Sans"/>
              </a:rPr>
              <a:t>9</a:t>
            </a:r>
            <a:r>
              <a:rPr lang="zh-TW" altLang="en-US" dirty="0">
                <a:solidFill>
                  <a:srgbClr val="FF0000"/>
                </a:solidFill>
                <a:latin typeface="標楷體" panose="03000509000000000000" pitchFamily="65" charset="-120"/>
                <a:ea typeface="標楷體" panose="03000509000000000000" pitchFamily="65" charset="-120"/>
                <a:sym typeface="Salesforce Sans"/>
              </a:rPr>
              <a:t>條（不適用之採購）規定</a:t>
            </a:r>
            <a:r>
              <a:rPr lang="zh-TW" altLang="en-US" dirty="0">
                <a:solidFill>
                  <a:schemeClr val="tx2"/>
                </a:solidFill>
                <a:latin typeface="標楷體" panose="03000509000000000000" pitchFamily="65" charset="-120"/>
                <a:ea typeface="標楷體" panose="03000509000000000000" pitchFamily="65" charset="-120"/>
                <a:sym typeface="Salesforce Sans"/>
              </a:rPr>
              <a:t>」，合先敘明。查本案尚載明</a:t>
            </a:r>
            <a:r>
              <a:rPr lang="zh-TW" altLang="en-US" dirty="0">
                <a:solidFill>
                  <a:srgbClr val="FF0000"/>
                </a:solidFill>
                <a:latin typeface="標楷體" panose="03000509000000000000" pitchFamily="65" charset="-120"/>
                <a:ea typeface="標楷體" panose="03000509000000000000" pitchFamily="65" charset="-120"/>
                <a:sym typeface="Salesforce Sans"/>
              </a:rPr>
              <a:t>節能標章證書</a:t>
            </a:r>
            <a:r>
              <a:rPr lang="zh-TW" altLang="en-US" dirty="0">
                <a:solidFill>
                  <a:schemeClr val="tx2"/>
                </a:solidFill>
                <a:latin typeface="標楷體" panose="03000509000000000000" pitchFamily="65" charset="-120"/>
                <a:ea typeface="標楷體" panose="03000509000000000000" pitchFamily="65" charset="-120"/>
                <a:sym typeface="Salesforce Sans"/>
              </a:rPr>
              <a:t>和</a:t>
            </a:r>
            <a:r>
              <a:rPr lang="zh-TW" altLang="en-US" dirty="0">
                <a:solidFill>
                  <a:srgbClr val="FF0000"/>
                </a:solidFill>
                <a:latin typeface="標楷體" panose="03000509000000000000" pitchFamily="65" charset="-120"/>
                <a:ea typeface="標楷體" panose="03000509000000000000" pitchFamily="65" charset="-120"/>
                <a:sym typeface="Salesforce Sans"/>
              </a:rPr>
              <a:t>台灣商品標準檢驗局</a:t>
            </a:r>
            <a:r>
              <a:rPr lang="en-US" altLang="zh-TW" dirty="0">
                <a:solidFill>
                  <a:srgbClr val="FF0000"/>
                </a:solidFill>
                <a:latin typeface="標楷體" panose="03000509000000000000" pitchFamily="65" charset="-120"/>
                <a:ea typeface="標楷體" panose="03000509000000000000" pitchFamily="65" charset="-120"/>
                <a:sym typeface="Salesforce Sans"/>
              </a:rPr>
              <a:t>BSMI</a:t>
            </a:r>
            <a:r>
              <a:rPr lang="zh-TW" altLang="en-US" dirty="0">
                <a:solidFill>
                  <a:srgbClr val="FF0000"/>
                </a:solidFill>
                <a:latin typeface="標楷體" panose="03000509000000000000" pitchFamily="65" charset="-120"/>
                <a:ea typeface="標楷體" panose="03000509000000000000" pitchFamily="65" charset="-120"/>
                <a:sym typeface="Salesforce Sans"/>
              </a:rPr>
              <a:t>認證書</a:t>
            </a:r>
            <a:r>
              <a:rPr lang="zh-TW" altLang="en-US" dirty="0">
                <a:solidFill>
                  <a:schemeClr val="tx2"/>
                </a:solidFill>
                <a:latin typeface="標楷體" panose="03000509000000000000" pitchFamily="65" charset="-120"/>
                <a:ea typeface="標楷體" panose="03000509000000000000" pitchFamily="65" charset="-120"/>
                <a:sym typeface="Salesforce Sans"/>
              </a:rPr>
              <a:t>，依前揭函釋所述，有關「節能標章」產品係屬「機關優先採購環境保護產品辦法」第</a:t>
            </a:r>
            <a:r>
              <a:rPr lang="en-US" altLang="zh-TW" dirty="0">
                <a:solidFill>
                  <a:schemeClr val="tx2"/>
                </a:solidFill>
                <a:latin typeface="標楷體" panose="03000509000000000000" pitchFamily="65" charset="-120"/>
                <a:ea typeface="標楷體" panose="03000509000000000000" pitchFamily="65" charset="-120"/>
                <a:sym typeface="Salesforce Sans"/>
              </a:rPr>
              <a:t>3</a:t>
            </a:r>
            <a:r>
              <a:rPr lang="zh-TW" altLang="en-US" dirty="0">
                <a:solidFill>
                  <a:schemeClr val="tx2"/>
                </a:solidFill>
                <a:latin typeface="標楷體" panose="03000509000000000000" pitchFamily="65" charset="-120"/>
                <a:ea typeface="標楷體" panose="03000509000000000000" pitchFamily="65" charset="-120"/>
                <a:sym typeface="Salesforce Sans"/>
              </a:rPr>
              <a:t>類規定範圍，依本辦法規定辦理者，應於招標文件明定相關事項，且不得排除提供非環保產品之廠商參與投標，爰此，要求廠商提出產品須檢附「節能標章證書」作為審查ㄧ節，已排除非環保產品之廠商參與投標，與前揭函釋規定不符，請檢討改進。。</a:t>
            </a:r>
          </a:p>
        </p:txBody>
      </p:sp>
    </p:spTree>
    <p:extLst>
      <p:ext uri="{BB962C8B-B14F-4D97-AF65-F5344CB8AC3E}">
        <p14:creationId xmlns:p14="http://schemas.microsoft.com/office/powerpoint/2010/main" val="33588521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6600" dirty="0" smtClean="0">
                <a:latin typeface="標楷體" panose="03000509000000000000" pitchFamily="65" charset="-120"/>
                <a:ea typeface="標楷體" panose="03000509000000000000" pitchFamily="65" charset="-120"/>
              </a:rPr>
              <a:t>採購是什麼？</a:t>
            </a:r>
            <a:endParaRPr lang="zh-TW" altLang="en-US" sz="66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a:bodyPr>
          <a:lstStyle/>
          <a:p>
            <a:r>
              <a:rPr lang="zh-TW" altLang="en-US" sz="3200" dirty="0" smtClean="0">
                <a:latin typeface="標楷體" panose="03000509000000000000" pitchFamily="65" charset="-120"/>
                <a:ea typeface="標楷體" panose="03000509000000000000" pitchFamily="65" charset="-120"/>
              </a:rPr>
              <a:t>聽些歌曲，</a:t>
            </a:r>
            <a:r>
              <a:rPr lang="zh-TW" altLang="en-US" sz="3200" dirty="0" smtClean="0">
                <a:latin typeface="標楷體" panose="03000509000000000000" pitchFamily="65" charset="-120"/>
                <a:ea typeface="標楷體" panose="03000509000000000000" pitchFamily="65" charset="-120"/>
                <a:hlinkClick r:id="rId2"/>
              </a:rPr>
              <a:t>讓我們想一想採購是什麼</a:t>
            </a:r>
            <a:r>
              <a:rPr lang="zh-TW" altLang="en-US" sz="3200" dirty="0" smtClean="0">
                <a:latin typeface="標楷體" panose="03000509000000000000" pitchFamily="65" charset="-120"/>
                <a:ea typeface="標楷體" panose="03000509000000000000" pitchFamily="65" charset="-120"/>
              </a:rPr>
              <a:t>？</a:t>
            </a:r>
            <a:endParaRPr lang="en-US" altLang="zh-TW" sz="3200" dirty="0" smtClean="0">
              <a:latin typeface="標楷體" panose="03000509000000000000" pitchFamily="65" charset="-120"/>
              <a:ea typeface="標楷體" panose="03000509000000000000" pitchFamily="65" charset="-120"/>
            </a:endParaRPr>
          </a:p>
          <a:p>
            <a:r>
              <a:rPr lang="zh-TW" altLang="en-US" sz="3200" dirty="0" smtClean="0">
                <a:latin typeface="標楷體" panose="03000509000000000000" pitchFamily="65" charset="-120"/>
                <a:ea typeface="標楷體" panose="03000509000000000000" pitchFamily="65" charset="-120"/>
              </a:rPr>
              <a:t>到底</a:t>
            </a:r>
            <a:r>
              <a:rPr lang="zh-TW" altLang="en-US" sz="3200" dirty="0" smtClean="0">
                <a:latin typeface="標楷體" panose="03000509000000000000" pitchFamily="65" charset="-120"/>
                <a:ea typeface="標楷體" panose="03000509000000000000" pitchFamily="65" charset="-120"/>
                <a:hlinkClick r:id="rId3"/>
              </a:rPr>
              <a:t>是谁</a:t>
            </a:r>
            <a:r>
              <a:rPr lang="zh-TW" altLang="en-US" sz="3200" dirty="0" smtClean="0">
                <a:latin typeface="標楷體" panose="03000509000000000000" pitchFamily="65" charset="-120"/>
                <a:ea typeface="標楷體" panose="03000509000000000000" pitchFamily="65" charset="-120"/>
              </a:rPr>
              <a:t>要</a:t>
            </a:r>
            <a:r>
              <a:rPr lang="zh-TW" altLang="en-US" sz="3200" dirty="0" smtClean="0">
                <a:latin typeface="標楷體" panose="03000509000000000000" pitchFamily="65" charset="-120"/>
                <a:ea typeface="標楷體" panose="03000509000000000000" pitchFamily="65" charset="-120"/>
              </a:rPr>
              <a:t>負責</a:t>
            </a:r>
            <a:r>
              <a:rPr lang="zh-TW" altLang="en-US" sz="3200" dirty="0" smtClean="0">
                <a:latin typeface="標楷體" panose="03000509000000000000" pitchFamily="65" charset="-120"/>
                <a:ea typeface="標楷體" panose="03000509000000000000" pitchFamily="65" charset="-120"/>
                <a:hlinkClick r:id="rId4"/>
              </a:rPr>
              <a:t>採購業務</a:t>
            </a:r>
            <a:r>
              <a:rPr lang="zh-TW" altLang="en-US" sz="3200" dirty="0" smtClean="0">
                <a:latin typeface="標楷體" panose="03000509000000000000" pitchFamily="65" charset="-120"/>
                <a:ea typeface="標楷體" panose="03000509000000000000" pitchFamily="65" charset="-120"/>
              </a:rPr>
              <a:t>？</a:t>
            </a:r>
            <a:endParaRPr lang="en-US" altLang="zh-TW" sz="3200" dirty="0" smtClean="0">
              <a:latin typeface="標楷體" panose="03000509000000000000" pitchFamily="65" charset="-120"/>
              <a:ea typeface="標楷體" panose="03000509000000000000" pitchFamily="65" charset="-120"/>
            </a:endParaRPr>
          </a:p>
          <a:p>
            <a:r>
              <a:rPr lang="zh-TW" altLang="en-US" sz="3200" dirty="0" smtClean="0">
                <a:latin typeface="標楷體" panose="03000509000000000000" pitchFamily="65" charset="-120"/>
                <a:ea typeface="標楷體" panose="03000509000000000000" pitchFamily="65" charset="-120"/>
                <a:hlinkClick r:id="rId5"/>
              </a:rPr>
              <a:t>採購業務</a:t>
            </a:r>
            <a:r>
              <a:rPr lang="zh-TW" altLang="en-US" sz="3200" dirty="0" smtClean="0">
                <a:latin typeface="標楷體" panose="03000509000000000000" pitchFamily="65" charset="-120"/>
                <a:ea typeface="標楷體" panose="03000509000000000000" pitchFamily="65" charset="-120"/>
              </a:rPr>
              <a:t>的依據是什麼？</a:t>
            </a:r>
            <a:endParaRPr lang="en-US" altLang="zh-TW" sz="3200" dirty="0" smtClean="0">
              <a:latin typeface="標楷體" panose="03000509000000000000" pitchFamily="65" charset="-120"/>
              <a:ea typeface="標楷體" panose="03000509000000000000" pitchFamily="65" charset="-120"/>
            </a:endParaRPr>
          </a:p>
          <a:p>
            <a:r>
              <a:rPr lang="zh-TW" altLang="en-US" sz="3200" dirty="0" smtClean="0">
                <a:latin typeface="標楷體" panose="03000509000000000000" pitchFamily="65" charset="-120"/>
                <a:ea typeface="標楷體" panose="03000509000000000000" pitchFamily="65" charset="-120"/>
              </a:rPr>
              <a:t>今天您可以</a:t>
            </a:r>
            <a:r>
              <a:rPr lang="zh-TW" altLang="en-US" sz="3200" dirty="0" smtClean="0">
                <a:latin typeface="標楷體" panose="03000509000000000000" pitchFamily="65" charset="-120"/>
                <a:ea typeface="標楷體" panose="03000509000000000000" pitchFamily="65" charset="-120"/>
                <a:hlinkClick r:id="rId6"/>
              </a:rPr>
              <a:t>獲得什麼？</a:t>
            </a:r>
            <a:endParaRPr lang="en-US" altLang="zh-TW" sz="3200" dirty="0" smtClean="0">
              <a:latin typeface="標楷體" panose="03000509000000000000" pitchFamily="65" charset="-120"/>
              <a:ea typeface="標楷體" panose="03000509000000000000" pitchFamily="65" charset="-120"/>
            </a:endParaRPr>
          </a:p>
          <a:p>
            <a:r>
              <a:rPr lang="zh-TW" altLang="en-US" sz="3200" dirty="0" smtClean="0">
                <a:latin typeface="標楷體" panose="03000509000000000000" pitchFamily="65" charset="-120"/>
                <a:ea typeface="標楷體" panose="03000509000000000000" pitchFamily="65" charset="-120"/>
              </a:rPr>
              <a:t>我可以</a:t>
            </a:r>
            <a:r>
              <a:rPr lang="zh-TW" altLang="en-US" sz="3200" dirty="0" smtClean="0">
                <a:latin typeface="標楷體" panose="03000509000000000000" pitchFamily="65" charset="-120"/>
                <a:ea typeface="標楷體" panose="03000509000000000000" pitchFamily="65" charset="-120"/>
                <a:hlinkClick r:id="rId7"/>
              </a:rPr>
              <a:t>帶給您什麼</a:t>
            </a:r>
            <a:r>
              <a:rPr lang="zh-TW" altLang="en-US" sz="3200" dirty="0" smtClean="0">
                <a:latin typeface="標楷體" panose="03000509000000000000" pitchFamily="65" charset="-120"/>
                <a:ea typeface="標楷體" panose="03000509000000000000" pitchFamily="65" charset="-120"/>
              </a:rPr>
              <a:t>？  </a:t>
            </a:r>
            <a:endParaRPr lang="en-US" altLang="zh-TW" sz="3200" dirty="0" smtClean="0">
              <a:latin typeface="標楷體" panose="03000509000000000000" pitchFamily="65" charset="-120"/>
              <a:ea typeface="標楷體" panose="03000509000000000000" pitchFamily="65" charset="-120"/>
            </a:endParaRPr>
          </a:p>
          <a:p>
            <a:r>
              <a:rPr lang="zh-TW" altLang="en-US" sz="3200" dirty="0" smtClean="0">
                <a:latin typeface="標楷體" panose="03000509000000000000" pitchFamily="65" charset="-120"/>
                <a:ea typeface="標楷體" panose="03000509000000000000" pitchFamily="65" charset="-120"/>
              </a:rPr>
              <a:t>幸好有您</a:t>
            </a:r>
            <a:endParaRPr lang="en-US" altLang="zh-TW" sz="3200" dirty="0" smtClean="0">
              <a:latin typeface="標楷體" panose="03000509000000000000" pitchFamily="65" charset="-120"/>
              <a:ea typeface="標楷體" panose="03000509000000000000" pitchFamily="65" charset="-120"/>
            </a:endParaRPr>
          </a:p>
          <a:p>
            <a:endParaRPr lang="zh-TW" altLang="en-US" sz="28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4355438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algn="ctr"/>
            <a:r>
              <a:rPr lang="zh-TW" altLang="en-US" dirty="0"/>
              <a:t>個人稽核經驗</a:t>
            </a:r>
            <a:r>
              <a:rPr lang="zh-TW" altLang="en-US" dirty="0" smtClean="0"/>
              <a:t>分享</a:t>
            </a:r>
            <a:endParaRPr lang="zh-TW" altLang="en-US" dirty="0">
              <a:latin typeface="標楷體" panose="03000509000000000000" pitchFamily="65" charset="-120"/>
              <a:ea typeface="標楷體" panose="03000509000000000000" pitchFamily="65" charset="-120"/>
              <a:sym typeface="Salesforce Sans"/>
            </a:endParaRPr>
          </a:p>
        </p:txBody>
      </p:sp>
      <p:sp>
        <p:nvSpPr>
          <p:cNvPr id="3" name="內容預留位置 2"/>
          <p:cNvSpPr>
            <a:spLocks noGrp="1"/>
          </p:cNvSpPr>
          <p:nvPr>
            <p:ph sz="half" idx="1"/>
          </p:nvPr>
        </p:nvSpPr>
        <p:spPr>
          <a:xfrm>
            <a:off x="2208213" y="1600200"/>
            <a:ext cx="8645834" cy="4114800"/>
          </a:xfrm>
        </p:spPr>
        <p:txBody>
          <a:bodyPr rtlCol="0">
            <a:normAutofit/>
          </a:bodyPr>
          <a:lstStyle/>
          <a:p>
            <a:r>
              <a:rPr lang="zh-TW" altLang="en-US" dirty="0" smtClean="0">
                <a:solidFill>
                  <a:schemeClr val="tx2"/>
                </a:solidFill>
                <a:latin typeface="標楷體" panose="03000509000000000000" pitchFamily="65" charset="-120"/>
                <a:ea typeface="標楷體" panose="03000509000000000000" pitchFamily="65" charset="-120"/>
                <a:sym typeface="Salesforce Sans"/>
              </a:rPr>
              <a:t>承</a:t>
            </a:r>
            <a:r>
              <a:rPr lang="zh-TW" altLang="en-US" dirty="0">
                <a:solidFill>
                  <a:schemeClr val="tx2"/>
                </a:solidFill>
                <a:latin typeface="標楷體" panose="03000509000000000000" pitchFamily="65" charset="-120"/>
                <a:ea typeface="標楷體" panose="03000509000000000000" pitchFamily="65" charset="-120"/>
                <a:sym typeface="Salesforce Sans"/>
              </a:rPr>
              <a:t>上，如招標機關依本法第</a:t>
            </a:r>
            <a:r>
              <a:rPr lang="en-US" altLang="zh-TW" dirty="0">
                <a:solidFill>
                  <a:schemeClr val="tx2"/>
                </a:solidFill>
                <a:latin typeface="標楷體" panose="03000509000000000000" pitchFamily="65" charset="-120"/>
                <a:ea typeface="標楷體" panose="03000509000000000000" pitchFamily="65" charset="-120"/>
                <a:sym typeface="Salesforce Sans"/>
              </a:rPr>
              <a:t>96</a:t>
            </a:r>
            <a:r>
              <a:rPr lang="zh-TW" altLang="en-US" dirty="0">
                <a:solidFill>
                  <a:schemeClr val="tx2"/>
                </a:solidFill>
                <a:latin typeface="標楷體" panose="03000509000000000000" pitchFamily="65" charset="-120"/>
                <a:ea typeface="標楷體" panose="03000509000000000000" pitchFamily="65" charset="-120"/>
                <a:sym typeface="Salesforce Sans"/>
              </a:rPr>
              <a:t>條第</a:t>
            </a:r>
            <a:r>
              <a:rPr lang="en-US" altLang="zh-TW" dirty="0">
                <a:solidFill>
                  <a:schemeClr val="tx2"/>
                </a:solidFill>
                <a:latin typeface="標楷體" panose="03000509000000000000" pitchFamily="65" charset="-120"/>
                <a:ea typeface="標楷體" panose="03000509000000000000" pitchFamily="65" charset="-120"/>
                <a:sym typeface="Salesforce Sans"/>
              </a:rPr>
              <a:t>1</a:t>
            </a:r>
            <a:r>
              <a:rPr lang="zh-TW" altLang="en-US" dirty="0">
                <a:solidFill>
                  <a:schemeClr val="tx2"/>
                </a:solidFill>
                <a:latin typeface="標楷體" panose="03000509000000000000" pitchFamily="65" charset="-120"/>
                <a:ea typeface="標楷體" panose="03000509000000000000" pitchFamily="65" charset="-120"/>
                <a:sym typeface="Salesforce Sans"/>
              </a:rPr>
              <a:t>項規定優先採購取得政府認可之環境保護標章使用許可產品，按「</a:t>
            </a:r>
            <a:r>
              <a:rPr lang="zh-TW" altLang="en-US" dirty="0">
                <a:solidFill>
                  <a:srgbClr val="FF0000"/>
                </a:solidFill>
                <a:latin typeface="標楷體" panose="03000509000000000000" pitchFamily="65" charset="-120"/>
                <a:ea typeface="標楷體" panose="03000509000000000000" pitchFamily="65" charset="-120"/>
                <a:sym typeface="Salesforce Sans"/>
              </a:rPr>
              <a:t>機關優先採購環境保護產品辦法</a:t>
            </a:r>
            <a:r>
              <a:rPr lang="zh-TW" altLang="en-US" dirty="0">
                <a:solidFill>
                  <a:schemeClr val="tx2"/>
                </a:solidFill>
                <a:latin typeface="標楷體" panose="03000509000000000000" pitchFamily="65" charset="-120"/>
                <a:ea typeface="標楷體" panose="03000509000000000000" pitchFamily="65" charset="-120"/>
                <a:sym typeface="Salesforce Sans"/>
              </a:rPr>
              <a:t>」第</a:t>
            </a:r>
            <a:r>
              <a:rPr lang="en-US" altLang="zh-TW" dirty="0">
                <a:solidFill>
                  <a:schemeClr val="tx2"/>
                </a:solidFill>
                <a:latin typeface="標楷體" panose="03000509000000000000" pitchFamily="65" charset="-120"/>
                <a:ea typeface="標楷體" panose="03000509000000000000" pitchFamily="65" charset="-120"/>
                <a:sym typeface="Salesforce Sans"/>
              </a:rPr>
              <a:t>12</a:t>
            </a:r>
            <a:r>
              <a:rPr lang="zh-TW" altLang="en-US" dirty="0">
                <a:solidFill>
                  <a:schemeClr val="tx2"/>
                </a:solidFill>
                <a:latin typeface="標楷體" panose="03000509000000000000" pitchFamily="65" charset="-120"/>
                <a:ea typeface="標楷體" panose="03000509000000000000" pitchFamily="65" charset="-120"/>
                <a:sym typeface="Salesforce Sans"/>
              </a:rPr>
              <a:t>條規定，招標機關得擇下列方式之一辦理，並載明於招標文件：「一、</a:t>
            </a:r>
            <a:r>
              <a:rPr lang="zh-TW" altLang="en-US" dirty="0">
                <a:solidFill>
                  <a:srgbClr val="FF0000"/>
                </a:solidFill>
                <a:latin typeface="標楷體" panose="03000509000000000000" pitchFamily="65" charset="-120"/>
                <a:ea typeface="標楷體" panose="03000509000000000000" pitchFamily="65" charset="-120"/>
                <a:sym typeface="Salesforce Sans"/>
              </a:rPr>
              <a:t>非環保產品廠商為最低標，且其標價符合本法第五十二條第一項最低標之決標原則者，得以該標價優先決標予環保產品廠商。</a:t>
            </a:r>
            <a:r>
              <a:rPr lang="zh-TW" altLang="en-US" dirty="0">
                <a:solidFill>
                  <a:schemeClr val="tx2"/>
                </a:solidFill>
                <a:latin typeface="標楷體" panose="03000509000000000000" pitchFamily="65" charset="-120"/>
                <a:ea typeface="標楷體" panose="03000509000000000000" pitchFamily="65" charset="-120"/>
                <a:sym typeface="Salesforce Sans"/>
              </a:rPr>
              <a:t>二、非環保產品廠商為最低標，其標價符合本法第五十二條第一項最低標之決標原則，而環保產品廠商之最低標價逾該非環保產品廠商標價之金額，在招標文件所定價差優惠比率以內者，決標予環保產品廠商；逾價差優惠比率者，不予洽減，決標予該非環保產品廠商。」，建請依上揭規定擇一預先載明於招標文件，避免衍生審標爭議</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endParaRPr lang="zh-TW" altLang="en-US" dirty="0">
              <a:solidFill>
                <a:schemeClr val="tx2"/>
              </a:solidFill>
              <a:latin typeface="標楷體" panose="03000509000000000000" pitchFamily="65" charset="-120"/>
              <a:ea typeface="標楷體" panose="03000509000000000000" pitchFamily="65" charset="-120"/>
              <a:sym typeface="Salesforce Sans"/>
            </a:endParaRPr>
          </a:p>
        </p:txBody>
      </p:sp>
    </p:spTree>
    <p:extLst>
      <p:ext uri="{BB962C8B-B14F-4D97-AF65-F5344CB8AC3E}">
        <p14:creationId xmlns:p14="http://schemas.microsoft.com/office/powerpoint/2010/main" val="8478783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algn="ctr"/>
            <a:r>
              <a:rPr lang="zh-TW" altLang="en-US" dirty="0"/>
              <a:t>個人稽核經驗</a:t>
            </a:r>
            <a:r>
              <a:rPr lang="zh-TW" altLang="en-US" dirty="0" smtClean="0"/>
              <a:t>分享</a:t>
            </a:r>
            <a:endParaRPr lang="zh-TW" altLang="en-US" dirty="0">
              <a:latin typeface="標楷體" panose="03000509000000000000" pitchFamily="65" charset="-120"/>
              <a:ea typeface="標楷體" panose="03000509000000000000" pitchFamily="65" charset="-120"/>
              <a:sym typeface="Salesforce Sans"/>
            </a:endParaRPr>
          </a:p>
        </p:txBody>
      </p:sp>
      <p:sp>
        <p:nvSpPr>
          <p:cNvPr id="3" name="內容預留位置 2"/>
          <p:cNvSpPr>
            <a:spLocks noGrp="1"/>
          </p:cNvSpPr>
          <p:nvPr>
            <p:ph sz="half" idx="1"/>
          </p:nvPr>
        </p:nvSpPr>
        <p:spPr>
          <a:xfrm>
            <a:off x="2208213" y="1600200"/>
            <a:ext cx="8645834" cy="4114800"/>
          </a:xfrm>
        </p:spPr>
        <p:txBody>
          <a:bodyPr rtlCol="0">
            <a:normAutofit/>
          </a:bodyPr>
          <a:lstStyle/>
          <a:p>
            <a:r>
              <a:rPr lang="zh-TW" altLang="en-US" dirty="0" smtClean="0">
                <a:solidFill>
                  <a:schemeClr val="tx2"/>
                </a:solidFill>
                <a:latin typeface="標楷體" panose="03000509000000000000" pitchFamily="65" charset="-120"/>
                <a:ea typeface="標楷體" panose="03000509000000000000" pitchFamily="65" charset="-120"/>
                <a:sym typeface="Salesforce Sans"/>
              </a:rPr>
              <a:t>招標</a:t>
            </a:r>
            <a:r>
              <a:rPr lang="zh-TW" altLang="en-US" dirty="0">
                <a:solidFill>
                  <a:schemeClr val="tx2"/>
                </a:solidFill>
                <a:latin typeface="標楷體" panose="03000509000000000000" pitchFamily="65" charset="-120"/>
                <a:ea typeface="標楷體" panose="03000509000000000000" pitchFamily="65" charset="-120"/>
                <a:sym typeface="Salesforce Sans"/>
              </a:rPr>
              <a:t>公告有關「</a:t>
            </a:r>
            <a:r>
              <a:rPr lang="zh-TW" altLang="en-US" dirty="0">
                <a:solidFill>
                  <a:srgbClr val="FF0000"/>
                </a:solidFill>
                <a:latin typeface="標楷體" panose="03000509000000000000" pitchFamily="65" charset="-120"/>
                <a:ea typeface="標楷體" panose="03000509000000000000" pitchFamily="65" charset="-120"/>
                <a:sym typeface="Salesforce Sans"/>
              </a:rPr>
              <a:t>是否受機關補助</a:t>
            </a:r>
            <a:r>
              <a:rPr lang="zh-TW" altLang="en-US" dirty="0">
                <a:solidFill>
                  <a:schemeClr val="tx2"/>
                </a:solidFill>
                <a:latin typeface="標楷體" panose="03000509000000000000" pitchFamily="65" charset="-120"/>
                <a:ea typeface="標楷體" panose="03000509000000000000" pitchFamily="65" charset="-120"/>
                <a:sym typeface="Salesforce Sans"/>
              </a:rPr>
              <a:t>」  按本法第</a:t>
            </a:r>
            <a:r>
              <a:rPr lang="en-US" altLang="zh-TW" dirty="0">
                <a:solidFill>
                  <a:schemeClr val="tx2"/>
                </a:solidFill>
                <a:latin typeface="標楷體" panose="03000509000000000000" pitchFamily="65" charset="-120"/>
                <a:ea typeface="標楷體" panose="03000509000000000000" pitchFamily="65" charset="-120"/>
                <a:sym typeface="Salesforce Sans"/>
              </a:rPr>
              <a:t>4</a:t>
            </a:r>
            <a:r>
              <a:rPr lang="zh-TW" altLang="en-US" dirty="0">
                <a:solidFill>
                  <a:schemeClr val="tx2"/>
                </a:solidFill>
                <a:latin typeface="標楷體" panose="03000509000000000000" pitchFamily="65" charset="-120"/>
                <a:ea typeface="標楷體" panose="03000509000000000000" pitchFamily="65" charset="-120"/>
                <a:sym typeface="Salesforce Sans"/>
              </a:rPr>
              <a:t>條規定：「法人或團體接受機關補助辦理採購，其補助金額占採購金額半數以上，且補助金額在公告金額以上者，適用本法之規定，並應受該機關之監督。」旨在規範「法人或團體」接受機關補助辦理採購，然查本案辦理採購之機關</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桃園市立楊梅國民中學</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即具有招標機關身分，非屬前揭規定所定情形，另投標須知第</a:t>
            </a:r>
            <a:r>
              <a:rPr lang="en-US" altLang="zh-TW" dirty="0">
                <a:solidFill>
                  <a:schemeClr val="tx2"/>
                </a:solidFill>
                <a:latin typeface="標楷體" panose="03000509000000000000" pitchFamily="65" charset="-120"/>
                <a:ea typeface="標楷體" panose="03000509000000000000" pitchFamily="65" charset="-120"/>
                <a:sym typeface="Salesforce Sans"/>
              </a:rPr>
              <a:t>8</a:t>
            </a:r>
            <a:r>
              <a:rPr lang="zh-TW" altLang="en-US" dirty="0">
                <a:solidFill>
                  <a:schemeClr val="tx2"/>
                </a:solidFill>
                <a:latin typeface="標楷體" panose="03000509000000000000" pitchFamily="65" charset="-120"/>
                <a:ea typeface="標楷體" panose="03000509000000000000" pitchFamily="65" charset="-120"/>
                <a:sym typeface="Salesforce Sans"/>
              </a:rPr>
              <a:t>點無須填寫，允請注意</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endParaRPr lang="en-US" altLang="zh-TW" dirty="0" smtClean="0">
              <a:solidFill>
                <a:schemeClr val="tx2"/>
              </a:solidFill>
              <a:latin typeface="標楷體" panose="03000509000000000000" pitchFamily="65" charset="-120"/>
              <a:ea typeface="標楷體" panose="03000509000000000000" pitchFamily="65" charset="-120"/>
              <a:sym typeface="Salesforce Sans"/>
            </a:endParaRPr>
          </a:p>
          <a:p>
            <a:r>
              <a:rPr lang="zh-TW" altLang="en-US" dirty="0" smtClean="0">
                <a:solidFill>
                  <a:schemeClr val="tx2"/>
                </a:solidFill>
                <a:latin typeface="標楷體" panose="03000509000000000000" pitchFamily="65" charset="-120"/>
                <a:ea typeface="標楷體" panose="03000509000000000000" pitchFamily="65" charset="-120"/>
                <a:sym typeface="Salesforce Sans"/>
              </a:rPr>
              <a:t>招標</a:t>
            </a:r>
            <a:r>
              <a:rPr lang="zh-TW" altLang="en-US" dirty="0">
                <a:solidFill>
                  <a:schemeClr val="tx2"/>
                </a:solidFill>
                <a:latin typeface="標楷體" panose="03000509000000000000" pitchFamily="65" charset="-120"/>
                <a:ea typeface="標楷體" panose="03000509000000000000" pitchFamily="65" charset="-120"/>
                <a:sym typeface="Salesforce Sans"/>
              </a:rPr>
              <a:t>公告有關「收受投標文件地點」、「開標地點」均登載為</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r>
              <a:rPr lang="zh-TW" altLang="en-US" dirty="0" smtClean="0">
                <a:solidFill>
                  <a:srgbClr val="FF0000"/>
                </a:solidFill>
                <a:latin typeface="標楷體" panose="03000509000000000000" pitchFamily="65" charset="-120"/>
                <a:ea typeface="標楷體" panose="03000509000000000000" pitchFamily="65" charset="-120"/>
                <a:sym typeface="Salesforce Sans"/>
              </a:rPr>
              <a:t>學校地址」</a:t>
            </a:r>
            <a:r>
              <a:rPr lang="zh-TW" altLang="en-US" dirty="0">
                <a:solidFill>
                  <a:schemeClr val="tx2"/>
                </a:solidFill>
                <a:latin typeface="標楷體" panose="03000509000000000000" pitchFamily="65" charset="-120"/>
                <a:ea typeface="標楷體" panose="03000509000000000000" pitchFamily="65" charset="-120"/>
                <a:sym typeface="Salesforce Sans"/>
              </a:rPr>
              <a:t>，依「政府採購公告及公報發行辦法」第 </a:t>
            </a:r>
            <a:r>
              <a:rPr lang="en-US" altLang="zh-TW" dirty="0">
                <a:solidFill>
                  <a:schemeClr val="tx2"/>
                </a:solidFill>
                <a:latin typeface="標楷體" panose="03000509000000000000" pitchFamily="65" charset="-120"/>
                <a:ea typeface="標楷體" panose="03000509000000000000" pitchFamily="65" charset="-120"/>
                <a:sym typeface="Salesforce Sans"/>
              </a:rPr>
              <a:t>7 </a:t>
            </a:r>
            <a:r>
              <a:rPr lang="zh-TW" altLang="en-US" dirty="0">
                <a:solidFill>
                  <a:schemeClr val="tx2"/>
                </a:solidFill>
                <a:latin typeface="標楷體" panose="03000509000000000000" pitchFamily="65" charset="-120"/>
                <a:ea typeface="標楷體" panose="03000509000000000000" pitchFamily="65" charset="-120"/>
                <a:sym typeface="Salesforce Sans"/>
              </a:rPr>
              <a:t>條第 </a:t>
            </a:r>
            <a:r>
              <a:rPr lang="en-US" altLang="zh-TW" dirty="0">
                <a:solidFill>
                  <a:schemeClr val="tx2"/>
                </a:solidFill>
                <a:latin typeface="標楷體" panose="03000509000000000000" pitchFamily="65" charset="-120"/>
                <a:ea typeface="標楷體" panose="03000509000000000000" pitchFamily="65" charset="-120"/>
                <a:sym typeface="Salesforce Sans"/>
              </a:rPr>
              <a:t>1 </a:t>
            </a:r>
            <a:r>
              <a:rPr lang="zh-TW" altLang="en-US" dirty="0">
                <a:solidFill>
                  <a:schemeClr val="tx2"/>
                </a:solidFill>
                <a:latin typeface="標楷體" panose="03000509000000000000" pitchFamily="65" charset="-120"/>
                <a:ea typeface="標楷體" panose="03000509000000000000" pitchFamily="65" charset="-120"/>
                <a:sym typeface="Salesforce Sans"/>
              </a:rPr>
              <a:t>項第 </a:t>
            </a:r>
            <a:r>
              <a:rPr lang="en-US" altLang="zh-TW" dirty="0">
                <a:solidFill>
                  <a:schemeClr val="tx2"/>
                </a:solidFill>
                <a:latin typeface="標楷體" panose="03000509000000000000" pitchFamily="65" charset="-120"/>
                <a:ea typeface="標楷體" panose="03000509000000000000" pitchFamily="65" charset="-120"/>
                <a:sym typeface="Salesforce Sans"/>
              </a:rPr>
              <a:t>5</a:t>
            </a:r>
            <a:r>
              <a:rPr lang="zh-TW" altLang="en-US" dirty="0">
                <a:solidFill>
                  <a:schemeClr val="tx2"/>
                </a:solidFill>
                <a:latin typeface="標楷體" panose="03000509000000000000" pitchFamily="65" charset="-120"/>
                <a:ea typeface="標楷體" panose="03000509000000000000" pitchFamily="65" charset="-120"/>
                <a:sym typeface="Salesforce Sans"/>
              </a:rPr>
              <a:t>款、第</a:t>
            </a:r>
            <a:r>
              <a:rPr lang="en-US" altLang="zh-TW" dirty="0">
                <a:solidFill>
                  <a:schemeClr val="tx2"/>
                </a:solidFill>
                <a:latin typeface="標楷體" panose="03000509000000000000" pitchFamily="65" charset="-120"/>
                <a:ea typeface="標楷體" panose="03000509000000000000" pitchFamily="65" charset="-120"/>
                <a:sym typeface="Salesforce Sans"/>
              </a:rPr>
              <a:t>6 </a:t>
            </a:r>
            <a:r>
              <a:rPr lang="zh-TW" altLang="en-US" dirty="0">
                <a:solidFill>
                  <a:schemeClr val="tx2"/>
                </a:solidFill>
                <a:latin typeface="標楷體" panose="03000509000000000000" pitchFamily="65" charset="-120"/>
                <a:ea typeface="標楷體" panose="03000509000000000000" pitchFamily="65" charset="-120"/>
                <a:sym typeface="Salesforce Sans"/>
              </a:rPr>
              <a:t>款規定，應登載確實之地點，除列明機關地址外，建請詳敘收受之處所及科室單位，以及投標須知第</a:t>
            </a:r>
            <a:r>
              <a:rPr lang="en-US" altLang="zh-TW" dirty="0">
                <a:solidFill>
                  <a:schemeClr val="tx2"/>
                </a:solidFill>
                <a:latin typeface="標楷體" panose="03000509000000000000" pitchFamily="65" charset="-120"/>
                <a:ea typeface="標楷體" panose="03000509000000000000" pitchFamily="65" charset="-120"/>
                <a:sym typeface="Salesforce Sans"/>
              </a:rPr>
              <a:t>28</a:t>
            </a:r>
            <a:r>
              <a:rPr lang="zh-TW" altLang="en-US" dirty="0">
                <a:solidFill>
                  <a:schemeClr val="tx2"/>
                </a:solidFill>
                <a:latin typeface="標楷體" panose="03000509000000000000" pitchFamily="65" charset="-120"/>
                <a:ea typeface="標楷體" panose="03000509000000000000" pitchFamily="65" charset="-120"/>
                <a:sym typeface="Salesforce Sans"/>
              </a:rPr>
              <a:t>點及第</a:t>
            </a:r>
            <a:r>
              <a:rPr lang="en-US" altLang="zh-TW" dirty="0">
                <a:solidFill>
                  <a:schemeClr val="tx2"/>
                </a:solidFill>
                <a:latin typeface="標楷體" panose="03000509000000000000" pitchFamily="65" charset="-120"/>
                <a:ea typeface="標楷體" panose="03000509000000000000" pitchFamily="65" charset="-120"/>
                <a:sym typeface="Salesforce Sans"/>
              </a:rPr>
              <a:t>79</a:t>
            </a:r>
            <a:r>
              <a:rPr lang="zh-TW" altLang="en-US" dirty="0">
                <a:solidFill>
                  <a:schemeClr val="tx2"/>
                </a:solidFill>
                <a:latin typeface="標楷體" panose="03000509000000000000" pitchFamily="65" charset="-120"/>
                <a:ea typeface="標楷體" panose="03000509000000000000" pitchFamily="65" charset="-120"/>
                <a:sym typeface="Salesforce Sans"/>
              </a:rPr>
              <a:t>點，所載「開標地點」及「收受投標文件地點」併與招標公告統一為妥，避免不必要爭端發生。。</a:t>
            </a:r>
          </a:p>
        </p:txBody>
      </p:sp>
    </p:spTree>
    <p:extLst>
      <p:ext uri="{BB962C8B-B14F-4D97-AF65-F5344CB8AC3E}">
        <p14:creationId xmlns:p14="http://schemas.microsoft.com/office/powerpoint/2010/main" val="36025387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algn="ctr"/>
            <a:r>
              <a:rPr lang="zh-TW" altLang="en-US" dirty="0"/>
              <a:t>個人稽核經驗</a:t>
            </a:r>
            <a:r>
              <a:rPr lang="zh-TW" altLang="en-US" dirty="0" smtClean="0"/>
              <a:t>分享</a:t>
            </a:r>
            <a:endParaRPr lang="zh-TW" altLang="en-US" dirty="0">
              <a:latin typeface="標楷體" panose="03000509000000000000" pitchFamily="65" charset="-120"/>
              <a:ea typeface="標楷體" panose="03000509000000000000" pitchFamily="65" charset="-120"/>
              <a:sym typeface="Salesforce Sans"/>
            </a:endParaRPr>
          </a:p>
        </p:txBody>
      </p:sp>
      <p:sp>
        <p:nvSpPr>
          <p:cNvPr id="3" name="內容預留位置 2"/>
          <p:cNvSpPr>
            <a:spLocks noGrp="1"/>
          </p:cNvSpPr>
          <p:nvPr>
            <p:ph sz="half" idx="1"/>
          </p:nvPr>
        </p:nvSpPr>
        <p:spPr>
          <a:xfrm>
            <a:off x="2208213" y="1600200"/>
            <a:ext cx="8645834" cy="4114800"/>
          </a:xfrm>
        </p:spPr>
        <p:txBody>
          <a:bodyPr rtlCol="0">
            <a:normAutofit/>
          </a:bodyPr>
          <a:lstStyle/>
          <a:p>
            <a:r>
              <a:rPr lang="zh-TW" altLang="en-US" dirty="0" smtClean="0">
                <a:solidFill>
                  <a:schemeClr val="tx2"/>
                </a:solidFill>
                <a:latin typeface="標楷體" panose="03000509000000000000" pitchFamily="65" charset="-120"/>
                <a:ea typeface="標楷體" panose="03000509000000000000" pitchFamily="65" charset="-120"/>
                <a:sym typeface="Salesforce Sans"/>
              </a:rPr>
              <a:t>招標</a:t>
            </a:r>
            <a:r>
              <a:rPr lang="zh-TW" altLang="en-US" dirty="0">
                <a:solidFill>
                  <a:schemeClr val="tx2"/>
                </a:solidFill>
                <a:latin typeface="標楷體" panose="03000509000000000000" pitchFamily="65" charset="-120"/>
                <a:ea typeface="標楷體" panose="03000509000000000000" pitchFamily="65" charset="-120"/>
                <a:sym typeface="Salesforce Sans"/>
              </a:rPr>
              <a:t>公告</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rgbClr val="00B050"/>
                </a:solidFill>
                <a:latin typeface="標楷體" panose="03000509000000000000" pitchFamily="65" charset="-120"/>
                <a:ea typeface="標楷體" panose="03000509000000000000" pitchFamily="65" charset="-120"/>
                <a:sym typeface="Salesforce Sans"/>
              </a:rPr>
              <a:t>是否訂有與履約能力有關之基本資格</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記載投標</a:t>
            </a:r>
            <a:r>
              <a:rPr lang="zh-TW" altLang="en-US" dirty="0">
                <a:solidFill>
                  <a:srgbClr val="FF0000"/>
                </a:solidFill>
                <a:latin typeface="標楷體" panose="03000509000000000000" pitchFamily="65" charset="-120"/>
                <a:ea typeface="標楷體" panose="03000509000000000000" pitchFamily="65" charset="-120"/>
                <a:sym typeface="Salesforce Sans"/>
              </a:rPr>
              <a:t>廠商應具有如期履約能力證明和廠商信用證明等證明文件</a:t>
            </a:r>
            <a:r>
              <a:rPr lang="zh-TW" altLang="en-US" dirty="0">
                <a:solidFill>
                  <a:schemeClr val="tx2"/>
                </a:solidFill>
                <a:latin typeface="標楷體" panose="03000509000000000000" pitchFamily="65" charset="-120"/>
                <a:ea typeface="標楷體" panose="03000509000000000000" pitchFamily="65" charset="-120"/>
                <a:sym typeface="Salesforce Sans"/>
              </a:rPr>
              <a:t>，惟</a:t>
            </a:r>
            <a:r>
              <a:rPr lang="zh-TW" altLang="en-US" dirty="0">
                <a:solidFill>
                  <a:srgbClr val="FF0000"/>
                </a:solidFill>
                <a:latin typeface="標楷體" panose="03000509000000000000" pitchFamily="65" charset="-120"/>
                <a:ea typeface="標楷體" panose="03000509000000000000" pitchFamily="65" charset="-120"/>
                <a:sym typeface="Salesforce Sans"/>
              </a:rPr>
              <a:t>投標須知及廠商投標證件審查表等招標文件未載明前開所需證明文件</a:t>
            </a:r>
            <a:r>
              <a:rPr lang="zh-TW" altLang="en-US" dirty="0">
                <a:solidFill>
                  <a:schemeClr val="tx2"/>
                </a:solidFill>
                <a:latin typeface="標楷體" panose="03000509000000000000" pitchFamily="65" charset="-120"/>
                <a:ea typeface="標楷體" panose="03000509000000000000" pitchFamily="65" charset="-120"/>
                <a:sym typeface="Salesforce Sans"/>
              </a:rPr>
              <a:t>，核有</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政府採購錯誤行為態樣</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序號</a:t>
            </a:r>
            <a:r>
              <a:rPr lang="en-US" altLang="zh-TW" dirty="0">
                <a:solidFill>
                  <a:schemeClr val="tx2"/>
                </a:solidFill>
                <a:latin typeface="標楷體" panose="03000509000000000000" pitchFamily="65" charset="-120"/>
                <a:ea typeface="標楷體" panose="03000509000000000000" pitchFamily="65" charset="-120"/>
                <a:sym typeface="Salesforce Sans"/>
              </a:rPr>
              <a:t>6-8</a:t>
            </a:r>
            <a:r>
              <a:rPr lang="zh-TW" altLang="en-US" dirty="0">
                <a:solidFill>
                  <a:schemeClr val="tx2"/>
                </a:solidFill>
                <a:latin typeface="標楷體" panose="03000509000000000000" pitchFamily="65" charset="-120"/>
                <a:ea typeface="標楷體" panose="03000509000000000000" pitchFamily="65" charset="-120"/>
                <a:sym typeface="Salesforce Sans"/>
              </a:rPr>
              <a:t>「公告內容與招標文件內容不一致」情事</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endParaRPr lang="en-US" altLang="zh-TW" dirty="0" smtClean="0">
              <a:solidFill>
                <a:schemeClr val="tx2"/>
              </a:solidFill>
              <a:latin typeface="標楷體" panose="03000509000000000000" pitchFamily="65" charset="-120"/>
              <a:ea typeface="標楷體" panose="03000509000000000000" pitchFamily="65" charset="-120"/>
              <a:sym typeface="Salesforce Sans"/>
            </a:endParaRPr>
          </a:p>
          <a:p>
            <a:r>
              <a:rPr lang="zh-TW" altLang="en-US" dirty="0" smtClean="0">
                <a:solidFill>
                  <a:schemeClr val="tx2"/>
                </a:solidFill>
                <a:latin typeface="標楷體" panose="03000509000000000000" pitchFamily="65" charset="-120"/>
                <a:ea typeface="標楷體" panose="03000509000000000000" pitchFamily="65" charset="-120"/>
                <a:sym typeface="Salesforce Sans"/>
              </a:rPr>
              <a:t>招標</a:t>
            </a:r>
            <a:r>
              <a:rPr lang="zh-TW" altLang="en-US" dirty="0">
                <a:solidFill>
                  <a:schemeClr val="tx2"/>
                </a:solidFill>
                <a:latin typeface="標楷體" panose="03000509000000000000" pitchFamily="65" charset="-120"/>
                <a:ea typeface="標楷體" panose="03000509000000000000" pitchFamily="65" charset="-120"/>
                <a:sym typeface="Salesforce Sans"/>
              </a:rPr>
              <a:t>公告登載投標文字為</a:t>
            </a:r>
            <a:r>
              <a:rPr lang="zh-TW" altLang="en-US" dirty="0">
                <a:solidFill>
                  <a:srgbClr val="FF0000"/>
                </a:solidFill>
                <a:latin typeface="標楷體" panose="03000509000000000000" pitchFamily="65" charset="-120"/>
                <a:ea typeface="標楷體" panose="03000509000000000000" pitchFamily="65" charset="-120"/>
                <a:sym typeface="Salesforce Sans"/>
              </a:rPr>
              <a:t>正體中文</a:t>
            </a:r>
            <a:r>
              <a:rPr lang="zh-TW" altLang="en-US" dirty="0">
                <a:solidFill>
                  <a:schemeClr val="tx2"/>
                </a:solidFill>
                <a:latin typeface="標楷體" panose="03000509000000000000" pitchFamily="65" charset="-120"/>
                <a:ea typeface="標楷體" panose="03000509000000000000" pitchFamily="65" charset="-120"/>
                <a:sym typeface="Salesforce Sans"/>
              </a:rPr>
              <a:t>，惟</a:t>
            </a:r>
            <a:r>
              <a:rPr lang="zh-TW" altLang="en-US" dirty="0">
                <a:solidFill>
                  <a:srgbClr val="FF0000"/>
                </a:solidFill>
                <a:latin typeface="標楷體" panose="03000509000000000000" pitchFamily="65" charset="-120"/>
                <a:ea typeface="標楷體" panose="03000509000000000000" pitchFamily="65" charset="-120"/>
                <a:sym typeface="Salesforce Sans"/>
              </a:rPr>
              <a:t>投標須知第</a:t>
            </a:r>
            <a:r>
              <a:rPr lang="en-US" altLang="zh-TW" dirty="0">
                <a:solidFill>
                  <a:srgbClr val="FF0000"/>
                </a:solidFill>
                <a:latin typeface="標楷體" panose="03000509000000000000" pitchFamily="65" charset="-120"/>
                <a:ea typeface="標楷體" panose="03000509000000000000" pitchFamily="65" charset="-120"/>
                <a:sym typeface="Salesforce Sans"/>
              </a:rPr>
              <a:t>26</a:t>
            </a:r>
            <a:r>
              <a:rPr lang="zh-TW" altLang="en-US" dirty="0">
                <a:solidFill>
                  <a:srgbClr val="FF0000"/>
                </a:solidFill>
                <a:latin typeface="標楷體" panose="03000509000000000000" pitchFamily="65" charset="-120"/>
                <a:ea typeface="標楷體" panose="03000509000000000000" pitchFamily="65" charset="-120"/>
                <a:sym typeface="Salesforce Sans"/>
              </a:rPr>
              <a:t>點投標文件使用文字勾選為中文</a:t>
            </a:r>
            <a:r>
              <a:rPr lang="en-US" altLang="zh-TW" dirty="0">
                <a:solidFill>
                  <a:srgbClr val="FF0000"/>
                </a:solidFill>
                <a:latin typeface="標楷體" panose="03000509000000000000" pitchFamily="65" charset="-120"/>
                <a:ea typeface="標楷體" panose="03000509000000000000" pitchFamily="65" charset="-120"/>
                <a:sym typeface="Salesforce Sans"/>
              </a:rPr>
              <a:t>(</a:t>
            </a:r>
            <a:r>
              <a:rPr lang="zh-TW" altLang="en-US" dirty="0">
                <a:solidFill>
                  <a:srgbClr val="FF0000"/>
                </a:solidFill>
                <a:latin typeface="標楷體" panose="03000509000000000000" pitchFamily="65" charset="-120"/>
                <a:ea typeface="標楷體" panose="03000509000000000000" pitchFamily="65" charset="-120"/>
                <a:sym typeface="Salesforce Sans"/>
              </a:rPr>
              <a:t>正體字</a:t>
            </a:r>
            <a:r>
              <a:rPr lang="en-US" altLang="zh-TW" dirty="0">
                <a:solidFill>
                  <a:srgbClr val="FF0000"/>
                </a:solidFill>
                <a:latin typeface="標楷體" panose="03000509000000000000" pitchFamily="65" charset="-120"/>
                <a:ea typeface="標楷體" panose="03000509000000000000" pitchFamily="65" charset="-120"/>
                <a:sym typeface="Salesforce Sans"/>
              </a:rPr>
              <a:t>)</a:t>
            </a:r>
            <a:r>
              <a:rPr lang="zh-TW" altLang="en-US" dirty="0">
                <a:solidFill>
                  <a:srgbClr val="FF0000"/>
                </a:solidFill>
                <a:latin typeface="標楷體" panose="03000509000000000000" pitchFamily="65" charset="-120"/>
                <a:ea typeface="標楷體" panose="03000509000000000000" pitchFamily="65" charset="-120"/>
                <a:sym typeface="Salesforce Sans"/>
              </a:rPr>
              <a:t>，但特殊技術或材料之圖文資料得使用英文</a:t>
            </a:r>
            <a:r>
              <a:rPr lang="zh-TW" altLang="en-US" dirty="0">
                <a:solidFill>
                  <a:schemeClr val="tx2"/>
                </a:solidFill>
                <a:latin typeface="標楷體" panose="03000509000000000000" pitchFamily="65" charset="-120"/>
                <a:ea typeface="標楷體" panose="03000509000000000000" pitchFamily="65" charset="-120"/>
                <a:sym typeface="Salesforce Sans"/>
              </a:rPr>
              <a:t>，前後內容不一致，核有</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政府採購錯誤行為態樣</a:t>
            </a:r>
            <a:r>
              <a:rPr lang="en-US" altLang="zh-TW" dirty="0">
                <a:solidFill>
                  <a:schemeClr val="tx2"/>
                </a:solidFill>
                <a:latin typeface="標楷體" panose="03000509000000000000" pitchFamily="65" charset="-120"/>
                <a:ea typeface="標楷體" panose="03000509000000000000" pitchFamily="65" charset="-120"/>
                <a:sym typeface="Salesforce Sans"/>
              </a:rPr>
              <a:t>』1-9</a:t>
            </a:r>
            <a:r>
              <a:rPr lang="zh-TW" altLang="en-US" dirty="0">
                <a:solidFill>
                  <a:schemeClr val="tx2"/>
                </a:solidFill>
                <a:latin typeface="標楷體" panose="03000509000000000000" pitchFamily="65" charset="-120"/>
                <a:ea typeface="標楷體" panose="03000509000000000000" pitchFamily="65" charset="-120"/>
                <a:sym typeface="Salesforce Sans"/>
              </a:rPr>
              <a:t>「招標文件中之資料錯誤：前後矛盾」之情事，爾後請詳細核對公告資料之準確性，以確保採購之合理性與公正性。。</a:t>
            </a:r>
          </a:p>
        </p:txBody>
      </p:sp>
    </p:spTree>
    <p:extLst>
      <p:ext uri="{BB962C8B-B14F-4D97-AF65-F5344CB8AC3E}">
        <p14:creationId xmlns:p14="http://schemas.microsoft.com/office/powerpoint/2010/main" val="31938063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algn="ctr"/>
            <a:r>
              <a:rPr lang="zh-TW" altLang="en-US" dirty="0"/>
              <a:t>個人稽核經驗</a:t>
            </a:r>
            <a:r>
              <a:rPr lang="zh-TW" altLang="en-US" dirty="0" smtClean="0"/>
              <a:t>分享</a:t>
            </a:r>
            <a:endParaRPr lang="zh-TW" altLang="en-US" dirty="0">
              <a:latin typeface="標楷體" panose="03000509000000000000" pitchFamily="65" charset="-120"/>
              <a:ea typeface="標楷體" panose="03000509000000000000" pitchFamily="65" charset="-120"/>
              <a:sym typeface="Salesforce Sans"/>
            </a:endParaRPr>
          </a:p>
        </p:txBody>
      </p:sp>
      <p:sp>
        <p:nvSpPr>
          <p:cNvPr id="3" name="內容預留位置 2"/>
          <p:cNvSpPr>
            <a:spLocks noGrp="1"/>
          </p:cNvSpPr>
          <p:nvPr>
            <p:ph sz="half" idx="1"/>
          </p:nvPr>
        </p:nvSpPr>
        <p:spPr>
          <a:xfrm>
            <a:off x="2208213" y="1600200"/>
            <a:ext cx="8645834" cy="4114800"/>
          </a:xfrm>
        </p:spPr>
        <p:txBody>
          <a:bodyPr rtlCol="0">
            <a:normAutofit/>
          </a:bodyPr>
          <a:lstStyle/>
          <a:p>
            <a:r>
              <a:rPr lang="zh-TW" altLang="en-US" dirty="0" smtClean="0">
                <a:solidFill>
                  <a:schemeClr val="tx2"/>
                </a:solidFill>
                <a:latin typeface="標楷體" panose="03000509000000000000" pitchFamily="65" charset="-120"/>
                <a:ea typeface="標楷體" panose="03000509000000000000" pitchFamily="65" charset="-120"/>
                <a:sym typeface="Salesforce Sans"/>
              </a:rPr>
              <a:t>本</a:t>
            </a:r>
            <a:r>
              <a:rPr lang="zh-TW" altLang="en-US" dirty="0">
                <a:solidFill>
                  <a:schemeClr val="tx2"/>
                </a:solidFill>
                <a:latin typeface="標楷體" panose="03000509000000000000" pitchFamily="65" charset="-120"/>
                <a:ea typeface="標楷體" panose="03000509000000000000" pitchFamily="65" charset="-120"/>
                <a:sym typeface="Salesforce Sans"/>
              </a:rPr>
              <a:t>案</a:t>
            </a:r>
            <a:r>
              <a:rPr lang="zh-TW" altLang="en-US" dirty="0">
                <a:solidFill>
                  <a:srgbClr val="FF0000"/>
                </a:solidFill>
                <a:latin typeface="標楷體" panose="03000509000000000000" pitchFamily="65" charset="-120"/>
                <a:ea typeface="標楷體" panose="03000509000000000000" pitchFamily="65" charset="-120"/>
                <a:sym typeface="Salesforce Sans"/>
              </a:rPr>
              <a:t>未勾選投標須知第</a:t>
            </a:r>
            <a:r>
              <a:rPr lang="en-US" altLang="zh-TW" dirty="0">
                <a:solidFill>
                  <a:srgbClr val="FF0000"/>
                </a:solidFill>
                <a:latin typeface="標楷體" panose="03000509000000000000" pitchFamily="65" charset="-120"/>
                <a:ea typeface="標楷體" panose="03000509000000000000" pitchFamily="65" charset="-120"/>
                <a:sym typeface="Salesforce Sans"/>
              </a:rPr>
              <a:t>75</a:t>
            </a:r>
            <a:r>
              <a:rPr lang="zh-TW" altLang="en-US" dirty="0">
                <a:solidFill>
                  <a:srgbClr val="FF0000"/>
                </a:solidFill>
                <a:latin typeface="標楷體" panose="03000509000000000000" pitchFamily="65" charset="-120"/>
                <a:ea typeface="標楷體" panose="03000509000000000000" pitchFamily="65" charset="-120"/>
                <a:sym typeface="Salesforce Sans"/>
              </a:rPr>
              <a:t>點「採購標的之維護修理</a:t>
            </a:r>
            <a:r>
              <a:rPr lang="zh-TW" altLang="en-US" dirty="0">
                <a:solidFill>
                  <a:schemeClr val="tx2"/>
                </a:solidFill>
                <a:latin typeface="標楷體" panose="03000509000000000000" pitchFamily="65" charset="-120"/>
                <a:ea typeface="標楷體" panose="03000509000000000000" pitchFamily="65" charset="-120"/>
                <a:sym typeface="Salesforce Sans"/>
              </a:rPr>
              <a:t>」，屬由廠商驗收合格起一定期間提供之服務，且應編列維修相關費用，與本案契約第</a:t>
            </a:r>
            <a:r>
              <a:rPr lang="en-US" altLang="zh-TW" dirty="0">
                <a:solidFill>
                  <a:schemeClr val="tx2"/>
                </a:solidFill>
                <a:latin typeface="標楷體" panose="03000509000000000000" pitchFamily="65" charset="-120"/>
                <a:ea typeface="標楷體" panose="03000509000000000000" pitchFamily="65" charset="-120"/>
                <a:sym typeface="Salesforce Sans"/>
              </a:rPr>
              <a:t>13</a:t>
            </a:r>
            <a:r>
              <a:rPr lang="zh-TW" altLang="en-US" dirty="0">
                <a:solidFill>
                  <a:schemeClr val="tx2"/>
                </a:solidFill>
                <a:latin typeface="標楷體" panose="03000509000000000000" pitchFamily="65" charset="-120"/>
                <a:ea typeface="標楷體" panose="03000509000000000000" pitchFamily="65" charset="-120"/>
                <a:sym typeface="Salesforce Sans"/>
              </a:rPr>
              <a:t>條保固</a:t>
            </a:r>
            <a:r>
              <a:rPr lang="en-US" altLang="zh-TW" dirty="0">
                <a:solidFill>
                  <a:schemeClr val="tx2"/>
                </a:solidFill>
                <a:latin typeface="標楷體" panose="03000509000000000000" pitchFamily="65" charset="-120"/>
                <a:ea typeface="標楷體" panose="03000509000000000000" pitchFamily="65" charset="-120"/>
                <a:sym typeface="Salesforce Sans"/>
              </a:rPr>
              <a:t>3</a:t>
            </a:r>
            <a:r>
              <a:rPr lang="zh-TW" altLang="en-US" dirty="0">
                <a:solidFill>
                  <a:schemeClr val="tx2"/>
                </a:solidFill>
                <a:latin typeface="標楷體" panose="03000509000000000000" pitchFamily="65" charset="-120"/>
                <a:ea typeface="標楷體" panose="03000509000000000000" pitchFamily="65" charset="-120"/>
                <a:sym typeface="Salesforce Sans"/>
              </a:rPr>
              <a:t>年之本質內容不同，然本案未見編列相關經費，招標機關應視案件標的及性質需要合理訂定，並請參閱工程會</a:t>
            </a:r>
            <a:r>
              <a:rPr lang="en-US" altLang="zh-TW" dirty="0">
                <a:solidFill>
                  <a:schemeClr val="tx2"/>
                </a:solidFill>
                <a:latin typeface="標楷體" panose="03000509000000000000" pitchFamily="65" charset="-120"/>
                <a:ea typeface="標楷體" panose="03000509000000000000" pitchFamily="65" charset="-120"/>
                <a:sym typeface="Salesforce Sans"/>
              </a:rPr>
              <a:t>107</a:t>
            </a:r>
            <a:r>
              <a:rPr lang="zh-TW" altLang="en-US" dirty="0">
                <a:solidFill>
                  <a:schemeClr val="tx2"/>
                </a:solidFill>
                <a:latin typeface="標楷體" panose="03000509000000000000" pitchFamily="65" charset="-120"/>
                <a:ea typeface="標楷體" panose="03000509000000000000" pitchFamily="65" charset="-120"/>
                <a:sym typeface="Salesforce Sans"/>
              </a:rPr>
              <a:t>年</a:t>
            </a:r>
            <a:r>
              <a:rPr lang="en-US" altLang="zh-TW" dirty="0">
                <a:solidFill>
                  <a:schemeClr val="tx2"/>
                </a:solidFill>
                <a:latin typeface="標楷體" panose="03000509000000000000" pitchFamily="65" charset="-120"/>
                <a:ea typeface="標楷體" panose="03000509000000000000" pitchFamily="65" charset="-120"/>
                <a:sym typeface="Salesforce Sans"/>
              </a:rPr>
              <a:t>1</a:t>
            </a:r>
            <a:r>
              <a:rPr lang="zh-TW" altLang="en-US" dirty="0">
                <a:solidFill>
                  <a:schemeClr val="tx2"/>
                </a:solidFill>
                <a:latin typeface="標楷體" panose="03000509000000000000" pitchFamily="65" charset="-120"/>
                <a:ea typeface="標楷體" panose="03000509000000000000" pitchFamily="65" charset="-120"/>
                <a:sym typeface="Salesforce Sans"/>
              </a:rPr>
              <a:t>月</a:t>
            </a:r>
            <a:r>
              <a:rPr lang="en-US" altLang="zh-TW" dirty="0">
                <a:solidFill>
                  <a:schemeClr val="tx2"/>
                </a:solidFill>
                <a:latin typeface="標楷體" panose="03000509000000000000" pitchFamily="65" charset="-120"/>
                <a:ea typeface="標楷體" panose="03000509000000000000" pitchFamily="65" charset="-120"/>
                <a:sym typeface="Salesforce Sans"/>
              </a:rPr>
              <a:t>11</a:t>
            </a:r>
            <a:r>
              <a:rPr lang="zh-TW" altLang="en-US" dirty="0">
                <a:solidFill>
                  <a:schemeClr val="tx2"/>
                </a:solidFill>
                <a:latin typeface="標楷體" panose="03000509000000000000" pitchFamily="65" charset="-120"/>
                <a:ea typeface="標楷體" panose="03000509000000000000" pitchFamily="65" charset="-120"/>
                <a:sym typeface="Salesforce Sans"/>
              </a:rPr>
              <a:t>日工程企字第</a:t>
            </a:r>
            <a:r>
              <a:rPr lang="en-US" altLang="zh-TW" dirty="0">
                <a:solidFill>
                  <a:schemeClr val="tx2"/>
                </a:solidFill>
                <a:latin typeface="標楷體" panose="03000509000000000000" pitchFamily="65" charset="-120"/>
                <a:ea typeface="標楷體" panose="03000509000000000000" pitchFamily="65" charset="-120"/>
                <a:sym typeface="Salesforce Sans"/>
              </a:rPr>
              <a:t>10700010910</a:t>
            </a:r>
            <a:r>
              <a:rPr lang="zh-TW" altLang="en-US" dirty="0">
                <a:solidFill>
                  <a:schemeClr val="tx2"/>
                </a:solidFill>
                <a:latin typeface="標楷體" panose="03000509000000000000" pitchFamily="65" charset="-120"/>
                <a:ea typeface="標楷體" panose="03000509000000000000" pitchFamily="65" charset="-120"/>
                <a:sym typeface="Salesforce Sans"/>
              </a:rPr>
              <a:t>號函，以及「採購契約要項」第</a:t>
            </a:r>
            <a:r>
              <a:rPr lang="en-US" altLang="zh-TW" dirty="0">
                <a:solidFill>
                  <a:schemeClr val="tx2"/>
                </a:solidFill>
                <a:latin typeface="標楷體" panose="03000509000000000000" pitchFamily="65" charset="-120"/>
                <a:ea typeface="標楷體" panose="03000509000000000000" pitchFamily="65" charset="-120"/>
                <a:sym typeface="Salesforce Sans"/>
              </a:rPr>
              <a:t>54</a:t>
            </a:r>
            <a:r>
              <a:rPr lang="zh-TW" altLang="en-US" dirty="0">
                <a:solidFill>
                  <a:schemeClr val="tx2"/>
                </a:solidFill>
                <a:latin typeface="標楷體" panose="03000509000000000000" pitchFamily="65" charset="-120"/>
                <a:ea typeface="標楷體" panose="03000509000000000000" pitchFamily="65" charset="-120"/>
                <a:sym typeface="Salesforce Sans"/>
              </a:rPr>
              <a:t>點規定，請釐清改進</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endParaRPr lang="en-US" altLang="zh-TW" dirty="0" smtClean="0">
              <a:solidFill>
                <a:schemeClr val="tx2"/>
              </a:solidFill>
              <a:latin typeface="標楷體" panose="03000509000000000000" pitchFamily="65" charset="-120"/>
              <a:ea typeface="標楷體" panose="03000509000000000000" pitchFamily="65" charset="-120"/>
              <a:sym typeface="Salesforce Sans"/>
            </a:endParaRPr>
          </a:p>
          <a:p>
            <a:r>
              <a:rPr lang="zh-TW" altLang="en-US" dirty="0" smtClean="0">
                <a:solidFill>
                  <a:schemeClr val="tx2"/>
                </a:solidFill>
                <a:latin typeface="標楷體" panose="03000509000000000000" pitchFamily="65" charset="-120"/>
                <a:ea typeface="標楷體" panose="03000509000000000000" pitchFamily="65" charset="-120"/>
                <a:sym typeface="Salesforce Sans"/>
              </a:rPr>
              <a:t>投標</a:t>
            </a:r>
            <a:r>
              <a:rPr lang="zh-TW" altLang="en-US" dirty="0">
                <a:solidFill>
                  <a:schemeClr val="tx2"/>
                </a:solidFill>
                <a:latin typeface="標楷體" panose="03000509000000000000" pitchFamily="65" charset="-120"/>
                <a:ea typeface="標楷體" panose="03000509000000000000" pitchFamily="65" charset="-120"/>
                <a:sym typeface="Salesforce Sans"/>
              </a:rPr>
              <a:t>文件規格要求廠商投標時檢附產品型錄，另得標後須檢附台灣商品標準檢驗局</a:t>
            </a:r>
            <a:r>
              <a:rPr lang="en-US" altLang="zh-TW" dirty="0">
                <a:solidFill>
                  <a:schemeClr val="tx2"/>
                </a:solidFill>
                <a:latin typeface="標楷體" panose="03000509000000000000" pitchFamily="65" charset="-120"/>
                <a:ea typeface="標楷體" panose="03000509000000000000" pitchFamily="65" charset="-120"/>
                <a:sym typeface="Salesforce Sans"/>
              </a:rPr>
              <a:t>BSMI</a:t>
            </a:r>
            <a:r>
              <a:rPr lang="zh-TW" altLang="en-US" dirty="0">
                <a:solidFill>
                  <a:schemeClr val="tx2"/>
                </a:solidFill>
                <a:latin typeface="標楷體" panose="03000509000000000000" pitchFamily="65" charset="-120"/>
                <a:ea typeface="標楷體" panose="03000509000000000000" pitchFamily="65" charset="-120"/>
                <a:sym typeface="Salesforce Sans"/>
              </a:rPr>
              <a:t>認證證書、交貨時須檢附原廠製造證明，恐有不當限制廠商競爭，核有</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政府採購錯誤行為態樣</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序號</a:t>
            </a:r>
            <a:r>
              <a:rPr lang="en-US" altLang="zh-TW" dirty="0">
                <a:solidFill>
                  <a:schemeClr val="tx2"/>
                </a:solidFill>
                <a:latin typeface="標楷體" panose="03000509000000000000" pitchFamily="65" charset="-120"/>
                <a:ea typeface="標楷體" panose="03000509000000000000" pitchFamily="65" charset="-120"/>
                <a:sym typeface="Salesforce Sans"/>
              </a:rPr>
              <a:t>2-20</a:t>
            </a:r>
            <a:r>
              <a:rPr lang="zh-TW" altLang="en-US" dirty="0">
                <a:solidFill>
                  <a:schemeClr val="tx2"/>
                </a:solidFill>
                <a:latin typeface="標楷體" panose="03000509000000000000" pitchFamily="65" charset="-120"/>
                <a:ea typeface="標楷體" panose="03000509000000000000" pitchFamily="65" charset="-120"/>
                <a:sym typeface="Salesforce Sans"/>
              </a:rPr>
              <a:t>「投標時須檢附原廠製造證明、原廠代理證明、原廠願意供應證明、原廠品質保證書」之情事，請檢討改進</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endParaRPr lang="en-US" altLang="zh-TW" dirty="0" smtClean="0">
              <a:solidFill>
                <a:schemeClr val="tx2"/>
              </a:solidFill>
              <a:latin typeface="標楷體" panose="03000509000000000000" pitchFamily="65" charset="-120"/>
              <a:ea typeface="標楷體" panose="03000509000000000000" pitchFamily="65" charset="-120"/>
              <a:sym typeface="Salesforce Sans"/>
            </a:endParaRPr>
          </a:p>
          <a:p>
            <a:r>
              <a:rPr lang="zh-TW" altLang="en-US" dirty="0">
                <a:solidFill>
                  <a:schemeClr val="tx2"/>
                </a:solidFill>
                <a:latin typeface="標楷體" panose="03000509000000000000" pitchFamily="65" charset="-120"/>
                <a:ea typeface="標楷體" panose="03000509000000000000" pitchFamily="65" charset="-120"/>
                <a:sym typeface="Salesforce Sans"/>
              </a:rPr>
              <a:t>本案</a:t>
            </a:r>
            <a:r>
              <a:rPr lang="zh-TW" altLang="en-US" dirty="0">
                <a:solidFill>
                  <a:srgbClr val="FF0000"/>
                </a:solidFill>
                <a:latin typeface="標楷體" panose="03000509000000000000" pitchFamily="65" charset="-120"/>
                <a:ea typeface="標楷體" panose="03000509000000000000" pitchFamily="65" charset="-120"/>
                <a:sym typeface="Salesforce Sans"/>
              </a:rPr>
              <a:t>契約第十四條遲延逾期條款，機關未作詳細勾選甚至漏列</a:t>
            </a:r>
            <a:r>
              <a:rPr lang="zh-TW" altLang="en-US" dirty="0">
                <a:solidFill>
                  <a:schemeClr val="tx2"/>
                </a:solidFill>
                <a:latin typeface="標楷體" panose="03000509000000000000" pitchFamily="65" charset="-120"/>
                <a:ea typeface="標楷體" panose="03000509000000000000" pitchFamily="65" charset="-120"/>
                <a:sym typeface="Salesforce Sans"/>
              </a:rPr>
              <a:t>，核有</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政府採購錯誤行為態樣</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序號</a:t>
            </a:r>
            <a:r>
              <a:rPr lang="en-US" altLang="zh-TW" dirty="0">
                <a:solidFill>
                  <a:schemeClr val="tx2"/>
                </a:solidFill>
                <a:latin typeface="標楷體" panose="03000509000000000000" pitchFamily="65" charset="-120"/>
                <a:ea typeface="標楷體" panose="03000509000000000000" pitchFamily="65" charset="-120"/>
                <a:sym typeface="Salesforce Sans"/>
              </a:rPr>
              <a:t>1-12</a:t>
            </a:r>
            <a:r>
              <a:rPr lang="zh-TW" altLang="en-US" dirty="0">
                <a:solidFill>
                  <a:schemeClr val="tx2"/>
                </a:solidFill>
                <a:latin typeface="標楷體" panose="03000509000000000000" pitchFamily="65" charset="-120"/>
                <a:ea typeface="標楷體" panose="03000509000000000000" pitchFamily="65" charset="-120"/>
                <a:sym typeface="Salesforce Sans"/>
              </a:rPr>
              <a:t>「未預為防範問題之發生」之情事，爾後建議詳實記載為宜</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endParaRPr lang="zh-TW" altLang="en-US" dirty="0">
              <a:solidFill>
                <a:schemeClr val="tx2"/>
              </a:solidFill>
              <a:latin typeface="標楷體" panose="03000509000000000000" pitchFamily="65" charset="-120"/>
              <a:ea typeface="標楷體" panose="03000509000000000000" pitchFamily="65" charset="-120"/>
              <a:sym typeface="Salesforce Sans"/>
            </a:endParaRPr>
          </a:p>
        </p:txBody>
      </p:sp>
    </p:spTree>
    <p:extLst>
      <p:ext uri="{BB962C8B-B14F-4D97-AF65-F5344CB8AC3E}">
        <p14:creationId xmlns:p14="http://schemas.microsoft.com/office/powerpoint/2010/main" val="27045657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algn="ctr"/>
            <a:r>
              <a:rPr lang="zh-TW" altLang="en-US" dirty="0"/>
              <a:t>個人稽核經驗</a:t>
            </a:r>
            <a:r>
              <a:rPr lang="zh-TW" altLang="en-US" dirty="0" smtClean="0"/>
              <a:t>分享</a:t>
            </a:r>
            <a:endParaRPr lang="zh-TW" altLang="en-US" dirty="0">
              <a:latin typeface="標楷體" panose="03000509000000000000" pitchFamily="65" charset="-120"/>
              <a:ea typeface="標楷體" panose="03000509000000000000" pitchFamily="65" charset="-120"/>
              <a:sym typeface="Salesforce Sans"/>
            </a:endParaRPr>
          </a:p>
        </p:txBody>
      </p:sp>
      <p:sp>
        <p:nvSpPr>
          <p:cNvPr id="3" name="內容預留位置 2"/>
          <p:cNvSpPr>
            <a:spLocks noGrp="1"/>
          </p:cNvSpPr>
          <p:nvPr>
            <p:ph sz="half" idx="1"/>
          </p:nvPr>
        </p:nvSpPr>
        <p:spPr>
          <a:xfrm>
            <a:off x="2208213" y="1600200"/>
            <a:ext cx="8645834" cy="4114800"/>
          </a:xfrm>
        </p:spPr>
        <p:txBody>
          <a:bodyPr rtlCol="0">
            <a:normAutofit/>
          </a:bodyPr>
          <a:lstStyle/>
          <a:p>
            <a:r>
              <a:rPr lang="zh-TW" altLang="en-US" dirty="0">
                <a:solidFill>
                  <a:schemeClr val="tx2"/>
                </a:solidFill>
                <a:latin typeface="標楷體" panose="03000509000000000000" pitchFamily="65" charset="-120"/>
                <a:ea typeface="標楷體" panose="03000509000000000000" pitchFamily="65" charset="-120"/>
                <a:sym typeface="Salesforce Sans"/>
              </a:rPr>
              <a:t>本案契約第十一條第一項記載履約保證金有效期間為「履約標的全數驗收合格且無待解決事項後 </a:t>
            </a:r>
            <a:r>
              <a:rPr lang="en-US" altLang="zh-TW" dirty="0">
                <a:solidFill>
                  <a:srgbClr val="FF0000"/>
                </a:solidFill>
                <a:latin typeface="標楷體" panose="03000509000000000000" pitchFamily="65" charset="-120"/>
                <a:ea typeface="標楷體" panose="03000509000000000000" pitchFamily="65" charset="-120"/>
                <a:sym typeface="Salesforce Sans"/>
              </a:rPr>
              <a:t>30 </a:t>
            </a:r>
            <a:r>
              <a:rPr lang="zh-TW" altLang="en-US" dirty="0">
                <a:solidFill>
                  <a:srgbClr val="FF0000"/>
                </a:solidFill>
                <a:latin typeface="標楷體" panose="03000509000000000000" pitchFamily="65" charset="-120"/>
                <a:ea typeface="標楷體" panose="03000509000000000000" pitchFamily="65" charset="-120"/>
                <a:sym typeface="Salesforce Sans"/>
              </a:rPr>
              <a:t>日</a:t>
            </a:r>
            <a:r>
              <a:rPr lang="zh-TW" altLang="en-US" dirty="0">
                <a:solidFill>
                  <a:schemeClr val="tx2"/>
                </a:solidFill>
                <a:latin typeface="標楷體" panose="03000509000000000000" pitchFamily="65" charset="-120"/>
                <a:ea typeface="標楷體" panose="03000509000000000000" pitchFamily="65" charset="-120"/>
                <a:sym typeface="Salesforce Sans"/>
              </a:rPr>
              <a:t>內發還」，依據押標金保證金暨其他擔保作業辦法第 </a:t>
            </a:r>
            <a:r>
              <a:rPr lang="en-US" altLang="zh-TW" dirty="0">
                <a:solidFill>
                  <a:schemeClr val="tx2"/>
                </a:solidFill>
                <a:latin typeface="標楷體" panose="03000509000000000000" pitchFamily="65" charset="-120"/>
                <a:ea typeface="標楷體" panose="03000509000000000000" pitchFamily="65" charset="-120"/>
                <a:sym typeface="Salesforce Sans"/>
              </a:rPr>
              <a:t>17 </a:t>
            </a:r>
            <a:r>
              <a:rPr lang="zh-TW" altLang="en-US" dirty="0">
                <a:solidFill>
                  <a:schemeClr val="tx2"/>
                </a:solidFill>
                <a:latin typeface="標楷體" panose="03000509000000000000" pitchFamily="65" charset="-120"/>
                <a:ea typeface="標楷體" panose="03000509000000000000" pitchFamily="65" charset="-120"/>
                <a:sym typeface="Salesforce Sans"/>
              </a:rPr>
              <a:t>條第 </a:t>
            </a:r>
            <a:r>
              <a:rPr lang="en-US" altLang="zh-TW" dirty="0">
                <a:solidFill>
                  <a:schemeClr val="tx2"/>
                </a:solidFill>
                <a:latin typeface="標楷體" panose="03000509000000000000" pitchFamily="65" charset="-120"/>
                <a:ea typeface="標楷體" panose="03000509000000000000" pitchFamily="65" charset="-120"/>
                <a:sym typeface="Salesforce Sans"/>
              </a:rPr>
              <a:t>1 </a:t>
            </a:r>
            <a:r>
              <a:rPr lang="zh-TW" altLang="en-US" dirty="0">
                <a:solidFill>
                  <a:schemeClr val="tx2"/>
                </a:solidFill>
                <a:latin typeface="標楷體" panose="03000509000000000000" pitchFamily="65" charset="-120"/>
                <a:ea typeface="標楷體" panose="03000509000000000000" pitchFamily="65" charset="-120"/>
                <a:sym typeface="Salesforce Sans"/>
              </a:rPr>
              <a:t>項訂有「廠商以銀行開發或保兌之不可撤銷擔保信用狀、銀行之書面連帶保證或保險公司之保證保險單繳納履約保證金者，除招標文件另有規定外，其有效期應較契約規定之最後施工、供應或安裝期限長</a:t>
            </a:r>
            <a:r>
              <a:rPr lang="zh-TW" altLang="en-US" dirty="0">
                <a:solidFill>
                  <a:srgbClr val="FF0000"/>
                </a:solidFill>
                <a:latin typeface="標楷體" panose="03000509000000000000" pitchFamily="65" charset="-120"/>
                <a:ea typeface="標楷體" panose="03000509000000000000" pitchFamily="65" charset="-120"/>
                <a:sym typeface="Salesforce Sans"/>
              </a:rPr>
              <a:t>九十日</a:t>
            </a:r>
            <a:r>
              <a:rPr lang="zh-TW" altLang="en-US" dirty="0">
                <a:solidFill>
                  <a:schemeClr val="tx2"/>
                </a:solidFill>
                <a:latin typeface="標楷體" panose="03000509000000000000" pitchFamily="65" charset="-120"/>
                <a:ea typeface="標楷體" panose="03000509000000000000" pitchFamily="65" charset="-120"/>
                <a:sym typeface="Salesforce Sans"/>
              </a:rPr>
              <a:t>。」係屬規定履約保證金之有效期無虞，仍請詳載該條款內容為宜</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endParaRPr lang="en-US" altLang="zh-TW" dirty="0" smtClean="0">
              <a:solidFill>
                <a:schemeClr val="tx2"/>
              </a:solidFill>
              <a:latin typeface="標楷體" panose="03000509000000000000" pitchFamily="65" charset="-120"/>
              <a:ea typeface="標楷體" panose="03000509000000000000" pitchFamily="65" charset="-120"/>
              <a:sym typeface="Salesforce Sans"/>
            </a:endParaRPr>
          </a:p>
          <a:p>
            <a:r>
              <a:rPr lang="zh-TW" altLang="en-US" dirty="0" smtClean="0">
                <a:solidFill>
                  <a:schemeClr val="tx2"/>
                </a:solidFill>
                <a:latin typeface="標楷體" panose="03000509000000000000" pitchFamily="65" charset="-120"/>
                <a:ea typeface="標楷體" panose="03000509000000000000" pitchFamily="65" charset="-120"/>
                <a:sym typeface="Salesforce Sans"/>
              </a:rPr>
              <a:t>投標</a:t>
            </a:r>
            <a:r>
              <a:rPr lang="zh-TW" altLang="en-US" dirty="0">
                <a:solidFill>
                  <a:schemeClr val="tx2"/>
                </a:solidFill>
                <a:latin typeface="標楷體" panose="03000509000000000000" pitchFamily="65" charset="-120"/>
                <a:ea typeface="標楷體" panose="03000509000000000000" pitchFamily="65" charset="-120"/>
                <a:sym typeface="Salesforce Sans"/>
              </a:rPr>
              <a:t>廠商資格審查表</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納稅證明文件</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僅記載「</a:t>
            </a:r>
            <a:r>
              <a:rPr lang="zh-TW" altLang="en-US" dirty="0">
                <a:solidFill>
                  <a:srgbClr val="FF0000"/>
                </a:solidFill>
                <a:latin typeface="標楷體" panose="03000509000000000000" pitchFamily="65" charset="-120"/>
                <a:ea typeface="標楷體" panose="03000509000000000000" pitchFamily="65" charset="-120"/>
                <a:sym typeface="Salesforce Sans"/>
              </a:rPr>
              <a:t>最近一期或</a:t>
            </a:r>
            <a:r>
              <a:rPr lang="zh-TW" altLang="en-US" dirty="0" smtClean="0">
                <a:solidFill>
                  <a:srgbClr val="FF0000"/>
                </a:solidFill>
                <a:latin typeface="標楷體" panose="03000509000000000000" pitchFamily="65" charset="-120"/>
                <a:ea typeface="標楷體" panose="03000509000000000000" pitchFamily="65" charset="-120"/>
                <a:sym typeface="Salesforce Sans"/>
              </a:rPr>
              <a:t>前一</a:t>
            </a:r>
            <a:r>
              <a:rPr lang="zh-TW" altLang="en-US" dirty="0">
                <a:solidFill>
                  <a:srgbClr val="FF0000"/>
                </a:solidFill>
                <a:latin typeface="標楷體" panose="03000509000000000000" pitchFamily="65" charset="-120"/>
                <a:ea typeface="標楷體" panose="03000509000000000000" pitchFamily="65" charset="-120"/>
                <a:sym typeface="Salesforce Sans"/>
              </a:rPr>
              <a:t>期</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rgbClr val="FF0000"/>
                </a:solidFill>
                <a:latin typeface="標楷體" panose="03000509000000000000" pitchFamily="65" charset="-120"/>
                <a:ea typeface="標楷體" panose="03000509000000000000" pitchFamily="65" charset="-120"/>
                <a:sym typeface="Salesforce Sans"/>
              </a:rPr>
              <a:t>未考量到新設立且未屆第一期營業稅繳納期限者</a:t>
            </a:r>
            <a:r>
              <a:rPr lang="zh-TW" altLang="en-US" dirty="0">
                <a:solidFill>
                  <a:schemeClr val="tx2"/>
                </a:solidFill>
                <a:latin typeface="標楷體" panose="03000509000000000000" pitchFamily="65" charset="-120"/>
                <a:ea typeface="標楷體" panose="03000509000000000000" pitchFamily="65" charset="-120"/>
                <a:sym typeface="Salesforce Sans"/>
              </a:rPr>
              <a:t>，核有</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政府採購錯誤行為態樣</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序號</a:t>
            </a:r>
            <a:r>
              <a:rPr lang="en-US" altLang="zh-TW" dirty="0">
                <a:solidFill>
                  <a:schemeClr val="tx2"/>
                </a:solidFill>
                <a:latin typeface="標楷體" panose="03000509000000000000" pitchFamily="65" charset="-120"/>
                <a:ea typeface="標楷體" panose="03000509000000000000" pitchFamily="65" charset="-120"/>
                <a:sym typeface="Salesforce Sans"/>
              </a:rPr>
              <a:t>1-12</a:t>
            </a:r>
            <a:r>
              <a:rPr lang="zh-TW" altLang="en-US" dirty="0">
                <a:solidFill>
                  <a:schemeClr val="tx2"/>
                </a:solidFill>
                <a:latin typeface="標楷體" panose="03000509000000000000" pitchFamily="65" charset="-120"/>
                <a:ea typeface="標楷體" panose="03000509000000000000" pitchFamily="65" charset="-120"/>
                <a:sym typeface="Salesforce Sans"/>
              </a:rPr>
              <a:t>「未預為防範問題之發生」之情事，爾後建議依照</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投標廠商資格與特殊或巨額採購認定標準</a:t>
            </a:r>
            <a:r>
              <a:rPr lang="en-US" altLang="zh-TW" dirty="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第</a:t>
            </a:r>
            <a:r>
              <a:rPr lang="en-US" altLang="zh-TW" dirty="0">
                <a:solidFill>
                  <a:schemeClr val="tx2"/>
                </a:solidFill>
                <a:latin typeface="標楷體" panose="03000509000000000000" pitchFamily="65" charset="-120"/>
                <a:ea typeface="標楷體" panose="03000509000000000000" pitchFamily="65" charset="-120"/>
                <a:sym typeface="Salesforce Sans"/>
              </a:rPr>
              <a:t>3</a:t>
            </a:r>
            <a:r>
              <a:rPr lang="zh-TW" altLang="en-US" dirty="0">
                <a:solidFill>
                  <a:schemeClr val="tx2"/>
                </a:solidFill>
                <a:latin typeface="標楷體" panose="03000509000000000000" pitchFamily="65" charset="-120"/>
                <a:ea typeface="標楷體" panose="03000509000000000000" pitchFamily="65" charset="-120"/>
                <a:sym typeface="Salesforce Sans"/>
              </a:rPr>
              <a:t>條第</a:t>
            </a:r>
            <a:r>
              <a:rPr lang="en-US" altLang="zh-TW" dirty="0">
                <a:solidFill>
                  <a:schemeClr val="tx2"/>
                </a:solidFill>
                <a:latin typeface="標楷體" panose="03000509000000000000" pitchFamily="65" charset="-120"/>
                <a:ea typeface="標楷體" panose="03000509000000000000" pitchFamily="65" charset="-120"/>
                <a:sym typeface="Salesforce Sans"/>
              </a:rPr>
              <a:t>5</a:t>
            </a:r>
            <a:r>
              <a:rPr lang="zh-TW" altLang="en-US" dirty="0">
                <a:solidFill>
                  <a:schemeClr val="tx2"/>
                </a:solidFill>
                <a:latin typeface="標楷體" panose="03000509000000000000" pitchFamily="65" charset="-120"/>
                <a:ea typeface="標楷體" panose="03000509000000000000" pitchFamily="65" charset="-120"/>
                <a:sym typeface="Salesforce Sans"/>
              </a:rPr>
              <a:t>項規定詳實記載為宜</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endParaRPr lang="en-US" altLang="zh-TW" dirty="0" smtClean="0">
              <a:solidFill>
                <a:schemeClr val="tx2"/>
              </a:solidFill>
              <a:latin typeface="標楷體" panose="03000509000000000000" pitchFamily="65" charset="-120"/>
              <a:ea typeface="標楷體" panose="03000509000000000000" pitchFamily="65" charset="-120"/>
              <a:sym typeface="Salesforce Sans"/>
            </a:endParaRPr>
          </a:p>
          <a:p>
            <a:endParaRPr lang="zh-TW" altLang="en-US" dirty="0">
              <a:solidFill>
                <a:schemeClr val="tx2"/>
              </a:solidFill>
              <a:latin typeface="標楷體" panose="03000509000000000000" pitchFamily="65" charset="-120"/>
              <a:ea typeface="標楷體" panose="03000509000000000000" pitchFamily="65" charset="-120"/>
              <a:sym typeface="Salesforce Sans"/>
            </a:endParaRPr>
          </a:p>
        </p:txBody>
      </p:sp>
    </p:spTree>
    <p:extLst>
      <p:ext uri="{BB962C8B-B14F-4D97-AF65-F5344CB8AC3E}">
        <p14:creationId xmlns:p14="http://schemas.microsoft.com/office/powerpoint/2010/main" val="3229474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algn="ctr"/>
            <a:r>
              <a:rPr lang="zh-TW" altLang="en-US" dirty="0"/>
              <a:t>個人稽核經驗</a:t>
            </a:r>
            <a:r>
              <a:rPr lang="zh-TW" altLang="en-US" dirty="0" smtClean="0"/>
              <a:t>分享</a:t>
            </a:r>
            <a:endParaRPr lang="zh-TW" altLang="en-US" dirty="0">
              <a:latin typeface="標楷體" panose="03000509000000000000" pitchFamily="65" charset="-120"/>
              <a:ea typeface="標楷體" panose="03000509000000000000" pitchFamily="65" charset="-120"/>
              <a:sym typeface="Salesforce Sans"/>
            </a:endParaRPr>
          </a:p>
        </p:txBody>
      </p:sp>
      <p:sp>
        <p:nvSpPr>
          <p:cNvPr id="3" name="內容預留位置 2"/>
          <p:cNvSpPr>
            <a:spLocks noGrp="1"/>
          </p:cNvSpPr>
          <p:nvPr>
            <p:ph sz="half" idx="1"/>
          </p:nvPr>
        </p:nvSpPr>
        <p:spPr>
          <a:xfrm>
            <a:off x="2208213" y="1600200"/>
            <a:ext cx="8645834" cy="4114800"/>
          </a:xfrm>
        </p:spPr>
        <p:txBody>
          <a:bodyPr rtlCol="0">
            <a:normAutofit/>
          </a:bodyPr>
          <a:lstStyle/>
          <a:p>
            <a:r>
              <a:rPr lang="zh-TW" altLang="en-US" dirty="0" smtClean="0">
                <a:solidFill>
                  <a:schemeClr val="tx2"/>
                </a:solidFill>
                <a:latin typeface="標楷體" panose="03000509000000000000" pitchFamily="65" charset="-120"/>
                <a:ea typeface="標楷體" panose="03000509000000000000" pitchFamily="65" charset="-120"/>
                <a:sym typeface="Salesforce Sans"/>
              </a:rPr>
              <a:t>本</a:t>
            </a:r>
            <a:r>
              <a:rPr lang="zh-TW" altLang="en-US" dirty="0">
                <a:solidFill>
                  <a:schemeClr val="tx2"/>
                </a:solidFill>
                <a:latin typeface="標楷體" panose="03000509000000000000" pitchFamily="65" charset="-120"/>
                <a:ea typeface="標楷體" panose="03000509000000000000" pitchFamily="65" charset="-120"/>
                <a:sym typeface="Salesforce Sans"/>
              </a:rPr>
              <a:t>案</a:t>
            </a:r>
            <a:r>
              <a:rPr lang="zh-TW" altLang="en-US" dirty="0">
                <a:solidFill>
                  <a:srgbClr val="FF0000"/>
                </a:solidFill>
                <a:latin typeface="標楷體" panose="03000509000000000000" pitchFamily="65" charset="-120"/>
                <a:ea typeface="標楷體" panose="03000509000000000000" pitchFamily="65" charset="-120"/>
                <a:sym typeface="Salesforce Sans"/>
              </a:rPr>
              <a:t>開標與決標紀錄</a:t>
            </a:r>
            <a:r>
              <a:rPr lang="zh-TW" altLang="en-US" dirty="0">
                <a:solidFill>
                  <a:schemeClr val="tx2"/>
                </a:solidFill>
                <a:latin typeface="標楷體" panose="03000509000000000000" pitchFamily="65" charset="-120"/>
                <a:ea typeface="標楷體" panose="03000509000000000000" pitchFamily="65" charset="-120"/>
                <a:sym typeface="Salesforce Sans"/>
              </a:rPr>
              <a:t>「異議或申訴事件」機關未填寫， 核有「政府採購錯誤行為態樣」序號 </a:t>
            </a:r>
            <a:r>
              <a:rPr lang="en-US" altLang="zh-TW" dirty="0">
                <a:solidFill>
                  <a:schemeClr val="tx2"/>
                </a:solidFill>
                <a:latin typeface="標楷體" panose="03000509000000000000" pitchFamily="65" charset="-120"/>
                <a:ea typeface="標楷體" panose="03000509000000000000" pitchFamily="65" charset="-120"/>
                <a:sym typeface="Salesforce Sans"/>
              </a:rPr>
              <a:t>8-7 </a:t>
            </a:r>
            <a:r>
              <a:rPr lang="zh-TW" altLang="en-US" dirty="0">
                <a:solidFill>
                  <a:schemeClr val="tx2"/>
                </a:solidFill>
                <a:latin typeface="標楷體" panose="03000509000000000000" pitchFamily="65" charset="-120"/>
                <a:ea typeface="標楷體" panose="03000509000000000000" pitchFamily="65" charset="-120"/>
                <a:sym typeface="Salesforce Sans"/>
              </a:rPr>
              <a:t>「開標紀錄記載不全」及序號 </a:t>
            </a:r>
            <a:r>
              <a:rPr lang="en-US" altLang="zh-TW" dirty="0">
                <a:solidFill>
                  <a:schemeClr val="tx2"/>
                </a:solidFill>
                <a:latin typeface="標楷體" panose="03000509000000000000" pitchFamily="65" charset="-120"/>
                <a:ea typeface="標楷體" panose="03000509000000000000" pitchFamily="65" charset="-120"/>
                <a:sym typeface="Salesforce Sans"/>
              </a:rPr>
              <a:t>10-18</a:t>
            </a:r>
            <a:r>
              <a:rPr lang="zh-TW" altLang="en-US" dirty="0">
                <a:solidFill>
                  <a:schemeClr val="tx2"/>
                </a:solidFill>
                <a:latin typeface="標楷體" panose="03000509000000000000" pitchFamily="65" charset="-120"/>
                <a:ea typeface="標楷體" panose="03000509000000000000" pitchFamily="65" charset="-120"/>
                <a:sym typeface="Salesforce Sans"/>
              </a:rPr>
              <a:t>「決標紀錄記載不全」情事。建請爾後填寫「</a:t>
            </a:r>
            <a:r>
              <a:rPr lang="zh-TW" altLang="en-US" dirty="0">
                <a:solidFill>
                  <a:srgbClr val="FF0000"/>
                </a:solidFill>
                <a:latin typeface="標楷體" panose="03000509000000000000" pitchFamily="65" charset="-120"/>
                <a:ea typeface="標楷體" panose="03000509000000000000" pitchFamily="65" charset="-120"/>
                <a:sym typeface="Salesforce Sans"/>
              </a:rPr>
              <a:t>無</a:t>
            </a:r>
            <a:r>
              <a:rPr lang="zh-TW" altLang="en-US" dirty="0">
                <a:solidFill>
                  <a:schemeClr val="tx2"/>
                </a:solidFill>
                <a:latin typeface="標楷體" panose="03000509000000000000" pitchFamily="65" charset="-120"/>
                <a:ea typeface="標楷體" panose="03000509000000000000" pitchFamily="65" charset="-120"/>
                <a:sym typeface="Salesforce Sans"/>
              </a:rPr>
              <a:t>」為妥</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endParaRPr lang="en-US" altLang="zh-TW" dirty="0" smtClean="0">
              <a:solidFill>
                <a:schemeClr val="tx2"/>
              </a:solidFill>
              <a:latin typeface="標楷體" panose="03000509000000000000" pitchFamily="65" charset="-120"/>
              <a:ea typeface="標楷體" panose="03000509000000000000" pitchFamily="65" charset="-120"/>
              <a:sym typeface="Salesforce Sans"/>
            </a:endParaRPr>
          </a:p>
          <a:p>
            <a:r>
              <a:rPr lang="zh-TW" altLang="en-US" dirty="0" smtClean="0">
                <a:solidFill>
                  <a:srgbClr val="FF0000"/>
                </a:solidFill>
                <a:latin typeface="標楷體" panose="03000509000000000000" pitchFamily="65" charset="-120"/>
                <a:ea typeface="標楷體" panose="03000509000000000000" pitchFamily="65" charset="-120"/>
                <a:sym typeface="Salesforce Sans"/>
              </a:rPr>
              <a:t>投標</a:t>
            </a:r>
            <a:r>
              <a:rPr lang="zh-TW" altLang="en-US" dirty="0">
                <a:solidFill>
                  <a:srgbClr val="FF0000"/>
                </a:solidFill>
                <a:latin typeface="標楷體" panose="03000509000000000000" pitchFamily="65" charset="-120"/>
                <a:ea typeface="標楷體" panose="03000509000000000000" pitchFamily="65" charset="-120"/>
                <a:sym typeface="Salesforce Sans"/>
              </a:rPr>
              <a:t>須知第</a:t>
            </a:r>
            <a:r>
              <a:rPr lang="en-US" altLang="zh-TW" dirty="0">
                <a:solidFill>
                  <a:srgbClr val="FF0000"/>
                </a:solidFill>
                <a:latin typeface="標楷體" panose="03000509000000000000" pitchFamily="65" charset="-120"/>
                <a:ea typeface="標楷體" panose="03000509000000000000" pitchFamily="65" charset="-120"/>
                <a:sym typeface="Salesforce Sans"/>
              </a:rPr>
              <a:t>16</a:t>
            </a:r>
            <a:r>
              <a:rPr lang="zh-TW" altLang="en-US" dirty="0">
                <a:solidFill>
                  <a:srgbClr val="FF0000"/>
                </a:solidFill>
                <a:latin typeface="標楷體" panose="03000509000000000000" pitchFamily="65" charset="-120"/>
                <a:ea typeface="標楷體" panose="03000509000000000000" pitchFamily="65" charset="-120"/>
                <a:sym typeface="Salesforce Sans"/>
              </a:rPr>
              <a:t>點規定得標廠商所供應財物之原產地須屬我國者</a:t>
            </a:r>
            <a:r>
              <a:rPr lang="zh-TW" altLang="en-US" dirty="0">
                <a:solidFill>
                  <a:schemeClr val="tx2"/>
                </a:solidFill>
                <a:latin typeface="標楷體" panose="03000509000000000000" pitchFamily="65" charset="-120"/>
                <a:ea typeface="標楷體" panose="03000509000000000000" pitchFamily="65" charset="-120"/>
                <a:sym typeface="Salesforce Sans"/>
              </a:rPr>
              <a:t>，惟查得標</a:t>
            </a:r>
            <a:r>
              <a:rPr lang="zh-TW" altLang="en-US" dirty="0">
                <a:solidFill>
                  <a:srgbClr val="FF0000"/>
                </a:solidFill>
                <a:latin typeface="標楷體" panose="03000509000000000000" pitchFamily="65" charset="-120"/>
                <a:ea typeface="標楷體" panose="03000509000000000000" pitchFamily="65" charset="-120"/>
                <a:sym typeface="Salesforce Sans"/>
              </a:rPr>
              <a:t>廠商所提部分零件之原產地皆非屬我國</a:t>
            </a:r>
            <a:r>
              <a:rPr lang="zh-TW" altLang="en-US" dirty="0">
                <a:solidFill>
                  <a:schemeClr val="tx2"/>
                </a:solidFill>
                <a:latin typeface="標楷體" panose="03000509000000000000" pitchFamily="65" charset="-120"/>
                <a:ea typeface="標楷體" panose="03000509000000000000" pitchFamily="65" charset="-120"/>
                <a:sym typeface="Salesforce Sans"/>
              </a:rPr>
              <a:t>，顯與招標文件規定不符，請查明見復</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endParaRPr lang="en-US" altLang="zh-TW" dirty="0" smtClean="0">
              <a:solidFill>
                <a:schemeClr val="tx2"/>
              </a:solidFill>
              <a:latin typeface="標楷體" panose="03000509000000000000" pitchFamily="65" charset="-120"/>
              <a:ea typeface="標楷體" panose="03000509000000000000" pitchFamily="65" charset="-120"/>
              <a:sym typeface="Salesforce Sans"/>
            </a:endParaRPr>
          </a:p>
          <a:p>
            <a:r>
              <a:rPr lang="zh-TW" altLang="en-US" dirty="0" smtClean="0">
                <a:solidFill>
                  <a:schemeClr val="tx2"/>
                </a:solidFill>
                <a:latin typeface="標楷體" panose="03000509000000000000" pitchFamily="65" charset="-120"/>
                <a:ea typeface="標楷體" panose="03000509000000000000" pitchFamily="65" charset="-120"/>
                <a:sym typeface="Salesforce Sans"/>
              </a:rPr>
              <a:t>本</a:t>
            </a:r>
            <a:r>
              <a:rPr lang="zh-TW" altLang="en-US" dirty="0">
                <a:solidFill>
                  <a:schemeClr val="tx2"/>
                </a:solidFill>
                <a:latin typeface="標楷體" panose="03000509000000000000" pitchFamily="65" charset="-120"/>
                <a:ea typeface="標楷體" panose="03000509000000000000" pitchFamily="65" charset="-120"/>
                <a:sym typeface="Salesforce Sans"/>
              </a:rPr>
              <a:t>案</a:t>
            </a:r>
            <a:r>
              <a:rPr lang="zh-TW" altLang="en-US" dirty="0">
                <a:solidFill>
                  <a:srgbClr val="FF0000"/>
                </a:solidFill>
                <a:latin typeface="標楷體" panose="03000509000000000000" pitchFamily="65" charset="-120"/>
                <a:ea typeface="標楷體" panose="03000509000000000000" pitchFamily="65" charset="-120"/>
                <a:sym typeface="Salesforce Sans"/>
              </a:rPr>
              <a:t>規格文件中敘明得標廠商交貨時須檢附多項證明文件</a:t>
            </a:r>
            <a:r>
              <a:rPr lang="zh-TW" altLang="en-US" dirty="0">
                <a:solidFill>
                  <a:schemeClr val="tx2"/>
                </a:solidFill>
                <a:latin typeface="標楷體" panose="03000509000000000000" pitchFamily="65" charset="-120"/>
                <a:ea typeface="標楷體" panose="03000509000000000000" pitchFamily="65" charset="-120"/>
                <a:sym typeface="Salesforce Sans"/>
              </a:rPr>
              <a:t>，惟本案</a:t>
            </a:r>
            <a:r>
              <a:rPr lang="zh-TW" altLang="en-US" dirty="0">
                <a:solidFill>
                  <a:srgbClr val="FF0000"/>
                </a:solidFill>
                <a:latin typeface="標楷體" panose="03000509000000000000" pitchFamily="65" charset="-120"/>
                <a:ea typeface="標楷體" panose="03000509000000000000" pitchFamily="65" charset="-120"/>
                <a:sym typeface="Salesforce Sans"/>
              </a:rPr>
              <a:t>驗收紀錄並未填寫廠商是否於交貨時檢附前揭相關證明文件</a:t>
            </a:r>
            <a:r>
              <a:rPr lang="zh-TW" altLang="en-US" dirty="0">
                <a:solidFill>
                  <a:schemeClr val="tx2"/>
                </a:solidFill>
                <a:latin typeface="標楷體" panose="03000509000000000000" pitchFamily="65" charset="-120"/>
                <a:ea typeface="標楷體" panose="03000509000000000000" pitchFamily="65" charset="-120"/>
                <a:sym typeface="Salesforce Sans"/>
              </a:rPr>
              <a:t>，是以，招標文件若已規定廠商應出具證明者，仍應於驗收紀錄詳實填寫，避免有後續爭議</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endParaRPr lang="en-US" altLang="zh-TW" dirty="0" smtClean="0">
              <a:solidFill>
                <a:schemeClr val="tx2"/>
              </a:solidFill>
              <a:latin typeface="標楷體" panose="03000509000000000000" pitchFamily="65" charset="-120"/>
              <a:ea typeface="標楷體" panose="03000509000000000000" pitchFamily="65" charset="-120"/>
              <a:sym typeface="Salesforce Sans"/>
            </a:endParaRPr>
          </a:p>
          <a:p>
            <a:r>
              <a:rPr lang="zh-TW" altLang="en-US" dirty="0" smtClean="0">
                <a:solidFill>
                  <a:schemeClr val="tx2"/>
                </a:solidFill>
                <a:latin typeface="標楷體" panose="03000509000000000000" pitchFamily="65" charset="-120"/>
                <a:ea typeface="標楷體" panose="03000509000000000000" pitchFamily="65" charset="-120"/>
                <a:sym typeface="Salesforce Sans"/>
              </a:rPr>
              <a:t>投標</a:t>
            </a:r>
            <a:r>
              <a:rPr lang="zh-TW" altLang="en-US" dirty="0">
                <a:solidFill>
                  <a:schemeClr val="tx2"/>
                </a:solidFill>
                <a:latin typeface="標楷體" panose="03000509000000000000" pitchFamily="65" charset="-120"/>
                <a:ea typeface="標楷體" panose="03000509000000000000" pitchFamily="65" charset="-120"/>
                <a:sym typeface="Salesforce Sans"/>
              </a:rPr>
              <a:t>須知第</a:t>
            </a:r>
            <a:r>
              <a:rPr lang="en-US" altLang="zh-TW" dirty="0">
                <a:solidFill>
                  <a:schemeClr val="tx2"/>
                </a:solidFill>
                <a:latin typeface="標楷體" panose="03000509000000000000" pitchFamily="65" charset="-120"/>
                <a:ea typeface="標楷體" panose="03000509000000000000" pitchFamily="65" charset="-120"/>
                <a:sym typeface="Salesforce Sans"/>
              </a:rPr>
              <a:t>70</a:t>
            </a:r>
            <a:r>
              <a:rPr lang="zh-TW" altLang="en-US" dirty="0">
                <a:solidFill>
                  <a:schemeClr val="tx2"/>
                </a:solidFill>
                <a:latin typeface="標楷體" panose="03000509000000000000" pitchFamily="65" charset="-120"/>
                <a:ea typeface="標楷體" panose="03000509000000000000" pitchFamily="65" charset="-120"/>
                <a:sym typeface="Salesforce Sans"/>
              </a:rPr>
              <a:t>點，工程會範本僅載「由招標機關另備如附件」，建議招標機關於招標時載明該附件名稱。。</a:t>
            </a:r>
            <a:endParaRPr lang="en-US" altLang="zh-TW" dirty="0" smtClean="0">
              <a:solidFill>
                <a:schemeClr val="tx2"/>
              </a:solidFill>
              <a:latin typeface="標楷體" panose="03000509000000000000" pitchFamily="65" charset="-120"/>
              <a:ea typeface="標楷體" panose="03000509000000000000" pitchFamily="65" charset="-120"/>
              <a:sym typeface="Salesforce Sans"/>
            </a:endParaRPr>
          </a:p>
          <a:p>
            <a:endParaRPr lang="zh-TW" altLang="en-US" dirty="0">
              <a:solidFill>
                <a:schemeClr val="tx2"/>
              </a:solidFill>
              <a:latin typeface="標楷體" panose="03000509000000000000" pitchFamily="65" charset="-120"/>
              <a:ea typeface="標楷體" panose="03000509000000000000" pitchFamily="65" charset="-120"/>
              <a:sym typeface="Salesforce Sans"/>
            </a:endParaRPr>
          </a:p>
        </p:txBody>
      </p:sp>
    </p:spTree>
    <p:extLst>
      <p:ext uri="{BB962C8B-B14F-4D97-AF65-F5344CB8AC3E}">
        <p14:creationId xmlns:p14="http://schemas.microsoft.com/office/powerpoint/2010/main" val="11601514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algn="ctr"/>
            <a:r>
              <a:rPr lang="zh-TW" altLang="en-US" dirty="0"/>
              <a:t>個人稽核經驗</a:t>
            </a:r>
            <a:r>
              <a:rPr lang="zh-TW" altLang="en-US" dirty="0" smtClean="0"/>
              <a:t>分享</a:t>
            </a:r>
            <a:endParaRPr lang="zh-TW" altLang="en-US" dirty="0">
              <a:latin typeface="標楷體" panose="03000509000000000000" pitchFamily="65" charset="-120"/>
              <a:ea typeface="標楷體" panose="03000509000000000000" pitchFamily="65" charset="-120"/>
              <a:sym typeface="Salesforce Sans"/>
            </a:endParaRPr>
          </a:p>
        </p:txBody>
      </p:sp>
      <p:sp>
        <p:nvSpPr>
          <p:cNvPr id="3" name="內容預留位置 2"/>
          <p:cNvSpPr>
            <a:spLocks noGrp="1"/>
          </p:cNvSpPr>
          <p:nvPr>
            <p:ph sz="half" idx="1"/>
          </p:nvPr>
        </p:nvSpPr>
        <p:spPr>
          <a:xfrm>
            <a:off x="2208213" y="1600200"/>
            <a:ext cx="8645834" cy="4114800"/>
          </a:xfrm>
        </p:spPr>
        <p:txBody>
          <a:bodyPr rtlCol="0">
            <a:normAutofit/>
          </a:bodyPr>
          <a:lstStyle/>
          <a:p>
            <a:r>
              <a:rPr lang="zh-TW" altLang="en-US" dirty="0">
                <a:solidFill>
                  <a:schemeClr val="tx2"/>
                </a:solidFill>
                <a:latin typeface="標楷體" panose="03000509000000000000" pitchFamily="65" charset="-120"/>
                <a:ea typeface="標楷體" panose="03000509000000000000" pitchFamily="65" charset="-120"/>
                <a:sym typeface="Salesforce Sans"/>
              </a:rPr>
              <a:t>僅登載為</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r>
              <a:rPr lang="zh-TW" altLang="en-US" dirty="0" smtClean="0">
                <a:solidFill>
                  <a:srgbClr val="FF0000"/>
                </a:solidFill>
                <a:latin typeface="標楷體" panose="03000509000000000000" pitchFamily="65" charset="-120"/>
                <a:ea typeface="標楷體" panose="03000509000000000000" pitchFamily="65" charset="-120"/>
                <a:sym typeface="Salesforce Sans"/>
              </a:rPr>
              <a:t>學校地址</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r>
              <a:rPr lang="zh-TW" altLang="en-US" dirty="0">
                <a:solidFill>
                  <a:schemeClr val="tx2"/>
                </a:solidFill>
                <a:latin typeface="標楷體" panose="03000509000000000000" pitchFamily="65" charset="-120"/>
                <a:ea typeface="標楷體" panose="03000509000000000000" pitchFamily="65" charset="-120"/>
                <a:sym typeface="Salesforce Sans"/>
              </a:rPr>
              <a:t>依「政府採購公告及公報發行辦法」第 </a:t>
            </a:r>
            <a:r>
              <a:rPr lang="en-US" altLang="zh-TW" dirty="0">
                <a:solidFill>
                  <a:schemeClr val="tx2"/>
                </a:solidFill>
                <a:latin typeface="標楷體" panose="03000509000000000000" pitchFamily="65" charset="-120"/>
                <a:ea typeface="標楷體" panose="03000509000000000000" pitchFamily="65" charset="-120"/>
                <a:sym typeface="Salesforce Sans"/>
              </a:rPr>
              <a:t>7 </a:t>
            </a:r>
            <a:r>
              <a:rPr lang="zh-TW" altLang="en-US" dirty="0">
                <a:solidFill>
                  <a:schemeClr val="tx2"/>
                </a:solidFill>
                <a:latin typeface="標楷體" panose="03000509000000000000" pitchFamily="65" charset="-120"/>
                <a:ea typeface="標楷體" panose="03000509000000000000" pitchFamily="65" charset="-120"/>
                <a:sym typeface="Salesforce Sans"/>
              </a:rPr>
              <a:t>條第 </a:t>
            </a:r>
            <a:r>
              <a:rPr lang="en-US" altLang="zh-TW" dirty="0">
                <a:solidFill>
                  <a:schemeClr val="tx2"/>
                </a:solidFill>
                <a:latin typeface="標楷體" panose="03000509000000000000" pitchFamily="65" charset="-120"/>
                <a:ea typeface="標楷體" panose="03000509000000000000" pitchFamily="65" charset="-120"/>
                <a:sym typeface="Salesforce Sans"/>
              </a:rPr>
              <a:t>1 </a:t>
            </a:r>
            <a:r>
              <a:rPr lang="zh-TW" altLang="en-US" dirty="0">
                <a:solidFill>
                  <a:schemeClr val="tx2"/>
                </a:solidFill>
                <a:latin typeface="標楷體" panose="03000509000000000000" pitchFamily="65" charset="-120"/>
                <a:ea typeface="標楷體" panose="03000509000000000000" pitchFamily="65" charset="-120"/>
                <a:sym typeface="Salesforce Sans"/>
              </a:rPr>
              <a:t>項第 </a:t>
            </a:r>
            <a:r>
              <a:rPr lang="en-US" altLang="zh-TW" dirty="0">
                <a:solidFill>
                  <a:schemeClr val="tx2"/>
                </a:solidFill>
                <a:latin typeface="標楷體" panose="03000509000000000000" pitchFamily="65" charset="-120"/>
                <a:ea typeface="標楷體" panose="03000509000000000000" pitchFamily="65" charset="-120"/>
                <a:sym typeface="Salesforce Sans"/>
              </a:rPr>
              <a:t>5</a:t>
            </a:r>
            <a:r>
              <a:rPr lang="zh-TW" altLang="en-US" dirty="0">
                <a:solidFill>
                  <a:schemeClr val="tx2"/>
                </a:solidFill>
                <a:latin typeface="標楷體" panose="03000509000000000000" pitchFamily="65" charset="-120"/>
                <a:ea typeface="標楷體" panose="03000509000000000000" pitchFamily="65" charset="-120"/>
                <a:sym typeface="Salesforce Sans"/>
              </a:rPr>
              <a:t>款、第</a:t>
            </a:r>
            <a:r>
              <a:rPr lang="en-US" altLang="zh-TW" dirty="0">
                <a:solidFill>
                  <a:schemeClr val="tx2"/>
                </a:solidFill>
                <a:latin typeface="標楷體" panose="03000509000000000000" pitchFamily="65" charset="-120"/>
                <a:ea typeface="標楷體" panose="03000509000000000000" pitchFamily="65" charset="-120"/>
                <a:sym typeface="Salesforce Sans"/>
              </a:rPr>
              <a:t>6 </a:t>
            </a:r>
            <a:r>
              <a:rPr lang="zh-TW" altLang="en-US" dirty="0">
                <a:solidFill>
                  <a:schemeClr val="tx2"/>
                </a:solidFill>
                <a:latin typeface="標楷體" panose="03000509000000000000" pitchFamily="65" charset="-120"/>
                <a:ea typeface="標楷體" panose="03000509000000000000" pitchFamily="65" charset="-120"/>
                <a:sym typeface="Salesforce Sans"/>
              </a:rPr>
              <a:t>款規定，應登載確實之地點，除列明機關地址外，建請詳敘</a:t>
            </a:r>
            <a:r>
              <a:rPr lang="zh-TW" altLang="en-US" dirty="0">
                <a:solidFill>
                  <a:srgbClr val="FF0000"/>
                </a:solidFill>
                <a:latin typeface="標楷體" panose="03000509000000000000" pitchFamily="65" charset="-120"/>
                <a:ea typeface="標楷體" panose="03000509000000000000" pitchFamily="65" charset="-120"/>
                <a:sym typeface="Salesforce Sans"/>
              </a:rPr>
              <a:t>收受之處所及科室單位</a:t>
            </a:r>
            <a:r>
              <a:rPr lang="zh-TW" altLang="en-US" dirty="0">
                <a:solidFill>
                  <a:schemeClr val="tx2"/>
                </a:solidFill>
                <a:latin typeface="標楷體" panose="03000509000000000000" pitchFamily="65" charset="-120"/>
                <a:ea typeface="標楷體" panose="03000509000000000000" pitchFamily="65" charset="-120"/>
                <a:sym typeface="Salesforce Sans"/>
              </a:rPr>
              <a:t>，以及投標須知第</a:t>
            </a:r>
            <a:r>
              <a:rPr lang="en-US" altLang="zh-TW" dirty="0">
                <a:solidFill>
                  <a:schemeClr val="tx2"/>
                </a:solidFill>
                <a:latin typeface="標楷體" panose="03000509000000000000" pitchFamily="65" charset="-120"/>
                <a:ea typeface="標楷體" panose="03000509000000000000" pitchFamily="65" charset="-120"/>
                <a:sym typeface="Salesforce Sans"/>
              </a:rPr>
              <a:t>27</a:t>
            </a:r>
            <a:r>
              <a:rPr lang="zh-TW" altLang="en-US" dirty="0">
                <a:solidFill>
                  <a:schemeClr val="tx2"/>
                </a:solidFill>
                <a:latin typeface="標楷體" panose="03000509000000000000" pitchFamily="65" charset="-120"/>
                <a:ea typeface="標楷體" panose="03000509000000000000" pitchFamily="65" charset="-120"/>
                <a:sym typeface="Salesforce Sans"/>
              </a:rPr>
              <a:t>及第</a:t>
            </a:r>
            <a:r>
              <a:rPr lang="en-US" altLang="zh-TW" dirty="0">
                <a:solidFill>
                  <a:schemeClr val="tx2"/>
                </a:solidFill>
                <a:latin typeface="標楷體" panose="03000509000000000000" pitchFamily="65" charset="-120"/>
                <a:ea typeface="標楷體" panose="03000509000000000000" pitchFamily="65" charset="-120"/>
                <a:sym typeface="Salesforce Sans"/>
              </a:rPr>
              <a:t>74</a:t>
            </a:r>
            <a:r>
              <a:rPr lang="zh-TW" altLang="en-US" dirty="0">
                <a:solidFill>
                  <a:schemeClr val="tx2"/>
                </a:solidFill>
                <a:latin typeface="標楷體" panose="03000509000000000000" pitchFamily="65" charset="-120"/>
                <a:ea typeface="標楷體" panose="03000509000000000000" pitchFamily="65" charset="-120"/>
                <a:sym typeface="Salesforce Sans"/>
              </a:rPr>
              <a:t>點，所載「開標地點」及「收受投標文件地點」併與招標公告統一為妥，避免不必要爭端發生</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endParaRPr lang="en-US" altLang="zh-TW" dirty="0" smtClean="0">
              <a:solidFill>
                <a:schemeClr val="tx2"/>
              </a:solidFill>
              <a:latin typeface="標楷體" panose="03000509000000000000" pitchFamily="65" charset="-120"/>
              <a:ea typeface="標楷體" panose="03000509000000000000" pitchFamily="65" charset="-120"/>
              <a:sym typeface="Salesforce Sans"/>
            </a:endParaRPr>
          </a:p>
          <a:p>
            <a:r>
              <a:rPr lang="zh-TW" altLang="en-US" dirty="0">
                <a:solidFill>
                  <a:schemeClr val="tx2"/>
                </a:solidFill>
                <a:latin typeface="標楷體" panose="03000509000000000000" pitchFamily="65" charset="-120"/>
                <a:ea typeface="標楷體" panose="03000509000000000000" pitchFamily="65" charset="-120"/>
                <a:sym typeface="Salesforce Sans"/>
              </a:rPr>
              <a:t>依「投標廠商資格與特殊或巨額採購認定標準」第</a:t>
            </a:r>
            <a:r>
              <a:rPr lang="en-US" altLang="zh-TW" dirty="0">
                <a:solidFill>
                  <a:schemeClr val="tx2"/>
                </a:solidFill>
                <a:latin typeface="標楷體" panose="03000509000000000000" pitchFamily="65" charset="-120"/>
                <a:ea typeface="標楷體" panose="03000509000000000000" pitchFamily="65" charset="-120"/>
                <a:sym typeface="Salesforce Sans"/>
              </a:rPr>
              <a:t>4</a:t>
            </a:r>
            <a:r>
              <a:rPr lang="zh-TW" altLang="en-US" dirty="0">
                <a:solidFill>
                  <a:schemeClr val="tx2"/>
                </a:solidFill>
                <a:latin typeface="標楷體" panose="03000509000000000000" pitchFamily="65" charset="-120"/>
                <a:ea typeface="標楷體" panose="03000509000000000000" pitchFamily="65" charset="-120"/>
                <a:sym typeface="Salesforce Sans"/>
              </a:rPr>
              <a:t>條規定，復查</a:t>
            </a:r>
            <a:r>
              <a:rPr lang="zh-TW" altLang="en-US" dirty="0">
                <a:solidFill>
                  <a:srgbClr val="FF0000"/>
                </a:solidFill>
                <a:latin typeface="標楷體" panose="03000509000000000000" pitchFamily="65" charset="-120"/>
                <a:ea typeface="標楷體" panose="03000509000000000000" pitchFamily="65" charset="-120"/>
                <a:sym typeface="Salesforce Sans"/>
              </a:rPr>
              <a:t>審查表之四「非拒絶往來戶“或”最近三年內無退票記錄之金融機構證明文件</a:t>
            </a:r>
            <a:r>
              <a:rPr lang="zh-TW" altLang="en-US" dirty="0">
                <a:solidFill>
                  <a:schemeClr val="tx2"/>
                </a:solidFill>
                <a:latin typeface="標楷體" panose="03000509000000000000" pitchFamily="65" charset="-120"/>
                <a:ea typeface="標楷體" panose="03000509000000000000" pitchFamily="65" charset="-120"/>
                <a:sym typeface="Salesforce Sans"/>
              </a:rPr>
              <a:t>」，應更正為「非拒絕往來戶“及”最近三年內無退票紀錄證明」，請檢討改進</a:t>
            </a:r>
            <a:r>
              <a:rPr lang="zh-TW" altLang="en-US" dirty="0" smtClean="0">
                <a:solidFill>
                  <a:schemeClr val="tx2"/>
                </a:solidFill>
                <a:latin typeface="標楷體" panose="03000509000000000000" pitchFamily="65" charset="-120"/>
                <a:ea typeface="標楷體" panose="03000509000000000000" pitchFamily="65" charset="-120"/>
                <a:sym typeface="Salesforce Sans"/>
              </a:rPr>
              <a:t>。</a:t>
            </a:r>
            <a:endParaRPr lang="en-US" altLang="zh-TW" dirty="0" smtClean="0">
              <a:solidFill>
                <a:schemeClr val="tx2"/>
              </a:solidFill>
              <a:latin typeface="標楷體" panose="03000509000000000000" pitchFamily="65" charset="-120"/>
              <a:ea typeface="標楷體" panose="03000509000000000000" pitchFamily="65" charset="-120"/>
              <a:sym typeface="Salesforce Sans"/>
            </a:endParaRPr>
          </a:p>
          <a:p>
            <a:r>
              <a:rPr lang="zh-TW" altLang="en-US" dirty="0">
                <a:solidFill>
                  <a:schemeClr val="tx2"/>
                </a:solidFill>
                <a:latin typeface="標楷體" panose="03000509000000000000" pitchFamily="65" charset="-120"/>
                <a:ea typeface="標楷體" panose="03000509000000000000" pitchFamily="65" charset="-120"/>
                <a:sym typeface="Salesforce Sans"/>
              </a:rPr>
              <a:t>招標公告登載「是否提供電子投標：否」，</a:t>
            </a:r>
            <a:r>
              <a:rPr lang="zh-TW" altLang="en-US" dirty="0">
                <a:solidFill>
                  <a:srgbClr val="FF0000"/>
                </a:solidFill>
                <a:latin typeface="標楷體" panose="03000509000000000000" pitchFamily="65" charset="-120"/>
                <a:ea typeface="標楷體" panose="03000509000000000000" pitchFamily="65" charset="-120"/>
                <a:sym typeface="Salesforce Sans"/>
              </a:rPr>
              <a:t>投標須知第</a:t>
            </a:r>
            <a:r>
              <a:rPr lang="en-US" altLang="zh-TW" dirty="0">
                <a:solidFill>
                  <a:srgbClr val="FF0000"/>
                </a:solidFill>
                <a:latin typeface="標楷體" panose="03000509000000000000" pitchFamily="65" charset="-120"/>
                <a:ea typeface="標楷體" panose="03000509000000000000" pitchFamily="65" charset="-120"/>
                <a:sym typeface="Salesforce Sans"/>
              </a:rPr>
              <a:t>74</a:t>
            </a:r>
            <a:r>
              <a:rPr lang="zh-TW" altLang="en-US" dirty="0">
                <a:solidFill>
                  <a:srgbClr val="FF0000"/>
                </a:solidFill>
                <a:latin typeface="標楷體" panose="03000509000000000000" pitchFamily="65" charset="-120"/>
                <a:ea typeface="標楷體" panose="03000509000000000000" pitchFamily="65" charset="-120"/>
                <a:sym typeface="Salesforce Sans"/>
              </a:rPr>
              <a:t>點記載「投標文件以郵遞、專人送達或電子投標方式送達」</a:t>
            </a:r>
            <a:r>
              <a:rPr lang="zh-TW" altLang="en-US" dirty="0">
                <a:solidFill>
                  <a:schemeClr val="tx2"/>
                </a:solidFill>
                <a:latin typeface="標楷體" panose="03000509000000000000" pitchFamily="65" charset="-120"/>
                <a:ea typeface="標楷體" panose="03000509000000000000" pitchFamily="65" charset="-120"/>
                <a:sym typeface="Salesforce Sans"/>
              </a:rPr>
              <a:t>，核有「政府採購錯誤行為態樣」序號</a:t>
            </a:r>
            <a:r>
              <a:rPr lang="en-US" altLang="zh-TW" dirty="0">
                <a:solidFill>
                  <a:schemeClr val="tx2"/>
                </a:solidFill>
                <a:latin typeface="標楷體" panose="03000509000000000000" pitchFamily="65" charset="-120"/>
                <a:ea typeface="標楷體" panose="03000509000000000000" pitchFamily="65" charset="-120"/>
                <a:sym typeface="Salesforce Sans"/>
              </a:rPr>
              <a:t>1-9</a:t>
            </a:r>
            <a:r>
              <a:rPr lang="zh-TW" altLang="en-US" dirty="0">
                <a:solidFill>
                  <a:schemeClr val="tx2"/>
                </a:solidFill>
                <a:latin typeface="標楷體" panose="03000509000000000000" pitchFamily="65" charset="-120"/>
                <a:ea typeface="標楷體" panose="03000509000000000000" pitchFamily="65" charset="-120"/>
                <a:sym typeface="Salesforce Sans"/>
              </a:rPr>
              <a:t>「招標文件中之資料錯誤，前後矛盾」之情事，請檢討改進。</a:t>
            </a:r>
            <a:endParaRPr lang="en-US" altLang="zh-TW" dirty="0" smtClean="0">
              <a:solidFill>
                <a:schemeClr val="tx2"/>
              </a:solidFill>
              <a:latin typeface="標楷體" panose="03000509000000000000" pitchFamily="65" charset="-120"/>
              <a:ea typeface="標楷體" panose="03000509000000000000" pitchFamily="65" charset="-120"/>
              <a:sym typeface="Salesforce Sans"/>
            </a:endParaRPr>
          </a:p>
          <a:p>
            <a:endParaRPr lang="zh-TW" altLang="en-US" dirty="0">
              <a:solidFill>
                <a:schemeClr val="tx2"/>
              </a:solidFill>
              <a:latin typeface="標楷體" panose="03000509000000000000" pitchFamily="65" charset="-120"/>
              <a:ea typeface="標楷體" panose="03000509000000000000" pitchFamily="65" charset="-120"/>
              <a:sym typeface="Salesforce Sans"/>
            </a:endParaRPr>
          </a:p>
        </p:txBody>
      </p:sp>
    </p:spTree>
    <p:extLst>
      <p:ext uri="{BB962C8B-B14F-4D97-AF65-F5344CB8AC3E}">
        <p14:creationId xmlns:p14="http://schemas.microsoft.com/office/powerpoint/2010/main" val="34998999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rtl="0"/>
            <a:r>
              <a:rPr lang="zh-TW" altLang="en-US" dirty="0" smtClean="0">
                <a:solidFill>
                  <a:srgbClr val="FF0000"/>
                </a:solidFill>
                <a:latin typeface="標楷體" panose="03000509000000000000" pitchFamily="65" charset="-120"/>
                <a:ea typeface="標楷體" panose="03000509000000000000" pitchFamily="65" charset="-120"/>
                <a:sym typeface="Salesforce Sans"/>
              </a:rPr>
              <a:t>分享到此，謝謝聆聽</a:t>
            </a:r>
            <a:endParaRPr lang="zh-TW" altLang="en-US" dirty="0">
              <a:solidFill>
                <a:srgbClr val="FF0000"/>
              </a:solidFill>
              <a:latin typeface="標楷體" panose="03000509000000000000" pitchFamily="65" charset="-120"/>
              <a:ea typeface="標楷體" panose="03000509000000000000" pitchFamily="65" charset="-120"/>
              <a:sym typeface="Salesforce Sans"/>
            </a:endParaRPr>
          </a:p>
        </p:txBody>
      </p:sp>
    </p:spTree>
    <p:extLst>
      <p:ext uri="{BB962C8B-B14F-4D97-AF65-F5344CB8AC3E}">
        <p14:creationId xmlns:p14="http://schemas.microsoft.com/office/powerpoint/2010/main" val="42745684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6000" dirty="0" smtClean="0">
                <a:latin typeface="標楷體" panose="03000509000000000000" pitchFamily="65" charset="-120"/>
                <a:ea typeface="標楷體" panose="03000509000000000000" pitchFamily="65" charset="-120"/>
              </a:rPr>
              <a:t>採購避免犯錯的依據</a:t>
            </a:r>
            <a:endParaRPr lang="zh-TW" altLang="en-US" sz="60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a:bodyPr>
          <a:lstStyle/>
          <a:p>
            <a:r>
              <a:rPr lang="zh-TW" altLang="en-US" sz="2400" b="1" dirty="0">
                <a:latin typeface="標楷體" panose="03000509000000000000" pitchFamily="65" charset="-120"/>
                <a:ea typeface="標楷體" panose="03000509000000000000" pitchFamily="65" charset="-120"/>
              </a:rPr>
              <a:t>政府採購錯誤行為態樣 </a:t>
            </a:r>
            <a:r>
              <a:rPr lang="zh-TW" altLang="en-US" sz="2400" b="1" dirty="0" smtClean="0">
                <a:latin typeface="標楷體" panose="03000509000000000000" pitchFamily="65" charset="-120"/>
                <a:ea typeface="標楷體" panose="03000509000000000000" pitchFamily="65" charset="-120"/>
              </a:rPr>
              <a:t>       </a:t>
            </a:r>
            <a:r>
              <a:rPr lang="en-US" altLang="zh-TW" sz="2400" b="1" dirty="0" smtClean="0">
                <a:latin typeface="標楷體" panose="03000509000000000000" pitchFamily="65" charset="-120"/>
                <a:ea typeface="標楷體" panose="03000509000000000000" pitchFamily="65" charset="-120"/>
              </a:rPr>
              <a:t>105 </a:t>
            </a:r>
            <a:r>
              <a:rPr lang="zh-TW" altLang="en-US" sz="2400" b="1" dirty="0">
                <a:latin typeface="標楷體" panose="03000509000000000000" pitchFamily="65" charset="-120"/>
                <a:ea typeface="標楷體" panose="03000509000000000000" pitchFamily="65" charset="-120"/>
              </a:rPr>
              <a:t>年</a:t>
            </a:r>
            <a:r>
              <a:rPr lang="en-US" altLang="zh-TW" sz="2400" b="1" dirty="0">
                <a:latin typeface="標楷體" panose="03000509000000000000" pitchFamily="65" charset="-120"/>
                <a:ea typeface="標楷體" panose="03000509000000000000" pitchFamily="65" charset="-120"/>
              </a:rPr>
              <a:t>4 </a:t>
            </a:r>
            <a:r>
              <a:rPr lang="zh-TW" altLang="en-US" sz="2400" b="1" dirty="0">
                <a:latin typeface="標楷體" panose="03000509000000000000" pitchFamily="65" charset="-120"/>
                <a:ea typeface="標楷體" panose="03000509000000000000" pitchFamily="65" charset="-120"/>
              </a:rPr>
              <a:t>月</a:t>
            </a:r>
            <a:r>
              <a:rPr lang="zh-TW" altLang="en-US" sz="2400" b="1" dirty="0" smtClean="0">
                <a:latin typeface="標楷體" panose="03000509000000000000" pitchFamily="65" charset="-120"/>
                <a:ea typeface="標楷體" panose="03000509000000000000" pitchFamily="65" charset="-120"/>
              </a:rPr>
              <a:t>修正</a:t>
            </a:r>
            <a:endParaRPr lang="en-US" altLang="zh-TW" sz="2400" b="1" dirty="0" smtClean="0">
              <a:latin typeface="標楷體" panose="03000509000000000000" pitchFamily="65" charset="-120"/>
              <a:ea typeface="標楷體" panose="03000509000000000000" pitchFamily="65" charset="-120"/>
            </a:endParaRPr>
          </a:p>
          <a:p>
            <a:r>
              <a:rPr lang="zh-TW" altLang="en-US" sz="2400" b="1" dirty="0">
                <a:solidFill>
                  <a:srgbClr val="FF0000"/>
                </a:solidFill>
                <a:latin typeface="標楷體" panose="03000509000000000000" pitchFamily="65" charset="-120"/>
                <a:ea typeface="標楷體" panose="03000509000000000000" pitchFamily="65" charset="-120"/>
              </a:rPr>
              <a:t>最有利標</a:t>
            </a:r>
            <a:r>
              <a:rPr lang="zh-TW" altLang="en-US" sz="2400" b="1" dirty="0">
                <a:latin typeface="標楷體" panose="03000509000000000000" pitchFamily="65" charset="-120"/>
                <a:ea typeface="標楷體" panose="03000509000000000000" pitchFamily="65" charset="-120"/>
              </a:rPr>
              <a:t>錯誤行為態</a:t>
            </a:r>
            <a:r>
              <a:rPr lang="zh-TW" altLang="en-US" sz="2400" b="1" dirty="0" smtClean="0">
                <a:latin typeface="標楷體" panose="03000509000000000000" pitchFamily="65" charset="-120"/>
                <a:ea typeface="標楷體" panose="03000509000000000000" pitchFamily="65" charset="-120"/>
              </a:rPr>
              <a:t>樣</a:t>
            </a:r>
            <a:endParaRPr lang="en-US" altLang="zh-TW" sz="2400" b="1" dirty="0" smtClean="0">
              <a:latin typeface="標楷體" panose="03000509000000000000" pitchFamily="65" charset="-120"/>
              <a:ea typeface="標楷體" panose="03000509000000000000" pitchFamily="65" charset="-120"/>
            </a:endParaRPr>
          </a:p>
          <a:p>
            <a:r>
              <a:rPr lang="zh-TW" altLang="en-US" sz="2400" b="1" dirty="0" smtClean="0">
                <a:latin typeface="標楷體" panose="03000509000000000000" pitchFamily="65" charset="-120"/>
                <a:ea typeface="標楷體" panose="03000509000000000000" pitchFamily="65" charset="-120"/>
              </a:rPr>
              <a:t>評分</a:t>
            </a:r>
            <a:r>
              <a:rPr lang="zh-TW" altLang="en-US" sz="2400" b="1" dirty="0">
                <a:latin typeface="標楷體" panose="03000509000000000000" pitchFamily="65" charset="-120"/>
                <a:ea typeface="標楷體" panose="03000509000000000000" pitchFamily="65" charset="-120"/>
              </a:rPr>
              <a:t>及格最低標錯誤行為態</a:t>
            </a:r>
            <a:r>
              <a:rPr lang="zh-TW" altLang="en-US" sz="2400" b="1" dirty="0" smtClean="0">
                <a:latin typeface="標楷體" panose="03000509000000000000" pitchFamily="65" charset="-120"/>
                <a:ea typeface="標楷體" panose="03000509000000000000" pitchFamily="65" charset="-120"/>
              </a:rPr>
              <a:t>樣</a:t>
            </a:r>
            <a:endParaRPr lang="en-US" altLang="zh-TW" sz="2400" b="1" dirty="0" smtClean="0">
              <a:latin typeface="標楷體" panose="03000509000000000000" pitchFamily="65" charset="-120"/>
              <a:ea typeface="標楷體" panose="03000509000000000000" pitchFamily="65" charset="-120"/>
            </a:endParaRPr>
          </a:p>
          <a:p>
            <a:r>
              <a:rPr lang="zh-TW" altLang="zh-TW" sz="2400" b="1" dirty="0">
                <a:latin typeface="標楷體" panose="03000509000000000000" pitchFamily="65" charset="-120"/>
                <a:ea typeface="標楷體" panose="03000509000000000000" pitchFamily="65" charset="-120"/>
              </a:rPr>
              <a:t>機關依政府採購法</a:t>
            </a:r>
            <a:r>
              <a:rPr lang="zh-TW" altLang="zh-TW" sz="2400" b="1" dirty="0">
                <a:solidFill>
                  <a:srgbClr val="FF0000"/>
                </a:solidFill>
                <a:latin typeface="標楷體" panose="03000509000000000000" pitchFamily="65" charset="-120"/>
                <a:ea typeface="標楷體" panose="03000509000000000000" pitchFamily="65" charset="-120"/>
              </a:rPr>
              <a:t>第</a:t>
            </a:r>
            <a:r>
              <a:rPr lang="en-US" altLang="zh-TW" sz="2400" b="1" dirty="0">
                <a:solidFill>
                  <a:srgbClr val="FF0000"/>
                </a:solidFill>
                <a:latin typeface="標楷體" panose="03000509000000000000" pitchFamily="65" charset="-120"/>
                <a:ea typeface="標楷體" panose="03000509000000000000" pitchFamily="65" charset="-120"/>
              </a:rPr>
              <a:t>22</a:t>
            </a:r>
            <a:r>
              <a:rPr lang="zh-TW" altLang="zh-TW" sz="2400" b="1" dirty="0">
                <a:solidFill>
                  <a:srgbClr val="FF0000"/>
                </a:solidFill>
                <a:latin typeface="標楷體" panose="03000509000000000000" pitchFamily="65" charset="-120"/>
                <a:ea typeface="標楷體" panose="03000509000000000000" pitchFamily="65" charset="-120"/>
              </a:rPr>
              <a:t>條第</a:t>
            </a:r>
            <a:r>
              <a:rPr lang="en-US" altLang="zh-TW" sz="2400" b="1" dirty="0">
                <a:solidFill>
                  <a:srgbClr val="FF0000"/>
                </a:solidFill>
                <a:latin typeface="標楷體" panose="03000509000000000000" pitchFamily="65" charset="-120"/>
                <a:ea typeface="標楷體" panose="03000509000000000000" pitchFamily="65" charset="-120"/>
              </a:rPr>
              <a:t>1</a:t>
            </a:r>
            <a:r>
              <a:rPr lang="zh-TW" altLang="zh-TW" sz="2400" b="1" dirty="0">
                <a:solidFill>
                  <a:srgbClr val="FF0000"/>
                </a:solidFill>
                <a:latin typeface="標楷體" panose="03000509000000000000" pitchFamily="65" charset="-120"/>
                <a:ea typeface="標楷體" panose="03000509000000000000" pitchFamily="65" charset="-120"/>
              </a:rPr>
              <a:t>項第</a:t>
            </a:r>
            <a:r>
              <a:rPr lang="en-US" altLang="zh-TW" sz="2400" b="1" dirty="0">
                <a:solidFill>
                  <a:srgbClr val="FF0000"/>
                </a:solidFill>
                <a:latin typeface="標楷體" panose="03000509000000000000" pitchFamily="65" charset="-120"/>
                <a:ea typeface="標楷體" panose="03000509000000000000" pitchFamily="65" charset="-120"/>
              </a:rPr>
              <a:t>7</a:t>
            </a:r>
            <a:r>
              <a:rPr lang="zh-TW" altLang="zh-TW" sz="2400" b="1" dirty="0">
                <a:solidFill>
                  <a:srgbClr val="FF0000"/>
                </a:solidFill>
                <a:latin typeface="標楷體" panose="03000509000000000000" pitchFamily="65" charset="-120"/>
                <a:ea typeface="標楷體" panose="03000509000000000000" pitchFamily="65" charset="-120"/>
              </a:rPr>
              <a:t>款</a:t>
            </a:r>
            <a:r>
              <a:rPr lang="zh-TW" altLang="zh-TW" sz="2400" b="1" dirty="0">
                <a:latin typeface="標楷體" panose="03000509000000000000" pitchFamily="65" charset="-120"/>
                <a:ea typeface="標楷體" panose="03000509000000000000" pitchFamily="65" charset="-120"/>
              </a:rPr>
              <a:t>辦理採購常見錯誤態樣</a:t>
            </a:r>
          </a:p>
          <a:p>
            <a:r>
              <a:rPr lang="zh-TW" altLang="en-US" sz="2400" b="1" dirty="0">
                <a:latin typeface="標楷體" panose="03000509000000000000" pitchFamily="65" charset="-120"/>
                <a:ea typeface="標楷體" panose="03000509000000000000" pitchFamily="65" charset="-120"/>
              </a:rPr>
              <a:t>機關辦理</a:t>
            </a:r>
            <a:r>
              <a:rPr lang="zh-TW" altLang="en-US" sz="2400" b="1" dirty="0">
                <a:solidFill>
                  <a:srgbClr val="FF0000"/>
                </a:solidFill>
                <a:latin typeface="標楷體" panose="03000509000000000000" pitchFamily="65" charset="-120"/>
                <a:ea typeface="標楷體" panose="03000509000000000000" pitchFamily="65" charset="-120"/>
              </a:rPr>
              <a:t>公告金額</a:t>
            </a:r>
            <a:r>
              <a:rPr lang="zh-TW" altLang="en-US" sz="2400" b="1" dirty="0" smtClean="0">
                <a:solidFill>
                  <a:srgbClr val="FF0000"/>
                </a:solidFill>
                <a:latin typeface="標楷體" panose="03000509000000000000" pitchFamily="65" charset="-120"/>
                <a:ea typeface="標楷體" panose="03000509000000000000" pitchFamily="65" charset="-120"/>
              </a:rPr>
              <a:t>十分之一</a:t>
            </a:r>
            <a:r>
              <a:rPr lang="zh-TW" altLang="en-US" sz="2400" b="1" dirty="0" smtClean="0">
                <a:latin typeface="標楷體" panose="03000509000000000000" pitchFamily="65" charset="-120"/>
                <a:ea typeface="標楷體" panose="03000509000000000000" pitchFamily="65" charset="-120"/>
              </a:rPr>
              <a:t>以下</a:t>
            </a:r>
            <a:r>
              <a:rPr lang="zh-TW" altLang="en-US" sz="2400" b="1" dirty="0">
                <a:latin typeface="標楷體" panose="03000509000000000000" pitchFamily="65" charset="-120"/>
                <a:ea typeface="標楷體" panose="03000509000000000000" pitchFamily="65" charset="-120"/>
              </a:rPr>
              <a:t>採購常見誤解或錯誤態</a:t>
            </a:r>
            <a:r>
              <a:rPr lang="zh-TW" altLang="en-US" sz="2400" b="1" dirty="0" smtClean="0">
                <a:latin typeface="標楷體" panose="03000509000000000000" pitchFamily="65" charset="-120"/>
                <a:ea typeface="標楷體" panose="03000509000000000000" pitchFamily="65" charset="-120"/>
              </a:rPr>
              <a:t>樣</a:t>
            </a:r>
            <a:endParaRPr lang="en-US" altLang="zh-TW" sz="2400" b="1" dirty="0" smtClean="0">
              <a:latin typeface="標楷體" panose="03000509000000000000" pitchFamily="65" charset="-120"/>
              <a:ea typeface="標楷體" panose="03000509000000000000" pitchFamily="65" charset="-120"/>
            </a:endParaRPr>
          </a:p>
          <a:p>
            <a:r>
              <a:rPr lang="zh-TW" altLang="zh-TW" sz="2400" b="1" dirty="0" smtClean="0">
                <a:latin typeface="標楷體" panose="03000509000000000000" pitchFamily="65" charset="-120"/>
                <a:ea typeface="標楷體" panose="03000509000000000000" pitchFamily="65" charset="-120"/>
              </a:rPr>
              <a:t>常見</a:t>
            </a:r>
            <a:r>
              <a:rPr lang="zh-TW" altLang="zh-TW" sz="2400" b="1" dirty="0">
                <a:solidFill>
                  <a:srgbClr val="FF0000"/>
                </a:solidFill>
                <a:latin typeface="標楷體" panose="03000509000000000000" pitchFamily="65" charset="-120"/>
                <a:ea typeface="標楷體" panose="03000509000000000000" pitchFamily="65" charset="-120"/>
              </a:rPr>
              <a:t>保險</a:t>
            </a:r>
            <a:r>
              <a:rPr lang="zh-TW" altLang="zh-TW" sz="2400" b="1" dirty="0">
                <a:latin typeface="標楷體" panose="03000509000000000000" pitchFamily="65" charset="-120"/>
                <a:ea typeface="標楷體" panose="03000509000000000000" pitchFamily="65" charset="-120"/>
              </a:rPr>
              <a:t>錯誤及缺失態樣</a:t>
            </a:r>
          </a:p>
          <a:p>
            <a:endParaRPr lang="zh-TW" altLang="en-US" sz="22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7645381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6000" dirty="0" smtClean="0">
                <a:latin typeface="標楷體" panose="03000509000000000000" pitchFamily="65" charset="-120"/>
                <a:ea typeface="標楷體" panose="03000509000000000000" pitchFamily="65" charset="-120"/>
              </a:rPr>
              <a:t>採購避免犯錯的依據</a:t>
            </a:r>
            <a:endParaRPr lang="zh-TW" altLang="en-US" sz="60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a:bodyPr>
          <a:lstStyle/>
          <a:p>
            <a:endParaRPr lang="zh-TW" altLang="en-US" sz="2400" dirty="0"/>
          </a:p>
          <a:p>
            <a:r>
              <a:rPr lang="zh-TW" altLang="en-US" sz="2400" dirty="0"/>
              <a:t> </a:t>
            </a:r>
            <a:r>
              <a:rPr lang="zh-TW" altLang="en-US" sz="2800" b="1" dirty="0">
                <a:latin typeface="標楷體" panose="03000509000000000000" pitchFamily="65" charset="-120"/>
                <a:ea typeface="標楷體" panose="03000509000000000000" pitchFamily="65" charset="-120"/>
              </a:rPr>
              <a:t>桃園市</a:t>
            </a:r>
            <a:r>
              <a:rPr lang="zh-TW" altLang="en-US" sz="2800" b="1" dirty="0" smtClean="0">
                <a:latin typeface="標楷體" panose="03000509000000000000" pitchFamily="65" charset="-120"/>
                <a:ea typeface="標楷體" panose="03000509000000000000" pitchFamily="65" charset="-120"/>
              </a:rPr>
              <a:t>政府各年度</a:t>
            </a:r>
            <a:r>
              <a:rPr lang="zh-TW" altLang="en-US" sz="2800" b="1" dirty="0">
                <a:latin typeface="標楷體" panose="03000509000000000000" pitchFamily="65" charset="-120"/>
                <a:ea typeface="標楷體" panose="03000509000000000000" pitchFamily="65" charset="-120"/>
              </a:rPr>
              <a:t>採購</a:t>
            </a:r>
            <a:r>
              <a:rPr lang="zh-TW" altLang="en-US" sz="2800" b="1" dirty="0">
                <a:solidFill>
                  <a:srgbClr val="FF0000"/>
                </a:solidFill>
                <a:latin typeface="標楷體" panose="03000509000000000000" pitchFamily="65" charset="-120"/>
                <a:ea typeface="標楷體" panose="03000509000000000000" pitchFamily="65" charset="-120"/>
              </a:rPr>
              <a:t>稽核案例</a:t>
            </a:r>
            <a:r>
              <a:rPr lang="zh-TW" altLang="en-US" sz="2800" b="1" dirty="0" smtClean="0">
                <a:solidFill>
                  <a:srgbClr val="FF0000"/>
                </a:solidFill>
                <a:latin typeface="標楷體" panose="03000509000000000000" pitchFamily="65" charset="-120"/>
                <a:ea typeface="標楷體" panose="03000509000000000000" pitchFamily="65" charset="-120"/>
              </a:rPr>
              <a:t>彙編</a:t>
            </a:r>
            <a:endParaRPr lang="en-US" altLang="zh-TW" sz="2800" b="1" dirty="0" smtClean="0">
              <a:solidFill>
                <a:srgbClr val="FF0000"/>
              </a:solidFill>
              <a:latin typeface="標楷體" panose="03000509000000000000" pitchFamily="65" charset="-120"/>
              <a:ea typeface="標楷體" panose="03000509000000000000" pitchFamily="65" charset="-120"/>
            </a:endParaRPr>
          </a:p>
          <a:p>
            <a:r>
              <a:rPr lang="zh-TW" altLang="zh-TW" sz="2800" b="1" dirty="0">
                <a:latin typeface="標楷體" panose="03000509000000000000" pitchFamily="65" charset="-120"/>
                <a:ea typeface="標楷體" panose="03000509000000000000" pitchFamily="65" charset="-120"/>
              </a:rPr>
              <a:t>桃園市政府採購稽核</a:t>
            </a:r>
            <a:r>
              <a:rPr lang="zh-TW" altLang="zh-TW" sz="2800" b="1" dirty="0" smtClean="0">
                <a:latin typeface="標楷體" panose="03000509000000000000" pitchFamily="65" charset="-120"/>
                <a:ea typeface="標楷體" panose="03000509000000000000" pitchFamily="65" charset="-120"/>
              </a:rPr>
              <a:t>小組「</a:t>
            </a:r>
            <a:r>
              <a:rPr lang="zh-TW" altLang="zh-TW" sz="2800" b="1" dirty="0">
                <a:latin typeface="標楷體" panose="03000509000000000000" pitchFamily="65" charset="-120"/>
                <a:ea typeface="標楷體" panose="03000509000000000000" pitchFamily="65" charset="-120"/>
              </a:rPr>
              <a:t>政府</a:t>
            </a:r>
            <a:r>
              <a:rPr lang="zh-TW" altLang="zh-TW" sz="2800" b="1" dirty="0">
                <a:solidFill>
                  <a:srgbClr val="FF0000"/>
                </a:solidFill>
                <a:latin typeface="標楷體" panose="03000509000000000000" pitchFamily="65" charset="-120"/>
                <a:ea typeface="標楷體" panose="03000509000000000000" pitchFamily="65" charset="-120"/>
              </a:rPr>
              <a:t>電子採購網資料查察</a:t>
            </a:r>
            <a:r>
              <a:rPr lang="zh-TW" altLang="zh-TW" sz="2800" b="1" dirty="0">
                <a:latin typeface="標楷體" panose="03000509000000000000" pitchFamily="65" charset="-120"/>
                <a:ea typeface="標楷體" panose="03000509000000000000" pitchFamily="65" charset="-120"/>
              </a:rPr>
              <a:t>」常見錯誤行為態樣檢核表</a:t>
            </a:r>
            <a:endParaRPr lang="en-US" altLang="zh-TW" sz="2800" b="1" dirty="0" smtClean="0">
              <a:latin typeface="標楷體" panose="03000509000000000000" pitchFamily="65" charset="-120"/>
              <a:ea typeface="標楷體" panose="03000509000000000000" pitchFamily="65" charset="-120"/>
            </a:endParaRPr>
          </a:p>
          <a:p>
            <a:r>
              <a:rPr lang="zh-TW" altLang="en-US" sz="2800" b="1" dirty="0" smtClean="0">
                <a:solidFill>
                  <a:srgbClr val="FF0000"/>
                </a:solidFill>
                <a:latin typeface="標楷體" panose="03000509000000000000" pitchFamily="65" charset="-120"/>
                <a:ea typeface="標楷體" panose="03000509000000000000" pitchFamily="65" charset="-120"/>
              </a:rPr>
              <a:t>他縣市政府</a:t>
            </a:r>
            <a:r>
              <a:rPr lang="zh-TW" altLang="en-US" sz="2800" b="1" dirty="0">
                <a:latin typeface="標楷體" panose="03000509000000000000" pitchFamily="65" charset="-120"/>
                <a:ea typeface="標楷體" panose="03000509000000000000" pitchFamily="65" charset="-120"/>
              </a:rPr>
              <a:t>採購稽核</a:t>
            </a:r>
            <a:r>
              <a:rPr lang="zh-TW" altLang="en-US" sz="2800" b="1" dirty="0" smtClean="0">
                <a:latin typeface="標楷體" panose="03000509000000000000" pitchFamily="65" charset="-120"/>
                <a:ea typeface="標楷體" panose="03000509000000000000" pitchFamily="65" charset="-120"/>
              </a:rPr>
              <a:t>小組各</a:t>
            </a:r>
            <a:r>
              <a:rPr lang="zh-TW" altLang="en-US" sz="2800" b="1" dirty="0">
                <a:latin typeface="標楷體" panose="03000509000000000000" pitchFamily="65" charset="-120"/>
                <a:ea typeface="標楷體" panose="03000509000000000000" pitchFamily="65" charset="-120"/>
              </a:rPr>
              <a:t>年</a:t>
            </a:r>
            <a:r>
              <a:rPr lang="zh-TW" altLang="en-US" sz="2800" b="1" dirty="0" smtClean="0">
                <a:latin typeface="標楷體" panose="03000509000000000000" pitchFamily="65" charset="-120"/>
                <a:ea typeface="標楷體" panose="03000509000000000000" pitchFamily="65" charset="-120"/>
              </a:rPr>
              <a:t>度稽核</a:t>
            </a:r>
            <a:r>
              <a:rPr lang="zh-TW" altLang="en-US" sz="2800" b="1" dirty="0">
                <a:latin typeface="標楷體" panose="03000509000000000000" pitchFamily="65" charset="-120"/>
                <a:ea typeface="標楷體" panose="03000509000000000000" pitchFamily="65" charset="-120"/>
              </a:rPr>
              <a:t>監督所</a:t>
            </a:r>
            <a:r>
              <a:rPr lang="zh-TW" altLang="en-US" sz="2800" b="1" dirty="0" smtClean="0">
                <a:latin typeface="標楷體" panose="03000509000000000000" pitchFamily="65" charset="-120"/>
                <a:ea typeface="標楷體" panose="03000509000000000000" pitchFamily="65" charset="-120"/>
              </a:rPr>
              <a:t>見採購</a:t>
            </a:r>
            <a:r>
              <a:rPr lang="zh-TW" altLang="en-US" sz="2800" b="1" dirty="0">
                <a:latin typeface="標楷體" panose="03000509000000000000" pitchFamily="65" charset="-120"/>
                <a:ea typeface="標楷體" panose="03000509000000000000" pitchFamily="65" charset="-120"/>
              </a:rPr>
              <a:t>違失態</a:t>
            </a:r>
            <a:r>
              <a:rPr lang="zh-TW" altLang="en-US" sz="2800" b="1" dirty="0" smtClean="0">
                <a:latin typeface="標楷體" panose="03000509000000000000" pitchFamily="65" charset="-120"/>
                <a:ea typeface="標楷體" panose="03000509000000000000" pitchFamily="65" charset="-120"/>
              </a:rPr>
              <a:t>樣暨</a:t>
            </a:r>
            <a:r>
              <a:rPr lang="zh-TW" altLang="en-US" sz="2800" b="1" dirty="0">
                <a:latin typeface="標楷體" panose="03000509000000000000" pitchFamily="65" charset="-120"/>
                <a:ea typeface="標楷體" panose="03000509000000000000" pitchFamily="65" charset="-120"/>
              </a:rPr>
              <a:t>改善措施</a:t>
            </a:r>
            <a:r>
              <a:rPr lang="zh-TW" altLang="en-US" sz="2800" b="1" dirty="0" smtClean="0">
                <a:latin typeface="標楷體" panose="03000509000000000000" pitchFamily="65" charset="-120"/>
                <a:ea typeface="標楷體" panose="03000509000000000000" pitchFamily="65" charset="-120"/>
              </a:rPr>
              <a:t>一覽表</a:t>
            </a:r>
            <a:endParaRPr lang="en-US" altLang="zh-TW" sz="2800" b="1" dirty="0" smtClean="0">
              <a:latin typeface="標楷體" panose="03000509000000000000" pitchFamily="65" charset="-120"/>
              <a:ea typeface="標楷體" panose="03000509000000000000" pitchFamily="65" charset="-120"/>
            </a:endParaRPr>
          </a:p>
          <a:p>
            <a:endParaRPr lang="zh-TW" altLang="en-US" sz="22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8300450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algn="ctr"/>
            <a:r>
              <a:rPr lang="zh-TW" altLang="en-US" sz="5400" dirty="0">
                <a:latin typeface="標楷體" panose="03000509000000000000" pitchFamily="65" charset="-120"/>
                <a:ea typeface="標楷體" panose="03000509000000000000" pitchFamily="65" charset="-120"/>
                <a:sym typeface="Salesforce Sans"/>
              </a:rPr>
              <a:t>政府採購錯誤行為態</a:t>
            </a:r>
            <a:r>
              <a:rPr lang="zh-TW" altLang="en-US" sz="5400" dirty="0" smtClean="0">
                <a:latin typeface="標楷體" panose="03000509000000000000" pitchFamily="65" charset="-120"/>
                <a:ea typeface="標楷體" panose="03000509000000000000" pitchFamily="65" charset="-120"/>
                <a:sym typeface="Salesforce Sans"/>
              </a:rPr>
              <a:t>樣</a:t>
            </a:r>
            <a:endParaRPr lang="zh-TW" altLang="en-US" sz="5400" dirty="0">
              <a:latin typeface="標楷體" panose="03000509000000000000" pitchFamily="65" charset="-120"/>
              <a:ea typeface="標楷體" panose="03000509000000000000" pitchFamily="65" charset="-120"/>
              <a:sym typeface="Salesforce Sans"/>
            </a:endParaRPr>
          </a:p>
        </p:txBody>
      </p:sp>
      <p:sp>
        <p:nvSpPr>
          <p:cNvPr id="3" name="內容預留位置 2"/>
          <p:cNvSpPr>
            <a:spLocks noGrp="1"/>
          </p:cNvSpPr>
          <p:nvPr>
            <p:ph idx="1"/>
          </p:nvPr>
        </p:nvSpPr>
        <p:spPr>
          <a:xfrm>
            <a:off x="2208213" y="1600200"/>
            <a:ext cx="8432078" cy="4114800"/>
          </a:xfrm>
        </p:spPr>
        <p:txBody>
          <a:bodyPr rtlCol="0">
            <a:normAutofit/>
          </a:bodyPr>
          <a:lstStyle/>
          <a:p>
            <a:r>
              <a:rPr lang="zh-TW" altLang="en-US" sz="2400" b="1" dirty="0">
                <a:solidFill>
                  <a:srgbClr val="FF0000"/>
                </a:solidFill>
                <a:latin typeface="標楷體" panose="03000509000000000000" pitchFamily="65" charset="-120"/>
                <a:ea typeface="標楷體" panose="03000509000000000000" pitchFamily="65" charset="-120"/>
                <a:sym typeface="Salesforce Sans"/>
              </a:rPr>
              <a:t>擅改</a:t>
            </a:r>
            <a:r>
              <a:rPr lang="zh-TW" altLang="en-US" sz="2400" b="1" dirty="0">
                <a:latin typeface="標楷體" panose="03000509000000000000" pitchFamily="65" charset="-120"/>
                <a:ea typeface="標楷體" panose="03000509000000000000" pitchFamily="65" charset="-120"/>
                <a:sym typeface="Salesforce Sans"/>
              </a:rPr>
              <a:t>法律</a:t>
            </a:r>
            <a:r>
              <a:rPr lang="zh-TW" altLang="en-US" sz="2400" b="1" dirty="0" smtClean="0">
                <a:latin typeface="標楷體" panose="03000509000000000000" pitchFamily="65" charset="-120"/>
                <a:ea typeface="標楷體" panose="03000509000000000000" pitchFamily="65" charset="-120"/>
                <a:sym typeface="Salesforce Sans"/>
              </a:rPr>
              <a:t>文字、</a:t>
            </a:r>
            <a:r>
              <a:rPr lang="zh-TW" altLang="en-US" sz="2400" b="1" dirty="0" smtClean="0">
                <a:solidFill>
                  <a:srgbClr val="FF0000"/>
                </a:solidFill>
                <a:latin typeface="標楷體" panose="03000509000000000000" pitchFamily="65" charset="-120"/>
                <a:ea typeface="標楷體" panose="03000509000000000000" pitchFamily="65" charset="-120"/>
                <a:sym typeface="Salesforce Sans"/>
              </a:rPr>
              <a:t>漏</a:t>
            </a:r>
            <a:r>
              <a:rPr lang="zh-TW" altLang="en-US" sz="2400" b="1" dirty="0">
                <a:solidFill>
                  <a:srgbClr val="FF0000"/>
                </a:solidFill>
                <a:latin typeface="標楷體" panose="03000509000000000000" pitchFamily="65" charset="-120"/>
                <a:ea typeface="標楷體" panose="03000509000000000000" pitchFamily="65" charset="-120"/>
                <a:sym typeface="Salesforce Sans"/>
              </a:rPr>
              <a:t>記</a:t>
            </a:r>
            <a:r>
              <a:rPr lang="zh-TW" altLang="en-US" sz="2400" b="1" dirty="0">
                <a:latin typeface="標楷體" panose="03000509000000000000" pitchFamily="65" charset="-120"/>
                <a:ea typeface="標楷體" panose="03000509000000000000" pitchFamily="65" charset="-120"/>
                <a:sym typeface="Salesforce Sans"/>
              </a:rPr>
              <a:t>法規規定。</a:t>
            </a:r>
            <a:endParaRPr lang="en-US" altLang="zh-TW" sz="2400" b="1" dirty="0" smtClean="0">
              <a:latin typeface="標楷體" panose="03000509000000000000" pitchFamily="65" charset="-120"/>
              <a:ea typeface="標楷體" panose="03000509000000000000" pitchFamily="65" charset="-120"/>
              <a:sym typeface="Salesforce Sans"/>
            </a:endParaRPr>
          </a:p>
          <a:p>
            <a:r>
              <a:rPr lang="zh-TW" altLang="en-US" sz="2400" b="1" dirty="0" smtClean="0">
                <a:solidFill>
                  <a:srgbClr val="FF0000"/>
                </a:solidFill>
                <a:latin typeface="標楷體" panose="03000509000000000000" pitchFamily="65" charset="-120"/>
                <a:ea typeface="標楷體" panose="03000509000000000000" pitchFamily="65" charset="-120"/>
                <a:sym typeface="Salesforce Sans"/>
              </a:rPr>
              <a:t>曲解</a:t>
            </a:r>
            <a:r>
              <a:rPr lang="zh-TW" altLang="en-US" sz="2400" b="1" dirty="0">
                <a:latin typeface="標楷體" panose="03000509000000000000" pitchFamily="65" charset="-120"/>
                <a:ea typeface="標楷體" panose="03000509000000000000" pitchFamily="65" charset="-120"/>
                <a:sym typeface="Salesforce Sans"/>
              </a:rPr>
              <a:t>法規規定，例如：曲解採購法</a:t>
            </a:r>
            <a:r>
              <a:rPr lang="zh-TW" altLang="en-US" sz="2400" b="1" dirty="0">
                <a:solidFill>
                  <a:srgbClr val="FF0000"/>
                </a:solidFill>
                <a:latin typeface="標楷體" panose="03000509000000000000" pitchFamily="65" charset="-120"/>
                <a:ea typeface="標楷體" panose="03000509000000000000" pitchFamily="65" charset="-120"/>
                <a:sym typeface="Salesforce Sans"/>
              </a:rPr>
              <a:t>第五十八</a:t>
            </a:r>
            <a:r>
              <a:rPr lang="zh-TW" altLang="en-US" sz="2400" b="1" dirty="0" smtClean="0">
                <a:solidFill>
                  <a:srgbClr val="FF0000"/>
                </a:solidFill>
                <a:latin typeface="標楷體" panose="03000509000000000000" pitchFamily="65" charset="-120"/>
                <a:ea typeface="標楷體" panose="03000509000000000000" pitchFamily="65" charset="-120"/>
                <a:sym typeface="Salesforce Sans"/>
              </a:rPr>
              <a:t>條之</a:t>
            </a:r>
            <a:r>
              <a:rPr lang="zh-TW" altLang="en-US" sz="2400" b="1" dirty="0">
                <a:solidFill>
                  <a:srgbClr val="FF0000"/>
                </a:solidFill>
                <a:latin typeface="標楷體" panose="03000509000000000000" pitchFamily="65" charset="-120"/>
                <a:ea typeface="標楷體" panose="03000509000000000000" pitchFamily="65" charset="-120"/>
                <a:sym typeface="Salesforce Sans"/>
              </a:rPr>
              <a:t>執行程序</a:t>
            </a:r>
            <a:r>
              <a:rPr lang="zh-TW" altLang="en-US" sz="2400" b="1" dirty="0">
                <a:latin typeface="標楷體" panose="03000509000000000000" pitchFamily="65" charset="-120"/>
                <a:ea typeface="標楷體" panose="03000509000000000000" pitchFamily="65" charset="-120"/>
                <a:sym typeface="Salesforce Sans"/>
              </a:rPr>
              <a:t>。</a:t>
            </a:r>
            <a:endParaRPr lang="zh-TW" altLang="en-US" sz="2400" b="1" dirty="0" smtClean="0">
              <a:latin typeface="標楷體" panose="03000509000000000000" pitchFamily="65" charset="-120"/>
              <a:ea typeface="標楷體" panose="03000509000000000000" pitchFamily="65" charset="-120"/>
              <a:sym typeface="Salesforce Sans"/>
            </a:endParaRPr>
          </a:p>
          <a:p>
            <a:r>
              <a:rPr lang="zh-TW" altLang="en-US" sz="2400" b="1" dirty="0">
                <a:latin typeface="標楷體" panose="03000509000000000000" pitchFamily="65" charset="-120"/>
                <a:ea typeface="標楷體" panose="03000509000000000000" pitchFamily="65" charset="-120"/>
                <a:sym typeface="Salesforce Sans"/>
              </a:rPr>
              <a:t>違反法規規定，例如：對於機關之決定</a:t>
            </a:r>
            <a:r>
              <a:rPr lang="zh-TW" altLang="en-US" sz="2400" b="1" dirty="0">
                <a:solidFill>
                  <a:srgbClr val="FF0000"/>
                </a:solidFill>
                <a:latin typeface="標楷體" panose="03000509000000000000" pitchFamily="65" charset="-120"/>
                <a:ea typeface="標楷體" panose="03000509000000000000" pitchFamily="65" charset="-120"/>
                <a:sym typeface="Salesforce Sans"/>
              </a:rPr>
              <a:t>不得</a:t>
            </a:r>
            <a:r>
              <a:rPr lang="zh-TW" altLang="en-US" sz="2400" b="1" dirty="0" smtClean="0">
                <a:solidFill>
                  <a:srgbClr val="FF0000"/>
                </a:solidFill>
                <a:latin typeface="標楷體" panose="03000509000000000000" pitchFamily="65" charset="-120"/>
                <a:ea typeface="標楷體" panose="03000509000000000000" pitchFamily="65" charset="-120"/>
                <a:sym typeface="Salesforce Sans"/>
              </a:rPr>
              <a:t>異議</a:t>
            </a:r>
            <a:r>
              <a:rPr lang="zh-TW" altLang="en-US" sz="2400" b="1" dirty="0" smtClean="0">
                <a:latin typeface="標楷體" panose="03000509000000000000" pitchFamily="65" charset="-120"/>
                <a:ea typeface="標楷體" panose="03000509000000000000" pitchFamily="65" charset="-120"/>
                <a:sym typeface="Salesforce Sans"/>
              </a:rPr>
              <a:t>。</a:t>
            </a:r>
            <a:endParaRPr lang="en-US" altLang="zh-TW" sz="2400" b="1" dirty="0" smtClean="0">
              <a:latin typeface="標楷體" panose="03000509000000000000" pitchFamily="65" charset="-120"/>
              <a:ea typeface="標楷體" panose="03000509000000000000" pitchFamily="65" charset="-120"/>
              <a:sym typeface="Salesforce Sans"/>
            </a:endParaRPr>
          </a:p>
          <a:p>
            <a:r>
              <a:rPr lang="zh-TW" altLang="en-US" sz="2400" b="1" dirty="0" smtClean="0">
                <a:latin typeface="標楷體" panose="03000509000000000000" pitchFamily="65" charset="-120"/>
                <a:ea typeface="標楷體" panose="03000509000000000000" pitchFamily="65" charset="-120"/>
                <a:sym typeface="Salesforce Sans"/>
              </a:rPr>
              <a:t>不</a:t>
            </a:r>
            <a:r>
              <a:rPr lang="zh-TW" altLang="en-US" sz="2400" b="1" dirty="0">
                <a:latin typeface="標楷體" panose="03000509000000000000" pitchFamily="65" charset="-120"/>
                <a:ea typeface="標楷體" panose="03000509000000000000" pitchFamily="65" charset="-120"/>
                <a:sym typeface="Salesforce Sans"/>
              </a:rPr>
              <a:t>當增列法規所無之規定，</a:t>
            </a:r>
            <a:r>
              <a:rPr lang="zh-TW" altLang="en-US" sz="2400" b="1" dirty="0" smtClean="0">
                <a:latin typeface="標楷體" panose="03000509000000000000" pitchFamily="65" charset="-120"/>
                <a:ea typeface="標楷體" panose="03000509000000000000" pitchFamily="65" charset="-120"/>
                <a:sym typeface="Salesforce Sans"/>
              </a:rPr>
              <a:t>例</a:t>
            </a:r>
            <a:r>
              <a:rPr lang="zh-TW" altLang="en-US" sz="2400" b="1" dirty="0" smtClean="0">
                <a:solidFill>
                  <a:srgbClr val="FF0000"/>
                </a:solidFill>
                <a:latin typeface="標楷體" panose="03000509000000000000" pitchFamily="65" charset="-120"/>
                <a:ea typeface="標楷體" panose="03000509000000000000" pitchFamily="65" charset="-120"/>
                <a:sym typeface="Salesforce Sans"/>
              </a:rPr>
              <a:t>投標</a:t>
            </a:r>
            <a:r>
              <a:rPr lang="zh-TW" altLang="en-US" sz="2400" b="1" dirty="0">
                <a:solidFill>
                  <a:srgbClr val="FF0000"/>
                </a:solidFill>
                <a:latin typeface="標楷體" panose="03000509000000000000" pitchFamily="65" charset="-120"/>
                <a:ea typeface="標楷體" panose="03000509000000000000" pitchFamily="65" charset="-120"/>
                <a:sym typeface="Salesforce Sans"/>
              </a:rPr>
              <a:t>文件未檢附電子領標</a:t>
            </a:r>
            <a:r>
              <a:rPr lang="zh-TW" altLang="en-US" sz="2400" b="1" dirty="0" smtClean="0">
                <a:solidFill>
                  <a:srgbClr val="FF0000"/>
                </a:solidFill>
                <a:latin typeface="標楷體" panose="03000509000000000000" pitchFamily="65" charset="-120"/>
                <a:ea typeface="標楷體" panose="03000509000000000000" pitchFamily="65" charset="-120"/>
                <a:sym typeface="Salesforce Sans"/>
              </a:rPr>
              <a:t>憑據</a:t>
            </a:r>
            <a:r>
              <a:rPr lang="zh-TW" altLang="en-US" sz="2400" b="1" dirty="0" smtClean="0">
                <a:latin typeface="標楷體" panose="03000509000000000000" pitchFamily="65" charset="-120"/>
                <a:ea typeface="標楷體" panose="03000509000000000000" pitchFamily="65" charset="-120"/>
                <a:sym typeface="Salesforce Sans"/>
              </a:rPr>
              <a:t>。</a:t>
            </a:r>
            <a:endParaRPr lang="en-US" altLang="zh-TW" sz="2400" b="1" dirty="0" smtClean="0">
              <a:latin typeface="標楷體" panose="03000509000000000000" pitchFamily="65" charset="-120"/>
              <a:ea typeface="標楷體" panose="03000509000000000000" pitchFamily="65" charset="-120"/>
              <a:sym typeface="Salesforce Sans"/>
            </a:endParaRPr>
          </a:p>
          <a:p>
            <a:r>
              <a:rPr lang="zh-TW" altLang="en-US" sz="2400" b="1" dirty="0">
                <a:latin typeface="標楷體" panose="03000509000000000000" pitchFamily="65" charset="-120"/>
                <a:ea typeface="標楷體" panose="03000509000000000000" pitchFamily="65" charset="-120"/>
                <a:sym typeface="Salesforce Sans"/>
              </a:rPr>
              <a:t>招標文件中之</a:t>
            </a:r>
            <a:r>
              <a:rPr lang="zh-TW" altLang="en-US" sz="2400" b="1" dirty="0">
                <a:solidFill>
                  <a:srgbClr val="FF0000"/>
                </a:solidFill>
                <a:latin typeface="標楷體" panose="03000509000000000000" pitchFamily="65" charset="-120"/>
                <a:ea typeface="標楷體" panose="03000509000000000000" pitchFamily="65" charset="-120"/>
                <a:sym typeface="Salesforce Sans"/>
              </a:rPr>
              <a:t>資料</a:t>
            </a:r>
            <a:r>
              <a:rPr lang="zh-TW" altLang="en-US" sz="2400" b="1" dirty="0" smtClean="0">
                <a:solidFill>
                  <a:srgbClr val="FF0000"/>
                </a:solidFill>
                <a:latin typeface="標楷體" panose="03000509000000000000" pitchFamily="65" charset="-120"/>
                <a:ea typeface="標楷體" panose="03000509000000000000" pitchFamily="65" charset="-120"/>
                <a:sym typeface="Salesforce Sans"/>
              </a:rPr>
              <a:t>錯誤</a:t>
            </a:r>
            <a:r>
              <a:rPr lang="zh-TW" altLang="en-US" sz="2400" b="1" dirty="0">
                <a:latin typeface="標楷體" panose="03000509000000000000" pitchFamily="65" charset="-120"/>
                <a:ea typeface="標楷體" panose="03000509000000000000" pitchFamily="65" charset="-120"/>
                <a:sym typeface="Salesforce Sans"/>
              </a:rPr>
              <a:t>。</a:t>
            </a:r>
            <a:endParaRPr lang="zh-TW" altLang="en-US" sz="2400" b="1" dirty="0" smtClean="0">
              <a:solidFill>
                <a:srgbClr val="FF0000"/>
              </a:solidFill>
              <a:latin typeface="標楷體" panose="03000509000000000000" pitchFamily="65" charset="-120"/>
              <a:ea typeface="標楷體" panose="03000509000000000000" pitchFamily="65" charset="-120"/>
              <a:sym typeface="Salesforce Sans"/>
            </a:endParaRPr>
          </a:p>
          <a:p>
            <a:r>
              <a:rPr lang="zh-TW" altLang="en-US" sz="2400" b="1" dirty="0">
                <a:latin typeface="標楷體" panose="03000509000000000000" pitchFamily="65" charset="-120"/>
                <a:ea typeface="標楷體" panose="03000509000000000000" pitchFamily="65" charset="-120"/>
                <a:sym typeface="Salesforce Sans"/>
              </a:rPr>
              <a:t>招標文件中之履約條款</a:t>
            </a:r>
            <a:r>
              <a:rPr lang="zh-TW" altLang="en-US" sz="2400" b="1" dirty="0">
                <a:solidFill>
                  <a:srgbClr val="FF0000"/>
                </a:solidFill>
                <a:latin typeface="標楷體" panose="03000509000000000000" pitchFamily="65" charset="-120"/>
                <a:ea typeface="標楷體" panose="03000509000000000000" pitchFamily="65" charset="-120"/>
                <a:sym typeface="Salesforce Sans"/>
              </a:rPr>
              <a:t>違反公平合理原則</a:t>
            </a:r>
            <a:r>
              <a:rPr lang="zh-TW" altLang="en-US" sz="2400" b="1" dirty="0">
                <a:latin typeface="標楷體" panose="03000509000000000000" pitchFamily="65" charset="-120"/>
                <a:ea typeface="標楷體" panose="03000509000000000000" pitchFamily="65" charset="-120"/>
                <a:sym typeface="Salesforce Sans"/>
              </a:rPr>
              <a:t>，</a:t>
            </a:r>
            <a:r>
              <a:rPr lang="zh-TW" altLang="en-US" sz="2400" b="1" dirty="0" smtClean="0">
                <a:latin typeface="標楷體" panose="03000509000000000000" pitchFamily="65" charset="-120"/>
                <a:ea typeface="標楷體" panose="03000509000000000000" pitchFamily="65" charset="-120"/>
                <a:sym typeface="Salesforce Sans"/>
              </a:rPr>
              <a:t>例如</a:t>
            </a:r>
            <a:r>
              <a:rPr lang="zh-TW" altLang="en-US" sz="2400" b="1" dirty="0">
                <a:latin typeface="標楷體" panose="03000509000000000000" pitchFamily="65" charset="-120"/>
                <a:ea typeface="標楷體" panose="03000509000000000000" pitchFamily="65" charset="-120"/>
                <a:sym typeface="Salesforce Sans"/>
              </a:rPr>
              <a:t>：履約期限過短；逾期違約金過高</a:t>
            </a:r>
            <a:r>
              <a:rPr lang="zh-TW" altLang="en-US" sz="2400" b="1" dirty="0" smtClean="0">
                <a:latin typeface="標楷體" panose="03000509000000000000" pitchFamily="65" charset="-120"/>
                <a:ea typeface="標楷體" panose="03000509000000000000" pitchFamily="65" charset="-120"/>
                <a:sym typeface="Salesforce Sans"/>
              </a:rPr>
              <a:t>。</a:t>
            </a:r>
            <a:endParaRPr lang="en-US" altLang="zh-TW" sz="2400" b="1" dirty="0" smtClean="0">
              <a:latin typeface="標楷體" panose="03000509000000000000" pitchFamily="65" charset="-120"/>
              <a:ea typeface="標楷體" panose="03000509000000000000" pitchFamily="65" charset="-120"/>
              <a:sym typeface="Salesforce Sans"/>
            </a:endParaRPr>
          </a:p>
          <a:p>
            <a:r>
              <a:rPr lang="zh-TW" altLang="en-US" sz="2400" b="1" dirty="0">
                <a:latin typeface="標楷體" panose="03000509000000000000" pitchFamily="65" charset="-120"/>
                <a:ea typeface="標楷體" panose="03000509000000000000" pitchFamily="65" charset="-120"/>
                <a:sym typeface="Salesforce Sans"/>
              </a:rPr>
              <a:t>招標文件</a:t>
            </a:r>
            <a:r>
              <a:rPr lang="zh-TW" altLang="en-US" sz="2400" b="1" dirty="0">
                <a:solidFill>
                  <a:srgbClr val="FF0000"/>
                </a:solidFill>
                <a:latin typeface="標楷體" panose="03000509000000000000" pitchFamily="65" charset="-120"/>
                <a:ea typeface="標楷體" panose="03000509000000000000" pitchFamily="65" charset="-120"/>
                <a:sym typeface="Salesforce Sans"/>
              </a:rPr>
              <a:t>過</a:t>
            </a:r>
            <a:r>
              <a:rPr lang="zh-TW" altLang="en-US" sz="2400" b="1" dirty="0" smtClean="0">
                <a:solidFill>
                  <a:srgbClr val="FF0000"/>
                </a:solidFill>
                <a:latin typeface="標楷體" panose="03000509000000000000" pitchFamily="65" charset="-120"/>
                <a:ea typeface="標楷體" panose="03000509000000000000" pitchFamily="65" charset="-120"/>
                <a:sym typeface="Salesforce Sans"/>
              </a:rPr>
              <a:t>簡</a:t>
            </a:r>
            <a:r>
              <a:rPr lang="zh-TW" altLang="en-US" sz="2400" b="1" dirty="0">
                <a:latin typeface="標楷體" panose="03000509000000000000" pitchFamily="65" charset="-120"/>
                <a:ea typeface="標楷體" panose="03000509000000000000" pitchFamily="65" charset="-120"/>
                <a:sym typeface="Salesforce Sans"/>
              </a:rPr>
              <a:t>。</a:t>
            </a:r>
            <a:endParaRPr lang="en-US" altLang="zh-TW" sz="2400" b="1" dirty="0" smtClean="0">
              <a:solidFill>
                <a:srgbClr val="FF0000"/>
              </a:solidFill>
              <a:latin typeface="標楷體" panose="03000509000000000000" pitchFamily="65" charset="-120"/>
              <a:ea typeface="標楷體" panose="03000509000000000000" pitchFamily="65" charset="-120"/>
              <a:sym typeface="Salesforce Sans"/>
            </a:endParaRPr>
          </a:p>
          <a:p>
            <a:endParaRPr lang="zh-TW" altLang="en-US" dirty="0">
              <a:latin typeface="Salesforce Sans"/>
              <a:sym typeface="Salesforce Sans"/>
            </a:endParaRPr>
          </a:p>
        </p:txBody>
      </p:sp>
    </p:spTree>
    <p:extLst>
      <p:ext uri="{BB962C8B-B14F-4D97-AF65-F5344CB8AC3E}">
        <p14:creationId xmlns:p14="http://schemas.microsoft.com/office/powerpoint/2010/main" val="20839288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algn="ctr"/>
            <a:r>
              <a:rPr lang="zh-TW" altLang="en-US" dirty="0">
                <a:latin typeface="標楷體" panose="03000509000000000000" pitchFamily="65" charset="-120"/>
                <a:ea typeface="標楷體" panose="03000509000000000000" pitchFamily="65" charset="-120"/>
                <a:sym typeface="Salesforce Sans"/>
              </a:rPr>
              <a:t>政府採購錯誤行為態</a:t>
            </a:r>
            <a:r>
              <a:rPr lang="zh-TW" altLang="en-US" dirty="0" smtClean="0">
                <a:latin typeface="標楷體" panose="03000509000000000000" pitchFamily="65" charset="-120"/>
                <a:ea typeface="標楷體" panose="03000509000000000000" pitchFamily="65" charset="-120"/>
                <a:sym typeface="Salesforce Sans"/>
              </a:rPr>
              <a:t>樣</a:t>
            </a:r>
            <a:endParaRPr lang="zh-TW" altLang="en-US" dirty="0">
              <a:latin typeface="標楷體" panose="03000509000000000000" pitchFamily="65" charset="-120"/>
              <a:ea typeface="標楷體" panose="03000509000000000000" pitchFamily="65" charset="-120"/>
              <a:sym typeface="Salesforce Sans"/>
            </a:endParaRPr>
          </a:p>
        </p:txBody>
      </p:sp>
      <p:sp>
        <p:nvSpPr>
          <p:cNvPr id="3" name="內容預留位置 2"/>
          <p:cNvSpPr>
            <a:spLocks noGrp="1"/>
          </p:cNvSpPr>
          <p:nvPr>
            <p:ph idx="1"/>
          </p:nvPr>
        </p:nvSpPr>
        <p:spPr>
          <a:xfrm>
            <a:off x="2208213" y="1600200"/>
            <a:ext cx="8432078" cy="4114800"/>
          </a:xfrm>
        </p:spPr>
        <p:txBody>
          <a:bodyPr rtlCol="0">
            <a:normAutofit/>
          </a:bodyPr>
          <a:lstStyle/>
          <a:p>
            <a:r>
              <a:rPr lang="zh-TW" altLang="en-US" sz="2800" b="1" dirty="0">
                <a:solidFill>
                  <a:srgbClr val="FF0000"/>
                </a:solidFill>
                <a:latin typeface="標楷體" panose="03000509000000000000" pitchFamily="65" charset="-120"/>
                <a:ea typeface="標楷體" panose="03000509000000000000" pitchFamily="65" charset="-120"/>
                <a:sym typeface="Salesforce Sans"/>
              </a:rPr>
              <a:t>未預為防範問題之</a:t>
            </a:r>
            <a:r>
              <a:rPr lang="zh-TW" altLang="en-US" sz="2800" b="1" dirty="0" smtClean="0">
                <a:solidFill>
                  <a:srgbClr val="FF0000"/>
                </a:solidFill>
                <a:latin typeface="標楷體" panose="03000509000000000000" pitchFamily="65" charset="-120"/>
                <a:ea typeface="標楷體" panose="03000509000000000000" pitchFamily="65" charset="-120"/>
                <a:sym typeface="Salesforce Sans"/>
              </a:rPr>
              <a:t>發生</a:t>
            </a:r>
            <a:endParaRPr lang="en-US" altLang="zh-TW" sz="2800" b="1" dirty="0" smtClean="0">
              <a:solidFill>
                <a:srgbClr val="FF0000"/>
              </a:solidFill>
              <a:latin typeface="標楷體" panose="03000509000000000000" pitchFamily="65" charset="-120"/>
              <a:ea typeface="標楷體" panose="03000509000000000000" pitchFamily="65" charset="-120"/>
              <a:sym typeface="Salesforce Sans"/>
            </a:endParaRPr>
          </a:p>
          <a:p>
            <a:r>
              <a:rPr lang="zh-TW" altLang="en-US" sz="2800" b="1" dirty="0">
                <a:latin typeface="標楷體" panose="03000509000000000000" pitchFamily="65" charset="-120"/>
                <a:ea typeface="標楷體" panose="03000509000000000000" pitchFamily="65" charset="-120"/>
                <a:sym typeface="Salesforce Sans"/>
              </a:rPr>
              <a:t>意圖規避法規之適用而將案件</a:t>
            </a:r>
            <a:r>
              <a:rPr lang="zh-TW" altLang="en-US" sz="2800" b="1" dirty="0">
                <a:solidFill>
                  <a:srgbClr val="FF0000"/>
                </a:solidFill>
                <a:latin typeface="標楷體" panose="03000509000000000000" pitchFamily="65" charset="-120"/>
                <a:ea typeface="標楷體" panose="03000509000000000000" pitchFamily="65" charset="-120"/>
                <a:sym typeface="Salesforce Sans"/>
              </a:rPr>
              <a:t>化整為零</a:t>
            </a:r>
            <a:r>
              <a:rPr lang="zh-TW" altLang="en-US" sz="2800" b="1" dirty="0" smtClean="0">
                <a:latin typeface="標楷體" panose="03000509000000000000" pitchFamily="65" charset="-120"/>
                <a:ea typeface="標楷體" panose="03000509000000000000" pitchFamily="65" charset="-120"/>
                <a:sym typeface="Salesforce Sans"/>
              </a:rPr>
              <a:t>招標</a:t>
            </a:r>
            <a:endParaRPr lang="en-US" altLang="zh-TW" sz="2800" b="1" dirty="0" smtClean="0">
              <a:latin typeface="標楷體" panose="03000509000000000000" pitchFamily="65" charset="-120"/>
              <a:ea typeface="標楷體" panose="03000509000000000000" pitchFamily="65" charset="-120"/>
              <a:sym typeface="Salesforce Sans"/>
            </a:endParaRPr>
          </a:p>
          <a:p>
            <a:r>
              <a:rPr lang="zh-TW" altLang="en-US" sz="2800" b="1" dirty="0">
                <a:solidFill>
                  <a:srgbClr val="FF0000"/>
                </a:solidFill>
                <a:latin typeface="標楷體" panose="03000509000000000000" pitchFamily="65" charset="-120"/>
                <a:ea typeface="標楷體" panose="03000509000000000000" pitchFamily="65" charset="-120"/>
                <a:sym typeface="Salesforce Sans"/>
              </a:rPr>
              <a:t>不當限制</a:t>
            </a:r>
            <a:r>
              <a:rPr lang="zh-TW" altLang="en-US" sz="2800" b="1" dirty="0" smtClean="0">
                <a:solidFill>
                  <a:srgbClr val="FF0000"/>
                </a:solidFill>
                <a:latin typeface="標楷體" panose="03000509000000000000" pitchFamily="65" charset="-120"/>
                <a:ea typeface="標楷體" panose="03000509000000000000" pitchFamily="65" charset="-120"/>
                <a:sym typeface="Salesforce Sans"/>
              </a:rPr>
              <a:t>競爭</a:t>
            </a:r>
            <a:endParaRPr lang="en-US" altLang="zh-TW" sz="2800" b="1" dirty="0" smtClean="0">
              <a:solidFill>
                <a:srgbClr val="FF0000"/>
              </a:solidFill>
              <a:latin typeface="標楷體" panose="03000509000000000000" pitchFamily="65" charset="-120"/>
              <a:ea typeface="標楷體" panose="03000509000000000000" pitchFamily="65" charset="-120"/>
              <a:sym typeface="Salesforce Sans"/>
            </a:endParaRPr>
          </a:p>
          <a:p>
            <a:r>
              <a:rPr lang="zh-TW" altLang="en-US" sz="2800" b="1" dirty="0">
                <a:solidFill>
                  <a:srgbClr val="FF0000"/>
                </a:solidFill>
                <a:latin typeface="標楷體" panose="03000509000000000000" pitchFamily="65" charset="-120"/>
                <a:ea typeface="標楷體" panose="03000509000000000000" pitchFamily="65" charset="-120"/>
                <a:sym typeface="Salesforce Sans"/>
              </a:rPr>
              <a:t>製造不必要之</a:t>
            </a:r>
            <a:r>
              <a:rPr lang="zh-TW" altLang="en-US" sz="2800" b="1" dirty="0" smtClean="0">
                <a:solidFill>
                  <a:srgbClr val="FF0000"/>
                </a:solidFill>
                <a:latin typeface="標楷體" panose="03000509000000000000" pitchFamily="65" charset="-120"/>
                <a:ea typeface="標楷體" panose="03000509000000000000" pitchFamily="65" charset="-120"/>
                <a:sym typeface="Salesforce Sans"/>
              </a:rPr>
              <a:t>陷阱</a:t>
            </a:r>
            <a:endParaRPr lang="en-US" altLang="zh-TW" sz="2800" b="1" dirty="0" smtClean="0">
              <a:solidFill>
                <a:srgbClr val="FF0000"/>
              </a:solidFill>
              <a:latin typeface="標楷體" panose="03000509000000000000" pitchFamily="65" charset="-120"/>
              <a:ea typeface="標楷體" panose="03000509000000000000" pitchFamily="65" charset="-120"/>
              <a:sym typeface="Salesforce Sans"/>
            </a:endParaRPr>
          </a:p>
          <a:p>
            <a:r>
              <a:rPr lang="zh-TW" altLang="en-US" sz="2800" b="1" dirty="0">
                <a:latin typeface="標楷體" panose="03000509000000000000" pitchFamily="65" charset="-120"/>
                <a:ea typeface="標楷體" panose="03000509000000000000" pitchFamily="65" charset="-120"/>
                <a:sym typeface="Salesforce Sans"/>
              </a:rPr>
              <a:t>未使用工程會之</a:t>
            </a:r>
            <a:r>
              <a:rPr lang="zh-TW" altLang="en-US" sz="2800" b="1" dirty="0">
                <a:solidFill>
                  <a:srgbClr val="FF0000"/>
                </a:solidFill>
                <a:latin typeface="標楷體" panose="03000509000000000000" pitchFamily="65" charset="-120"/>
                <a:ea typeface="標楷體" panose="03000509000000000000" pitchFamily="65" charset="-120"/>
                <a:sym typeface="Salesforce Sans"/>
              </a:rPr>
              <a:t>範本</a:t>
            </a:r>
            <a:r>
              <a:rPr lang="zh-TW" altLang="en-US" sz="2800" b="1" dirty="0">
                <a:latin typeface="標楷體" panose="03000509000000000000" pitchFamily="65" charset="-120"/>
                <a:ea typeface="標楷體" panose="03000509000000000000" pitchFamily="65" charset="-120"/>
                <a:sym typeface="Salesforce Sans"/>
              </a:rPr>
              <a:t>，致錯漏頻</a:t>
            </a:r>
            <a:r>
              <a:rPr lang="zh-TW" altLang="en-US" sz="2800" b="1" dirty="0" smtClean="0">
                <a:latin typeface="標楷體" panose="03000509000000000000" pitchFamily="65" charset="-120"/>
                <a:ea typeface="標楷體" panose="03000509000000000000" pitchFamily="65" charset="-120"/>
                <a:sym typeface="Salesforce Sans"/>
              </a:rPr>
              <a:t>生</a:t>
            </a:r>
            <a:endParaRPr lang="en-US" altLang="zh-TW" sz="2800" b="1" dirty="0" smtClean="0">
              <a:latin typeface="標楷體" panose="03000509000000000000" pitchFamily="65" charset="-120"/>
              <a:ea typeface="標楷體" panose="03000509000000000000" pitchFamily="65" charset="-120"/>
              <a:sym typeface="Salesforce Sans"/>
            </a:endParaRPr>
          </a:p>
          <a:p>
            <a:endParaRPr lang="zh-TW" altLang="en-US" dirty="0">
              <a:latin typeface="Salesforce Sans"/>
              <a:sym typeface="Salesforce Sans"/>
            </a:endParaRPr>
          </a:p>
        </p:txBody>
      </p:sp>
    </p:spTree>
    <p:extLst>
      <p:ext uri="{BB962C8B-B14F-4D97-AF65-F5344CB8AC3E}">
        <p14:creationId xmlns:p14="http://schemas.microsoft.com/office/powerpoint/2010/main" val="11034928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algn="ctr"/>
            <a:r>
              <a:rPr lang="zh-TW" altLang="en-US" dirty="0">
                <a:latin typeface="標楷體" panose="03000509000000000000" pitchFamily="65" charset="-120"/>
                <a:ea typeface="標楷體" panose="03000509000000000000" pitchFamily="65" charset="-120"/>
                <a:sym typeface="Salesforce Sans"/>
              </a:rPr>
              <a:t>政府採購錯誤行為態</a:t>
            </a:r>
            <a:r>
              <a:rPr lang="zh-TW" altLang="en-US" dirty="0" smtClean="0">
                <a:latin typeface="標楷體" panose="03000509000000000000" pitchFamily="65" charset="-120"/>
                <a:ea typeface="標楷體" panose="03000509000000000000" pitchFamily="65" charset="-120"/>
                <a:sym typeface="Salesforce Sans"/>
              </a:rPr>
              <a:t>樣</a:t>
            </a:r>
            <a:r>
              <a:rPr lang="en-US" altLang="zh-TW" dirty="0" smtClean="0">
                <a:latin typeface="標楷體" panose="03000509000000000000" pitchFamily="65" charset="-120"/>
                <a:ea typeface="標楷體" panose="03000509000000000000" pitchFamily="65" charset="-120"/>
                <a:sym typeface="Salesforce Sans"/>
              </a:rPr>
              <a:t>-</a:t>
            </a:r>
            <a:r>
              <a:rPr lang="zh-TW" altLang="en-US" dirty="0" smtClean="0">
                <a:latin typeface="標楷體" panose="03000509000000000000" pitchFamily="65" charset="-120"/>
                <a:ea typeface="標楷體" panose="03000509000000000000" pitchFamily="65" charset="-120"/>
                <a:sym typeface="Salesforce Sans"/>
              </a:rPr>
              <a:t>資格限制競爭</a:t>
            </a:r>
            <a:endParaRPr lang="zh-TW" altLang="en-US" dirty="0">
              <a:latin typeface="標楷體" panose="03000509000000000000" pitchFamily="65" charset="-120"/>
              <a:ea typeface="標楷體" panose="03000509000000000000" pitchFamily="65" charset="-120"/>
              <a:sym typeface="Salesforce Sans"/>
            </a:endParaRPr>
          </a:p>
        </p:txBody>
      </p:sp>
      <p:sp>
        <p:nvSpPr>
          <p:cNvPr id="3" name="內容預留位置 2"/>
          <p:cNvSpPr>
            <a:spLocks noGrp="1"/>
          </p:cNvSpPr>
          <p:nvPr>
            <p:ph idx="1"/>
          </p:nvPr>
        </p:nvSpPr>
        <p:spPr>
          <a:xfrm>
            <a:off x="2208213" y="1600200"/>
            <a:ext cx="8432078" cy="4114800"/>
          </a:xfrm>
        </p:spPr>
        <p:txBody>
          <a:bodyPr rtlCol="0">
            <a:normAutofit lnSpcReduction="10000"/>
          </a:bodyPr>
          <a:lstStyle/>
          <a:p>
            <a:r>
              <a:rPr lang="zh-TW" altLang="en-US" b="1" dirty="0">
                <a:latin typeface="標楷體" panose="03000509000000000000" pitchFamily="65" charset="-120"/>
                <a:ea typeface="標楷體" panose="03000509000000000000" pitchFamily="65" charset="-120"/>
                <a:sym typeface="Salesforce Sans"/>
              </a:rPr>
              <a:t>以單價決標者，未載明預估數量或採購金額上限。</a:t>
            </a:r>
            <a:endParaRPr lang="en-US" altLang="zh-TW" b="1" dirty="0" smtClean="0">
              <a:latin typeface="標楷體" panose="03000509000000000000" pitchFamily="65" charset="-120"/>
              <a:ea typeface="標楷體" panose="03000509000000000000" pitchFamily="65" charset="-120"/>
              <a:sym typeface="Salesforce Sans"/>
            </a:endParaRPr>
          </a:p>
          <a:p>
            <a:r>
              <a:rPr lang="zh-TW" altLang="en-US" b="1" dirty="0">
                <a:latin typeface="標楷體" panose="03000509000000000000" pitchFamily="65" charset="-120"/>
                <a:ea typeface="標楷體" panose="03000509000000000000" pitchFamily="65" charset="-120"/>
                <a:sym typeface="Salesforce Sans"/>
              </a:rPr>
              <a:t>訂定之廠商資格為「投標廠商資格與特殊或</a:t>
            </a:r>
            <a:r>
              <a:rPr lang="zh-TW" altLang="en-US" b="1" dirty="0" smtClean="0">
                <a:latin typeface="標楷體" panose="03000509000000000000" pitchFamily="65" charset="-120"/>
                <a:ea typeface="標楷體" panose="03000509000000000000" pitchFamily="65" charset="-120"/>
                <a:sym typeface="Salesforce Sans"/>
              </a:rPr>
              <a:t>巨額</a:t>
            </a:r>
            <a:r>
              <a:rPr lang="zh-TW" altLang="en-US" b="1" dirty="0">
                <a:latin typeface="標楷體" panose="03000509000000000000" pitchFamily="65" charset="-120"/>
                <a:ea typeface="標楷體" panose="03000509000000000000" pitchFamily="65" charset="-120"/>
                <a:sym typeface="Salesforce Sans"/>
              </a:rPr>
              <a:t>採購認定標準」（以下簡稱資格標準）所</a:t>
            </a:r>
            <a:r>
              <a:rPr lang="zh-TW" altLang="en-US" b="1" dirty="0" smtClean="0">
                <a:latin typeface="標楷體" panose="03000509000000000000" pitchFamily="65" charset="-120"/>
                <a:ea typeface="標楷體" panose="03000509000000000000" pitchFamily="65" charset="-120"/>
                <a:sym typeface="Salesforce Sans"/>
              </a:rPr>
              <a:t>無或</a:t>
            </a:r>
            <a:r>
              <a:rPr lang="zh-TW" altLang="en-US" b="1" dirty="0">
                <a:latin typeface="標楷體" panose="03000509000000000000" pitchFamily="65" charset="-120"/>
                <a:ea typeface="標楷體" panose="03000509000000000000" pitchFamily="65" charset="-120"/>
                <a:sym typeface="Salesforce Sans"/>
              </a:rPr>
              <a:t>違反或較該標準更嚴格之規定</a:t>
            </a:r>
            <a:r>
              <a:rPr lang="zh-TW" altLang="en-US" b="1" dirty="0" smtClean="0">
                <a:latin typeface="標楷體" panose="03000509000000000000" pitchFamily="65" charset="-120"/>
                <a:ea typeface="標楷體" panose="03000509000000000000" pitchFamily="65" charset="-120"/>
                <a:sym typeface="Salesforce Sans"/>
              </a:rPr>
              <a:t>。</a:t>
            </a:r>
            <a:endParaRPr lang="en-US" altLang="zh-TW" b="1" dirty="0" smtClean="0">
              <a:latin typeface="標楷體" panose="03000509000000000000" pitchFamily="65" charset="-120"/>
              <a:ea typeface="標楷體" panose="03000509000000000000" pitchFamily="65" charset="-120"/>
              <a:sym typeface="Salesforce Sans"/>
            </a:endParaRPr>
          </a:p>
          <a:p>
            <a:r>
              <a:rPr lang="zh-TW" altLang="en-US" b="1" dirty="0">
                <a:solidFill>
                  <a:srgbClr val="FF0000"/>
                </a:solidFill>
                <a:latin typeface="標楷體" panose="03000509000000000000" pitchFamily="65" charset="-120"/>
                <a:ea typeface="標楷體" panose="03000509000000000000" pitchFamily="65" charset="-120"/>
                <a:sym typeface="Salesforce Sans"/>
              </a:rPr>
              <a:t>訂定特定資格未依該標準評估廠商家數及</a:t>
            </a:r>
            <a:r>
              <a:rPr lang="zh-TW" altLang="en-US" b="1" dirty="0" smtClean="0">
                <a:solidFill>
                  <a:srgbClr val="FF0000"/>
                </a:solidFill>
                <a:latin typeface="標楷體" panose="03000509000000000000" pitchFamily="65" charset="-120"/>
                <a:ea typeface="標楷體" panose="03000509000000000000" pitchFamily="65" charset="-120"/>
                <a:sym typeface="Salesforce Sans"/>
              </a:rPr>
              <a:t>檢討有</a:t>
            </a:r>
            <a:r>
              <a:rPr lang="zh-TW" altLang="en-US" b="1" dirty="0">
                <a:solidFill>
                  <a:srgbClr val="FF0000"/>
                </a:solidFill>
                <a:latin typeface="標楷體" panose="03000509000000000000" pitchFamily="65" charset="-120"/>
                <a:ea typeface="標楷體" panose="03000509000000000000" pitchFamily="65" charset="-120"/>
                <a:sym typeface="Salesforce Sans"/>
              </a:rPr>
              <a:t>無限制競爭</a:t>
            </a:r>
            <a:r>
              <a:rPr lang="zh-TW" altLang="en-US" b="1" dirty="0" smtClean="0">
                <a:latin typeface="標楷體" panose="03000509000000000000" pitchFamily="65" charset="-120"/>
                <a:ea typeface="標楷體" panose="03000509000000000000" pitchFamily="65" charset="-120"/>
                <a:sym typeface="Salesforce Sans"/>
              </a:rPr>
              <a:t>。</a:t>
            </a:r>
            <a:endParaRPr lang="en-US" altLang="zh-TW" b="1" dirty="0" smtClean="0">
              <a:latin typeface="標楷體" panose="03000509000000000000" pitchFamily="65" charset="-120"/>
              <a:ea typeface="標楷體" panose="03000509000000000000" pitchFamily="65" charset="-120"/>
              <a:sym typeface="Salesforce Sans"/>
            </a:endParaRPr>
          </a:p>
          <a:p>
            <a:r>
              <a:rPr lang="zh-TW" altLang="en-US" b="1" dirty="0">
                <a:solidFill>
                  <a:srgbClr val="FF0000"/>
                </a:solidFill>
                <a:latin typeface="標楷體" panose="03000509000000000000" pitchFamily="65" charset="-120"/>
                <a:ea typeface="標楷體" panose="03000509000000000000" pitchFamily="65" charset="-120"/>
                <a:sym typeface="Salesforce Sans"/>
              </a:rPr>
              <a:t>過當之</a:t>
            </a:r>
            <a:r>
              <a:rPr lang="zh-TW" altLang="en-US" b="1" dirty="0" smtClean="0">
                <a:solidFill>
                  <a:srgbClr val="FF0000"/>
                </a:solidFill>
                <a:latin typeface="標楷體" panose="03000509000000000000" pitchFamily="65" charset="-120"/>
                <a:ea typeface="標楷體" panose="03000509000000000000" pitchFamily="65" charset="-120"/>
                <a:sym typeface="Salesforce Sans"/>
              </a:rPr>
              <a:t>資格</a:t>
            </a:r>
            <a:r>
              <a:rPr lang="zh-TW" altLang="en-US" b="1" dirty="0">
                <a:latin typeface="標楷體" panose="03000509000000000000" pitchFamily="65" charset="-120"/>
                <a:ea typeface="標楷體" panose="03000509000000000000" pitchFamily="65" charset="-120"/>
                <a:sym typeface="Salesforce Sans"/>
              </a:rPr>
              <a:t>。</a:t>
            </a:r>
            <a:endParaRPr lang="en-US" altLang="zh-TW" b="1" dirty="0" smtClean="0">
              <a:solidFill>
                <a:srgbClr val="FF0000"/>
              </a:solidFill>
              <a:latin typeface="標楷體" panose="03000509000000000000" pitchFamily="65" charset="-120"/>
              <a:ea typeface="標楷體" panose="03000509000000000000" pitchFamily="65" charset="-120"/>
              <a:sym typeface="Salesforce Sans"/>
            </a:endParaRPr>
          </a:p>
          <a:p>
            <a:r>
              <a:rPr lang="zh-TW" altLang="en-US" b="1" dirty="0">
                <a:latin typeface="標楷體" panose="03000509000000000000" pitchFamily="65" charset="-120"/>
                <a:ea typeface="標楷體" panose="03000509000000000000" pitchFamily="65" charset="-120"/>
                <a:sym typeface="Salesforce Sans"/>
              </a:rPr>
              <a:t>繳納營業稅證明限當期者</a:t>
            </a:r>
            <a:r>
              <a:rPr lang="zh-TW" altLang="en-US" b="1" dirty="0" smtClean="0">
                <a:latin typeface="標楷體" panose="03000509000000000000" pitchFamily="65" charset="-120"/>
                <a:ea typeface="標楷體" panose="03000509000000000000" pitchFamily="65" charset="-120"/>
                <a:sym typeface="Salesforce Sans"/>
              </a:rPr>
              <a:t>。</a:t>
            </a:r>
            <a:endParaRPr lang="en-US" altLang="zh-TW" b="1" dirty="0" smtClean="0">
              <a:latin typeface="標楷體" panose="03000509000000000000" pitchFamily="65" charset="-120"/>
              <a:ea typeface="標楷體" panose="03000509000000000000" pitchFamily="65" charset="-120"/>
              <a:sym typeface="Salesforce Sans"/>
            </a:endParaRPr>
          </a:p>
          <a:p>
            <a:r>
              <a:rPr lang="zh-TW" altLang="en-US" b="1" dirty="0">
                <a:latin typeface="標楷體" panose="03000509000000000000" pitchFamily="65" charset="-120"/>
                <a:ea typeface="標楷體" panose="03000509000000000000" pitchFamily="65" charset="-120"/>
                <a:sym typeface="Salesforce Sans"/>
              </a:rPr>
              <a:t>非屬特殊或巨額採購，</a:t>
            </a:r>
            <a:r>
              <a:rPr lang="zh-TW" altLang="en-US" b="1" dirty="0">
                <a:solidFill>
                  <a:srgbClr val="FF0000"/>
                </a:solidFill>
                <a:latin typeface="標楷體" panose="03000509000000000000" pitchFamily="65" charset="-120"/>
                <a:ea typeface="標楷體" panose="03000509000000000000" pitchFamily="65" charset="-120"/>
                <a:sym typeface="Salesforce Sans"/>
              </a:rPr>
              <a:t>限取得</a:t>
            </a:r>
            <a:r>
              <a:rPr lang="en-US" altLang="zh-TW" b="1" dirty="0" err="1">
                <a:solidFill>
                  <a:srgbClr val="FF0000"/>
                </a:solidFill>
                <a:latin typeface="標楷體" panose="03000509000000000000" pitchFamily="65" charset="-120"/>
                <a:ea typeface="標楷體" panose="03000509000000000000" pitchFamily="65" charset="-120"/>
                <a:sym typeface="Salesforce Sans"/>
              </a:rPr>
              <a:t>ISO9000</a:t>
            </a:r>
            <a:r>
              <a:rPr lang="en-US" altLang="zh-TW" b="1" dirty="0">
                <a:solidFill>
                  <a:srgbClr val="FF0000"/>
                </a:solidFill>
                <a:latin typeface="標楷體" panose="03000509000000000000" pitchFamily="65" charset="-120"/>
                <a:ea typeface="標楷體" panose="03000509000000000000" pitchFamily="65" charset="-120"/>
                <a:sym typeface="Salesforce Sans"/>
              </a:rPr>
              <a:t> </a:t>
            </a:r>
            <a:r>
              <a:rPr lang="zh-TW" altLang="en-US" b="1" dirty="0">
                <a:solidFill>
                  <a:srgbClr val="FF0000"/>
                </a:solidFill>
                <a:latin typeface="標楷體" panose="03000509000000000000" pitchFamily="65" charset="-120"/>
                <a:ea typeface="標楷體" panose="03000509000000000000" pitchFamily="65" charset="-120"/>
                <a:sym typeface="Salesforce Sans"/>
              </a:rPr>
              <a:t>系列</a:t>
            </a:r>
            <a:r>
              <a:rPr lang="zh-TW" altLang="en-US" b="1" dirty="0" smtClean="0">
                <a:solidFill>
                  <a:srgbClr val="FF0000"/>
                </a:solidFill>
                <a:latin typeface="標楷體" panose="03000509000000000000" pitchFamily="65" charset="-120"/>
                <a:ea typeface="標楷體" panose="03000509000000000000" pitchFamily="65" charset="-120"/>
                <a:sym typeface="Salesforce Sans"/>
              </a:rPr>
              <a:t>驗證</a:t>
            </a:r>
            <a:r>
              <a:rPr lang="zh-TW" altLang="en-US" b="1" dirty="0">
                <a:latin typeface="標楷體" panose="03000509000000000000" pitchFamily="65" charset="-120"/>
                <a:ea typeface="標楷體" panose="03000509000000000000" pitchFamily="65" charset="-120"/>
                <a:sym typeface="Salesforce Sans"/>
              </a:rPr>
              <a:t>者</a:t>
            </a:r>
            <a:r>
              <a:rPr lang="zh-TW" altLang="en-US" b="1" dirty="0" smtClean="0">
                <a:latin typeface="標楷體" panose="03000509000000000000" pitchFamily="65" charset="-120"/>
                <a:ea typeface="標楷體" panose="03000509000000000000" pitchFamily="65" charset="-120"/>
                <a:sym typeface="Salesforce Sans"/>
              </a:rPr>
              <a:t>。</a:t>
            </a:r>
            <a:endParaRPr lang="en-US" altLang="zh-TW" b="1" dirty="0" smtClean="0">
              <a:latin typeface="標楷體" panose="03000509000000000000" pitchFamily="65" charset="-120"/>
              <a:ea typeface="標楷體" panose="03000509000000000000" pitchFamily="65" charset="-120"/>
              <a:sym typeface="Salesforce Sans"/>
            </a:endParaRPr>
          </a:p>
          <a:p>
            <a:r>
              <a:rPr lang="zh-TW" altLang="en-US" b="1" dirty="0">
                <a:latin typeface="標楷體" panose="03000509000000000000" pitchFamily="65" charset="-120"/>
                <a:ea typeface="標楷體" panose="03000509000000000000" pitchFamily="65" charset="-120"/>
                <a:sym typeface="Salesforce Sans"/>
              </a:rPr>
              <a:t>投標</a:t>
            </a:r>
            <a:r>
              <a:rPr lang="zh-TW" altLang="en-US" b="1" dirty="0">
                <a:solidFill>
                  <a:srgbClr val="FF0000"/>
                </a:solidFill>
                <a:latin typeface="標楷體" panose="03000509000000000000" pitchFamily="65" charset="-120"/>
                <a:ea typeface="標楷體" panose="03000509000000000000" pitchFamily="65" charset="-120"/>
                <a:sym typeface="Salesforce Sans"/>
              </a:rPr>
              <a:t>當時即必須於指定地區設有分公司或</a:t>
            </a:r>
            <a:r>
              <a:rPr lang="zh-TW" altLang="en-US" b="1" dirty="0" smtClean="0">
                <a:solidFill>
                  <a:srgbClr val="FF0000"/>
                </a:solidFill>
                <a:latin typeface="標楷體" panose="03000509000000000000" pitchFamily="65" charset="-120"/>
                <a:ea typeface="標楷體" panose="03000509000000000000" pitchFamily="65" charset="-120"/>
                <a:sym typeface="Salesforce Sans"/>
              </a:rPr>
              <a:t>維護站</a:t>
            </a:r>
            <a:r>
              <a:rPr lang="zh-TW" altLang="en-US" b="1" dirty="0" smtClean="0">
                <a:latin typeface="標楷體" panose="03000509000000000000" pitchFamily="65" charset="-120"/>
                <a:ea typeface="標楷體" panose="03000509000000000000" pitchFamily="65" charset="-120"/>
                <a:sym typeface="Salesforce Sans"/>
              </a:rPr>
              <a:t>。</a:t>
            </a:r>
            <a:endParaRPr lang="en-US" altLang="zh-TW" b="1" dirty="0" smtClean="0">
              <a:latin typeface="標楷體" panose="03000509000000000000" pitchFamily="65" charset="-120"/>
              <a:ea typeface="標楷體" panose="03000509000000000000" pitchFamily="65" charset="-120"/>
              <a:sym typeface="Salesforce Sans"/>
            </a:endParaRPr>
          </a:p>
          <a:p>
            <a:r>
              <a:rPr lang="zh-TW" altLang="en-US" b="1" dirty="0">
                <a:latin typeface="標楷體" panose="03000509000000000000" pitchFamily="65" charset="-120"/>
                <a:ea typeface="標楷體" panose="03000509000000000000" pitchFamily="65" charset="-120"/>
                <a:sym typeface="Salesforce Sans"/>
              </a:rPr>
              <a:t>投標當時即必須擁有指定之設備。</a:t>
            </a:r>
          </a:p>
        </p:txBody>
      </p:sp>
    </p:spTree>
    <p:extLst>
      <p:ext uri="{BB962C8B-B14F-4D97-AF65-F5344CB8AC3E}">
        <p14:creationId xmlns:p14="http://schemas.microsoft.com/office/powerpoint/2010/main" val="1348840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algn="ctr"/>
            <a:r>
              <a:rPr lang="zh-TW" altLang="en-US" dirty="0">
                <a:latin typeface="標楷體" panose="03000509000000000000" pitchFamily="65" charset="-120"/>
                <a:ea typeface="標楷體" panose="03000509000000000000" pitchFamily="65" charset="-120"/>
                <a:sym typeface="Salesforce Sans"/>
              </a:rPr>
              <a:t>政府採購錯誤行為態</a:t>
            </a:r>
            <a:r>
              <a:rPr lang="zh-TW" altLang="en-US" dirty="0" smtClean="0">
                <a:latin typeface="標楷體" panose="03000509000000000000" pitchFamily="65" charset="-120"/>
                <a:ea typeface="標楷體" panose="03000509000000000000" pitchFamily="65" charset="-120"/>
                <a:sym typeface="Salesforce Sans"/>
              </a:rPr>
              <a:t>樣</a:t>
            </a:r>
            <a:r>
              <a:rPr lang="en-US" altLang="zh-TW" dirty="0" smtClean="0">
                <a:latin typeface="標楷體" panose="03000509000000000000" pitchFamily="65" charset="-120"/>
                <a:ea typeface="標楷體" panose="03000509000000000000" pitchFamily="65" charset="-120"/>
                <a:sym typeface="Salesforce Sans"/>
              </a:rPr>
              <a:t>-</a:t>
            </a:r>
            <a:r>
              <a:rPr lang="zh-TW" altLang="en-US" dirty="0">
                <a:latin typeface="標楷體" panose="03000509000000000000" pitchFamily="65" charset="-120"/>
                <a:ea typeface="標楷體" panose="03000509000000000000" pitchFamily="65" charset="-120"/>
                <a:sym typeface="Salesforce Sans"/>
              </a:rPr>
              <a:t>資格限制競爭</a:t>
            </a:r>
          </a:p>
        </p:txBody>
      </p:sp>
      <p:sp>
        <p:nvSpPr>
          <p:cNvPr id="3" name="內容預留位置 2"/>
          <p:cNvSpPr>
            <a:spLocks noGrp="1"/>
          </p:cNvSpPr>
          <p:nvPr>
            <p:ph idx="1"/>
          </p:nvPr>
        </p:nvSpPr>
        <p:spPr>
          <a:xfrm>
            <a:off x="2208213" y="1600200"/>
            <a:ext cx="8432078" cy="4114800"/>
          </a:xfrm>
        </p:spPr>
        <p:txBody>
          <a:bodyPr rtlCol="0">
            <a:normAutofit/>
          </a:bodyPr>
          <a:lstStyle/>
          <a:p>
            <a:r>
              <a:rPr lang="zh-TW" altLang="en-US" sz="2800" dirty="0">
                <a:latin typeface="標楷體" panose="03000509000000000000" pitchFamily="65" charset="-120"/>
                <a:ea typeface="標楷體" panose="03000509000000000000" pitchFamily="65" charset="-120"/>
                <a:sym typeface="Salesforce Sans"/>
              </a:rPr>
              <a:t>投標時須檢附</a:t>
            </a:r>
            <a:r>
              <a:rPr lang="zh-TW" altLang="en-US" sz="2800" dirty="0">
                <a:solidFill>
                  <a:srgbClr val="FF0000"/>
                </a:solidFill>
                <a:latin typeface="標楷體" panose="03000509000000000000" pitchFamily="65" charset="-120"/>
                <a:ea typeface="標楷體" panose="03000509000000000000" pitchFamily="65" charset="-120"/>
                <a:sym typeface="Salesforce Sans"/>
              </a:rPr>
              <a:t>原廠製造證明</a:t>
            </a:r>
            <a:r>
              <a:rPr lang="zh-TW" altLang="en-US" sz="2800" dirty="0">
                <a:latin typeface="標楷體" panose="03000509000000000000" pitchFamily="65" charset="-120"/>
                <a:ea typeface="標楷體" panose="03000509000000000000" pitchFamily="65" charset="-120"/>
                <a:sym typeface="Salesforce Sans"/>
              </a:rPr>
              <a:t>、原廠</a:t>
            </a:r>
            <a:r>
              <a:rPr lang="zh-TW" altLang="en-US" sz="2800" dirty="0">
                <a:solidFill>
                  <a:srgbClr val="FF0000"/>
                </a:solidFill>
                <a:latin typeface="標楷體" panose="03000509000000000000" pitchFamily="65" charset="-120"/>
                <a:ea typeface="標楷體" panose="03000509000000000000" pitchFamily="65" charset="-120"/>
                <a:sym typeface="Salesforce Sans"/>
              </a:rPr>
              <a:t>代理證明</a:t>
            </a:r>
            <a:r>
              <a:rPr lang="zh-TW" altLang="en-US" sz="2800" dirty="0" smtClean="0">
                <a:latin typeface="標楷體" panose="03000509000000000000" pitchFamily="65" charset="-120"/>
                <a:ea typeface="標楷體" panose="03000509000000000000" pitchFamily="65" charset="-120"/>
                <a:sym typeface="Salesforce Sans"/>
              </a:rPr>
              <a:t>、</a:t>
            </a:r>
            <a:r>
              <a:rPr lang="zh-TW" altLang="en-US" sz="2800" dirty="0" smtClean="0">
                <a:solidFill>
                  <a:srgbClr val="FF0000"/>
                </a:solidFill>
                <a:latin typeface="標楷體" panose="03000509000000000000" pitchFamily="65" charset="-120"/>
                <a:ea typeface="標楷體" panose="03000509000000000000" pitchFamily="65" charset="-120"/>
                <a:sym typeface="Salesforce Sans"/>
              </a:rPr>
              <a:t>原</a:t>
            </a:r>
            <a:r>
              <a:rPr lang="zh-TW" altLang="en-US" sz="2800" dirty="0">
                <a:solidFill>
                  <a:srgbClr val="FF0000"/>
                </a:solidFill>
                <a:latin typeface="標楷體" panose="03000509000000000000" pitchFamily="65" charset="-120"/>
                <a:ea typeface="標楷體" panose="03000509000000000000" pitchFamily="65" charset="-120"/>
                <a:sym typeface="Salesforce Sans"/>
              </a:rPr>
              <a:t>廠願意供應證明</a:t>
            </a:r>
            <a:r>
              <a:rPr lang="zh-TW" altLang="en-US" sz="2800" dirty="0">
                <a:latin typeface="標楷體" panose="03000509000000000000" pitchFamily="65" charset="-120"/>
                <a:ea typeface="標楷體" panose="03000509000000000000" pitchFamily="65" charset="-120"/>
                <a:sym typeface="Salesforce Sans"/>
              </a:rPr>
              <a:t>、</a:t>
            </a:r>
            <a:r>
              <a:rPr lang="zh-TW" altLang="en-US" sz="2800" dirty="0">
                <a:solidFill>
                  <a:srgbClr val="FF0000"/>
                </a:solidFill>
                <a:latin typeface="標楷體" panose="03000509000000000000" pitchFamily="65" charset="-120"/>
                <a:ea typeface="標楷體" panose="03000509000000000000" pitchFamily="65" charset="-120"/>
                <a:sym typeface="Salesforce Sans"/>
              </a:rPr>
              <a:t>原廠品質保證書</a:t>
            </a:r>
            <a:r>
              <a:rPr lang="zh-TW" altLang="en-US" sz="2800" dirty="0" smtClean="0">
                <a:latin typeface="標楷體" panose="03000509000000000000" pitchFamily="65" charset="-120"/>
                <a:ea typeface="標楷體" panose="03000509000000000000" pitchFamily="65" charset="-120"/>
                <a:sym typeface="Salesforce Sans"/>
              </a:rPr>
              <a:t>。</a:t>
            </a:r>
            <a:endParaRPr lang="en-US" altLang="zh-TW" sz="2800" dirty="0" smtClean="0">
              <a:latin typeface="標楷體" panose="03000509000000000000" pitchFamily="65" charset="-120"/>
              <a:ea typeface="標楷體" panose="03000509000000000000" pitchFamily="65" charset="-120"/>
              <a:sym typeface="Salesforce Sans"/>
            </a:endParaRPr>
          </a:p>
          <a:p>
            <a:r>
              <a:rPr lang="zh-TW" altLang="en-US" sz="2800" dirty="0">
                <a:solidFill>
                  <a:srgbClr val="FF0000"/>
                </a:solidFill>
                <a:latin typeface="標楷體" panose="03000509000000000000" pitchFamily="65" charset="-120"/>
                <a:ea typeface="標楷體" panose="03000509000000000000" pitchFamily="65" charset="-120"/>
                <a:sym typeface="Salesforce Sans"/>
              </a:rPr>
              <a:t>以小綁大</a:t>
            </a:r>
            <a:r>
              <a:rPr lang="zh-TW" altLang="en-US" sz="2800" dirty="0">
                <a:latin typeface="標楷體" panose="03000509000000000000" pitchFamily="65" charset="-120"/>
                <a:ea typeface="標楷體" panose="03000509000000000000" pitchFamily="65" charset="-120"/>
                <a:sym typeface="Salesforce Sans"/>
              </a:rPr>
              <a:t>規定投標廠商投標時須</a:t>
            </a:r>
            <a:r>
              <a:rPr lang="zh-TW" altLang="en-US" sz="2800" dirty="0" smtClean="0">
                <a:latin typeface="標楷體" panose="03000509000000000000" pitchFamily="65" charset="-120"/>
                <a:ea typeface="標楷體" panose="03000509000000000000" pitchFamily="65" charset="-120"/>
                <a:sym typeface="Salesforce Sans"/>
              </a:rPr>
              <a:t>取得</a:t>
            </a:r>
            <a:r>
              <a:rPr lang="zh-TW" altLang="en-US" sz="2800" dirty="0">
                <a:latin typeface="標楷體" panose="03000509000000000000" pitchFamily="65" charset="-120"/>
                <a:ea typeface="標楷體" panose="03000509000000000000" pitchFamily="65" charset="-120"/>
                <a:sym typeface="Salesforce Sans"/>
              </a:rPr>
              <a:t>特定材料供應商之授權同意書</a:t>
            </a:r>
            <a:r>
              <a:rPr lang="zh-TW" altLang="en-US" sz="2800" dirty="0" smtClean="0">
                <a:latin typeface="標楷體" panose="03000509000000000000" pitchFamily="65" charset="-120"/>
                <a:ea typeface="標楷體" panose="03000509000000000000" pitchFamily="65" charset="-120"/>
                <a:sym typeface="Salesforce Sans"/>
              </a:rPr>
              <a:t>。</a:t>
            </a:r>
            <a:endParaRPr lang="en-US" altLang="zh-TW" sz="2800" dirty="0" smtClean="0">
              <a:latin typeface="標楷體" panose="03000509000000000000" pitchFamily="65" charset="-120"/>
              <a:ea typeface="標楷體" panose="03000509000000000000" pitchFamily="65" charset="-120"/>
              <a:sym typeface="Salesforce Sans"/>
            </a:endParaRPr>
          </a:p>
          <a:p>
            <a:r>
              <a:rPr lang="zh-TW" altLang="en-US" sz="2800" dirty="0">
                <a:latin typeface="標楷體" panose="03000509000000000000" pitchFamily="65" charset="-120"/>
                <a:ea typeface="標楷體" panose="03000509000000000000" pitchFamily="65" charset="-120"/>
                <a:sym typeface="Salesforce Sans"/>
              </a:rPr>
              <a:t>規定之資格與履約能力無關</a:t>
            </a:r>
            <a:r>
              <a:rPr lang="zh-TW" altLang="en-US" sz="2800" dirty="0" smtClean="0">
                <a:latin typeface="標楷體" panose="03000509000000000000" pitchFamily="65" charset="-120"/>
                <a:ea typeface="標楷體" panose="03000509000000000000" pitchFamily="65" charset="-120"/>
                <a:sym typeface="Salesforce Sans"/>
              </a:rPr>
              <a:t>。</a:t>
            </a:r>
            <a:endParaRPr lang="en-US" altLang="zh-TW" sz="2800" dirty="0" smtClean="0">
              <a:latin typeface="標楷體" panose="03000509000000000000" pitchFamily="65" charset="-120"/>
              <a:ea typeface="標楷體" panose="03000509000000000000" pitchFamily="65" charset="-120"/>
              <a:sym typeface="Salesforce Sans"/>
            </a:endParaRPr>
          </a:p>
          <a:p>
            <a:r>
              <a:rPr lang="zh-TW" altLang="en-US" sz="2800" dirty="0">
                <a:latin typeface="標楷體" panose="03000509000000000000" pitchFamily="65" charset="-120"/>
                <a:ea typeface="標楷體" panose="03000509000000000000" pitchFamily="65" charset="-120"/>
                <a:sym typeface="Salesforce Sans"/>
              </a:rPr>
              <a:t>限定國內廠商投標時須檢附與國外廠商</a:t>
            </a:r>
            <a:r>
              <a:rPr lang="zh-TW" altLang="en-US" sz="2800" dirty="0" smtClean="0">
                <a:latin typeface="標楷體" panose="03000509000000000000" pitchFamily="65" charset="-120"/>
                <a:ea typeface="標楷體" panose="03000509000000000000" pitchFamily="65" charset="-120"/>
                <a:sym typeface="Salesforce Sans"/>
              </a:rPr>
              <a:t>技術合作</a:t>
            </a:r>
            <a:r>
              <a:rPr lang="zh-TW" altLang="en-US" sz="2800" dirty="0">
                <a:latin typeface="標楷體" panose="03000509000000000000" pitchFamily="65" charset="-120"/>
                <a:ea typeface="標楷體" panose="03000509000000000000" pitchFamily="65" charset="-120"/>
                <a:sym typeface="Salesforce Sans"/>
              </a:rPr>
              <a:t>之證明。</a:t>
            </a:r>
          </a:p>
        </p:txBody>
      </p:sp>
    </p:spTree>
    <p:extLst>
      <p:ext uri="{BB962C8B-B14F-4D97-AF65-F5344CB8AC3E}">
        <p14:creationId xmlns:p14="http://schemas.microsoft.com/office/powerpoint/2010/main" val="7352142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algn="ctr"/>
            <a:r>
              <a:rPr lang="zh-TW" altLang="en-US" dirty="0">
                <a:latin typeface="標楷體" panose="03000509000000000000" pitchFamily="65" charset="-120"/>
                <a:ea typeface="標楷體" panose="03000509000000000000" pitchFamily="65" charset="-120"/>
                <a:sym typeface="Salesforce Sans"/>
              </a:rPr>
              <a:t>政府採購錯誤行為態</a:t>
            </a:r>
            <a:r>
              <a:rPr lang="zh-TW" altLang="en-US" dirty="0" smtClean="0">
                <a:latin typeface="標楷體" panose="03000509000000000000" pitchFamily="65" charset="-120"/>
                <a:ea typeface="標楷體" panose="03000509000000000000" pitchFamily="65" charset="-120"/>
                <a:sym typeface="Salesforce Sans"/>
              </a:rPr>
              <a:t>樣</a:t>
            </a:r>
            <a:r>
              <a:rPr lang="en-US" altLang="zh-TW" dirty="0" smtClean="0">
                <a:latin typeface="標楷體" panose="03000509000000000000" pitchFamily="65" charset="-120"/>
                <a:ea typeface="標楷體" panose="03000509000000000000" pitchFamily="65" charset="-120"/>
                <a:sym typeface="Salesforce Sans"/>
              </a:rPr>
              <a:t>-</a:t>
            </a:r>
            <a:r>
              <a:rPr lang="zh-TW" altLang="en-US" dirty="0" smtClean="0">
                <a:latin typeface="標楷體" panose="03000509000000000000" pitchFamily="65" charset="-120"/>
                <a:ea typeface="標楷體" panose="03000509000000000000" pitchFamily="65" charset="-120"/>
                <a:sym typeface="Salesforce Sans"/>
              </a:rPr>
              <a:t>規格</a:t>
            </a:r>
            <a:r>
              <a:rPr lang="zh-TW" altLang="en-US" dirty="0">
                <a:latin typeface="標楷體" panose="03000509000000000000" pitchFamily="65" charset="-120"/>
                <a:ea typeface="標楷體" panose="03000509000000000000" pitchFamily="65" charset="-120"/>
                <a:sym typeface="Salesforce Sans"/>
              </a:rPr>
              <a:t>限制競爭</a:t>
            </a:r>
          </a:p>
        </p:txBody>
      </p:sp>
      <p:sp>
        <p:nvSpPr>
          <p:cNvPr id="3" name="內容預留位置 2"/>
          <p:cNvSpPr>
            <a:spLocks noGrp="1"/>
          </p:cNvSpPr>
          <p:nvPr>
            <p:ph idx="1"/>
          </p:nvPr>
        </p:nvSpPr>
        <p:spPr>
          <a:xfrm>
            <a:off x="2208213" y="1600200"/>
            <a:ext cx="8432078" cy="4114800"/>
          </a:xfrm>
        </p:spPr>
        <p:txBody>
          <a:bodyPr rtlCol="0">
            <a:normAutofit/>
          </a:bodyPr>
          <a:lstStyle/>
          <a:p>
            <a:r>
              <a:rPr lang="zh-TW" altLang="en-US" sz="2800" dirty="0">
                <a:solidFill>
                  <a:srgbClr val="FF0000"/>
                </a:solidFill>
                <a:latin typeface="標楷體" panose="03000509000000000000" pitchFamily="65" charset="-120"/>
                <a:ea typeface="標楷體" panose="03000509000000000000" pitchFamily="65" charset="-120"/>
                <a:sym typeface="Salesforce Sans"/>
              </a:rPr>
              <a:t>抄襲特定廠商之規格資料</a:t>
            </a:r>
            <a:r>
              <a:rPr lang="zh-TW" altLang="en-US" sz="2800" dirty="0" smtClean="0">
                <a:latin typeface="標楷體" panose="03000509000000000000" pitchFamily="65" charset="-120"/>
                <a:ea typeface="標楷體" panose="03000509000000000000" pitchFamily="65" charset="-120"/>
                <a:sym typeface="Salesforce Sans"/>
              </a:rPr>
              <a:t>。</a:t>
            </a:r>
            <a:endParaRPr lang="en-US" altLang="zh-TW" sz="2800" dirty="0" smtClean="0">
              <a:latin typeface="標楷體" panose="03000509000000000000" pitchFamily="65" charset="-120"/>
              <a:ea typeface="標楷體" panose="03000509000000000000" pitchFamily="65" charset="-120"/>
              <a:sym typeface="Salesforce Sans"/>
            </a:endParaRPr>
          </a:p>
          <a:p>
            <a:r>
              <a:rPr lang="zh-TW" altLang="en-US" sz="2800" dirty="0">
                <a:solidFill>
                  <a:srgbClr val="FF0000"/>
                </a:solidFill>
                <a:latin typeface="標楷體" panose="03000509000000000000" pitchFamily="65" charset="-120"/>
                <a:ea typeface="標楷體" panose="03000509000000000000" pitchFamily="65" charset="-120"/>
                <a:sym typeface="Salesforce Sans"/>
              </a:rPr>
              <a:t>超出需求或與需求無關之規格</a:t>
            </a:r>
            <a:r>
              <a:rPr lang="zh-TW" altLang="en-US" sz="2800" dirty="0" smtClean="0">
                <a:latin typeface="標楷體" panose="03000509000000000000" pitchFamily="65" charset="-120"/>
                <a:ea typeface="標楷體" panose="03000509000000000000" pitchFamily="65" charset="-120"/>
                <a:sym typeface="Salesforce Sans"/>
              </a:rPr>
              <a:t>。</a:t>
            </a:r>
            <a:endParaRPr lang="en-US" altLang="zh-TW" sz="2800" dirty="0" smtClean="0">
              <a:latin typeface="標楷體" panose="03000509000000000000" pitchFamily="65" charset="-120"/>
              <a:ea typeface="標楷體" panose="03000509000000000000" pitchFamily="65" charset="-120"/>
              <a:sym typeface="Salesforce Sans"/>
            </a:endParaRPr>
          </a:p>
          <a:p>
            <a:r>
              <a:rPr lang="zh-TW" altLang="en-US" sz="2800" dirty="0">
                <a:solidFill>
                  <a:srgbClr val="FF0000"/>
                </a:solidFill>
                <a:latin typeface="標楷體" panose="03000509000000000000" pitchFamily="65" charset="-120"/>
                <a:ea typeface="標楷體" panose="03000509000000000000" pitchFamily="65" charset="-120"/>
                <a:sym typeface="Salesforce Sans"/>
              </a:rPr>
              <a:t>公告金額以上</a:t>
            </a:r>
            <a:r>
              <a:rPr lang="zh-TW" altLang="en-US" sz="2800" dirty="0">
                <a:latin typeface="標楷體" panose="03000509000000000000" pitchFamily="65" charset="-120"/>
                <a:ea typeface="標楷體" panose="03000509000000000000" pitchFamily="65" charset="-120"/>
                <a:sym typeface="Salesforce Sans"/>
              </a:rPr>
              <a:t>之採購指定特定廠牌之規格或</a:t>
            </a:r>
            <a:r>
              <a:rPr lang="zh-TW" altLang="en-US" sz="2800" dirty="0" smtClean="0">
                <a:latin typeface="標楷體" panose="03000509000000000000" pitchFamily="65" charset="-120"/>
                <a:ea typeface="標楷體" panose="03000509000000000000" pitchFamily="65" charset="-120"/>
                <a:sym typeface="Salesforce Sans"/>
              </a:rPr>
              <a:t>型號</a:t>
            </a:r>
            <a:r>
              <a:rPr lang="zh-TW" altLang="en-US" sz="2800" dirty="0">
                <a:latin typeface="標楷體" panose="03000509000000000000" pitchFamily="65" charset="-120"/>
                <a:ea typeface="標楷體" panose="03000509000000000000" pitchFamily="65" charset="-120"/>
                <a:sym typeface="Salesforce Sans"/>
              </a:rPr>
              <a:t>或特定國家或協會之標準而未允許</a:t>
            </a:r>
            <a:r>
              <a:rPr lang="zh-TW" altLang="en-US" sz="2800" dirty="0">
                <a:solidFill>
                  <a:srgbClr val="FF0000"/>
                </a:solidFill>
                <a:latin typeface="標楷體" panose="03000509000000000000" pitchFamily="65" charset="-120"/>
                <a:ea typeface="標楷體" panose="03000509000000000000" pitchFamily="65" charset="-120"/>
                <a:sym typeface="Salesforce Sans"/>
              </a:rPr>
              <a:t>同等品</a:t>
            </a:r>
            <a:r>
              <a:rPr lang="zh-TW" altLang="en-US" sz="2800" dirty="0" smtClean="0">
                <a:latin typeface="標楷體" panose="03000509000000000000" pitchFamily="65" charset="-120"/>
                <a:ea typeface="標楷體" panose="03000509000000000000" pitchFamily="65" charset="-120"/>
                <a:sym typeface="Salesforce Sans"/>
              </a:rPr>
              <a:t>。</a:t>
            </a:r>
            <a:endParaRPr lang="en-US" altLang="zh-TW" sz="2800" dirty="0" smtClean="0">
              <a:latin typeface="標楷體" panose="03000509000000000000" pitchFamily="65" charset="-120"/>
              <a:ea typeface="標楷體" panose="03000509000000000000" pitchFamily="65" charset="-120"/>
              <a:sym typeface="Salesforce Sans"/>
            </a:endParaRPr>
          </a:p>
          <a:p>
            <a:r>
              <a:rPr lang="zh-TW" altLang="en-US" sz="2800" dirty="0">
                <a:latin typeface="標楷體" panose="03000509000000000000" pitchFamily="65" charset="-120"/>
                <a:ea typeface="標楷體" panose="03000509000000000000" pitchFamily="65" charset="-120"/>
                <a:sym typeface="Salesforce Sans"/>
              </a:rPr>
              <a:t>限型錄上之規格必須與招標規格一字不差</a:t>
            </a:r>
            <a:r>
              <a:rPr lang="zh-TW" altLang="en-US" sz="2800" dirty="0" smtClean="0">
                <a:latin typeface="標楷體" panose="03000509000000000000" pitchFamily="65" charset="-120"/>
                <a:ea typeface="標楷體" panose="03000509000000000000" pitchFamily="65" charset="-120"/>
                <a:sym typeface="Salesforce Sans"/>
              </a:rPr>
              <a:t>。</a:t>
            </a:r>
            <a:endParaRPr lang="en-US" altLang="zh-TW" sz="2800" dirty="0" smtClean="0">
              <a:latin typeface="標楷體" panose="03000509000000000000" pitchFamily="65" charset="-120"/>
              <a:ea typeface="標楷體" panose="03000509000000000000" pitchFamily="65" charset="-120"/>
              <a:sym typeface="Salesforce Sans"/>
            </a:endParaRPr>
          </a:p>
          <a:p>
            <a:r>
              <a:rPr lang="zh-TW" altLang="en-US" sz="2800" dirty="0">
                <a:solidFill>
                  <a:srgbClr val="FF0000"/>
                </a:solidFill>
                <a:latin typeface="標楷體" panose="03000509000000000000" pitchFamily="65" charset="-120"/>
                <a:ea typeface="標楷體" panose="03000509000000000000" pitchFamily="65" charset="-120"/>
                <a:sym typeface="Salesforce Sans"/>
              </a:rPr>
              <a:t>所標示參考之廠牌不具普遍性或</a:t>
            </a:r>
            <a:r>
              <a:rPr lang="zh-TW" altLang="en-US" sz="2800" dirty="0" smtClean="0">
                <a:solidFill>
                  <a:srgbClr val="FF0000"/>
                </a:solidFill>
                <a:latin typeface="標楷體" panose="03000509000000000000" pitchFamily="65" charset="-120"/>
                <a:ea typeface="標楷體" panose="03000509000000000000" pitchFamily="65" charset="-120"/>
                <a:sym typeface="Salesforce Sans"/>
              </a:rPr>
              <a:t>競爭性</a:t>
            </a:r>
            <a:r>
              <a:rPr lang="zh-TW" altLang="en-US" sz="2800" b="1" dirty="0">
                <a:latin typeface="標楷體" panose="03000509000000000000" pitchFamily="65" charset="-120"/>
                <a:ea typeface="標楷體" panose="03000509000000000000" pitchFamily="65" charset="-120"/>
                <a:sym typeface="Salesforce Sans"/>
              </a:rPr>
              <a:t>。</a:t>
            </a:r>
            <a:endParaRPr lang="en-US" altLang="zh-TW" sz="2800" dirty="0" smtClean="0">
              <a:solidFill>
                <a:srgbClr val="FF0000"/>
              </a:solidFill>
              <a:latin typeface="標楷體" panose="03000509000000000000" pitchFamily="65" charset="-120"/>
              <a:ea typeface="標楷體" panose="03000509000000000000" pitchFamily="65" charset="-120"/>
              <a:sym typeface="Salesforce Sans"/>
            </a:endParaRPr>
          </a:p>
          <a:p>
            <a:endParaRPr lang="zh-TW" altLang="en-US" dirty="0">
              <a:latin typeface="Salesforce Sans"/>
              <a:sym typeface="Salesforce Sans"/>
            </a:endParaRPr>
          </a:p>
        </p:txBody>
      </p:sp>
    </p:spTree>
    <p:extLst>
      <p:ext uri="{BB962C8B-B14F-4D97-AF65-F5344CB8AC3E}">
        <p14:creationId xmlns:p14="http://schemas.microsoft.com/office/powerpoint/2010/main" val="2096457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兒童遊樂 16X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9532239_TF03461883.potx" id="{3695179C-43BF-4D9E-8864-ABA95A1F4787}" vid="{287F8A78-20E1-4B79-BD19-FA60BDB2072A}"/>
    </a:ext>
  </a:extLst>
</a:theme>
</file>

<file path=ppt/theme/theme2.xml><?xml version="1.0" encoding="utf-8"?>
<a:theme xmlns:a="http://schemas.openxmlformats.org/drawingml/2006/main" name="Office 佈景主題">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兒童遊樂教育簡報設計 (卡通插畫，寬螢幕)</Template>
  <TotalTime>137</TotalTime>
  <Words>4669</Words>
  <Application>Microsoft Office PowerPoint</Application>
  <PresentationFormat>寬螢幕</PresentationFormat>
  <Paragraphs>150</Paragraphs>
  <Slides>27</Slides>
  <Notes>24</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27</vt:i4>
      </vt:variant>
    </vt:vector>
  </HeadingPairs>
  <TitlesOfParts>
    <vt:vector size="32" baseType="lpstr">
      <vt:lpstr>Salesforce Sans</vt:lpstr>
      <vt:lpstr>微軟正黑體</vt:lpstr>
      <vt:lpstr>標楷體</vt:lpstr>
      <vt:lpstr>Wingdings</vt:lpstr>
      <vt:lpstr>兒童遊樂 16X9</vt:lpstr>
      <vt:lpstr>採購常犯的錯誤</vt:lpstr>
      <vt:lpstr>採購是什麼？</vt:lpstr>
      <vt:lpstr>採購避免犯錯的依據</vt:lpstr>
      <vt:lpstr>採購避免犯錯的依據</vt:lpstr>
      <vt:lpstr>政府採購錯誤行為態樣</vt:lpstr>
      <vt:lpstr>政府採購錯誤行為態樣</vt:lpstr>
      <vt:lpstr>政府採購錯誤行為態樣-資格限制競爭</vt:lpstr>
      <vt:lpstr>政府採購錯誤行為態樣-資格限制競爭</vt:lpstr>
      <vt:lpstr>政府採購錯誤行為態樣-規格限制競爭</vt:lpstr>
      <vt:lpstr>政府採購錯誤行為態樣-刊登招標公告</vt:lpstr>
      <vt:lpstr>政府採購錯誤行為態樣-領標投標程序</vt:lpstr>
      <vt:lpstr>個人稽核經驗分享</vt:lpstr>
      <vt:lpstr>個人稽核經驗分享</vt:lpstr>
      <vt:lpstr>個人稽核經驗分享</vt:lpstr>
      <vt:lpstr>個人稽核經驗分享</vt:lpstr>
      <vt:lpstr>個人稽核經驗分享</vt:lpstr>
      <vt:lpstr>個人稽核經驗分享</vt:lpstr>
      <vt:lpstr>個人稽核經驗分享</vt:lpstr>
      <vt:lpstr>個人稽核經驗分享</vt:lpstr>
      <vt:lpstr>個人稽核經驗分享</vt:lpstr>
      <vt:lpstr>個人稽核經驗分享</vt:lpstr>
      <vt:lpstr>個人稽核經驗分享</vt:lpstr>
      <vt:lpstr>個人稽核經驗分享</vt:lpstr>
      <vt:lpstr>個人稽核經驗分享</vt:lpstr>
      <vt:lpstr>個人稽核經驗分享</vt:lpstr>
      <vt:lpstr>個人稽核經驗分享</vt:lpstr>
      <vt:lpstr>分享到此，謝謝聆聽</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標題版面配置</dc:title>
  <dc:creator>user</dc:creator>
  <cp:lastModifiedBy>Windows 使用者</cp:lastModifiedBy>
  <cp:revision>30</cp:revision>
  <dcterms:created xsi:type="dcterms:W3CDTF">2019-03-05T02:21:20Z</dcterms:created>
  <dcterms:modified xsi:type="dcterms:W3CDTF">2019-03-10T07:13:39Z</dcterms:modified>
</cp:coreProperties>
</file>