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7" r:id="rId3"/>
    <p:sldId id="262" r:id="rId4"/>
    <p:sldId id="283" r:id="rId5"/>
    <p:sldId id="277" r:id="rId6"/>
    <p:sldId id="290" r:id="rId7"/>
    <p:sldId id="258" r:id="rId8"/>
    <p:sldId id="288" r:id="rId9"/>
    <p:sldId id="285" r:id="rId10"/>
    <p:sldId id="286" r:id="rId11"/>
    <p:sldId id="289" r:id="rId12"/>
    <p:sldId id="275" r:id="rId13"/>
    <p:sldId id="269" r:id="rId14"/>
    <p:sldId id="273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等线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F2F2F2"/>
    <a:srgbClr val="E6E6E6"/>
    <a:srgbClr val="316AAB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 autoAdjust="0"/>
    <p:restoredTop sz="93814" autoAdjust="0"/>
  </p:normalViewPr>
  <p:slideViewPr>
    <p:cSldViewPr snapToGrid="0">
      <p:cViewPr>
        <p:scale>
          <a:sx n="66" d="100"/>
          <a:sy n="66" d="100"/>
        </p:scale>
        <p:origin x="-92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D54600-3305-4243-938B-DEE92C1C602C}" type="datetimeFigureOut">
              <a:rPr lang="zh-CN" altLang="en-US"/>
              <a:pPr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9DF60BA-6CB0-46E6-837F-99CFE6E25A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368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E0E8-1DE4-40C0-9AB9-12C4FE9589BE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4B01-C92B-4493-88B9-2ACADF845C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63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C486-4289-4C0C-8E4F-092C3D0C77E6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02C3-6028-48A6-B2AE-70DAAAF88E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BEEC-83DC-4946-84D2-B29E6FA81F0E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1209-C55D-4632-86AA-6F2536D63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0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8DAD-B2E1-41E5-B573-54FA1FFED2A2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9157-7B05-4485-99AD-43E2D70BE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30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D70A-1A21-42B3-942A-05B20A0277A3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09C3-C241-4F06-94CC-9A480A55A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27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0F0E-A006-49A2-B7D9-BB1A1CE3BE1A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3FF6-74B8-4F10-892E-4E81FE56AC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26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D9CD-C22B-4648-80CA-DF999F03E61B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B8F8-A775-4C26-B678-7FAEED9C2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54DB-48D4-4BE6-94F1-C7FC555A80C0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98EE-0891-4400-AA3D-BD2B4BC532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BD2D-674B-4518-9937-C6B999FDED3F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3CEC-B4A0-4875-AB53-DAE7F6B86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3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80D4-1ED7-4C61-90E1-97A9C5C22AD6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4E35-8541-46D0-AEDF-1D0EA79D8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2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CAAC-B4CA-4D95-A766-D20A8C04948B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64C0-5D80-495A-BA12-41FBEAADF6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2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18AE48-0AEA-4BE4-A487-2E970B3F415E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2B6386-440A-4DCB-9117-10CE080BF5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aw.moj.gov.tw/LawClass/LawSingleIf.aspx?Pcode=A0030057&amp;FLNO=67++++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hyperlink" Target="http://law.moj.gov.tw/LawClass/LawSingleIf.aspx?Pcode=A0030057&amp;FLNO=66++++" TargetMode="External"/><Relationship Id="rId12" Type="http://schemas.openxmlformats.org/officeDocument/2006/relationships/hyperlink" Target="http://lawweb.pcc.gov.tw/LawContent.aspx?id=FL0194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web.moi.gov.tw/cws/files/news/2018425103715106%E5%B9%B4%E5%BA%A6%E5%B7%A5%E7%A8%8B%E6%96%BD%E5%B7%A5%E6%9F%A5%E6%A0%B8%E5%B8%B8%E8%A6%8B%E7%BC%BA%E5%A4%B1%E4%B8%80%E8%A6%BD%E8%A1%A8.pdf" TargetMode="External"/><Relationship Id="rId5" Type="http://schemas.openxmlformats.org/officeDocument/2006/relationships/hyperlink" Target="http://law.moj.gov.tw/LawClass/LawSingleIf.aspx?Pcode=A0030057&amp;FLNO=65++++" TargetMode="External"/><Relationship Id="rId15" Type="http://schemas.openxmlformats.org/officeDocument/2006/relationships/hyperlink" Target="http://law.moj.gov.tw/LawClass/LawSingleIf.aspx?Pcode=A0030057&amp;FLNO=85++++" TargetMode="External"/><Relationship Id="rId10" Type="http://schemas.openxmlformats.org/officeDocument/2006/relationships/hyperlink" Target="http://law.moj.gov.tw/LawClass/LawSingleIf.aspx?Pcode=A0030057&amp;FLNO=70++++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jpeg"/><Relationship Id="rId14" Type="http://schemas.openxmlformats.org/officeDocument/2006/relationships/hyperlink" Target="http://lawweb.pcc.gov.tw/SearchAllResultList.aspx?KeyWord=%E6%96%BD%E5%B7%A5%E6%9F%A5%E6%A0%B8&amp;Cur=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ri.org.tw/pmsweb/" TargetMode="External"/><Relationship Id="rId2" Type="http://schemas.openxmlformats.org/officeDocument/2006/relationships/hyperlink" Target="http://www.pcc.gov.tw/pccap2/BIZSfront/FrontMenu.do?site=002&amp;bid=BIZS_CF00000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pcces.pcc.gov.tw/csi/Default.aspx?FunID=Fun_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>
            <a:off x="-342900" y="4635500"/>
            <a:ext cx="12534900" cy="4762500"/>
          </a:xfrm>
          <a:prstGeom prst="arc">
            <a:avLst>
              <a:gd name="adj1" fmla="val 11204256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3556000" y="4279900"/>
            <a:ext cx="6261100" cy="5118100"/>
          </a:xfrm>
          <a:prstGeom prst="arc">
            <a:avLst>
              <a:gd name="adj1" fmla="val 1077791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-723900" y="4457700"/>
            <a:ext cx="7645400" cy="5118100"/>
          </a:xfrm>
          <a:prstGeom prst="arc">
            <a:avLst>
              <a:gd name="adj1" fmla="val 12281735"/>
              <a:gd name="adj2" fmla="val 2147566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>
            <a:off x="609600" y="4279900"/>
            <a:ext cx="7950200" cy="5118100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20669223">
            <a:off x="4802188" y="4781550"/>
            <a:ext cx="7645400" cy="4625975"/>
          </a:xfrm>
          <a:prstGeom prst="arc">
            <a:avLst>
              <a:gd name="adj1" fmla="val 11936525"/>
              <a:gd name="adj2" fmla="val 21351808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2863850" y="4781550"/>
            <a:ext cx="7645400" cy="4625975"/>
          </a:xfrm>
          <a:prstGeom prst="arc">
            <a:avLst>
              <a:gd name="adj1" fmla="val 10996067"/>
              <a:gd name="adj2" fmla="val 2135180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530350" y="5003800"/>
            <a:ext cx="7645400" cy="4394200"/>
          </a:xfrm>
          <a:prstGeom prst="arc">
            <a:avLst>
              <a:gd name="adj1" fmla="val 11069650"/>
              <a:gd name="adj2" fmla="val 21351808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2328863" y="5435600"/>
            <a:ext cx="4357687" cy="4224338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814006">
            <a:off x="-400050" y="4962525"/>
            <a:ext cx="5030788" cy="4224338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162050" y="5003800"/>
            <a:ext cx="857250" cy="1854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81100" y="5003800"/>
            <a:ext cx="2952750" cy="139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00038" y="5003800"/>
            <a:ext cx="5289550" cy="1473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603875" y="5010150"/>
            <a:ext cx="2009775" cy="13906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00325" y="4524375"/>
            <a:ext cx="3910013" cy="1952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108450" y="4492625"/>
            <a:ext cx="1073150" cy="1946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43788" y="4576763"/>
            <a:ext cx="2060575" cy="19669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961313" y="5200650"/>
            <a:ext cx="160337" cy="1200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40725" y="5435600"/>
            <a:ext cx="25352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同心圆 31"/>
          <p:cNvSpPr/>
          <p:nvPr/>
        </p:nvSpPr>
        <p:spPr>
          <a:xfrm>
            <a:off x="10472738" y="5327650"/>
            <a:ext cx="225425" cy="23018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1074738" y="48450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3551238" y="60769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同心圆 38"/>
          <p:cNvSpPr/>
          <p:nvPr/>
        </p:nvSpPr>
        <p:spPr>
          <a:xfrm>
            <a:off x="9428163" y="6494463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301413" y="6786563"/>
            <a:ext cx="163512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014788" y="6305550"/>
            <a:ext cx="261937" cy="2603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537075" y="5297488"/>
            <a:ext cx="260350" cy="2603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987925" y="4473575"/>
            <a:ext cx="261938" cy="2603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312025" y="4457700"/>
            <a:ext cx="260350" cy="2603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396038" y="4410075"/>
            <a:ext cx="261937" cy="2603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086100" y="4381500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314700" y="5262563"/>
            <a:ext cx="163513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813175" y="5629275"/>
            <a:ext cx="163513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977188" y="5589588"/>
            <a:ext cx="163512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437563" y="4649788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327775" y="5476875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348413" y="6527800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5419725" y="6226175"/>
            <a:ext cx="168275" cy="16033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159000" y="5854700"/>
            <a:ext cx="163513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17488" y="6405563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575175" y="4632325"/>
            <a:ext cx="161925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0274300" y="6335713"/>
            <a:ext cx="163513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817225" y="5338763"/>
            <a:ext cx="161925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9925050" y="4594225"/>
            <a:ext cx="163513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同心圆 63"/>
          <p:cNvSpPr/>
          <p:nvPr/>
        </p:nvSpPr>
        <p:spPr>
          <a:xfrm>
            <a:off x="11276013" y="4927600"/>
            <a:ext cx="188912" cy="2032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711863" y="4592638"/>
            <a:ext cx="115887" cy="1285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同心圆 66"/>
          <p:cNvSpPr/>
          <p:nvPr/>
        </p:nvSpPr>
        <p:spPr>
          <a:xfrm>
            <a:off x="7910513" y="6361113"/>
            <a:ext cx="187325" cy="20478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1663" y="6229350"/>
            <a:ext cx="179387" cy="2095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704975" y="6283325"/>
            <a:ext cx="177800" cy="2111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1" name="直接连接符 70"/>
          <p:cNvCxnSpPr>
            <a:stCxn id="32" idx="5"/>
          </p:cNvCxnSpPr>
          <p:nvPr/>
        </p:nvCxnSpPr>
        <p:spPr>
          <a:xfrm>
            <a:off x="10664825" y="5524500"/>
            <a:ext cx="706438" cy="13335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8434388" y="6735763"/>
            <a:ext cx="260350" cy="2587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4978400" y="6689725"/>
            <a:ext cx="261938" cy="2603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2844800" y="6704013"/>
            <a:ext cx="261938" cy="2587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11025188" y="6188075"/>
            <a:ext cx="71437" cy="714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905750" y="4475163"/>
            <a:ext cx="71438" cy="714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9485313" y="5037138"/>
            <a:ext cx="71437" cy="714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375150" y="5038725"/>
            <a:ext cx="73025" cy="714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563813" y="5641975"/>
            <a:ext cx="71437" cy="714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702300" y="4357688"/>
            <a:ext cx="73025" cy="714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872163" y="5894388"/>
            <a:ext cx="73025" cy="73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96875" y="5391150"/>
            <a:ext cx="73025" cy="714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777413" y="6810375"/>
            <a:ext cx="71437" cy="714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1909763" y="4576763"/>
            <a:ext cx="71437" cy="73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630738" y="4256088"/>
            <a:ext cx="73025" cy="730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0" name="直接连接符 89"/>
          <p:cNvCxnSpPr/>
          <p:nvPr/>
        </p:nvCxnSpPr>
        <p:spPr>
          <a:xfrm>
            <a:off x="4281767" y="2171109"/>
            <a:ext cx="330358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弧形 90"/>
          <p:cNvSpPr/>
          <p:nvPr/>
        </p:nvSpPr>
        <p:spPr>
          <a:xfrm>
            <a:off x="1181100" y="5057775"/>
            <a:ext cx="9694863" cy="4762500"/>
          </a:xfrm>
          <a:prstGeom prst="arc">
            <a:avLst>
              <a:gd name="adj1" fmla="val 11204256"/>
              <a:gd name="adj2" fmla="val 2118665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同心圆 33"/>
          <p:cNvSpPr/>
          <p:nvPr/>
        </p:nvSpPr>
        <p:spPr>
          <a:xfrm>
            <a:off x="2489200" y="491490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5380038" y="492760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6858000" y="50863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8151813" y="5322888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136650" y="5280025"/>
            <a:ext cx="260350" cy="2587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490788" y="6364288"/>
            <a:ext cx="261937" cy="25876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548563" y="6329363"/>
            <a:ext cx="261937" cy="2603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207500" y="5338763"/>
            <a:ext cx="163513" cy="1524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同心圆 65"/>
          <p:cNvSpPr/>
          <p:nvPr/>
        </p:nvSpPr>
        <p:spPr>
          <a:xfrm>
            <a:off x="8064500" y="5027613"/>
            <a:ext cx="225425" cy="23018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48" name="TextBox 87"/>
          <p:cNvSpPr txBox="1">
            <a:spLocks noChangeArrowheads="1"/>
          </p:cNvSpPr>
          <p:nvPr/>
        </p:nvSpPr>
        <p:spPr bwMode="auto">
          <a:xfrm>
            <a:off x="4262023" y="1378999"/>
            <a:ext cx="34028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zh-TW" altLang="en-US" sz="4000" b="1" dirty="0" smtClean="0"/>
              <a:t>履約管理</a:t>
            </a:r>
            <a:endParaRPr lang="zh-CN" altLang="en-US" sz="40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86466" y="2290857"/>
            <a:ext cx="288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總務主任的跨領域學習</a:t>
            </a:r>
            <a:endParaRPr lang="zh-TW" altLang="en-US" sz="2000" dirty="0"/>
          </a:p>
        </p:txBody>
      </p:sp>
      <p:pic>
        <p:nvPicPr>
          <p:cNvPr id="78" name="圖片 7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15" y="2875028"/>
            <a:ext cx="3290515" cy="1226077"/>
          </a:xfrm>
          <a:prstGeom prst="rect">
            <a:avLst/>
          </a:prstGeom>
        </p:spPr>
      </p:pic>
      <p:sp>
        <p:nvSpPr>
          <p:cNvPr id="88" name="副標題 2"/>
          <p:cNvSpPr txBox="1">
            <a:spLocks/>
          </p:cNvSpPr>
          <p:nvPr/>
        </p:nvSpPr>
        <p:spPr bwMode="auto">
          <a:xfrm>
            <a:off x="4797425" y="3335176"/>
            <a:ext cx="2520280" cy="8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文華國小校長 吳俊生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饼形 63"/>
          <p:cNvSpPr/>
          <p:nvPr/>
        </p:nvSpPr>
        <p:spPr>
          <a:xfrm rot="10800000" flipH="1">
            <a:off x="10541000" y="5189538"/>
            <a:ext cx="3332163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318120" y="854075"/>
            <a:ext cx="2661213" cy="73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318120" y="492125"/>
            <a:ext cx="26500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辦理流程～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ISO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品管制度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52" name="矩形 51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4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4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ãISOæµç¨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341" y="974725"/>
            <a:ext cx="8307414" cy="54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40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35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22" name="同心圆 21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23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5" name="直接连接符 114"/>
            <p:cNvCxnSpPr>
              <a:endCxn id="114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3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6" name="直接连接符 125"/>
            <p:cNvCxnSpPr>
              <a:stCxn id="113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同心圆 128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34" name="直接连接符 133"/>
            <p:cNvCxnSpPr>
              <a:stCxn id="132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0" name="直接连接符 13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9" name="同心圆 208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同心圆 209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同心圆 210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22" name="直接连接符 221"/>
            <p:cNvCxnSpPr>
              <a:stCxn id="209" idx="4"/>
              <a:endCxn id="208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endCxn id="22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>
              <a:endCxn id="209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>
              <a:endCxn id="23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弧形 40"/>
          <p:cNvSpPr/>
          <p:nvPr/>
        </p:nvSpPr>
        <p:spPr>
          <a:xfrm rot="558798">
            <a:off x="3671888" y="1011238"/>
            <a:ext cx="7591425" cy="5672137"/>
          </a:xfrm>
          <a:prstGeom prst="arc">
            <a:avLst>
              <a:gd name="adj1" fmla="val 14287010"/>
              <a:gd name="adj2" fmla="val 558308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558798">
            <a:off x="3413125" y="1604963"/>
            <a:ext cx="7885113" cy="5260975"/>
          </a:xfrm>
          <a:prstGeom prst="arc">
            <a:avLst>
              <a:gd name="adj1" fmla="val 14287010"/>
              <a:gd name="adj2" fmla="val 287274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83000" y="811213"/>
            <a:ext cx="6426200" cy="7164387"/>
          </a:xfrm>
          <a:prstGeom prst="arc">
            <a:avLst>
              <a:gd name="adj1" fmla="val 16921666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>
            <a:off x="3325813" y="1362075"/>
            <a:ext cx="6999287" cy="5594350"/>
          </a:xfrm>
          <a:prstGeom prst="arc">
            <a:avLst>
              <a:gd name="adj1" fmla="val 16904781"/>
              <a:gd name="adj2" fmla="val 389402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弧形 98"/>
          <p:cNvSpPr/>
          <p:nvPr/>
        </p:nvSpPr>
        <p:spPr>
          <a:xfrm>
            <a:off x="4095750" y="644525"/>
            <a:ext cx="6251575" cy="5745163"/>
          </a:xfrm>
          <a:prstGeom prst="arc">
            <a:avLst>
              <a:gd name="adj1" fmla="val 16577328"/>
              <a:gd name="adj2" fmla="val 519569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4154488" y="1562100"/>
            <a:ext cx="6426200" cy="6007100"/>
          </a:xfrm>
          <a:prstGeom prst="arc">
            <a:avLst>
              <a:gd name="adj1" fmla="val 16921666"/>
              <a:gd name="adj2" fmla="val 2917494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3917950" y="836613"/>
            <a:ext cx="6426200" cy="7164387"/>
          </a:xfrm>
          <a:prstGeom prst="arc">
            <a:avLst>
              <a:gd name="adj1" fmla="val 18114793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4376738" y="1993900"/>
            <a:ext cx="6426200" cy="5003800"/>
          </a:xfrm>
          <a:prstGeom prst="arc">
            <a:avLst>
              <a:gd name="adj1" fmla="val 16098721"/>
              <a:gd name="adj2" fmla="val 3561325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>
            <a:off x="4376738" y="1255713"/>
            <a:ext cx="6426200" cy="5908675"/>
          </a:xfrm>
          <a:prstGeom prst="arc">
            <a:avLst>
              <a:gd name="adj1" fmla="val 16577328"/>
              <a:gd name="adj2" fmla="val 258167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>
            <a:off x="3868738" y="1728788"/>
            <a:ext cx="6056312" cy="4319587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>
            <a:off x="1206500" y="355600"/>
            <a:ext cx="10423525" cy="6362700"/>
          </a:xfrm>
          <a:prstGeom prst="arc">
            <a:avLst>
              <a:gd name="adj1" fmla="val 16064175"/>
              <a:gd name="adj2" fmla="val 495466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弧形 68"/>
          <p:cNvSpPr/>
          <p:nvPr/>
        </p:nvSpPr>
        <p:spPr>
          <a:xfrm>
            <a:off x="2374900" y="1030288"/>
            <a:ext cx="6426200" cy="5586412"/>
          </a:xfrm>
          <a:prstGeom prst="arc">
            <a:avLst>
              <a:gd name="adj1" fmla="val 16953004"/>
              <a:gd name="adj2" fmla="val 3533047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弧形 69"/>
          <p:cNvSpPr/>
          <p:nvPr/>
        </p:nvSpPr>
        <p:spPr>
          <a:xfrm>
            <a:off x="1893888" y="1944688"/>
            <a:ext cx="7008812" cy="4645025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弧形 146"/>
          <p:cNvSpPr/>
          <p:nvPr/>
        </p:nvSpPr>
        <p:spPr>
          <a:xfrm rot="3143922">
            <a:off x="3372644" y="-313531"/>
            <a:ext cx="7580313" cy="8404225"/>
          </a:xfrm>
          <a:prstGeom prst="arc">
            <a:avLst>
              <a:gd name="adj1" fmla="val 1461411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37" name="组合 234"/>
          <p:cNvGrpSpPr>
            <a:grpSpLocks/>
          </p:cNvGrpSpPr>
          <p:nvPr/>
        </p:nvGrpSpPr>
        <p:grpSpPr bwMode="auto">
          <a:xfrm>
            <a:off x="2564606" y="-1024901"/>
            <a:ext cx="9582150" cy="8285163"/>
            <a:chOff x="2545440" y="-1106457"/>
            <a:chExt cx="9580914" cy="8284758"/>
          </a:xfrm>
        </p:grpSpPr>
        <p:sp>
          <p:nvSpPr>
            <p:cNvPr id="14" name="弧形 13"/>
            <p:cNvSpPr/>
            <p:nvPr/>
          </p:nvSpPr>
          <p:spPr>
            <a:xfrm>
              <a:off x="4907335" y="987354"/>
              <a:ext cx="6426958" cy="5492482"/>
            </a:xfrm>
            <a:prstGeom prst="arc">
              <a:avLst>
                <a:gd name="adj1" fmla="val 16577328"/>
                <a:gd name="adj2" fmla="val 6691245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3" name="弧形 212"/>
            <p:cNvSpPr/>
            <p:nvPr/>
          </p:nvSpPr>
          <p:spPr>
            <a:xfrm rot="3529314">
              <a:off x="3663369" y="-973575"/>
              <a:ext cx="7995847" cy="8307903"/>
            </a:xfrm>
            <a:prstGeom prst="arc">
              <a:avLst>
                <a:gd name="adj1" fmla="val 15039599"/>
                <a:gd name="adj2" fmla="val 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" name="弧形 214"/>
            <p:cNvSpPr/>
            <p:nvPr/>
          </p:nvSpPr>
          <p:spPr>
            <a:xfrm rot="2317648">
              <a:off x="3183533" y="761940"/>
              <a:ext cx="6426958" cy="5586140"/>
            </a:xfrm>
            <a:prstGeom prst="arc">
              <a:avLst>
                <a:gd name="adj1" fmla="val 14395450"/>
                <a:gd name="adj2" fmla="val 3533047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8" name="组合 232"/>
            <p:cNvGrpSpPr>
              <a:grpSpLocks/>
            </p:cNvGrpSpPr>
            <p:nvPr/>
          </p:nvGrpSpPr>
          <p:grpSpPr bwMode="auto">
            <a:xfrm>
              <a:off x="2545440" y="-1106457"/>
              <a:ext cx="9580914" cy="8016380"/>
              <a:chOff x="2545440" y="-1106457"/>
              <a:chExt cx="9580914" cy="8016380"/>
            </a:xfrm>
          </p:grpSpPr>
          <p:sp>
            <p:nvSpPr>
              <p:cNvPr id="214" name="弧形 213"/>
              <p:cNvSpPr/>
              <p:nvPr/>
            </p:nvSpPr>
            <p:spPr>
              <a:xfrm rot="4850840">
                <a:off x="3337973" y="-1898990"/>
                <a:ext cx="7995847" cy="9580914"/>
              </a:xfrm>
              <a:prstGeom prst="arc">
                <a:avLst>
                  <a:gd name="adj1" fmla="val 14371226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5150" name="组合 231"/>
              <p:cNvGrpSpPr>
                <a:grpSpLocks/>
              </p:cNvGrpSpPr>
              <p:nvPr/>
            </p:nvGrpSpPr>
            <p:grpSpPr bwMode="auto">
              <a:xfrm>
                <a:off x="5488329" y="129986"/>
                <a:ext cx="6213010" cy="6779937"/>
                <a:chOff x="5488329" y="129986"/>
                <a:chExt cx="6213010" cy="6779937"/>
              </a:xfrm>
            </p:grpSpPr>
            <p:cxnSp>
              <p:nvCxnSpPr>
                <p:cNvPr id="219" name="直接连接符 218"/>
                <p:cNvCxnSpPr>
                  <a:stCxn id="60" idx="3"/>
                  <a:endCxn id="216" idx="7"/>
                </p:cNvCxnSpPr>
                <p:nvPr/>
              </p:nvCxnSpPr>
              <p:spPr>
                <a:xfrm flipH="1">
                  <a:off x="6062886" y="3531992"/>
                  <a:ext cx="2168245" cy="281608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7581927" y="873060"/>
                  <a:ext cx="80953" cy="7937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  <p:cxnSp>
              <p:nvCxnSpPr>
                <p:cNvPr id="56" name="直接连接符 55"/>
                <p:cNvCxnSpPr>
                  <a:stCxn id="30" idx="7"/>
                  <a:endCxn id="60" idx="3"/>
                </p:cNvCxnSpPr>
                <p:nvPr/>
              </p:nvCxnSpPr>
              <p:spPr>
                <a:xfrm flipV="1">
                  <a:off x="7113675" y="3531992"/>
                  <a:ext cx="1117456" cy="275576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>
                  <a:stCxn id="47" idx="5"/>
                  <a:endCxn id="60" idx="1"/>
                </p:cNvCxnSpPr>
                <p:nvPr/>
              </p:nvCxnSpPr>
              <p:spPr>
                <a:xfrm>
                  <a:off x="7388277" y="1461994"/>
                  <a:ext cx="842854" cy="196840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8327955" y="941319"/>
                  <a:ext cx="117460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893033" y="1390559"/>
                  <a:ext cx="117460" cy="1190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9" name="同心圆 18"/>
                <p:cNvSpPr/>
                <p:nvPr/>
              </p:nvSpPr>
              <p:spPr>
                <a:xfrm>
                  <a:off x="7812085" y="1230230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7970815" y="1600099"/>
                  <a:ext cx="53968" cy="539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" name="同心圆 20"/>
                <p:cNvSpPr/>
                <p:nvPr/>
              </p:nvSpPr>
              <p:spPr>
                <a:xfrm>
                  <a:off x="7445419" y="1947745"/>
                  <a:ext cx="82539" cy="9048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7012088" y="6270295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932715" y="6751285"/>
                  <a:ext cx="53968" cy="55559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529555" y="228566"/>
                  <a:ext cx="426982" cy="41907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椭圆 32"/>
                <p:cNvSpPr/>
                <p:nvPr/>
              </p:nvSpPr>
              <p:spPr>
                <a:xfrm>
                  <a:off x="5488285" y="180944"/>
                  <a:ext cx="57143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35" name="直接连接符 34"/>
                <p:cNvCxnSpPr>
                  <a:stCxn id="28" idx="7"/>
                  <a:endCxn id="36" idx="3"/>
                </p:cNvCxnSpPr>
                <p:nvPr/>
              </p:nvCxnSpPr>
              <p:spPr>
                <a:xfrm flipV="1">
                  <a:off x="5997806" y="376197"/>
                  <a:ext cx="247618" cy="23335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同心圆 35"/>
                <p:cNvSpPr/>
                <p:nvPr/>
              </p:nvSpPr>
              <p:spPr>
                <a:xfrm>
                  <a:off x="6235901" y="323812"/>
                  <a:ext cx="63492" cy="61910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997806" y="668283"/>
                  <a:ext cx="593648" cy="19366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5896219" y="592086"/>
                  <a:ext cx="119048" cy="11905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581931" y="836549"/>
                  <a:ext cx="53968" cy="539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同心圆 43"/>
                <p:cNvSpPr/>
                <p:nvPr/>
              </p:nvSpPr>
              <p:spPr>
                <a:xfrm>
                  <a:off x="6121615" y="1014341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286690" y="1358811"/>
                  <a:ext cx="119048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49" name="直接连接符 48"/>
                <p:cNvCxnSpPr>
                  <a:stCxn id="28" idx="5"/>
                  <a:endCxn id="44" idx="0"/>
                </p:cNvCxnSpPr>
                <p:nvPr/>
              </p:nvCxnSpPr>
              <p:spPr>
                <a:xfrm>
                  <a:off x="5997806" y="693681"/>
                  <a:ext cx="176190" cy="3206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同心圆 50"/>
                <p:cNvSpPr/>
                <p:nvPr/>
              </p:nvSpPr>
              <p:spPr>
                <a:xfrm>
                  <a:off x="7953354" y="6770334"/>
                  <a:ext cx="139682" cy="13969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7091453" y="1711219"/>
                  <a:ext cx="58729" cy="7143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8386686" y="5697236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8208909" y="3409760"/>
                  <a:ext cx="142857" cy="14445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8618431" y="2993856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8669224" y="2092200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540649" y="2492230"/>
                  <a:ext cx="65080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9726363" y="2731932"/>
                  <a:ext cx="63492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785092" y="2431908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8893033" y="1942982"/>
                  <a:ext cx="117460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9189857" y="2077914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9975568" y="2795428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1083500" y="4157437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0723184" y="4303480"/>
                  <a:ext cx="152380" cy="1460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7" name="同心圆 86"/>
                <p:cNvSpPr/>
                <p:nvPr/>
              </p:nvSpPr>
              <p:spPr>
                <a:xfrm>
                  <a:off x="11099373" y="4830504"/>
                  <a:ext cx="101587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同心圆 87"/>
                <p:cNvSpPr/>
                <p:nvPr/>
              </p:nvSpPr>
              <p:spPr>
                <a:xfrm>
                  <a:off x="10534296" y="3090689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同心圆 88"/>
                <p:cNvSpPr/>
                <p:nvPr/>
              </p:nvSpPr>
              <p:spPr>
                <a:xfrm>
                  <a:off x="9542237" y="4824154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同心圆 89"/>
                <p:cNvSpPr/>
                <p:nvPr/>
              </p:nvSpPr>
              <p:spPr>
                <a:xfrm>
                  <a:off x="10197789" y="3531992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388277" y="6332205"/>
                  <a:ext cx="96826" cy="117469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1" name="同心圆 100"/>
                <p:cNvSpPr/>
                <p:nvPr/>
              </p:nvSpPr>
              <p:spPr>
                <a:xfrm>
                  <a:off x="6727962" y="625422"/>
                  <a:ext cx="103175" cy="10318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356519" y="2309677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9940647" y="1447706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4" name="同心圆 103"/>
                <p:cNvSpPr/>
                <p:nvPr/>
              </p:nvSpPr>
              <p:spPr>
                <a:xfrm>
                  <a:off x="9553347" y="1666771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同心圆 104"/>
                <p:cNvSpPr/>
                <p:nvPr/>
              </p:nvSpPr>
              <p:spPr>
                <a:xfrm>
                  <a:off x="11200960" y="3098626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0726359" y="5197198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8891446" y="130146"/>
                  <a:ext cx="161904" cy="16985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06" name="同心圆 205"/>
                <p:cNvSpPr/>
                <p:nvPr/>
              </p:nvSpPr>
              <p:spPr>
                <a:xfrm>
                  <a:off x="8458114" y="568275"/>
                  <a:ext cx="107936" cy="107945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3359" y="6563969"/>
                  <a:ext cx="142857" cy="14445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5940664" y="6327443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8" name="椭圆 227"/>
                <p:cNvSpPr/>
                <p:nvPr/>
              </p:nvSpPr>
              <p:spPr>
                <a:xfrm>
                  <a:off x="8721605" y="3606601"/>
                  <a:ext cx="152380" cy="147631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9" name="同心圆 228"/>
                <p:cNvSpPr/>
                <p:nvPr/>
              </p:nvSpPr>
              <p:spPr>
                <a:xfrm>
                  <a:off x="9194619" y="2822414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同心圆 229"/>
                <p:cNvSpPr/>
                <p:nvPr/>
              </p:nvSpPr>
              <p:spPr>
                <a:xfrm>
                  <a:off x="10618423" y="5859153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椭圆 241"/>
                <p:cNvSpPr/>
                <p:nvPr/>
              </p:nvSpPr>
              <p:spPr>
                <a:xfrm>
                  <a:off x="7478753" y="596848"/>
                  <a:ext cx="119047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1066040" y="2092200"/>
                  <a:ext cx="152380" cy="146043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1546990" y="3741532"/>
                  <a:ext cx="153968" cy="14763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6" name="组合 245"/>
          <p:cNvGrpSpPr/>
          <p:nvPr/>
        </p:nvGrpSpPr>
        <p:grpSpPr>
          <a:xfrm>
            <a:off x="4636246" y="280561"/>
            <a:ext cx="2903431" cy="2875788"/>
            <a:chOff x="4839490" y="1094272"/>
            <a:chExt cx="2903431" cy="2875788"/>
          </a:xfr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4839490" y="1094272"/>
              <a:ext cx="2903431" cy="287578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017611" y="2462292"/>
              <a:ext cx="2480728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251143" y="3761371"/>
            <a:ext cx="2760663" cy="82923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/>
              <a:t>開會協調</a:t>
            </a:r>
            <a:r>
              <a:rPr lang="zh-TW" altLang="en-US" dirty="0" smtClean="0"/>
              <a:t>和解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取得</a:t>
            </a:r>
            <a:r>
              <a:rPr lang="zh-TW" altLang="en-US" dirty="0"/>
              <a:t>共識</a:t>
            </a:r>
            <a:endParaRPr lang="zh-CN" altLang="en-US" dirty="0">
              <a:solidFill>
                <a:schemeClr val="bg1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8" name="圆角矩形 117"/>
          <p:cNvSpPr/>
          <p:nvPr/>
        </p:nvSpPr>
        <p:spPr>
          <a:xfrm>
            <a:off x="3078271" y="3761371"/>
            <a:ext cx="2698750" cy="82923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/>
              <a:t>向採購申訴審議委員會申請調解、調 處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122" name="圆角矩形 121"/>
          <p:cNvSpPr/>
          <p:nvPr/>
        </p:nvSpPr>
        <p:spPr>
          <a:xfrm>
            <a:off x="5869087" y="3753604"/>
            <a:ext cx="2698750" cy="8292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/>
              <a:t>雙方書面合意，向仲裁協會以仲裁</a:t>
            </a:r>
            <a:r>
              <a:rPr lang="zh-TW" altLang="en-US" dirty="0" smtClean="0"/>
              <a:t>制度解決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117" name="圆角矩形 121"/>
          <p:cNvSpPr/>
          <p:nvPr/>
        </p:nvSpPr>
        <p:spPr>
          <a:xfrm>
            <a:off x="8655590" y="3771189"/>
            <a:ext cx="2698750" cy="82923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/>
              <a:t>在法院以訴訟、和解、調解方式解決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6371" y="99269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採購爭議</a:t>
            </a:r>
          </a:p>
        </p:txBody>
      </p:sp>
      <p:sp>
        <p:nvSpPr>
          <p:cNvPr id="119" name="文本框 65"/>
          <p:cNvSpPr txBox="1"/>
          <p:nvPr/>
        </p:nvSpPr>
        <p:spPr>
          <a:xfrm>
            <a:off x="1318120" y="492125"/>
            <a:ext cx="18694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辦理流程～仲 裁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21" name="群組 12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123" name="矩形 122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7" name="图片 4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128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矩形 140"/>
          <p:cNvSpPr/>
          <p:nvPr/>
        </p:nvSpPr>
        <p:spPr>
          <a:xfrm>
            <a:off x="5134469" y="188233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處理選項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132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8" grpId="0" animBg="1"/>
      <p:bldP spid="122" grpId="0" animBg="1"/>
      <p:bldP spid="117" grpId="0" animBg="1"/>
      <p:bldP spid="1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>
            <a:stCxn id="76" idx="2"/>
            <a:endCxn id="69" idx="2"/>
          </p:cNvCxnSpPr>
          <p:nvPr/>
        </p:nvCxnSpPr>
        <p:spPr>
          <a:xfrm flipH="1">
            <a:off x="4953000" y="1068388"/>
            <a:ext cx="5532438" cy="50101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9" idx="2"/>
            <a:endCxn id="11" idx="4"/>
          </p:cNvCxnSpPr>
          <p:nvPr/>
        </p:nvCxnSpPr>
        <p:spPr>
          <a:xfrm flipH="1" flipV="1">
            <a:off x="115888" y="288925"/>
            <a:ext cx="4837112" cy="57896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饼形 68"/>
          <p:cNvSpPr/>
          <p:nvPr/>
        </p:nvSpPr>
        <p:spPr>
          <a:xfrm rot="5400000">
            <a:off x="4148138" y="6107113"/>
            <a:ext cx="1611312" cy="1554162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4" name="直接连接符 63"/>
          <p:cNvCxnSpPr>
            <a:stCxn id="14" idx="3"/>
            <a:endCxn id="30" idx="0"/>
          </p:cNvCxnSpPr>
          <p:nvPr/>
        </p:nvCxnSpPr>
        <p:spPr>
          <a:xfrm>
            <a:off x="520700" y="554038"/>
            <a:ext cx="123825" cy="2297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30" idx="7"/>
          </p:cNvCxnSpPr>
          <p:nvPr/>
        </p:nvCxnSpPr>
        <p:spPr>
          <a:xfrm flipH="1">
            <a:off x="706438" y="717550"/>
            <a:ext cx="6362700" cy="2159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</p:cNvCxnSpPr>
          <p:nvPr/>
        </p:nvCxnSpPr>
        <p:spPr>
          <a:xfrm flipH="1" flipV="1">
            <a:off x="1120775" y="409575"/>
            <a:ext cx="9642475" cy="61483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2079625" y="4613275"/>
            <a:ext cx="447675" cy="3937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同心圆 39"/>
          <p:cNvSpPr/>
          <p:nvPr/>
        </p:nvSpPr>
        <p:spPr>
          <a:xfrm>
            <a:off x="3203575" y="1068388"/>
            <a:ext cx="1023938" cy="102235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913" y="180975"/>
            <a:ext cx="107950" cy="10795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8275" y="66675"/>
            <a:ext cx="119063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>
            <a:stCxn id="12" idx="5"/>
          </p:cNvCxnSpPr>
          <p:nvPr/>
        </p:nvCxnSpPr>
        <p:spPr>
          <a:xfrm>
            <a:off x="269875" y="169863"/>
            <a:ext cx="266700" cy="265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6888" y="409575"/>
            <a:ext cx="163512" cy="1682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75263" y="5686425"/>
            <a:ext cx="163512" cy="1698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>
            <a:stCxn id="14" idx="5"/>
            <a:endCxn id="15" idx="0"/>
          </p:cNvCxnSpPr>
          <p:nvPr/>
        </p:nvCxnSpPr>
        <p:spPr>
          <a:xfrm>
            <a:off x="636588" y="554038"/>
            <a:ext cx="4721225" cy="5132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3"/>
          </p:cNvCxnSpPr>
          <p:nvPr/>
        </p:nvCxnSpPr>
        <p:spPr>
          <a:xfrm flipH="1">
            <a:off x="260350" y="554038"/>
            <a:ext cx="260350" cy="4254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55575" y="957263"/>
            <a:ext cx="117475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>
            <a:stCxn id="14" idx="5"/>
          </p:cNvCxnSpPr>
          <p:nvPr/>
        </p:nvCxnSpPr>
        <p:spPr>
          <a:xfrm>
            <a:off x="636588" y="554038"/>
            <a:ext cx="98425" cy="336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>
            <a:off x="684213" y="866775"/>
            <a:ext cx="107950" cy="10795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700" y="446088"/>
            <a:ext cx="361950" cy="11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992188" y="374650"/>
            <a:ext cx="119062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3" name="直接连接符 22"/>
          <p:cNvCxnSpPr>
            <a:stCxn id="22" idx="3"/>
          </p:cNvCxnSpPr>
          <p:nvPr/>
        </p:nvCxnSpPr>
        <p:spPr>
          <a:xfrm flipH="1">
            <a:off x="7938" y="477838"/>
            <a:ext cx="1001712" cy="63960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420475" y="3600450"/>
            <a:ext cx="119063" cy="1190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5" name="直接连接符 24"/>
          <p:cNvCxnSpPr>
            <a:endCxn id="26" idx="7"/>
          </p:cNvCxnSpPr>
          <p:nvPr/>
        </p:nvCxnSpPr>
        <p:spPr>
          <a:xfrm flipH="1">
            <a:off x="606425" y="461963"/>
            <a:ext cx="392113" cy="777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04825" y="1222375"/>
            <a:ext cx="119063" cy="1190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22250" y="446088"/>
            <a:ext cx="119063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179513" y="847725"/>
            <a:ext cx="119062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同心圆 28"/>
          <p:cNvSpPr/>
          <p:nvPr/>
        </p:nvSpPr>
        <p:spPr>
          <a:xfrm>
            <a:off x="468313" y="136525"/>
            <a:ext cx="107950" cy="10795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555625" y="2851150"/>
            <a:ext cx="176213" cy="166688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968375" y="349250"/>
            <a:ext cx="166688" cy="163513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>
            <a:stCxn id="29" idx="4"/>
            <a:endCxn id="28" idx="1"/>
          </p:cNvCxnSpPr>
          <p:nvPr/>
        </p:nvCxnSpPr>
        <p:spPr>
          <a:xfrm>
            <a:off x="522288" y="244475"/>
            <a:ext cx="674687" cy="6207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1" idx="6"/>
          </p:cNvCxnSpPr>
          <p:nvPr/>
        </p:nvCxnSpPr>
        <p:spPr>
          <a:xfrm flipH="1">
            <a:off x="169863" y="201613"/>
            <a:ext cx="298450" cy="33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4" idx="2"/>
          </p:cNvCxnSpPr>
          <p:nvPr/>
        </p:nvCxnSpPr>
        <p:spPr>
          <a:xfrm flipH="1" flipV="1">
            <a:off x="1062038" y="374650"/>
            <a:ext cx="10358437" cy="32861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45" idx="0"/>
            <a:endCxn id="29" idx="0"/>
          </p:cNvCxnSpPr>
          <p:nvPr/>
        </p:nvCxnSpPr>
        <p:spPr>
          <a:xfrm flipH="1" flipV="1">
            <a:off x="522288" y="136525"/>
            <a:ext cx="1781175" cy="44767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12" idx="1"/>
          </p:cNvCxnSpPr>
          <p:nvPr/>
        </p:nvCxnSpPr>
        <p:spPr>
          <a:xfrm>
            <a:off x="0" y="12700"/>
            <a:ext cx="185738" cy="730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0745788" y="6454775"/>
            <a:ext cx="119062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3" name="直接连接符 42"/>
          <p:cNvCxnSpPr>
            <a:stCxn id="42" idx="5"/>
            <a:endCxn id="48" idx="5"/>
          </p:cNvCxnSpPr>
          <p:nvPr/>
        </p:nvCxnSpPr>
        <p:spPr>
          <a:xfrm flipH="1" flipV="1">
            <a:off x="7151688" y="717550"/>
            <a:ext cx="3695700" cy="58404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608" y="1701799"/>
            <a:ext cx="1535276" cy="1076325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69" y="2852000"/>
            <a:ext cx="3190825" cy="2392039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241675" y="1701798"/>
            <a:ext cx="1563688" cy="11069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工地</a:t>
            </a:r>
            <a:endParaRPr lang="en-US" altLang="zh-TW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  <a:p>
            <a:pPr algn="ctr"/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安全</a:t>
            </a:r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7813" y="4051300"/>
            <a:ext cx="1214437" cy="118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完工</a:t>
            </a:r>
            <a:endParaRPr lang="en-US" altLang="zh-TW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  <a:p>
            <a:pPr algn="ctr"/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工項</a:t>
            </a:r>
            <a:endParaRPr lang="en-US" altLang="zh-TW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  <a:p>
            <a:pPr algn="ctr"/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防護</a:t>
            </a:r>
            <a:endParaRPr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050088" y="614363"/>
            <a:ext cx="119062" cy="1206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9" name="直接连接符 48"/>
          <p:cNvCxnSpPr>
            <a:stCxn id="48" idx="2"/>
            <a:endCxn id="29" idx="5"/>
          </p:cNvCxnSpPr>
          <p:nvPr/>
        </p:nvCxnSpPr>
        <p:spPr>
          <a:xfrm flipH="1" flipV="1">
            <a:off x="560388" y="228600"/>
            <a:ext cx="6489700" cy="4460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6" idx="1"/>
            <a:endCxn id="18" idx="6"/>
          </p:cNvCxnSpPr>
          <p:nvPr/>
        </p:nvCxnSpPr>
        <p:spPr>
          <a:xfrm flipH="1" flipV="1">
            <a:off x="273050" y="1017588"/>
            <a:ext cx="249238" cy="2222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6" idx="6"/>
            <a:endCxn id="28" idx="3"/>
          </p:cNvCxnSpPr>
          <p:nvPr/>
        </p:nvCxnSpPr>
        <p:spPr>
          <a:xfrm flipV="1">
            <a:off x="623888" y="950913"/>
            <a:ext cx="573087" cy="3317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饼形 75"/>
          <p:cNvSpPr/>
          <p:nvPr/>
        </p:nvSpPr>
        <p:spPr>
          <a:xfrm rot="16200000" flipV="1">
            <a:off x="9411494" y="-989806"/>
            <a:ext cx="2147888" cy="1968500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13" y="5296493"/>
            <a:ext cx="10826950" cy="13744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44" y="518191"/>
            <a:ext cx="6296919" cy="4720559"/>
          </a:xfrm>
          <a:prstGeom prst="rect">
            <a:avLst/>
          </a:prstGeom>
        </p:spPr>
      </p:pic>
      <p:cxnSp>
        <p:nvCxnSpPr>
          <p:cNvPr id="51" name="直接连接符 64"/>
          <p:cNvCxnSpPr/>
          <p:nvPr/>
        </p:nvCxnSpPr>
        <p:spPr>
          <a:xfrm>
            <a:off x="1707356" y="675543"/>
            <a:ext cx="2661213" cy="73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65"/>
          <p:cNvSpPr txBox="1"/>
          <p:nvPr/>
        </p:nvSpPr>
        <p:spPr>
          <a:xfrm>
            <a:off x="1707356" y="313593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辦理流程～走動管理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1868787" y="741133"/>
            <a:ext cx="793750" cy="779462"/>
            <a:chOff x="4567238" y="3309938"/>
            <a:chExt cx="942975" cy="1068387"/>
          </a:xfrm>
        </p:grpSpPr>
        <p:sp>
          <p:nvSpPr>
            <p:cNvPr id="56" name="矩形 55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7" name="图片 43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9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曲线连接符 39"/>
          <p:cNvCxnSpPr/>
          <p:nvPr/>
        </p:nvCxnSpPr>
        <p:spPr>
          <a:xfrm flipV="1">
            <a:off x="-104775" y="381000"/>
            <a:ext cx="12296775" cy="6048375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曲线连接符 41"/>
          <p:cNvCxnSpPr/>
          <p:nvPr/>
        </p:nvCxnSpPr>
        <p:spPr>
          <a:xfrm flipV="1">
            <a:off x="-39688" y="927100"/>
            <a:ext cx="12231688" cy="4913313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flipV="1">
            <a:off x="-104775" y="1466850"/>
            <a:ext cx="12336463" cy="3719513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/>
          <p:cNvCxnSpPr/>
          <p:nvPr/>
        </p:nvCxnSpPr>
        <p:spPr>
          <a:xfrm flipV="1">
            <a:off x="-104775" y="2016125"/>
            <a:ext cx="12249150" cy="2509838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/>
          <p:nvPr/>
        </p:nvCxnSpPr>
        <p:spPr>
          <a:xfrm flipV="1">
            <a:off x="-150813" y="2630488"/>
            <a:ext cx="12422188" cy="1330325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/>
          <p:nvPr/>
        </p:nvCxnSpPr>
        <p:spPr>
          <a:xfrm flipV="1">
            <a:off x="0" y="0"/>
            <a:ext cx="12192000" cy="6858000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181100" y="1524000"/>
            <a:ext cx="2463800" cy="1384300"/>
            <a:chOff x="1181100" y="1524000"/>
            <a:chExt cx="2463800" cy="1384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181100" y="1524000"/>
              <a:ext cx="2463800" cy="138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5750" y="1866900"/>
              <a:ext cx="762000" cy="76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2692400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醫療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31"/>
          <p:cNvGrpSpPr/>
          <p:nvPr/>
        </p:nvGrpSpPr>
        <p:grpSpPr>
          <a:xfrm>
            <a:off x="3644900" y="1524000"/>
            <a:ext cx="2463800" cy="1384300"/>
            <a:chOff x="3644900" y="1524000"/>
            <a:chExt cx="2463800" cy="13843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3644900" y="1524000"/>
              <a:ext cx="2463800" cy="138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50" y="1866900"/>
              <a:ext cx="762000" cy="76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>
              <a:off x="5156200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地產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组合 40"/>
          <p:cNvGrpSpPr/>
          <p:nvPr/>
        </p:nvGrpSpPr>
        <p:grpSpPr>
          <a:xfrm>
            <a:off x="6108700" y="1524000"/>
            <a:ext cx="2463800" cy="1384300"/>
            <a:chOff x="6108700" y="1524000"/>
            <a:chExt cx="2463800" cy="13843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6108700" y="1524000"/>
              <a:ext cx="2463800" cy="1384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303744" y="1755775"/>
              <a:ext cx="984250" cy="9842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/>
            <p:cNvSpPr txBox="1"/>
            <p:nvPr/>
          </p:nvSpPr>
          <p:spPr>
            <a:xfrm>
              <a:off x="7551519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交通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2"/>
          <p:cNvGrpSpPr/>
          <p:nvPr/>
        </p:nvGrpSpPr>
        <p:grpSpPr>
          <a:xfrm>
            <a:off x="8572500" y="1524000"/>
            <a:ext cx="2463800" cy="1384300"/>
            <a:chOff x="8572500" y="1524000"/>
            <a:chExt cx="2463800" cy="13843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8572500" y="1524000"/>
              <a:ext cx="2463800" cy="1384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8669" y="1866900"/>
              <a:ext cx="873125" cy="8731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0015319" y="206323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教育</a:t>
              </a:r>
            </a:p>
          </p:txBody>
        </p:sp>
      </p:grpSp>
      <p:grpSp>
        <p:nvGrpSpPr>
          <p:cNvPr id="43" name="组合 48"/>
          <p:cNvGrpSpPr/>
          <p:nvPr/>
        </p:nvGrpSpPr>
        <p:grpSpPr>
          <a:xfrm>
            <a:off x="1181100" y="2908300"/>
            <a:ext cx="2463800" cy="1384300"/>
            <a:chOff x="1181100" y="2908300"/>
            <a:chExt cx="2463800" cy="1384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181100" y="2908300"/>
              <a:ext cx="2463800" cy="13843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269" y="3136384"/>
              <a:ext cx="781050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2692399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媒體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47"/>
          <p:cNvGrpSpPr/>
          <p:nvPr/>
        </p:nvGrpSpPr>
        <p:grpSpPr>
          <a:xfrm>
            <a:off x="3644900" y="2908300"/>
            <a:ext cx="2463800" cy="1384300"/>
            <a:chOff x="3644900" y="2908300"/>
            <a:chExt cx="2463800" cy="1384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44900" y="2908300"/>
              <a:ext cx="2463800" cy="13843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3082" y="3136384"/>
              <a:ext cx="848468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5083765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電商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08700" y="2908300"/>
            <a:ext cx="2463800" cy="1384300"/>
            <a:chOff x="6108700" y="2908300"/>
            <a:chExt cx="2463800" cy="1384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6108700" y="2908300"/>
              <a:ext cx="2463800" cy="13843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5589" y="3136384"/>
              <a:ext cx="793371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7581197" y="341263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餐飲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" name="组合 44"/>
          <p:cNvGrpSpPr/>
          <p:nvPr/>
        </p:nvGrpSpPr>
        <p:grpSpPr>
          <a:xfrm>
            <a:off x="8572500" y="2908300"/>
            <a:ext cx="2463800" cy="1384300"/>
            <a:chOff x="8572500" y="2908300"/>
            <a:chExt cx="2463800" cy="13843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8572500" y="2908300"/>
              <a:ext cx="2463800" cy="1384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1104" y="3136384"/>
              <a:ext cx="828209" cy="82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10044997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服務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53"/>
          <p:cNvGrpSpPr/>
          <p:nvPr/>
        </p:nvGrpSpPr>
        <p:grpSpPr>
          <a:xfrm>
            <a:off x="8567548" y="4285984"/>
            <a:ext cx="2463800" cy="1384300"/>
            <a:chOff x="8566150" y="4286300"/>
            <a:chExt cx="2463800" cy="13843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8566150" y="4286300"/>
              <a:ext cx="2463800" cy="13843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8669" y="4558253"/>
              <a:ext cx="952500" cy="840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0044996" y="4799667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金融</a:t>
              </a:r>
            </a:p>
          </p:txBody>
        </p:sp>
      </p:grpSp>
      <p:grpSp>
        <p:nvGrpSpPr>
          <p:cNvPr id="50" name="组合 52"/>
          <p:cNvGrpSpPr/>
          <p:nvPr/>
        </p:nvGrpSpPr>
        <p:grpSpPr>
          <a:xfrm>
            <a:off x="6108700" y="4292600"/>
            <a:ext cx="2463800" cy="1384300"/>
            <a:chOff x="6108700" y="4292600"/>
            <a:chExt cx="2463800" cy="13843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6108700" y="4292600"/>
              <a:ext cx="2463800" cy="1384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7244" y="4558252"/>
              <a:ext cx="857250" cy="840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文本框 36"/>
            <p:cNvSpPr txBox="1"/>
            <p:nvPr/>
          </p:nvSpPr>
          <p:spPr>
            <a:xfrm>
              <a:off x="7551519" y="4812268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製造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44900" y="4292600"/>
            <a:ext cx="2463800" cy="1384300"/>
            <a:chOff x="3644900" y="4292600"/>
            <a:chExt cx="2463800" cy="13843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3644900" y="4292600"/>
              <a:ext cx="2463800" cy="1384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110" y="4572000"/>
              <a:ext cx="812268" cy="812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4883874" y="4793468"/>
              <a:ext cx="1107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政府機關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3" name="组合 49"/>
          <p:cNvGrpSpPr/>
          <p:nvPr/>
        </p:nvGrpSpPr>
        <p:grpSpPr>
          <a:xfrm>
            <a:off x="1181100" y="4292600"/>
            <a:ext cx="2463800" cy="1384300"/>
            <a:chOff x="1181100" y="4292600"/>
            <a:chExt cx="2463800" cy="13843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8" name="矩形 27"/>
            <p:cNvSpPr/>
            <p:nvPr/>
          </p:nvSpPr>
          <p:spPr>
            <a:xfrm>
              <a:off x="1181100" y="4292600"/>
              <a:ext cx="2463800" cy="13843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1401544" y="4463534"/>
              <a:ext cx="952500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文本框 56"/>
            <p:cNvSpPr txBox="1"/>
            <p:nvPr/>
          </p:nvSpPr>
          <p:spPr>
            <a:xfrm>
              <a:off x="2692399" y="477352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通信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181100" y="983218"/>
            <a:ext cx="3019964" cy="73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061537" y="621268"/>
            <a:ext cx="3389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Q&amp;A ~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總務主任的跨領域視角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38738" y="3778250"/>
            <a:ext cx="5207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O</a:t>
            </a:r>
            <a:endParaRPr lang="zh-CN" altLang="en-US" sz="32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梯形 2"/>
          <p:cNvSpPr/>
          <p:nvPr/>
        </p:nvSpPr>
        <p:spPr>
          <a:xfrm rot="5400000">
            <a:off x="4729956" y="3488532"/>
            <a:ext cx="2568575" cy="1166812"/>
          </a:xfrm>
          <a:prstGeom prst="trapezoid">
            <a:avLst>
              <a:gd name="adj" fmla="val 43417"/>
            </a:avLst>
          </a:prstGeom>
          <a:noFill/>
          <a:ln w="38100">
            <a:solidFill>
              <a:srgbClr val="316A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00425" y="3778250"/>
            <a:ext cx="58483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CN" sz="320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THANK Y  U FOR LISTENING</a:t>
            </a:r>
            <a:endParaRPr lang="zh-CN" altLang="en-US" sz="320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50" y="0"/>
            <a:ext cx="3101975" cy="310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5553075" y="-1647825"/>
            <a:ext cx="4249738" cy="3365500"/>
          </a:xfrm>
          <a:prstGeom prst="arc">
            <a:avLst>
              <a:gd name="adj1" fmla="val 1159520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0800000">
            <a:off x="7518400" y="-1765300"/>
            <a:ext cx="5187950" cy="3367088"/>
          </a:xfrm>
          <a:prstGeom prst="arc">
            <a:avLst>
              <a:gd name="adj1" fmla="val 12281735"/>
              <a:gd name="adj2" fmla="val 2147566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 rot="10800000">
            <a:off x="6407150" y="-1647825"/>
            <a:ext cx="5394325" cy="3365500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9869223">
            <a:off x="3768725" y="-1655763"/>
            <a:ext cx="5187950" cy="3044826"/>
          </a:xfrm>
          <a:prstGeom prst="arc">
            <a:avLst>
              <a:gd name="adj1" fmla="val 11936525"/>
              <a:gd name="adj2" fmla="val 779036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10800000">
            <a:off x="5084763" y="-1655763"/>
            <a:ext cx="5187950" cy="3044826"/>
          </a:xfrm>
          <a:prstGeom prst="arc">
            <a:avLst>
              <a:gd name="adj1" fmla="val 10996067"/>
              <a:gd name="adj2" fmla="val 2135180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 rot="10800000">
            <a:off x="5989638" y="-1647825"/>
            <a:ext cx="5187950" cy="2889250"/>
          </a:xfrm>
          <a:prstGeom prst="arc">
            <a:avLst>
              <a:gd name="adj1" fmla="val 11069650"/>
              <a:gd name="adj2" fmla="val 21351808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 rot="10800000">
            <a:off x="7678738" y="-1820863"/>
            <a:ext cx="2955925" cy="2778126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11614006">
            <a:off x="9074150" y="-1509713"/>
            <a:ext cx="3413125" cy="2778126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845800" y="22225"/>
            <a:ext cx="581025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410700" y="322263"/>
            <a:ext cx="2003425" cy="9191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0800000" flipV="1">
            <a:off x="8421688" y="273050"/>
            <a:ext cx="3590925" cy="9683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>
            <a:off x="7048500" y="322263"/>
            <a:ext cx="1363663" cy="914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0800000" flipV="1">
            <a:off x="7797800" y="273050"/>
            <a:ext cx="2652713" cy="12842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 flipH="1">
            <a:off x="8699500" y="298450"/>
            <a:ext cx="728663" cy="1279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>
            <a:off x="5765800" y="228600"/>
            <a:ext cx="1398588" cy="12938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0800000" flipH="1">
            <a:off x="6704013" y="322263"/>
            <a:ext cx="109537" cy="7905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 rot="10800000">
            <a:off x="4956175" y="877888"/>
            <a:ext cx="152400" cy="150812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 rot="10800000">
            <a:off x="11306175" y="1187450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 rot="10800000">
            <a:off x="9625013" y="377825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 rot="10800000">
            <a:off x="5637213" y="103188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0800000">
            <a:off x="4435475" y="-31750"/>
            <a:ext cx="111125" cy="101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0800000">
            <a:off x="9313863" y="214313"/>
            <a:ext cx="176212" cy="1714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0800000">
            <a:off x="8959850" y="877888"/>
            <a:ext cx="177800" cy="16986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0800000">
            <a:off x="8653463" y="1419225"/>
            <a:ext cx="177800" cy="171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800000">
            <a:off x="7077075" y="1430338"/>
            <a:ext cx="176213" cy="171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10800000">
            <a:off x="7697788" y="1462088"/>
            <a:ext cx="177800" cy="16986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10010775" y="1550988"/>
            <a:ext cx="111125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0800000">
            <a:off x="9855200" y="971550"/>
            <a:ext cx="1111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10800000">
            <a:off x="9517063" y="730250"/>
            <a:ext cx="1111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10800000">
            <a:off x="6691313" y="755650"/>
            <a:ext cx="111125" cy="101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00000">
            <a:off x="6380163" y="1374775"/>
            <a:ext cx="109537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00000">
            <a:off x="7812088" y="830263"/>
            <a:ext cx="109537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0800000">
            <a:off x="7797800" y="139700"/>
            <a:ext cx="109538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10800000">
            <a:off x="8423275" y="331788"/>
            <a:ext cx="114300" cy="10636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10800000">
            <a:off x="10639425" y="582613"/>
            <a:ext cx="111125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10800000">
            <a:off x="11957050" y="219075"/>
            <a:ext cx="1111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10800000">
            <a:off x="9001125" y="1385888"/>
            <a:ext cx="109538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0800000">
            <a:off x="5132388" y="265113"/>
            <a:ext cx="111125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0800000">
            <a:off x="4765675" y="920750"/>
            <a:ext cx="109538" cy="1016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0800000">
            <a:off x="5370513" y="1411288"/>
            <a:ext cx="109537" cy="1000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同心圆 43"/>
          <p:cNvSpPr/>
          <p:nvPr/>
        </p:nvSpPr>
        <p:spPr>
          <a:xfrm rot="10800000">
            <a:off x="4435475" y="1157288"/>
            <a:ext cx="128588" cy="13493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同心圆 45"/>
          <p:cNvSpPr/>
          <p:nvPr/>
        </p:nvSpPr>
        <p:spPr>
          <a:xfrm rot="10800000">
            <a:off x="6719888" y="214313"/>
            <a:ext cx="127000" cy="13493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10800000">
            <a:off x="11685588" y="298450"/>
            <a:ext cx="120650" cy="1381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0800000">
            <a:off x="10937875" y="261938"/>
            <a:ext cx="120650" cy="1381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9" name="直接连接符 48"/>
          <p:cNvCxnSpPr>
            <a:stCxn id="20" idx="5"/>
          </p:cNvCxnSpPr>
          <p:nvPr/>
        </p:nvCxnSpPr>
        <p:spPr>
          <a:xfrm rot="10800000">
            <a:off x="4498975" y="22225"/>
            <a:ext cx="479425" cy="877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 rot="10800000">
            <a:off x="6315075" y="-68263"/>
            <a:ext cx="177800" cy="1714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0800000">
            <a:off x="8659813" y="-38100"/>
            <a:ext cx="177800" cy="1698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0800000">
            <a:off x="10107613" y="-46038"/>
            <a:ext cx="177800" cy="1698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0800000">
            <a:off x="4684713" y="415925"/>
            <a:ext cx="49212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0800000">
            <a:off x="6802438" y="1543050"/>
            <a:ext cx="49212" cy="460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10800000">
            <a:off x="5730875" y="1173163"/>
            <a:ext cx="49213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0800000">
            <a:off x="9197975" y="1171575"/>
            <a:ext cx="47625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0800000">
            <a:off x="10426700" y="774700"/>
            <a:ext cx="49213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10800000">
            <a:off x="8297863" y="1619250"/>
            <a:ext cx="47625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0800000">
            <a:off x="8181975" y="608013"/>
            <a:ext cx="47625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0800000">
            <a:off x="11896725" y="939800"/>
            <a:ext cx="49213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0800000">
            <a:off x="5532438" y="6350"/>
            <a:ext cx="49212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 rot="10800000">
            <a:off x="10871200" y="1474788"/>
            <a:ext cx="49213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rot="10800000">
            <a:off x="9023350" y="1685925"/>
            <a:ext cx="49213" cy="476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弧形 63"/>
          <p:cNvSpPr/>
          <p:nvPr/>
        </p:nvSpPr>
        <p:spPr>
          <a:xfrm rot="10800000">
            <a:off x="4835525" y="-1925638"/>
            <a:ext cx="6578600" cy="3132138"/>
          </a:xfrm>
          <a:prstGeom prst="arc">
            <a:avLst>
              <a:gd name="adj1" fmla="val 11204256"/>
              <a:gd name="adj2" fmla="val 2118665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同心圆 64"/>
          <p:cNvSpPr/>
          <p:nvPr/>
        </p:nvSpPr>
        <p:spPr>
          <a:xfrm rot="10800000">
            <a:off x="10345738" y="1141413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同心圆 65"/>
          <p:cNvSpPr/>
          <p:nvPr/>
        </p:nvSpPr>
        <p:spPr>
          <a:xfrm rot="10800000">
            <a:off x="8383588" y="1133475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同心圆 66"/>
          <p:cNvSpPr/>
          <p:nvPr/>
        </p:nvSpPr>
        <p:spPr>
          <a:xfrm rot="10800000">
            <a:off x="7380288" y="1028700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同心圆 67"/>
          <p:cNvSpPr/>
          <p:nvPr/>
        </p:nvSpPr>
        <p:spPr>
          <a:xfrm rot="10800000">
            <a:off x="6502400" y="873125"/>
            <a:ext cx="180975" cy="15875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 rot="10800000">
            <a:off x="11266488" y="889000"/>
            <a:ext cx="177800" cy="1714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10800000">
            <a:off x="10347325" y="176213"/>
            <a:ext cx="177800" cy="1714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rot="10800000">
            <a:off x="6915150" y="198438"/>
            <a:ext cx="177800" cy="1714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 rot="10800000">
            <a:off x="5856288" y="922338"/>
            <a:ext cx="111125" cy="10001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同心圆 72"/>
          <p:cNvSpPr/>
          <p:nvPr/>
        </p:nvSpPr>
        <p:spPr>
          <a:xfrm rot="10800000">
            <a:off x="6589713" y="1074738"/>
            <a:ext cx="153987" cy="150812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弧形 74"/>
          <p:cNvSpPr/>
          <p:nvPr/>
        </p:nvSpPr>
        <p:spPr>
          <a:xfrm rot="10800000">
            <a:off x="3008313" y="-1685925"/>
            <a:ext cx="8505825" cy="3132138"/>
          </a:xfrm>
          <a:prstGeom prst="arc">
            <a:avLst>
              <a:gd name="adj1" fmla="val 11204256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弧形 75"/>
          <p:cNvSpPr/>
          <p:nvPr/>
        </p:nvSpPr>
        <p:spPr>
          <a:xfrm rot="10800000">
            <a:off x="1997075" y="-1704975"/>
            <a:ext cx="8507413" cy="3495675"/>
          </a:xfrm>
          <a:prstGeom prst="arc">
            <a:avLst>
              <a:gd name="adj1" fmla="val 11204256"/>
              <a:gd name="adj2" fmla="val 3585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弧形 76"/>
          <p:cNvSpPr/>
          <p:nvPr/>
        </p:nvSpPr>
        <p:spPr>
          <a:xfrm rot="9869223">
            <a:off x="452438" y="-1641475"/>
            <a:ext cx="5189537" cy="3043238"/>
          </a:xfrm>
          <a:prstGeom prst="arc">
            <a:avLst>
              <a:gd name="adj1" fmla="val 11936525"/>
              <a:gd name="adj2" fmla="val 779036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" name="弧形 77"/>
          <p:cNvSpPr/>
          <p:nvPr/>
        </p:nvSpPr>
        <p:spPr>
          <a:xfrm rot="10800000">
            <a:off x="196850" y="-1704975"/>
            <a:ext cx="5394325" cy="3365500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弧形 78"/>
          <p:cNvSpPr/>
          <p:nvPr/>
        </p:nvSpPr>
        <p:spPr>
          <a:xfrm rot="10800000">
            <a:off x="1266825" y="-1647825"/>
            <a:ext cx="4927600" cy="3327400"/>
          </a:xfrm>
          <a:prstGeom prst="arc">
            <a:avLst>
              <a:gd name="adj1" fmla="val 1077791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弧形 80"/>
          <p:cNvSpPr/>
          <p:nvPr/>
        </p:nvSpPr>
        <p:spPr>
          <a:xfrm rot="10800000">
            <a:off x="1617663" y="-1668463"/>
            <a:ext cx="7297737" cy="3090863"/>
          </a:xfrm>
          <a:prstGeom prst="arc">
            <a:avLst>
              <a:gd name="adj1" fmla="val 11165493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弧形 81"/>
          <p:cNvSpPr/>
          <p:nvPr/>
        </p:nvSpPr>
        <p:spPr>
          <a:xfrm rot="10800000">
            <a:off x="606425" y="-1687513"/>
            <a:ext cx="7297738" cy="3449638"/>
          </a:xfrm>
          <a:prstGeom prst="arc">
            <a:avLst>
              <a:gd name="adj1" fmla="val 10981041"/>
              <a:gd name="adj2" fmla="val 3585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弧形 82"/>
          <p:cNvSpPr/>
          <p:nvPr/>
        </p:nvSpPr>
        <p:spPr>
          <a:xfrm rot="10800000">
            <a:off x="2711450" y="-1627188"/>
            <a:ext cx="5394325" cy="3367088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5" name="直接连接符 84"/>
          <p:cNvCxnSpPr/>
          <p:nvPr/>
        </p:nvCxnSpPr>
        <p:spPr>
          <a:xfrm>
            <a:off x="460375" y="311150"/>
            <a:ext cx="1917700" cy="850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endCxn id="103" idx="4"/>
          </p:cNvCxnSpPr>
          <p:nvPr/>
        </p:nvCxnSpPr>
        <p:spPr>
          <a:xfrm flipV="1">
            <a:off x="-15875" y="25400"/>
            <a:ext cx="1765300" cy="15144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332163" y="315913"/>
            <a:ext cx="1304925" cy="8461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1382713" y="19050"/>
            <a:ext cx="2538412" cy="11890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4525963" y="50800"/>
            <a:ext cx="1338262" cy="11985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4862513" y="431800"/>
            <a:ext cx="103187" cy="730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同心圆 92"/>
          <p:cNvSpPr/>
          <p:nvPr/>
        </p:nvSpPr>
        <p:spPr>
          <a:xfrm>
            <a:off x="6492875" y="508000"/>
            <a:ext cx="146050" cy="14128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390525" y="214313"/>
            <a:ext cx="174625" cy="14763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同心圆 94"/>
          <p:cNvSpPr/>
          <p:nvPr/>
        </p:nvSpPr>
        <p:spPr>
          <a:xfrm>
            <a:off x="2000250" y="965200"/>
            <a:ext cx="173038" cy="14605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6" name="同心圆 95"/>
          <p:cNvSpPr/>
          <p:nvPr/>
        </p:nvSpPr>
        <p:spPr>
          <a:xfrm>
            <a:off x="5815013" y="1219200"/>
            <a:ext cx="173037" cy="1460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7031038" y="1397000"/>
            <a:ext cx="104775" cy="936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2300288" y="1104900"/>
            <a:ext cx="169862" cy="1571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2638425" y="490538"/>
            <a:ext cx="169863" cy="1587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932113" y="-11113"/>
            <a:ext cx="169862" cy="1571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4440238" y="-22225"/>
            <a:ext cx="169862" cy="158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3795713" y="-38100"/>
            <a:ext cx="168275" cy="1587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697038" y="-68263"/>
            <a:ext cx="106362" cy="936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846263" y="468313"/>
            <a:ext cx="104775" cy="93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170113" y="692150"/>
            <a:ext cx="104775" cy="936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4872038" y="668338"/>
            <a:ext cx="106362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5172075" y="95250"/>
            <a:ext cx="104775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3802063" y="600075"/>
            <a:ext cx="104775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3814763" y="1239838"/>
            <a:ext cx="106362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211513" y="1055688"/>
            <a:ext cx="109537" cy="9683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095375" y="828675"/>
            <a:ext cx="106363" cy="936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663825" y="85725"/>
            <a:ext cx="106363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6364288" y="1122363"/>
            <a:ext cx="104775" cy="93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6715125" y="514350"/>
            <a:ext cx="106363" cy="936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6137275" y="61913"/>
            <a:ext cx="104775" cy="920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同心圆 116"/>
          <p:cNvSpPr/>
          <p:nvPr/>
        </p:nvSpPr>
        <p:spPr>
          <a:xfrm>
            <a:off x="7015163" y="263525"/>
            <a:ext cx="120650" cy="125413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4829175" y="1138238"/>
            <a:ext cx="122238" cy="123825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800100" y="1090613"/>
            <a:ext cx="115888" cy="1285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1" name="直接连接符 120"/>
          <p:cNvCxnSpPr>
            <a:stCxn id="93" idx="5"/>
          </p:cNvCxnSpPr>
          <p:nvPr/>
        </p:nvCxnSpPr>
        <p:spPr>
          <a:xfrm>
            <a:off x="6616700" y="628650"/>
            <a:ext cx="458788" cy="811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/>
          <p:cNvSpPr/>
          <p:nvPr/>
        </p:nvSpPr>
        <p:spPr>
          <a:xfrm>
            <a:off x="5168900" y="1365250"/>
            <a:ext cx="169863" cy="158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2925763" y="1338263"/>
            <a:ext cx="169862" cy="158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541463" y="1346200"/>
            <a:ext cx="169862" cy="158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6851650" y="1031875"/>
            <a:ext cx="46038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26000" y="-11113"/>
            <a:ext cx="46038" cy="444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851525" y="331788"/>
            <a:ext cx="46038" cy="428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535238" y="331788"/>
            <a:ext cx="46037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357313" y="700088"/>
            <a:ext cx="47625" cy="428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3395663" y="-82550"/>
            <a:ext cx="47625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3506788" y="854075"/>
            <a:ext cx="46037" cy="428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-47625" y="546100"/>
            <a:ext cx="46037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6040438" y="1411288"/>
            <a:ext cx="47625" cy="428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933450" y="50800"/>
            <a:ext cx="47625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700338" y="-144463"/>
            <a:ext cx="47625" cy="444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同心圆 135"/>
          <p:cNvSpPr/>
          <p:nvPr/>
        </p:nvSpPr>
        <p:spPr>
          <a:xfrm>
            <a:off x="1309688" y="257175"/>
            <a:ext cx="173037" cy="14605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7" name="同心圆 136"/>
          <p:cNvSpPr/>
          <p:nvPr/>
        </p:nvSpPr>
        <p:spPr>
          <a:xfrm>
            <a:off x="3186113" y="263525"/>
            <a:ext cx="173037" cy="147638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8" name="同心圆 137"/>
          <p:cNvSpPr/>
          <p:nvPr/>
        </p:nvSpPr>
        <p:spPr>
          <a:xfrm>
            <a:off x="4146550" y="411163"/>
            <a:ext cx="173038" cy="147637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9" name="同心圆 138"/>
          <p:cNvSpPr/>
          <p:nvPr/>
        </p:nvSpPr>
        <p:spPr>
          <a:xfrm>
            <a:off x="4986338" y="504825"/>
            <a:ext cx="173037" cy="14763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31800" y="479425"/>
            <a:ext cx="169863" cy="1571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311275" y="1139825"/>
            <a:ext cx="169863" cy="1571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4594225" y="1119188"/>
            <a:ext cx="169863" cy="15716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5672138" y="514350"/>
            <a:ext cx="104775" cy="936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4" name="同心圆 143"/>
          <p:cNvSpPr/>
          <p:nvPr/>
        </p:nvSpPr>
        <p:spPr>
          <a:xfrm>
            <a:off x="4929188" y="325438"/>
            <a:ext cx="146050" cy="1397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31" name="组合 83"/>
          <p:cNvGrpSpPr>
            <a:grpSpLocks/>
          </p:cNvGrpSpPr>
          <p:nvPr/>
        </p:nvGrpSpPr>
        <p:grpSpPr bwMode="auto">
          <a:xfrm>
            <a:off x="0" y="5921375"/>
            <a:ext cx="12192000" cy="1023938"/>
            <a:chOff x="0" y="5921828"/>
            <a:chExt cx="12192000" cy="1024160"/>
          </a:xfrm>
        </p:grpSpPr>
        <p:sp>
          <p:nvSpPr>
            <p:cNvPr id="299" name="同心圆 298"/>
            <p:cNvSpPr/>
            <p:nvPr/>
          </p:nvSpPr>
          <p:spPr>
            <a:xfrm>
              <a:off x="7478713" y="6761798"/>
              <a:ext cx="166687" cy="179426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0" name="同心圆 299"/>
            <p:cNvSpPr/>
            <p:nvPr/>
          </p:nvSpPr>
          <p:spPr>
            <a:xfrm>
              <a:off x="501650" y="6382303"/>
              <a:ext cx="198438" cy="188954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5" name="椭圆 304"/>
            <p:cNvSpPr/>
            <p:nvPr/>
          </p:nvSpPr>
          <p:spPr>
            <a:xfrm>
              <a:off x="3071813" y="6737980"/>
              <a:ext cx="195262" cy="2032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3406775" y="6091728"/>
              <a:ext cx="195263" cy="2032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5132388" y="6079025"/>
              <a:ext cx="193675" cy="2032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4452938" y="6042504"/>
              <a:ext cx="193675" cy="2032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1995488" y="6020274"/>
              <a:ext cx="120650" cy="119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2165350" y="6709399"/>
              <a:ext cx="120650" cy="119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5967413" y="6229870"/>
              <a:ext cx="122237" cy="119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3100388" y="6217167"/>
              <a:ext cx="120650" cy="119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7734300" y="6769737"/>
              <a:ext cx="120650" cy="1190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7072313" y="6185410"/>
              <a:ext cx="120650" cy="1190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3" name="同心圆 322"/>
            <p:cNvSpPr/>
            <p:nvPr/>
          </p:nvSpPr>
          <p:spPr>
            <a:xfrm>
              <a:off x="8075613" y="6447405"/>
              <a:ext cx="139700" cy="160372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2" name="椭圆 331"/>
            <p:cNvSpPr/>
            <p:nvPr/>
          </p:nvSpPr>
          <p:spPr>
            <a:xfrm>
              <a:off x="5573713" y="6093315"/>
              <a:ext cx="52387" cy="555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3" name="椭圆 332"/>
            <p:cNvSpPr/>
            <p:nvPr/>
          </p:nvSpPr>
          <p:spPr>
            <a:xfrm>
              <a:off x="6745288" y="6533149"/>
              <a:ext cx="53975" cy="57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4" name="椭圆 333"/>
            <p:cNvSpPr/>
            <p:nvPr/>
          </p:nvSpPr>
          <p:spPr>
            <a:xfrm>
              <a:off x="2952750" y="6534736"/>
              <a:ext cx="53975" cy="555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6" name="椭圆 335"/>
            <p:cNvSpPr/>
            <p:nvPr/>
          </p:nvSpPr>
          <p:spPr>
            <a:xfrm>
              <a:off x="3938588" y="6001220"/>
              <a:ext cx="52387" cy="57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8" name="椭圆 337"/>
            <p:cNvSpPr/>
            <p:nvPr/>
          </p:nvSpPr>
          <p:spPr>
            <a:xfrm>
              <a:off x="0" y="6809433"/>
              <a:ext cx="53975" cy="57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0" name="椭圆 339"/>
            <p:cNvSpPr/>
            <p:nvPr/>
          </p:nvSpPr>
          <p:spPr>
            <a:xfrm>
              <a:off x="1122363" y="6172707"/>
              <a:ext cx="53975" cy="57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3143250" y="5921828"/>
              <a:ext cx="52388" cy="571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3" name="同心圆 342"/>
            <p:cNvSpPr/>
            <p:nvPr/>
          </p:nvSpPr>
          <p:spPr>
            <a:xfrm>
              <a:off x="1552575" y="6437878"/>
              <a:ext cx="198438" cy="188953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4" name="同心圆 343"/>
            <p:cNvSpPr/>
            <p:nvPr/>
          </p:nvSpPr>
          <p:spPr>
            <a:xfrm>
              <a:off x="3698875" y="6447405"/>
              <a:ext cx="196850" cy="188953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5" name="同心圆 344"/>
            <p:cNvSpPr/>
            <p:nvPr/>
          </p:nvSpPr>
          <p:spPr>
            <a:xfrm>
              <a:off x="4795838" y="6571257"/>
              <a:ext cx="198437" cy="188953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6" name="同心圆 345"/>
            <p:cNvSpPr/>
            <p:nvPr/>
          </p:nvSpPr>
          <p:spPr>
            <a:xfrm>
              <a:off x="5756275" y="6757034"/>
              <a:ext cx="198438" cy="188954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7" name="椭圆 346"/>
            <p:cNvSpPr/>
            <p:nvPr/>
          </p:nvSpPr>
          <p:spPr>
            <a:xfrm>
              <a:off x="547688" y="6723690"/>
              <a:ext cx="195262" cy="2032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0" name="椭圆 349"/>
            <p:cNvSpPr/>
            <p:nvPr/>
          </p:nvSpPr>
          <p:spPr>
            <a:xfrm>
              <a:off x="6540500" y="6769737"/>
              <a:ext cx="120650" cy="1190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1" name="同心圆 350"/>
            <p:cNvSpPr/>
            <p:nvPr/>
          </p:nvSpPr>
          <p:spPr>
            <a:xfrm>
              <a:off x="5691188" y="6525209"/>
              <a:ext cx="168275" cy="181014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9" name="同心圆 368"/>
            <p:cNvSpPr/>
            <p:nvPr/>
          </p:nvSpPr>
          <p:spPr>
            <a:xfrm rot="10800000">
              <a:off x="10690225" y="6661763"/>
              <a:ext cx="190500" cy="176251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0" name="同心圆 369"/>
            <p:cNvSpPr/>
            <p:nvPr/>
          </p:nvSpPr>
          <p:spPr>
            <a:xfrm rot="10800000">
              <a:off x="6518275" y="6360073"/>
              <a:ext cx="188913" cy="174663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1" name="椭圆 370"/>
            <p:cNvSpPr/>
            <p:nvPr/>
          </p:nvSpPr>
          <p:spPr>
            <a:xfrm rot="10800000">
              <a:off x="5260975" y="6212404"/>
              <a:ext cx="115888" cy="1095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2" name="椭圆 371"/>
            <p:cNvSpPr/>
            <p:nvPr/>
          </p:nvSpPr>
          <p:spPr>
            <a:xfrm rot="10800000">
              <a:off x="10364788" y="6482337"/>
              <a:ext cx="185737" cy="18895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3" name="椭圆 382"/>
            <p:cNvSpPr/>
            <p:nvPr/>
          </p:nvSpPr>
          <p:spPr>
            <a:xfrm rot="10800000">
              <a:off x="8778875" y="6399770"/>
              <a:ext cx="115888" cy="1111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4" name="椭圆 383"/>
            <p:cNvSpPr/>
            <p:nvPr/>
          </p:nvSpPr>
          <p:spPr>
            <a:xfrm rot="10800000">
              <a:off x="9434513" y="6612541"/>
              <a:ext cx="119062" cy="11591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7" name="椭圆 386"/>
            <p:cNvSpPr/>
            <p:nvPr/>
          </p:nvSpPr>
          <p:spPr>
            <a:xfrm rot="10800000">
              <a:off x="5991225" y="6539500"/>
              <a:ext cx="114300" cy="1095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1" name="同心圆 390"/>
            <p:cNvSpPr/>
            <p:nvPr/>
          </p:nvSpPr>
          <p:spPr>
            <a:xfrm rot="10800000">
              <a:off x="7651750" y="6482337"/>
              <a:ext cx="133350" cy="149257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2" name="椭圆 391"/>
            <p:cNvSpPr/>
            <p:nvPr/>
          </p:nvSpPr>
          <p:spPr>
            <a:xfrm rot="10800000">
              <a:off x="12065000" y="6534736"/>
              <a:ext cx="127000" cy="1524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4" name="椭圆 393"/>
            <p:cNvSpPr/>
            <p:nvPr/>
          </p:nvSpPr>
          <p:spPr>
            <a:xfrm rot="10800000">
              <a:off x="7227888" y="6171120"/>
              <a:ext cx="185737" cy="1889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5" name="椭圆 394"/>
            <p:cNvSpPr/>
            <p:nvPr/>
          </p:nvSpPr>
          <p:spPr>
            <a:xfrm rot="10800000">
              <a:off x="9680575" y="6204464"/>
              <a:ext cx="185738" cy="1873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6" name="椭圆 395"/>
            <p:cNvSpPr/>
            <p:nvPr/>
          </p:nvSpPr>
          <p:spPr>
            <a:xfrm rot="10800000">
              <a:off x="11196638" y="6194937"/>
              <a:ext cx="185737" cy="1873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7" name="椭圆 396"/>
            <p:cNvSpPr/>
            <p:nvPr/>
          </p:nvSpPr>
          <p:spPr>
            <a:xfrm rot="10800000">
              <a:off x="5521325" y="6704636"/>
              <a:ext cx="52388" cy="523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5" name="椭圆 404"/>
            <p:cNvSpPr/>
            <p:nvPr/>
          </p:nvSpPr>
          <p:spPr>
            <a:xfrm rot="10800000">
              <a:off x="6408738" y="6253688"/>
              <a:ext cx="50800" cy="523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" name="椭圆 412"/>
            <p:cNvSpPr/>
            <p:nvPr/>
          </p:nvSpPr>
          <p:spPr>
            <a:xfrm rot="10800000">
              <a:off x="11447463" y="6441054"/>
              <a:ext cx="185737" cy="18895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" name="椭圆 413"/>
            <p:cNvSpPr/>
            <p:nvPr/>
          </p:nvSpPr>
          <p:spPr>
            <a:xfrm rot="10800000">
              <a:off x="7856538" y="6466459"/>
              <a:ext cx="185737" cy="18736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435600" y="2359025"/>
            <a:ext cx="1439069" cy="461665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INDEX</a:t>
            </a: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420" name="直接连接符 419"/>
          <p:cNvCxnSpPr/>
          <p:nvPr/>
        </p:nvCxnSpPr>
        <p:spPr>
          <a:xfrm>
            <a:off x="5503863" y="2833688"/>
            <a:ext cx="13938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1617663" y="3392488"/>
            <a:ext cx="1036637" cy="903287"/>
            <a:chOff x="1617663" y="3392488"/>
            <a:chExt cx="1036637" cy="903287"/>
          </a:xfrm>
        </p:grpSpPr>
        <p:sp>
          <p:nvSpPr>
            <p:cNvPr id="422" name="矩形 421"/>
            <p:cNvSpPr/>
            <p:nvPr/>
          </p:nvSpPr>
          <p:spPr>
            <a:xfrm>
              <a:off x="1617663" y="3392488"/>
              <a:ext cx="565150" cy="4873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3" name="矩形 422"/>
            <p:cNvSpPr/>
            <p:nvPr/>
          </p:nvSpPr>
          <p:spPr>
            <a:xfrm>
              <a:off x="2232025" y="3522663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4" name="矩形 423"/>
            <p:cNvSpPr/>
            <p:nvPr/>
          </p:nvSpPr>
          <p:spPr>
            <a:xfrm>
              <a:off x="1758950" y="3938588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5" name="矩形 424"/>
            <p:cNvSpPr/>
            <p:nvPr/>
          </p:nvSpPr>
          <p:spPr>
            <a:xfrm>
              <a:off x="2232025" y="3938588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8" name="文本框 427"/>
          <p:cNvSpPr txBox="1"/>
          <p:nvPr/>
        </p:nvSpPr>
        <p:spPr>
          <a:xfrm>
            <a:off x="1611313" y="4498975"/>
            <a:ext cx="1052512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定義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33" name="文本框 432"/>
          <p:cNvSpPr txBox="1"/>
          <p:nvPr/>
        </p:nvSpPr>
        <p:spPr>
          <a:xfrm>
            <a:off x="4416425" y="4470400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567238" y="3309938"/>
            <a:ext cx="942975" cy="1068387"/>
            <a:chOff x="4567238" y="3309938"/>
            <a:chExt cx="942975" cy="1068387"/>
          </a:xfrm>
        </p:grpSpPr>
        <p:sp>
          <p:nvSpPr>
            <p:cNvPr id="435" name="矩形 434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36" name="图片 4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439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文本框 471"/>
          <p:cNvSpPr txBox="1"/>
          <p:nvPr/>
        </p:nvSpPr>
        <p:spPr>
          <a:xfrm>
            <a:off x="7132360" y="4470400"/>
            <a:ext cx="7344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Q&amp;A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73" name="文本框 472"/>
          <p:cNvSpPr txBox="1"/>
          <p:nvPr/>
        </p:nvSpPr>
        <p:spPr>
          <a:xfrm>
            <a:off x="9448800" y="4470400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聯絡諮詢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9440863" y="3241675"/>
            <a:ext cx="1157287" cy="1158875"/>
            <a:chOff x="9440863" y="3241675"/>
            <a:chExt cx="1157287" cy="1158875"/>
          </a:xfrm>
        </p:grpSpPr>
        <p:sp>
          <p:nvSpPr>
            <p:cNvPr id="474" name="泪滴形 473"/>
            <p:cNvSpPr/>
            <p:nvPr/>
          </p:nvSpPr>
          <p:spPr>
            <a:xfrm rot="10800000">
              <a:off x="9440863" y="3241675"/>
              <a:ext cx="1157287" cy="1158875"/>
            </a:xfrm>
            <a:prstGeom prst="teardrop">
              <a:avLst/>
            </a:prstGeom>
            <a:solidFill>
              <a:srgbClr val="F2F2F2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5" name="文本框 474"/>
            <p:cNvSpPr txBox="1"/>
            <p:nvPr/>
          </p:nvSpPr>
          <p:spPr>
            <a:xfrm>
              <a:off x="9529763" y="3330575"/>
              <a:ext cx="954087" cy="1016000"/>
            </a:xfrm>
            <a:prstGeom prst="rect">
              <a:avLst/>
            </a:prstGeom>
            <a:noFill/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lang="zh-CN" altLang="en-US" sz="6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icrosoft YaHei" pitchFamily="34" charset="-122"/>
                  <a:ea typeface="Microsoft YaHei" pitchFamily="34" charset="-122"/>
                </a:rPr>
                <a:t>！</a:t>
              </a:r>
            </a:p>
          </p:txBody>
        </p:sp>
      </p:grpSp>
      <p:pic>
        <p:nvPicPr>
          <p:cNvPr id="477" name="图片 4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3" y="3338513"/>
            <a:ext cx="1063625" cy="1062037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28" grpId="0"/>
      <p:bldP spid="433" grpId="0"/>
      <p:bldP spid="472" grpId="0"/>
      <p:bldP spid="4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 flipV="1">
            <a:off x="0" y="-11113"/>
            <a:ext cx="1501775" cy="11922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0" y="349250"/>
            <a:ext cx="1403350" cy="4365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0" y="-11113"/>
            <a:ext cx="3629025" cy="7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0" y="506413"/>
            <a:ext cx="1849438" cy="14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0" y="-6350"/>
            <a:ext cx="2324100" cy="958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0" y="414338"/>
            <a:ext cx="2466975" cy="266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0" y="212725"/>
            <a:ext cx="1689100" cy="9683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0" y="-11113"/>
            <a:ext cx="1398588" cy="11826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 flipV="1">
            <a:off x="339725" y="-28575"/>
            <a:ext cx="719138" cy="1125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625475" y="-6350"/>
            <a:ext cx="282575" cy="1339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620713" y="-6350"/>
            <a:ext cx="257175" cy="1204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257175" y="-6350"/>
            <a:ext cx="909638" cy="1279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77863" y="534988"/>
            <a:ext cx="142875" cy="1412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96850" y="1203325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405063" y="352425"/>
            <a:ext cx="142875" cy="14128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1312863" y="712788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08063" y="1060450"/>
            <a:ext cx="57150" cy="555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222250" y="947738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85725" y="647700"/>
            <a:ext cx="57150" cy="57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439738" y="147638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141413" y="455613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1185863" y="982663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273175" y="141288"/>
            <a:ext cx="57150" cy="57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同心圆 113"/>
          <p:cNvSpPr/>
          <p:nvPr/>
        </p:nvSpPr>
        <p:spPr>
          <a:xfrm>
            <a:off x="820738" y="1333500"/>
            <a:ext cx="241300" cy="219075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5" name="同心圆 114"/>
          <p:cNvSpPr/>
          <p:nvPr/>
        </p:nvSpPr>
        <p:spPr>
          <a:xfrm>
            <a:off x="1812925" y="579438"/>
            <a:ext cx="241300" cy="219075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同心圆 115"/>
          <p:cNvSpPr/>
          <p:nvPr/>
        </p:nvSpPr>
        <p:spPr>
          <a:xfrm>
            <a:off x="1354138" y="1143000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>
            <a:off x="549275" y="1162050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352425" y="427038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>
            <a:off x="1992313" y="68263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631950" y="1119188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2" name="直接连接符 121"/>
          <p:cNvCxnSpPr/>
          <p:nvPr/>
        </p:nvCxnSpPr>
        <p:spPr>
          <a:xfrm>
            <a:off x="9663113" y="854075"/>
            <a:ext cx="10255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9652000" y="492125"/>
            <a:ext cx="10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定義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3913687" y="4459612"/>
            <a:ext cx="5936547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法定預算：</a:t>
            </a:r>
            <a:r>
              <a:rPr lang="zh-TW" altLang="en-US" dirty="0" smtClean="0"/>
              <a:t>預算案</a:t>
            </a:r>
            <a:r>
              <a:rPr lang="zh-TW" altLang="en-US" dirty="0"/>
              <a:t>經立法程序而公</a:t>
            </a:r>
            <a:r>
              <a:rPr lang="en-US" altLang="zh-TW" dirty="0"/>
              <a:t>(</a:t>
            </a:r>
            <a:r>
              <a:rPr lang="zh-TW" altLang="en-US" dirty="0"/>
              <a:t>發</a:t>
            </a:r>
            <a:r>
              <a:rPr lang="en-US" altLang="zh-TW" dirty="0"/>
              <a:t>)</a:t>
            </a:r>
            <a:r>
              <a:rPr lang="zh-TW" altLang="en-US" dirty="0"/>
              <a:t>布者，稱法定預算。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547938" y="3140008"/>
            <a:ext cx="6417141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預算案：</a:t>
            </a:r>
            <a:r>
              <a:rPr lang="zh-TW" altLang="en-US" dirty="0"/>
              <a:t>概算經行政首長核定但未經立法程序者，稱預算案。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3833961" y="17879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概算：</a:t>
            </a:r>
            <a:r>
              <a:rPr lang="zh-TW" altLang="en-US" dirty="0"/>
              <a:t>各機關依其施政計畫初步估計之收支，稱概算。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924043" y="890465"/>
            <a:ext cx="657365" cy="670232"/>
            <a:chOff x="9714524" y="882343"/>
            <a:chExt cx="1036637" cy="903287"/>
          </a:xfrm>
        </p:grpSpPr>
        <p:sp>
          <p:nvSpPr>
            <p:cNvPr id="48" name="矩形 47"/>
            <p:cNvSpPr/>
            <p:nvPr/>
          </p:nvSpPr>
          <p:spPr>
            <a:xfrm>
              <a:off x="9714524" y="882343"/>
              <a:ext cx="565150" cy="4873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328886" y="1012518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55811" y="1428443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328886" y="1428443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 rot="1593687">
            <a:off x="225017" y="2093069"/>
            <a:ext cx="2375717" cy="2327274"/>
            <a:chOff x="2932659" y="2437916"/>
            <a:chExt cx="2375717" cy="2327274"/>
          </a:xfrm>
        </p:grpSpPr>
        <p:sp>
          <p:nvSpPr>
            <p:cNvPr id="127" name="菱形 126"/>
            <p:cNvSpPr/>
            <p:nvPr/>
          </p:nvSpPr>
          <p:spPr>
            <a:xfrm>
              <a:off x="2932659" y="2437916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0" name="Picture 4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199773">
              <a:off x="3372280" y="2853799"/>
              <a:ext cx="1496476" cy="1496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1563154" y="596106"/>
            <a:ext cx="2376488" cy="2327275"/>
            <a:chOff x="1352550" y="912813"/>
            <a:chExt cx="2376488" cy="2327275"/>
          </a:xfrm>
        </p:grpSpPr>
        <p:sp>
          <p:nvSpPr>
            <p:cNvPr id="126" name="菱形 125"/>
            <p:cNvSpPr/>
            <p:nvPr/>
          </p:nvSpPr>
          <p:spPr bwMode="auto">
            <a:xfrm rot="1665597">
              <a:off x="1352550" y="912813"/>
              <a:ext cx="2376488" cy="232727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1" name="Picture 4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397764">
              <a:off x="1778795" y="1340700"/>
              <a:ext cx="1524000" cy="1527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 rot="1593687">
            <a:off x="1738388" y="3477476"/>
            <a:ext cx="2376487" cy="2327275"/>
            <a:chOff x="1325563" y="4211638"/>
            <a:chExt cx="2376487" cy="2327275"/>
          </a:xfrm>
        </p:grpSpPr>
        <p:sp>
          <p:nvSpPr>
            <p:cNvPr id="128" name="菱形 127"/>
            <p:cNvSpPr/>
            <p:nvPr/>
          </p:nvSpPr>
          <p:spPr bwMode="auto">
            <a:xfrm>
              <a:off x="1325563" y="4211638"/>
              <a:ext cx="2376487" cy="232727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2" name="Picture 4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279280">
              <a:off x="1771548" y="4637262"/>
              <a:ext cx="1459413" cy="15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矩形 59"/>
          <p:cNvSpPr/>
          <p:nvPr/>
        </p:nvSpPr>
        <p:spPr>
          <a:xfrm>
            <a:off x="2751399" y="5796534"/>
            <a:ext cx="7992801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分配預算：</a:t>
            </a:r>
            <a:r>
              <a:rPr lang="zh-TW" altLang="en-US" dirty="0"/>
              <a:t>在法定預算範圍內，由各機關按月或按期分配執行者，稱分配預算。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61" name="群組 60"/>
          <p:cNvGrpSpPr/>
          <p:nvPr/>
        </p:nvGrpSpPr>
        <p:grpSpPr>
          <a:xfrm rot="1593687">
            <a:off x="84931" y="4374843"/>
            <a:ext cx="2376487" cy="2327275"/>
            <a:chOff x="1325563" y="4211638"/>
            <a:chExt cx="2376487" cy="2327275"/>
          </a:xfrm>
        </p:grpSpPr>
        <p:sp>
          <p:nvSpPr>
            <p:cNvPr id="62" name="菱形 61"/>
            <p:cNvSpPr/>
            <p:nvPr/>
          </p:nvSpPr>
          <p:spPr bwMode="auto">
            <a:xfrm>
              <a:off x="1325563" y="4211638"/>
              <a:ext cx="2376487" cy="232727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63" name="Picture 4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279280">
              <a:off x="1771548" y="4637262"/>
              <a:ext cx="1459413" cy="150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" name="菱形 66"/>
          <p:cNvSpPr/>
          <p:nvPr/>
        </p:nvSpPr>
        <p:spPr bwMode="auto">
          <a:xfrm rot="1593687">
            <a:off x="196057" y="4382719"/>
            <a:ext cx="2376487" cy="2327275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313" name="Picture 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0054">
            <a:off x="636487" y="4772157"/>
            <a:ext cx="1552775" cy="15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6" grpId="0"/>
      <p:bldP spid="137" grpId="0"/>
      <p:bldP spid="1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 flipV="1">
            <a:off x="0" y="-11113"/>
            <a:ext cx="1501775" cy="11922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0" y="349250"/>
            <a:ext cx="1403350" cy="4365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0" y="-11113"/>
            <a:ext cx="3629025" cy="7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0" y="506413"/>
            <a:ext cx="1849438" cy="14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0" y="-6350"/>
            <a:ext cx="2324100" cy="958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0" y="414338"/>
            <a:ext cx="2466975" cy="266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0" y="212725"/>
            <a:ext cx="1689100" cy="9683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0" y="-11113"/>
            <a:ext cx="1398588" cy="11826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 flipV="1">
            <a:off x="339725" y="-28575"/>
            <a:ext cx="719138" cy="1125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625475" y="-6350"/>
            <a:ext cx="282575" cy="1339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620713" y="-6350"/>
            <a:ext cx="257175" cy="1204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257175" y="-6350"/>
            <a:ext cx="909638" cy="1279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77863" y="534988"/>
            <a:ext cx="142875" cy="1412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96850" y="1203325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405063" y="352425"/>
            <a:ext cx="142875" cy="14128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1312863" y="712788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08063" y="1060450"/>
            <a:ext cx="57150" cy="5556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222250" y="947738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85725" y="647700"/>
            <a:ext cx="57150" cy="57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439738" y="147638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141413" y="455613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1185863" y="982663"/>
            <a:ext cx="57150" cy="5556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273175" y="141288"/>
            <a:ext cx="57150" cy="571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同心圆 113"/>
          <p:cNvSpPr/>
          <p:nvPr/>
        </p:nvSpPr>
        <p:spPr>
          <a:xfrm>
            <a:off x="820738" y="1333500"/>
            <a:ext cx="241300" cy="219075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5" name="同心圆 114"/>
          <p:cNvSpPr/>
          <p:nvPr/>
        </p:nvSpPr>
        <p:spPr>
          <a:xfrm>
            <a:off x="1812925" y="579438"/>
            <a:ext cx="241300" cy="219075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同心圆 115"/>
          <p:cNvSpPr/>
          <p:nvPr/>
        </p:nvSpPr>
        <p:spPr>
          <a:xfrm>
            <a:off x="1354138" y="1143000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>
            <a:off x="549275" y="1162050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352425" y="427038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>
            <a:off x="1992313" y="68263"/>
            <a:ext cx="117475" cy="10160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631950" y="1119188"/>
            <a:ext cx="142875" cy="1397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2" name="直接连接符 121"/>
          <p:cNvCxnSpPr/>
          <p:nvPr/>
        </p:nvCxnSpPr>
        <p:spPr>
          <a:xfrm>
            <a:off x="10559363" y="450321"/>
            <a:ext cx="10255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10548250" y="88371"/>
            <a:ext cx="10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定義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3330825" y="4498297"/>
            <a:ext cx="797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工程施工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查核：</a:t>
            </a:r>
            <a:r>
              <a:rPr lang="zh-TW" altLang="en-US" dirty="0"/>
              <a:t>工程施工查核小組之組織準則，由主管機關擬訂，報行政院核定；其作業辦法，由主管機關訂之。</a:t>
            </a:r>
            <a:endParaRPr lang="zh-CN" altLang="zh-CN" dirty="0"/>
          </a:p>
        </p:txBody>
      </p:sp>
      <p:sp>
        <p:nvSpPr>
          <p:cNvPr id="137" name="矩形 136"/>
          <p:cNvSpPr/>
          <p:nvPr/>
        </p:nvSpPr>
        <p:spPr>
          <a:xfrm>
            <a:off x="2547938" y="2773048"/>
            <a:ext cx="927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工程品質管理：</a:t>
            </a:r>
            <a:r>
              <a:rPr lang="zh-TW" altLang="en-US" dirty="0"/>
              <a:t>行政院公共工程</a:t>
            </a:r>
            <a:r>
              <a:rPr lang="zh-TW" altLang="en-US" dirty="0" smtClean="0"/>
              <a:t>委員會訂</a:t>
            </a:r>
            <a:r>
              <a:rPr lang="zh-TW" altLang="en-US" dirty="0"/>
              <a:t>有公共工程施工三級品管制</a:t>
            </a:r>
            <a:r>
              <a:rPr lang="zh-TW" altLang="en-US" dirty="0" smtClean="0"/>
              <a:t>度；另有「</a:t>
            </a:r>
            <a:r>
              <a:rPr lang="en-US" altLang="zh-TW" dirty="0" smtClean="0"/>
              <a:t>ISO</a:t>
            </a:r>
            <a:r>
              <a:rPr lang="zh-TW" altLang="en-US" dirty="0"/>
              <a:t>品</a:t>
            </a:r>
            <a:r>
              <a:rPr lang="zh-TW" altLang="en-US" dirty="0" smtClean="0"/>
              <a:t>管」是依據</a:t>
            </a:r>
            <a:r>
              <a:rPr lang="zh-TW" altLang="en-US" dirty="0"/>
              <a:t>國際標準組織（簡稱</a:t>
            </a:r>
            <a:r>
              <a:rPr lang="en-US" altLang="zh-TW" dirty="0"/>
              <a:t>ISO</a:t>
            </a:r>
            <a:r>
              <a:rPr lang="zh-TW" altLang="en-US" dirty="0"/>
              <a:t>）所公佈的</a:t>
            </a:r>
            <a:r>
              <a:rPr lang="en-US" altLang="zh-TW" dirty="0"/>
              <a:t>ISO 9000</a:t>
            </a:r>
            <a:r>
              <a:rPr lang="zh-TW" altLang="en-US" dirty="0"/>
              <a:t>系列文件對產品所做的品質</a:t>
            </a:r>
            <a:r>
              <a:rPr lang="zh-TW" altLang="en-US" dirty="0" smtClean="0"/>
              <a:t>管理。</a:t>
            </a:r>
            <a:endParaRPr lang="zh-CN" altLang="zh-CN" dirty="0"/>
          </a:p>
        </p:txBody>
      </p:sp>
      <p:sp>
        <p:nvSpPr>
          <p:cNvPr id="138" name="矩形 137"/>
          <p:cNvSpPr/>
          <p:nvPr/>
        </p:nvSpPr>
        <p:spPr>
          <a:xfrm>
            <a:off x="3797998" y="1680499"/>
            <a:ext cx="8224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轉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包與分包：</a:t>
            </a:r>
            <a:r>
              <a:rPr lang="zh-TW" altLang="en-US" dirty="0"/>
              <a:t>轉包是將工程之全部或主要部分轉由他人承包，代為履行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</a:t>
            </a:r>
            <a:r>
              <a:rPr lang="zh-TW" altLang="en-US" dirty="0" smtClean="0"/>
              <a:t>分</a:t>
            </a:r>
            <a:r>
              <a:rPr lang="zh-TW" altLang="en-US" dirty="0"/>
              <a:t>包則限於非工程全部或非主要</a:t>
            </a:r>
            <a:r>
              <a:rPr lang="zh-TW" altLang="en-US" dirty="0" smtClean="0"/>
              <a:t>部分，由</a:t>
            </a:r>
            <a:r>
              <a:rPr lang="zh-TW" altLang="en-US" dirty="0"/>
              <a:t>他人承包，代為履行。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820293" y="486711"/>
            <a:ext cx="657365" cy="670232"/>
            <a:chOff x="9714524" y="882343"/>
            <a:chExt cx="1036637" cy="903287"/>
          </a:xfrm>
        </p:grpSpPr>
        <p:sp>
          <p:nvSpPr>
            <p:cNvPr id="48" name="矩形 47"/>
            <p:cNvSpPr/>
            <p:nvPr/>
          </p:nvSpPr>
          <p:spPr>
            <a:xfrm>
              <a:off x="9714524" y="882343"/>
              <a:ext cx="565150" cy="4873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328886" y="1012518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9855811" y="1428443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328886" y="1428443"/>
              <a:ext cx="422275" cy="357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 rot="1593687">
            <a:off x="575474" y="2129028"/>
            <a:ext cx="1984610" cy="2032058"/>
            <a:chOff x="2932659" y="2437916"/>
            <a:chExt cx="2375717" cy="2327274"/>
          </a:xfrm>
        </p:grpSpPr>
        <p:sp>
          <p:nvSpPr>
            <p:cNvPr id="127" name="菱形 126"/>
            <p:cNvSpPr/>
            <p:nvPr/>
          </p:nvSpPr>
          <p:spPr>
            <a:xfrm>
              <a:off x="2932659" y="2437916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0" name="Picture 4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9199773">
              <a:off x="3372281" y="2887066"/>
              <a:ext cx="1496476" cy="1429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1689100" y="567998"/>
            <a:ext cx="1985254" cy="2032059"/>
            <a:chOff x="1352550" y="912813"/>
            <a:chExt cx="2376488" cy="2327275"/>
          </a:xfrm>
        </p:grpSpPr>
        <p:sp>
          <p:nvSpPr>
            <p:cNvPr id="126" name="菱形 125"/>
            <p:cNvSpPr/>
            <p:nvPr/>
          </p:nvSpPr>
          <p:spPr bwMode="auto">
            <a:xfrm rot="1665597">
              <a:off x="1352550" y="912813"/>
              <a:ext cx="2376488" cy="232727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1" name="Picture 4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397764">
              <a:off x="1778796" y="1375650"/>
              <a:ext cx="1524001" cy="1458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 rot="1593687">
            <a:off x="1493721" y="3447178"/>
            <a:ext cx="1985253" cy="2032059"/>
            <a:chOff x="1325563" y="4211638"/>
            <a:chExt cx="2376487" cy="2327275"/>
          </a:xfrm>
        </p:grpSpPr>
        <p:sp>
          <p:nvSpPr>
            <p:cNvPr id="128" name="菱形 127"/>
            <p:cNvSpPr/>
            <p:nvPr/>
          </p:nvSpPr>
          <p:spPr bwMode="auto">
            <a:xfrm>
              <a:off x="1325563" y="4211638"/>
              <a:ext cx="2376487" cy="232727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312" name="Picture 4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79280">
              <a:off x="1709485" y="4549089"/>
              <a:ext cx="1612152" cy="1660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矩形 59"/>
          <p:cNvSpPr/>
          <p:nvPr/>
        </p:nvSpPr>
        <p:spPr>
          <a:xfrm>
            <a:off x="2318569" y="5922664"/>
            <a:ext cx="7992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仲       裁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：</a:t>
            </a:r>
            <a:r>
              <a:rPr lang="zh-TW" altLang="en-US" dirty="0"/>
              <a:t>為解決採購爭議的策略選項之一，一般雙方書面合意，向仲裁</a:t>
            </a:r>
            <a:r>
              <a:rPr lang="zh-TW" altLang="en-US" dirty="0" smtClean="0"/>
              <a:t>協會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</a:t>
            </a:r>
            <a:r>
              <a:rPr lang="zh-TW" altLang="en-US" dirty="0" smtClean="0"/>
              <a:t>以</a:t>
            </a:r>
            <a:r>
              <a:rPr lang="zh-TW" altLang="en-US" dirty="0"/>
              <a:t>仲裁</a:t>
            </a:r>
            <a:r>
              <a:rPr lang="zh-TW" altLang="en-US" dirty="0" smtClean="0"/>
              <a:t>制度解決 </a:t>
            </a:r>
            <a:r>
              <a:rPr lang="zh-TW" altLang="en-US" dirty="0"/>
              <a:t>。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65835" y="1313328"/>
            <a:ext cx="2242102" cy="327949"/>
            <a:chOff x="4165835" y="1313328"/>
            <a:chExt cx="2242102" cy="327949"/>
          </a:xfrm>
        </p:grpSpPr>
        <p:pic>
          <p:nvPicPr>
            <p:cNvPr id="1026" name="Picture 2" descr="ãæ¡è³¼æ³LOGOãçåçæå°çµæ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4555674" y="1333500"/>
              <a:ext cx="185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採購法第</a:t>
              </a:r>
              <a:r>
                <a:rPr lang="en-US" altLang="zh-TW" sz="1400" dirty="0" smtClean="0">
                  <a:solidFill>
                    <a:srgbClr val="CC0099"/>
                  </a:solidFill>
                </a:rPr>
                <a:t>65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條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5885419" y="1307578"/>
            <a:ext cx="2242102" cy="327949"/>
            <a:chOff x="4165835" y="1313328"/>
            <a:chExt cx="2242102" cy="327949"/>
          </a:xfrm>
        </p:grpSpPr>
        <p:pic>
          <p:nvPicPr>
            <p:cNvPr id="68" name="Picture 2" descr="ãæ¡è³¼æ³LOGOãçåçæå°çµæ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文字方塊 69"/>
            <p:cNvSpPr txBox="1"/>
            <p:nvPr/>
          </p:nvSpPr>
          <p:spPr>
            <a:xfrm>
              <a:off x="4555674" y="1333500"/>
              <a:ext cx="185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採購法第</a:t>
              </a:r>
              <a:r>
                <a:rPr lang="en-US" altLang="zh-TW" sz="1400" dirty="0" smtClean="0">
                  <a:solidFill>
                    <a:srgbClr val="CC0099"/>
                  </a:solidFill>
                </a:rPr>
                <a:t>66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條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7661479" y="1313328"/>
            <a:ext cx="2242102" cy="327949"/>
            <a:chOff x="4165835" y="1313328"/>
            <a:chExt cx="2242102" cy="327949"/>
          </a:xfrm>
        </p:grpSpPr>
        <p:pic>
          <p:nvPicPr>
            <p:cNvPr id="74" name="Picture 2" descr="ãæ¡è³¼æ³LOGOãçåçæå°çµæ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文字方塊 74"/>
            <p:cNvSpPr txBox="1"/>
            <p:nvPr/>
          </p:nvSpPr>
          <p:spPr>
            <a:xfrm>
              <a:off x="4555674" y="1333500"/>
              <a:ext cx="185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採購法第</a:t>
              </a:r>
              <a:r>
                <a:rPr lang="en-US" altLang="zh-TW" sz="1400" dirty="0" smtClean="0">
                  <a:solidFill>
                    <a:srgbClr val="CC0099"/>
                  </a:solidFill>
                </a:rPr>
                <a:t>67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條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sp>
        <p:nvSpPr>
          <p:cNvPr id="10" name="AutoShape 4" descr="æ°å¢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96208" y="4679909"/>
            <a:ext cx="1985253" cy="2032059"/>
            <a:chOff x="296208" y="4679909"/>
            <a:chExt cx="1985253" cy="2032059"/>
          </a:xfrm>
        </p:grpSpPr>
        <p:sp>
          <p:nvSpPr>
            <p:cNvPr id="67" name="菱形 66"/>
            <p:cNvSpPr/>
            <p:nvPr/>
          </p:nvSpPr>
          <p:spPr bwMode="auto">
            <a:xfrm rot="1593687">
              <a:off x="296208" y="4679909"/>
              <a:ext cx="1985253" cy="2032059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30" name="Picture 6" descr="「仲裁」的圖片搜尋結果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31568">
              <a:off x="707914" y="5094709"/>
              <a:ext cx="1209897" cy="12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群組 75"/>
          <p:cNvGrpSpPr/>
          <p:nvPr/>
        </p:nvGrpSpPr>
        <p:grpSpPr>
          <a:xfrm>
            <a:off x="2856140" y="2417451"/>
            <a:ext cx="2242102" cy="327949"/>
            <a:chOff x="4165835" y="1313328"/>
            <a:chExt cx="2242102" cy="327949"/>
          </a:xfrm>
        </p:grpSpPr>
        <p:pic>
          <p:nvPicPr>
            <p:cNvPr id="78" name="Picture 2" descr="ãæ¡è³¼æ³LOGOãçåçæå°çµæ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文字方塊 79"/>
            <p:cNvSpPr txBox="1"/>
            <p:nvPr/>
          </p:nvSpPr>
          <p:spPr>
            <a:xfrm>
              <a:off x="4555674" y="1333500"/>
              <a:ext cx="185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採購法第</a:t>
              </a:r>
              <a:r>
                <a:rPr lang="en-US" altLang="zh-TW" sz="1400" dirty="0" smtClean="0">
                  <a:solidFill>
                    <a:srgbClr val="CC0099"/>
                  </a:solidFill>
                </a:rPr>
                <a:t>70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條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5964633" y="3773148"/>
            <a:ext cx="2242102" cy="327949"/>
            <a:chOff x="4165835" y="1313328"/>
            <a:chExt cx="2242102" cy="327949"/>
          </a:xfrm>
        </p:grpSpPr>
        <p:pic>
          <p:nvPicPr>
            <p:cNvPr id="82" name="Picture 2" descr="ãæ¡è³¼æ³LOGOãçåçæå°çµæ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文字方塊 82"/>
            <p:cNvSpPr txBox="1"/>
            <p:nvPr/>
          </p:nvSpPr>
          <p:spPr>
            <a:xfrm>
              <a:off x="4555674" y="1333500"/>
              <a:ext cx="1852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CC0099"/>
                  </a:solidFill>
                </a:rPr>
                <a:t>106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年常見缺失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7836647" y="3778111"/>
            <a:ext cx="2913740" cy="327949"/>
            <a:chOff x="4165835" y="1313328"/>
            <a:chExt cx="2913740" cy="327949"/>
          </a:xfrm>
        </p:grpSpPr>
        <p:pic>
          <p:nvPicPr>
            <p:cNvPr id="85" name="Picture 2" descr="ãæ¡è³¼æ³LOGOãçåçæå°çµæ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文字方塊 85"/>
            <p:cNvSpPr txBox="1"/>
            <p:nvPr/>
          </p:nvSpPr>
          <p:spPr>
            <a:xfrm>
              <a:off x="4555674" y="1333500"/>
              <a:ext cx="2523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CC0099"/>
                  </a:solidFill>
                </a:rPr>
                <a:t>工程施工查核小組作業辦法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6401065" y="4115503"/>
            <a:ext cx="4201147" cy="327949"/>
            <a:chOff x="4165835" y="1313328"/>
            <a:chExt cx="4201147" cy="327949"/>
          </a:xfrm>
        </p:grpSpPr>
        <p:pic>
          <p:nvPicPr>
            <p:cNvPr id="88" name="Picture 2" descr="ãæ¡è³¼æ³LOGOãçåçæå°çµæ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89839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文字方塊 88"/>
            <p:cNvSpPr txBox="1"/>
            <p:nvPr/>
          </p:nvSpPr>
          <p:spPr>
            <a:xfrm>
              <a:off x="4555673" y="1333500"/>
              <a:ext cx="3811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CC0099"/>
                  </a:solidFill>
                </a:rPr>
                <a:t>桃園市政府工程施工查核小組設置暨作業要點</a:t>
              </a: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3292859" y="3777396"/>
            <a:ext cx="2584265" cy="327949"/>
            <a:chOff x="4165835" y="1313328"/>
            <a:chExt cx="2584265" cy="327949"/>
          </a:xfrm>
        </p:grpSpPr>
        <p:pic>
          <p:nvPicPr>
            <p:cNvPr id="93" name="Picture 2" descr="ãæ¡è³¼æ³LOGOãçåçæå°çµæ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50337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字方塊 94"/>
            <p:cNvSpPr txBox="1"/>
            <p:nvPr/>
          </p:nvSpPr>
          <p:spPr>
            <a:xfrm>
              <a:off x="4555674" y="1333500"/>
              <a:ext cx="2194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政府採購法施工查核相關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3508567" y="5563736"/>
            <a:ext cx="1548941" cy="327949"/>
            <a:chOff x="4165835" y="1313328"/>
            <a:chExt cx="1548941" cy="327949"/>
          </a:xfrm>
        </p:grpSpPr>
        <p:pic>
          <p:nvPicPr>
            <p:cNvPr id="97" name="Picture 2" descr="ãæ¡è³¼æ³LOGOãçåçæå°çµæ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835" y="1313328"/>
              <a:ext cx="389839" cy="315193"/>
            </a:xfrm>
            <a:prstGeom prst="rect">
              <a:avLst/>
            </a:prstGeom>
            <a:noFill/>
            <a:effectLst>
              <a:outerShdw blurRad="101600" dist="50800" dir="2160000" algn="ctr" rotWithShape="0">
                <a:srgbClr val="000000">
                  <a:alpha val="7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文字方塊 98"/>
            <p:cNvSpPr txBox="1"/>
            <p:nvPr/>
          </p:nvSpPr>
          <p:spPr>
            <a:xfrm>
              <a:off x="4555673" y="1333500"/>
              <a:ext cx="1159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>
                  <a:solidFill>
                    <a:srgbClr val="CC0099"/>
                  </a:solidFill>
                </a:rPr>
                <a:t>採購法</a:t>
              </a:r>
              <a:r>
                <a:rPr lang="en-US" altLang="zh-TW" sz="1400" dirty="0" smtClean="0">
                  <a:solidFill>
                    <a:srgbClr val="CC0099"/>
                  </a:solidFill>
                </a:rPr>
                <a:t>85</a:t>
              </a:r>
              <a:r>
                <a:rPr lang="zh-TW" altLang="en-US" sz="1400" dirty="0" smtClean="0">
                  <a:solidFill>
                    <a:srgbClr val="CC0099"/>
                  </a:solidFill>
                </a:rPr>
                <a:t>條</a:t>
              </a:r>
              <a:endParaRPr lang="zh-TW" altLang="en-US" sz="1400" dirty="0">
                <a:solidFill>
                  <a:srgbClr val="CC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2858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6" grpId="0"/>
      <p:bldP spid="137" grpId="0"/>
      <p:bldP spid="138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平行四边形 54"/>
          <p:cNvSpPr/>
          <p:nvPr/>
        </p:nvSpPr>
        <p:spPr>
          <a:xfrm>
            <a:off x="115888" y="6138194"/>
            <a:ext cx="4205288" cy="485775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其他</a:t>
            </a:r>
            <a:endParaRPr lang="zh-CN" altLang="zh-CN" sz="1600" dirty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screen">
            <a:extLst/>
          </a:blip>
          <a:srcRect/>
          <a:stretch/>
        </p:blipFill>
        <p:spPr>
          <a:xfrm>
            <a:off x="3813846" y="0"/>
            <a:ext cx="8378154" cy="6858000"/>
          </a:xfrm>
          <a:prstGeom prst="parallelogram">
            <a:avLst>
              <a:gd name="adj" fmla="val 51377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44" name="平行四边形 43"/>
          <p:cNvSpPr/>
          <p:nvPr/>
        </p:nvSpPr>
        <p:spPr>
          <a:xfrm>
            <a:off x="3828918" y="0"/>
            <a:ext cx="8378154" cy="6858000"/>
          </a:xfrm>
          <a:prstGeom prst="parallelogram">
            <a:avLst>
              <a:gd name="adj" fmla="val 51325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-2083594" y="1202346"/>
            <a:ext cx="14524038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採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購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作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業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流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程</a:t>
            </a:r>
            <a:endParaRPr lang="zh-CN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平行四边形 37"/>
          <p:cNvSpPr/>
          <p:nvPr/>
        </p:nvSpPr>
        <p:spPr>
          <a:xfrm>
            <a:off x="2787650" y="768350"/>
            <a:ext cx="4203700" cy="485775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編列預算</a:t>
            </a:r>
            <a:endParaRPr lang="zh-CN" altLang="en-US" sz="1600" dirty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2422525" y="1484313"/>
            <a:ext cx="4203700" cy="487362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擬定招標文件</a:t>
            </a:r>
            <a:endParaRPr lang="zh-CN" altLang="en-US" sz="1600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2057400" y="2201863"/>
            <a:ext cx="4205288" cy="487362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招標決標作業</a:t>
            </a:r>
            <a:endParaRPr lang="en-US" altLang="zh-TW" sz="1600" dirty="0" smtClean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1681163" y="2919413"/>
            <a:ext cx="4203700" cy="485775"/>
          </a:xfrm>
          <a:prstGeom prst="parallelogram">
            <a:avLst>
              <a:gd name="adj" fmla="val 5084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履約管理</a:t>
            </a:r>
            <a:endParaRPr lang="zh-CN" altLang="en-US" sz="1600" dirty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4" name="饼形 63"/>
          <p:cNvSpPr/>
          <p:nvPr/>
        </p:nvSpPr>
        <p:spPr>
          <a:xfrm rot="10800000" flipH="1">
            <a:off x="10541000" y="5189538"/>
            <a:ext cx="3332163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318120" y="854075"/>
            <a:ext cx="10255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318120" y="492125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0" name="平行四边形 54"/>
          <p:cNvSpPr/>
          <p:nvPr/>
        </p:nvSpPr>
        <p:spPr>
          <a:xfrm>
            <a:off x="522288" y="3683753"/>
            <a:ext cx="4952079" cy="2175710"/>
          </a:xfrm>
          <a:prstGeom prst="parallelogram">
            <a:avLst>
              <a:gd name="adj" fmla="val 5084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轉包  、分包</a:t>
            </a:r>
            <a:endParaRPr lang="en-US" altLang="zh-TW" sz="160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工程品質管理</a:t>
            </a:r>
            <a:endParaRPr lang="en-US" altLang="zh-TW" sz="160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工程施工查核</a:t>
            </a:r>
            <a:endParaRPr lang="en-US" altLang="zh-TW" sz="160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仲       裁                                     </a:t>
            </a:r>
            <a:endParaRPr lang="zh-CN" altLang="zh-CN" sz="1600" dirty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52" name="矩形 51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4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4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66" grpId="0" autoUpdateAnimBg="0"/>
      <p:bldP spid="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平行四边形 39"/>
          <p:cNvSpPr/>
          <p:nvPr/>
        </p:nvSpPr>
        <p:spPr>
          <a:xfrm>
            <a:off x="241001" y="5725890"/>
            <a:ext cx="4205288" cy="487362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履約管理</a:t>
            </a:r>
            <a:endParaRPr lang="en-US" altLang="zh-TW" sz="1600" dirty="0" smtClean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55" name="平行四边形 54"/>
          <p:cNvSpPr/>
          <p:nvPr/>
        </p:nvSpPr>
        <p:spPr>
          <a:xfrm>
            <a:off x="-75610" y="6324426"/>
            <a:ext cx="4205288" cy="485775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TW" altLang="en-US" sz="160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其他</a:t>
            </a:r>
            <a:endParaRPr lang="zh-CN" altLang="zh-CN" sz="1600" dirty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screen">
            <a:extLst/>
          </a:blip>
          <a:srcRect/>
          <a:stretch/>
        </p:blipFill>
        <p:spPr>
          <a:xfrm>
            <a:off x="3813846" y="0"/>
            <a:ext cx="8378154" cy="6858000"/>
          </a:xfrm>
          <a:prstGeom prst="parallelogram">
            <a:avLst>
              <a:gd name="adj" fmla="val 51377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44" name="平行四边形 43"/>
          <p:cNvSpPr/>
          <p:nvPr/>
        </p:nvSpPr>
        <p:spPr>
          <a:xfrm>
            <a:off x="3828918" y="0"/>
            <a:ext cx="8378154" cy="6858000"/>
          </a:xfrm>
          <a:prstGeom prst="parallelogram">
            <a:avLst>
              <a:gd name="adj" fmla="val 51325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-2083594" y="1202346"/>
            <a:ext cx="14524038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招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標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決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標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作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業</a:t>
            </a:r>
            <a:endParaRPr lang="zh-CN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2236389" y="1879403"/>
            <a:ext cx="4203700" cy="485775"/>
          </a:xfrm>
          <a:prstGeom prst="parallelogram">
            <a:avLst>
              <a:gd name="adj" fmla="val 5084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招標</a:t>
            </a:r>
            <a:r>
              <a:rPr lang="zh-TW" altLang="en-US" sz="1600" dirty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決標</a:t>
            </a:r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作業</a:t>
            </a:r>
            <a:endParaRPr lang="zh-CN" altLang="en-US" sz="1600" dirty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50" name="平行四边形 54"/>
          <p:cNvSpPr/>
          <p:nvPr/>
        </p:nvSpPr>
        <p:spPr>
          <a:xfrm>
            <a:off x="549275" y="2468183"/>
            <a:ext cx="5523721" cy="3196829"/>
          </a:xfrm>
          <a:prstGeom prst="parallelogram">
            <a:avLst>
              <a:gd name="adj" fmla="val 5084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  公告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   廠商領標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  押標金</a:t>
            </a:r>
            <a:endParaRPr lang="en-US" altLang="zh-TW" sz="1050" dirty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  投標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  廠商請求釋疑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  異議處理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  訂定底價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  開標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  評選</a:t>
            </a:r>
            <a:r>
              <a:rPr lang="en-US" altLang="zh-TW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(</a:t>
            </a: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審</a:t>
            </a:r>
            <a:r>
              <a:rPr lang="en-US" altLang="zh-TW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會議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  議價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  資格審查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  比減價格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  決標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  超底價決標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  簽約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  廠商保證金</a:t>
            </a:r>
            <a:endParaRPr lang="en-US" altLang="zh-TW" sz="1050" dirty="0" smtClean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  <a:p>
            <a:pPr>
              <a:spcAft>
                <a:spcPts val="200"/>
              </a:spcAft>
            </a:pPr>
            <a:r>
              <a:rPr lang="zh-TW" altLang="en-US" sz="1050" dirty="0" smtClean="0">
                <a:solidFill>
                  <a:srgbClr val="FFFFFF"/>
                </a:solidFill>
                <a:latin typeface="Tahoma" pitchFamily="34" charset="0"/>
                <a:ea typeface="Microsoft YaHei" pitchFamily="34" charset="-122"/>
                <a:cs typeface="Times New Roman" pitchFamily="18" charset="0"/>
              </a:rPr>
              <a:t>決標公告</a:t>
            </a:r>
            <a:endParaRPr lang="zh-CN" altLang="zh-CN" sz="1050" dirty="0">
              <a:solidFill>
                <a:srgbClr val="FFFFFF"/>
              </a:solidFill>
              <a:latin typeface="Tahoma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平行四边形 37"/>
          <p:cNvSpPr/>
          <p:nvPr/>
        </p:nvSpPr>
        <p:spPr>
          <a:xfrm>
            <a:off x="2787650" y="768350"/>
            <a:ext cx="4203700" cy="485775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ea typeface="Microsoft YaHei" pitchFamily="34" charset="-122"/>
                <a:cs typeface="Times New Roman" pitchFamily="18" charset="0"/>
              </a:rPr>
              <a:t>編列預算</a:t>
            </a:r>
            <a:endParaRPr lang="zh-CN" altLang="en-US" sz="1600" dirty="0">
              <a:solidFill>
                <a:srgbClr val="FFFFFF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2502359" y="1319318"/>
            <a:ext cx="4203700" cy="487362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1600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擬定招標文件</a:t>
            </a:r>
            <a:endParaRPr lang="zh-CN" altLang="en-US" sz="1600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4" name="饼形 63"/>
          <p:cNvSpPr/>
          <p:nvPr/>
        </p:nvSpPr>
        <p:spPr>
          <a:xfrm rot="10800000" flipH="1">
            <a:off x="10541000" y="5189538"/>
            <a:ext cx="3332163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318120" y="854075"/>
            <a:ext cx="10255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318120" y="492125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52" name="矩形 51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43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4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44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55" grpId="0" animBg="1" autoUpdateAnimBg="0"/>
      <p:bldP spid="41" grpId="0" animBg="1" autoUpdateAnimBg="0"/>
      <p:bldP spid="50" grpId="0" animBg="1" autoUpdateAnimBg="0"/>
      <p:bldP spid="38" grpId="0" animBg="1" autoUpdateAnimBg="0"/>
      <p:bldP spid="39" grpId="0" animBg="1" autoUpdateAnimBg="0"/>
      <p:bldP spid="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35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22" name="同心圆 21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23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5" name="直接连接符 114"/>
            <p:cNvCxnSpPr>
              <a:endCxn id="114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3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6" name="直接连接符 125"/>
            <p:cNvCxnSpPr>
              <a:stCxn id="113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同心圆 128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34" name="直接连接符 133"/>
            <p:cNvCxnSpPr>
              <a:stCxn id="132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0" name="直接连接符 13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9" name="同心圆 208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同心圆 209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同心圆 210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22" name="直接连接符 221"/>
            <p:cNvCxnSpPr>
              <a:stCxn id="209" idx="4"/>
              <a:endCxn id="208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endCxn id="22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>
              <a:endCxn id="209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>
              <a:endCxn id="23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弧形 40"/>
          <p:cNvSpPr/>
          <p:nvPr/>
        </p:nvSpPr>
        <p:spPr>
          <a:xfrm rot="558798">
            <a:off x="3671888" y="1011238"/>
            <a:ext cx="7591425" cy="5672137"/>
          </a:xfrm>
          <a:prstGeom prst="arc">
            <a:avLst>
              <a:gd name="adj1" fmla="val 14287010"/>
              <a:gd name="adj2" fmla="val 558308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558798">
            <a:off x="3413125" y="1604963"/>
            <a:ext cx="7885113" cy="5260975"/>
          </a:xfrm>
          <a:prstGeom prst="arc">
            <a:avLst>
              <a:gd name="adj1" fmla="val 14287010"/>
              <a:gd name="adj2" fmla="val 287274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83000" y="811213"/>
            <a:ext cx="6426200" cy="7164387"/>
          </a:xfrm>
          <a:prstGeom prst="arc">
            <a:avLst>
              <a:gd name="adj1" fmla="val 16921666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>
            <a:off x="3325813" y="1362075"/>
            <a:ext cx="6999287" cy="5594350"/>
          </a:xfrm>
          <a:prstGeom prst="arc">
            <a:avLst>
              <a:gd name="adj1" fmla="val 16904781"/>
              <a:gd name="adj2" fmla="val 389402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弧形 98"/>
          <p:cNvSpPr/>
          <p:nvPr/>
        </p:nvSpPr>
        <p:spPr>
          <a:xfrm>
            <a:off x="4095750" y="644525"/>
            <a:ext cx="6251575" cy="5745163"/>
          </a:xfrm>
          <a:prstGeom prst="arc">
            <a:avLst>
              <a:gd name="adj1" fmla="val 16577328"/>
              <a:gd name="adj2" fmla="val 519569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4154488" y="1562100"/>
            <a:ext cx="6426200" cy="6007100"/>
          </a:xfrm>
          <a:prstGeom prst="arc">
            <a:avLst>
              <a:gd name="adj1" fmla="val 16921666"/>
              <a:gd name="adj2" fmla="val 2917494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3917950" y="836613"/>
            <a:ext cx="6426200" cy="7164387"/>
          </a:xfrm>
          <a:prstGeom prst="arc">
            <a:avLst>
              <a:gd name="adj1" fmla="val 18114793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4376738" y="1993900"/>
            <a:ext cx="6426200" cy="5003800"/>
          </a:xfrm>
          <a:prstGeom prst="arc">
            <a:avLst>
              <a:gd name="adj1" fmla="val 16098721"/>
              <a:gd name="adj2" fmla="val 3561325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>
            <a:off x="4376738" y="1255713"/>
            <a:ext cx="6426200" cy="5908675"/>
          </a:xfrm>
          <a:prstGeom prst="arc">
            <a:avLst>
              <a:gd name="adj1" fmla="val 16577328"/>
              <a:gd name="adj2" fmla="val 258167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>
            <a:off x="3868738" y="1728788"/>
            <a:ext cx="6056312" cy="4319587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>
            <a:off x="1206500" y="355600"/>
            <a:ext cx="10423525" cy="6362700"/>
          </a:xfrm>
          <a:prstGeom prst="arc">
            <a:avLst>
              <a:gd name="adj1" fmla="val 16064175"/>
              <a:gd name="adj2" fmla="val 495466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弧形 68"/>
          <p:cNvSpPr/>
          <p:nvPr/>
        </p:nvSpPr>
        <p:spPr>
          <a:xfrm>
            <a:off x="2374900" y="1030288"/>
            <a:ext cx="6426200" cy="5586412"/>
          </a:xfrm>
          <a:prstGeom prst="arc">
            <a:avLst>
              <a:gd name="adj1" fmla="val 16953004"/>
              <a:gd name="adj2" fmla="val 3533047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弧形 69"/>
          <p:cNvSpPr/>
          <p:nvPr/>
        </p:nvSpPr>
        <p:spPr>
          <a:xfrm>
            <a:off x="1893888" y="1944688"/>
            <a:ext cx="7008812" cy="4645025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弧形 146"/>
          <p:cNvSpPr/>
          <p:nvPr/>
        </p:nvSpPr>
        <p:spPr>
          <a:xfrm rot="3143922">
            <a:off x="3372644" y="-313531"/>
            <a:ext cx="7580313" cy="8404225"/>
          </a:xfrm>
          <a:prstGeom prst="arc">
            <a:avLst>
              <a:gd name="adj1" fmla="val 1461411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37" name="组合 234"/>
          <p:cNvGrpSpPr>
            <a:grpSpLocks/>
          </p:cNvGrpSpPr>
          <p:nvPr/>
        </p:nvGrpSpPr>
        <p:grpSpPr bwMode="auto">
          <a:xfrm>
            <a:off x="2564606" y="-1024901"/>
            <a:ext cx="9582150" cy="8285163"/>
            <a:chOff x="2545440" y="-1106457"/>
            <a:chExt cx="9580914" cy="8284758"/>
          </a:xfrm>
        </p:grpSpPr>
        <p:sp>
          <p:nvSpPr>
            <p:cNvPr id="14" name="弧形 13"/>
            <p:cNvSpPr/>
            <p:nvPr/>
          </p:nvSpPr>
          <p:spPr>
            <a:xfrm>
              <a:off x="4907335" y="987354"/>
              <a:ext cx="6426958" cy="5492482"/>
            </a:xfrm>
            <a:prstGeom prst="arc">
              <a:avLst>
                <a:gd name="adj1" fmla="val 16577328"/>
                <a:gd name="adj2" fmla="val 6691245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3" name="弧形 212"/>
            <p:cNvSpPr/>
            <p:nvPr/>
          </p:nvSpPr>
          <p:spPr>
            <a:xfrm rot="3529314">
              <a:off x="3663369" y="-973575"/>
              <a:ext cx="7995847" cy="8307903"/>
            </a:xfrm>
            <a:prstGeom prst="arc">
              <a:avLst>
                <a:gd name="adj1" fmla="val 15039599"/>
                <a:gd name="adj2" fmla="val 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" name="弧形 214"/>
            <p:cNvSpPr/>
            <p:nvPr/>
          </p:nvSpPr>
          <p:spPr>
            <a:xfrm rot="2317648">
              <a:off x="3183533" y="761940"/>
              <a:ext cx="6426958" cy="5586140"/>
            </a:xfrm>
            <a:prstGeom prst="arc">
              <a:avLst>
                <a:gd name="adj1" fmla="val 14395450"/>
                <a:gd name="adj2" fmla="val 3533047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8" name="组合 232"/>
            <p:cNvGrpSpPr>
              <a:grpSpLocks/>
            </p:cNvGrpSpPr>
            <p:nvPr/>
          </p:nvGrpSpPr>
          <p:grpSpPr bwMode="auto">
            <a:xfrm>
              <a:off x="2545440" y="-1106457"/>
              <a:ext cx="9580914" cy="8016380"/>
              <a:chOff x="2545440" y="-1106457"/>
              <a:chExt cx="9580914" cy="8016380"/>
            </a:xfrm>
          </p:grpSpPr>
          <p:sp>
            <p:nvSpPr>
              <p:cNvPr id="214" name="弧形 213"/>
              <p:cNvSpPr/>
              <p:nvPr/>
            </p:nvSpPr>
            <p:spPr>
              <a:xfrm rot="4850840">
                <a:off x="3337973" y="-1898990"/>
                <a:ext cx="7995847" cy="9580914"/>
              </a:xfrm>
              <a:prstGeom prst="arc">
                <a:avLst>
                  <a:gd name="adj1" fmla="val 14371226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5150" name="组合 231"/>
              <p:cNvGrpSpPr>
                <a:grpSpLocks/>
              </p:cNvGrpSpPr>
              <p:nvPr/>
            </p:nvGrpSpPr>
            <p:grpSpPr bwMode="auto">
              <a:xfrm>
                <a:off x="5488329" y="129986"/>
                <a:ext cx="6213010" cy="6779937"/>
                <a:chOff x="5488329" y="129986"/>
                <a:chExt cx="6213010" cy="6779937"/>
              </a:xfrm>
            </p:grpSpPr>
            <p:cxnSp>
              <p:nvCxnSpPr>
                <p:cNvPr id="219" name="直接连接符 218"/>
                <p:cNvCxnSpPr>
                  <a:stCxn id="60" idx="3"/>
                  <a:endCxn id="216" idx="7"/>
                </p:cNvCxnSpPr>
                <p:nvPr/>
              </p:nvCxnSpPr>
              <p:spPr>
                <a:xfrm flipH="1">
                  <a:off x="6062886" y="3531992"/>
                  <a:ext cx="2168245" cy="281608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7581927" y="873060"/>
                  <a:ext cx="80953" cy="7937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  <p:cxnSp>
              <p:nvCxnSpPr>
                <p:cNvPr id="56" name="直接连接符 55"/>
                <p:cNvCxnSpPr>
                  <a:stCxn id="30" idx="7"/>
                  <a:endCxn id="60" idx="3"/>
                </p:cNvCxnSpPr>
                <p:nvPr/>
              </p:nvCxnSpPr>
              <p:spPr>
                <a:xfrm flipV="1">
                  <a:off x="7113675" y="3531992"/>
                  <a:ext cx="1117456" cy="275576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>
                  <a:stCxn id="47" idx="5"/>
                  <a:endCxn id="60" idx="1"/>
                </p:cNvCxnSpPr>
                <p:nvPr/>
              </p:nvCxnSpPr>
              <p:spPr>
                <a:xfrm>
                  <a:off x="7388277" y="1461994"/>
                  <a:ext cx="842854" cy="196840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8327955" y="941319"/>
                  <a:ext cx="117460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893033" y="1390559"/>
                  <a:ext cx="117460" cy="1190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9" name="同心圆 18"/>
                <p:cNvSpPr/>
                <p:nvPr/>
              </p:nvSpPr>
              <p:spPr>
                <a:xfrm>
                  <a:off x="7812085" y="1230230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7970815" y="1600099"/>
                  <a:ext cx="53968" cy="539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" name="同心圆 20"/>
                <p:cNvSpPr/>
                <p:nvPr/>
              </p:nvSpPr>
              <p:spPr>
                <a:xfrm>
                  <a:off x="7445419" y="1947745"/>
                  <a:ext cx="82539" cy="9048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7012088" y="6270295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932715" y="6751285"/>
                  <a:ext cx="53968" cy="55559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529555" y="228566"/>
                  <a:ext cx="426982" cy="41907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椭圆 32"/>
                <p:cNvSpPr/>
                <p:nvPr/>
              </p:nvSpPr>
              <p:spPr>
                <a:xfrm>
                  <a:off x="5488285" y="180944"/>
                  <a:ext cx="57143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35" name="直接连接符 34"/>
                <p:cNvCxnSpPr>
                  <a:stCxn id="28" idx="7"/>
                  <a:endCxn id="36" idx="3"/>
                </p:cNvCxnSpPr>
                <p:nvPr/>
              </p:nvCxnSpPr>
              <p:spPr>
                <a:xfrm flipV="1">
                  <a:off x="5997806" y="376197"/>
                  <a:ext cx="247618" cy="23335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同心圆 35"/>
                <p:cNvSpPr/>
                <p:nvPr/>
              </p:nvSpPr>
              <p:spPr>
                <a:xfrm>
                  <a:off x="6235901" y="323812"/>
                  <a:ext cx="63492" cy="61910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997806" y="668283"/>
                  <a:ext cx="593648" cy="19366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5896219" y="592086"/>
                  <a:ext cx="119048" cy="11905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581931" y="836549"/>
                  <a:ext cx="53968" cy="539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同心圆 43"/>
                <p:cNvSpPr/>
                <p:nvPr/>
              </p:nvSpPr>
              <p:spPr>
                <a:xfrm>
                  <a:off x="6121615" y="1014341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286690" y="1358811"/>
                  <a:ext cx="119048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cxnSp>
              <p:nvCxnSpPr>
                <p:cNvPr id="49" name="直接连接符 48"/>
                <p:cNvCxnSpPr>
                  <a:stCxn id="28" idx="5"/>
                  <a:endCxn id="44" idx="0"/>
                </p:cNvCxnSpPr>
                <p:nvPr/>
              </p:nvCxnSpPr>
              <p:spPr>
                <a:xfrm>
                  <a:off x="5997806" y="693681"/>
                  <a:ext cx="176190" cy="32065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同心圆 50"/>
                <p:cNvSpPr/>
                <p:nvPr/>
              </p:nvSpPr>
              <p:spPr>
                <a:xfrm>
                  <a:off x="7953354" y="6770334"/>
                  <a:ext cx="139682" cy="13969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7091453" y="1711219"/>
                  <a:ext cx="58729" cy="7143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8386686" y="5697236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8208909" y="3409760"/>
                  <a:ext cx="142857" cy="14445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8618431" y="2993856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8669224" y="2092200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540649" y="2492230"/>
                  <a:ext cx="65080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9726363" y="2731932"/>
                  <a:ext cx="63492" cy="634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785092" y="2431908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8893033" y="1942982"/>
                  <a:ext cx="117460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9189857" y="2077914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9975568" y="2795428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1083500" y="4157437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0723184" y="4303480"/>
                  <a:ext cx="152380" cy="1460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7" name="同心圆 86"/>
                <p:cNvSpPr/>
                <p:nvPr/>
              </p:nvSpPr>
              <p:spPr>
                <a:xfrm>
                  <a:off x="11099373" y="4830504"/>
                  <a:ext cx="101587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同心圆 87"/>
                <p:cNvSpPr/>
                <p:nvPr/>
              </p:nvSpPr>
              <p:spPr>
                <a:xfrm>
                  <a:off x="10534296" y="3090689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同心圆 88"/>
                <p:cNvSpPr/>
                <p:nvPr/>
              </p:nvSpPr>
              <p:spPr>
                <a:xfrm>
                  <a:off x="9542237" y="4824154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同心圆 89"/>
                <p:cNvSpPr/>
                <p:nvPr/>
              </p:nvSpPr>
              <p:spPr>
                <a:xfrm>
                  <a:off x="10197789" y="3531992"/>
                  <a:ext cx="103175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388277" y="6332205"/>
                  <a:ext cx="96826" cy="117469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1" name="同心圆 100"/>
                <p:cNvSpPr/>
                <p:nvPr/>
              </p:nvSpPr>
              <p:spPr>
                <a:xfrm>
                  <a:off x="6727962" y="625422"/>
                  <a:ext cx="103175" cy="103183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356519" y="2309677"/>
                  <a:ext cx="119048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9940647" y="1447706"/>
                  <a:ext cx="117460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4" name="同心圆 103"/>
                <p:cNvSpPr/>
                <p:nvPr/>
              </p:nvSpPr>
              <p:spPr>
                <a:xfrm>
                  <a:off x="9553347" y="1666771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同心圆 104"/>
                <p:cNvSpPr/>
                <p:nvPr/>
              </p:nvSpPr>
              <p:spPr>
                <a:xfrm>
                  <a:off x="11200960" y="3098626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0726359" y="5197198"/>
                  <a:ext cx="119047" cy="12064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8891446" y="130146"/>
                  <a:ext cx="161904" cy="16985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06" name="同心圆 205"/>
                <p:cNvSpPr/>
                <p:nvPr/>
              </p:nvSpPr>
              <p:spPr>
                <a:xfrm>
                  <a:off x="8458114" y="568275"/>
                  <a:ext cx="107936" cy="107945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3359" y="6563969"/>
                  <a:ext cx="142857" cy="14445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5940664" y="6327443"/>
                  <a:ext cx="142857" cy="1428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8" name="椭圆 227"/>
                <p:cNvSpPr/>
                <p:nvPr/>
              </p:nvSpPr>
              <p:spPr>
                <a:xfrm>
                  <a:off x="8721605" y="3606601"/>
                  <a:ext cx="152380" cy="147631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9" name="同心圆 228"/>
                <p:cNvSpPr/>
                <p:nvPr/>
              </p:nvSpPr>
              <p:spPr>
                <a:xfrm>
                  <a:off x="9194619" y="2822414"/>
                  <a:ext cx="103175" cy="9365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同心圆 229"/>
                <p:cNvSpPr/>
                <p:nvPr/>
              </p:nvSpPr>
              <p:spPr>
                <a:xfrm>
                  <a:off x="10618423" y="5859153"/>
                  <a:ext cx="103174" cy="93657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椭圆 241"/>
                <p:cNvSpPr/>
                <p:nvPr/>
              </p:nvSpPr>
              <p:spPr>
                <a:xfrm>
                  <a:off x="7478753" y="596848"/>
                  <a:ext cx="119047" cy="120644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1066040" y="2092200"/>
                  <a:ext cx="152380" cy="146043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1546990" y="3741532"/>
                  <a:ext cx="153968" cy="14763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6" name="组合 245"/>
          <p:cNvGrpSpPr/>
          <p:nvPr/>
        </p:nvGrpSpPr>
        <p:grpSpPr>
          <a:xfrm>
            <a:off x="4636246" y="280561"/>
            <a:ext cx="2903431" cy="2875788"/>
            <a:chOff x="4839490" y="1094272"/>
            <a:chExt cx="2903431" cy="2875788"/>
          </a:xfr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4839490" y="1094272"/>
              <a:ext cx="2903431" cy="287578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017611" y="2462292"/>
              <a:ext cx="2480728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251143" y="3761371"/>
            <a:ext cx="2760663" cy="82923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a typeface="Microsoft YaHei" pitchFamily="34" charset="-122"/>
                <a:cs typeface="Times New Roman" pitchFamily="18" charset="0"/>
              </a:rPr>
              <a:t>蒐集標的資訊</a:t>
            </a:r>
            <a:endParaRPr lang="zh-CN" altLang="en-US" dirty="0">
              <a:solidFill>
                <a:schemeClr val="bg1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18" name="圆角矩形 117">
            <a:hlinkClick r:id="rId2"/>
          </p:cNvPr>
          <p:cNvSpPr/>
          <p:nvPr/>
        </p:nvSpPr>
        <p:spPr>
          <a:xfrm>
            <a:off x="3078271" y="3761371"/>
            <a:ext cx="2698750" cy="82923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採購資訊中心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122" name="圆角矩形 121">
            <a:hlinkClick r:id="rId3"/>
          </p:cNvPr>
          <p:cNvSpPr/>
          <p:nvPr/>
        </p:nvSpPr>
        <p:spPr>
          <a:xfrm>
            <a:off x="5869087" y="3753604"/>
            <a:ext cx="2698750" cy="82923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營建物價網路查詢系統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117" name="圆角矩形 121">
            <a:hlinkClick r:id="rId4"/>
          </p:cNvPr>
          <p:cNvSpPr/>
          <p:nvPr/>
        </p:nvSpPr>
        <p:spPr>
          <a:xfrm>
            <a:off x="8655590" y="3771189"/>
            <a:ext cx="2698750" cy="82923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公共建設工程經費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YaHei" pitchFamily="34" charset="-122"/>
                <a:ea typeface="Microsoft YaHei" pitchFamily="34" charset="-122"/>
                <a:cs typeface="等线"/>
              </a:rPr>
              <a:t>電腦估價系統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YaHei" pitchFamily="34" charset="-122"/>
              <a:ea typeface="Microsoft YaHei" pitchFamily="34" charset="-122"/>
              <a:cs typeface="等线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6371" y="992695"/>
            <a:ext cx="194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</a:rPr>
              <a:t>預算</a:t>
            </a:r>
            <a:r>
              <a:rPr lang="zh-TW" altLang="en-US" sz="3200" dirty="0">
                <a:solidFill>
                  <a:schemeClr val="bg1"/>
                </a:solidFill>
              </a:rPr>
              <a:t>編列</a:t>
            </a:r>
          </a:p>
        </p:txBody>
      </p:sp>
      <p:sp>
        <p:nvSpPr>
          <p:cNvPr id="119" name="文本框 65"/>
          <p:cNvSpPr txBox="1"/>
          <p:nvPr/>
        </p:nvSpPr>
        <p:spPr>
          <a:xfrm>
            <a:off x="1318120" y="492125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流程～編列預算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21" name="群組 12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123" name="矩形 122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7" name="图片 4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128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矩形 140"/>
          <p:cNvSpPr/>
          <p:nvPr/>
        </p:nvSpPr>
        <p:spPr>
          <a:xfrm>
            <a:off x="5134469" y="188233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訪價系統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8" grpId="0" animBg="1"/>
      <p:bldP spid="122" grpId="0" animBg="1"/>
      <p:bldP spid="117" grpId="0" animBg="1"/>
      <p:bldP spid="1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饼形 63"/>
          <p:cNvSpPr/>
          <p:nvPr/>
        </p:nvSpPr>
        <p:spPr>
          <a:xfrm rot="10800000" flipH="1">
            <a:off x="10541000" y="5189538"/>
            <a:ext cx="3332163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318120" y="854075"/>
            <a:ext cx="3185487" cy="73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318120" y="492125"/>
            <a:ext cx="3185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辦理流程～品管人員設置規定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52" name="矩形 51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4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4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「工程品質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813" y="1567093"/>
            <a:ext cx="6354294" cy="3428922"/>
          </a:xfrm>
          <a:prstGeom prst="rect">
            <a:avLst/>
          </a:prstGeom>
          <a:noFill/>
          <a:effectLst>
            <a:outerShdw blurRad="406400" dist="228600" dir="258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3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>
            <a:grpSpLocks/>
          </p:cNvGrpSpPr>
          <p:nvPr/>
        </p:nvGrpSpPr>
        <p:grpSpPr bwMode="auto">
          <a:xfrm>
            <a:off x="0" y="-187325"/>
            <a:ext cx="1308100" cy="1733550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896" y="18118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228" y="66858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799" y="170069"/>
              <a:ext cx="266625" cy="2651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6748" y="409835"/>
              <a:ext cx="163466" cy="1683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750" y="1376837"/>
              <a:ext cx="163467" cy="1699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60277" y="552741"/>
              <a:ext cx="288844" cy="8240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60277" y="554330"/>
              <a:ext cx="261864" cy="4255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531" y="957644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409" y="554330"/>
              <a:ext cx="98397" cy="33662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4021" y="867136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518" y="446356"/>
              <a:ext cx="361848" cy="1111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09" y="37490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7317" y="476524"/>
              <a:ext cx="92049" cy="75423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6531" y="1205349"/>
              <a:ext cx="117442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9275" y="462234"/>
              <a:ext cx="418982" cy="3858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464" y="821089"/>
              <a:ext cx="119030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187" y="446356"/>
              <a:ext cx="119030" cy="1190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181" y="848082"/>
              <a:ext cx="119029" cy="1206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181" y="136724"/>
              <a:ext cx="107920" cy="107974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873" y="1122781"/>
              <a:ext cx="176162" cy="165137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103" y="349496"/>
              <a:ext cx="168228" cy="163549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141" y="244698"/>
              <a:ext cx="674497" cy="62085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815" y="201826"/>
              <a:ext cx="298366" cy="3334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1739" y="-60170"/>
              <a:ext cx="245993" cy="4334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112" y="-187198"/>
              <a:ext cx="119030" cy="32392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871"/>
              <a:ext cx="185686" cy="7145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饼形 63"/>
          <p:cNvSpPr/>
          <p:nvPr/>
        </p:nvSpPr>
        <p:spPr>
          <a:xfrm rot="10800000" flipH="1">
            <a:off x="10541000" y="5189538"/>
            <a:ext cx="3332163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318120" y="854075"/>
            <a:ext cx="2661213" cy="738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318120" y="492125"/>
            <a:ext cx="27238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itchFamily="34" charset="-122"/>
                <a:ea typeface="Microsoft YaHei" pitchFamily="34" charset="-122"/>
              </a:rPr>
              <a:t>辦理流程～三級品管制度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9551" y="919665"/>
            <a:ext cx="793750" cy="779462"/>
            <a:chOff x="4567238" y="3309938"/>
            <a:chExt cx="942975" cy="1068387"/>
          </a:xfrm>
        </p:grpSpPr>
        <p:sp>
          <p:nvSpPr>
            <p:cNvPr id="52" name="矩形 51"/>
            <p:cNvSpPr/>
            <p:nvPr/>
          </p:nvSpPr>
          <p:spPr>
            <a:xfrm>
              <a:off x="4567238" y="3309938"/>
              <a:ext cx="793750" cy="985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3" name="图片 4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4380">
              <a:off x="5022850" y="3889375"/>
              <a:ext cx="487363" cy="488950"/>
            </a:xfrm>
            <a:prstGeom prst="rect">
              <a:avLst/>
            </a:prstGeom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</p:pic>
        <p:cxnSp>
          <p:nvCxnSpPr>
            <p:cNvPr id="54" name="直接连接符 438"/>
            <p:cNvCxnSpPr/>
            <p:nvPr/>
          </p:nvCxnSpPr>
          <p:spPr>
            <a:xfrm>
              <a:off x="4714875" y="3509963"/>
              <a:ext cx="5080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445"/>
            <p:cNvCxnSpPr/>
            <p:nvPr/>
          </p:nvCxnSpPr>
          <p:spPr>
            <a:xfrm>
              <a:off x="4649788" y="3624263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47"/>
            <p:cNvCxnSpPr/>
            <p:nvPr/>
          </p:nvCxnSpPr>
          <p:spPr>
            <a:xfrm>
              <a:off x="4649788" y="3730625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448"/>
            <p:cNvCxnSpPr/>
            <p:nvPr/>
          </p:nvCxnSpPr>
          <p:spPr>
            <a:xfrm>
              <a:off x="4656138" y="3854450"/>
              <a:ext cx="6286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456"/>
            <p:cNvCxnSpPr/>
            <p:nvPr/>
          </p:nvCxnSpPr>
          <p:spPr>
            <a:xfrm>
              <a:off x="4652963" y="4197350"/>
              <a:ext cx="311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459"/>
            <p:cNvCxnSpPr/>
            <p:nvPr/>
          </p:nvCxnSpPr>
          <p:spPr>
            <a:xfrm>
              <a:off x="4656138" y="4089400"/>
              <a:ext cx="3921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462"/>
            <p:cNvCxnSpPr/>
            <p:nvPr/>
          </p:nvCxnSpPr>
          <p:spPr>
            <a:xfrm>
              <a:off x="4656138" y="3983038"/>
              <a:ext cx="5143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50800" dist="76200" dir="3600000" algn="ctr" rotWithShape="0">
                <a:srgbClr val="000000">
                  <a:alpha val="1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s://mymkc.com/pubfiles/images/2017-02-17_095325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186" y="1424888"/>
            <a:ext cx="7253482" cy="4328900"/>
          </a:xfrm>
          <a:prstGeom prst="rect">
            <a:avLst/>
          </a:prstGeom>
          <a:noFill/>
          <a:effectLst>
            <a:outerShdw blurRad="114300" dist="50800" dir="27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7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523</Words>
  <Application>Microsoft Office PowerPoint</Application>
  <PresentationFormat>自訂</PresentationFormat>
  <Paragraphs>113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class</cp:lastModifiedBy>
  <cp:revision>400</cp:revision>
  <dcterms:created xsi:type="dcterms:W3CDTF">2016-05-24T01:15:07Z</dcterms:created>
  <dcterms:modified xsi:type="dcterms:W3CDTF">2018-06-22T07:57:46Z</dcterms:modified>
</cp:coreProperties>
</file>